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2" r:id="rId3"/>
    <p:sldId id="593" r:id="rId4"/>
    <p:sldId id="677" r:id="rId5"/>
    <p:sldId id="686" r:id="rId6"/>
    <p:sldId id="699" r:id="rId7"/>
    <p:sldId id="700" r:id="rId8"/>
    <p:sldId id="701" r:id="rId9"/>
    <p:sldId id="688" r:id="rId10"/>
    <p:sldId id="689" r:id="rId11"/>
    <p:sldId id="690" r:id="rId12"/>
    <p:sldId id="702" r:id="rId13"/>
    <p:sldId id="687" r:id="rId14"/>
    <p:sldId id="594" r:id="rId15"/>
    <p:sldId id="595" r:id="rId16"/>
    <p:sldId id="675" r:id="rId17"/>
    <p:sldId id="714" r:id="rId18"/>
    <p:sldId id="672" r:id="rId19"/>
    <p:sldId id="713" r:id="rId20"/>
    <p:sldId id="606" r:id="rId21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sa Systems" initials="CA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0A3A6E"/>
    <a:srgbClr val="66FF66"/>
    <a:srgbClr val="7F7F7F"/>
    <a:srgbClr val="BA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9" autoAdjust="0"/>
    <p:restoredTop sz="98579" autoAdjust="0"/>
  </p:normalViewPr>
  <p:slideViewPr>
    <p:cSldViewPr snapToGrid="0" snapToObjects="1">
      <p:cViewPr varScale="1">
        <p:scale>
          <a:sx n="73" d="100"/>
          <a:sy n="73" d="100"/>
        </p:scale>
        <p:origin x="-1458" y="-90"/>
      </p:cViewPr>
      <p:guideLst>
        <p:guide orient="horz" pos="896"/>
        <p:guide pos="49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472" y="-112"/>
      </p:cViewPr>
      <p:guideLst>
        <p:guide orient="horz" pos="311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87BED3-CAC9-0D4D-A8D2-5F429487CACC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7A376B-9A09-6340-8FD4-802F44A5281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C732F1-FB45-6144-98A6-54E6187621E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3" tIns="48326" rIns="96653" bIns="48326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309DDA-F1BB-9F4B-BC00-C2F5452377C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MS PGothic" panose="020B060007020508020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CCB69F-0105-44D3-8897-9C1C3C238DF0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_new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0" y="852488"/>
            <a:ext cx="31130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5"/>
          <p:cNvSpPr txBox="1">
            <a:spLocks noChangeArrowheads="1"/>
          </p:cNvSpPr>
          <p:nvPr userDrawn="1"/>
        </p:nvSpPr>
        <p:spPr bwMode="auto">
          <a:xfrm>
            <a:off x="292100" y="6448425"/>
            <a:ext cx="8589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0A3A6E"/>
                </a:solidFill>
                <a:latin typeface="Lucida Grande" charset="0"/>
                <a:cs typeface="Lucida Grande" charset="0"/>
              </a:rPr>
              <a:t>Casa Systems, Inc., 100 Old River Road, Suite 100, Andover, MA 01810     &gt;     www.casa-systems.com</a:t>
            </a:r>
            <a:endParaRPr lang="en-US" sz="1100" dirty="0" smtClean="0">
              <a:solidFill>
                <a:srgbClr val="0A3A6E"/>
              </a:solidFill>
              <a:latin typeface="Lucida Grande" charset="0"/>
              <a:cs typeface="Lucida Grande" charset="0"/>
            </a:endParaRPr>
          </a:p>
        </p:txBody>
      </p:sp>
      <p:pic>
        <p:nvPicPr>
          <p:cNvPr id="7" name="Picture 12" descr="casa_blue_arrow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3133725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3064933"/>
            <a:ext cx="4412730" cy="154227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070" y="4662111"/>
            <a:ext cx="4412730" cy="279992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E6ACB9B-36BD-8642-A9D3-06AADDC92AC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FD0D0B83-A9E5-2943-9198-0251BBAD73D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3"/>
            <a:ext cx="5486400" cy="36607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330CA61-514C-7945-9335-547B3017530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66A2B2B-BB5C-094A-BC6A-65F535788A3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nside_new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50926" y="9525"/>
            <a:ext cx="78089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513" y="6356354"/>
            <a:ext cx="234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0A3A6E"/>
                </a:solidFill>
                <a:latin typeface="Lucida Grande"/>
                <a:ea typeface="+mn-ea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2365" y="6356354"/>
            <a:ext cx="87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A3A6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051758B8-9749-EE46-BCFC-1C4A426575AF}" type="slidenum">
              <a:rPr lang="en-US" dirty="0"/>
            </a:fld>
            <a:endParaRPr lang="en-US" dirty="0"/>
          </a:p>
        </p:txBody>
      </p:sp>
      <p:pic>
        <p:nvPicPr>
          <p:cNvPr id="1031" name="Picture 12" descr="casalogo_rgb.eps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casa_blue_arrow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192088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A3A6E"/>
          </a:solidFill>
          <a:latin typeface="Lucida Grande"/>
          <a:ea typeface="MS PGothic" panose="020B0600070205080204" charset="-128"/>
          <a:cs typeface="Lucida Grand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185" y="3065145"/>
            <a:ext cx="3846830" cy="105537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eaLnBrk="1" hangingPunct="1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lt"/>
              </a:rPr>
              <a:t>MME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6195" y="5123815"/>
            <a:ext cx="1461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rgbClr val="0A3A6E"/>
                </a:solidFill>
                <a:latin typeface="Franklin Gothic Book" panose="020B0503020102020204"/>
                <a:ea typeface="宋体" panose="02010600030101010101" pitchFamily="2" charset="-122"/>
                <a:cs typeface="Franklin Gothic Book" panose="020B0503020102020204"/>
              </a:rPr>
              <a:t>潘文驹</a:t>
            </a:r>
            <a:r>
              <a:rPr lang="en-US" sz="1600" b="1" dirty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 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  <a:p>
            <a:pPr algn="ctr"/>
            <a:r>
              <a:rPr lang="en-US" sz="1600" b="1" dirty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2019.4.2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j-lt"/>
                <a:cs typeface="+mj-lt"/>
                <a:sym typeface="+mn-ea"/>
              </a:rPr>
              <a:t>常用</a:t>
            </a:r>
            <a:r>
              <a:rPr lang="en-US" altLang="zh-CN">
                <a:latin typeface="+mj-lt"/>
                <a:cs typeface="+mj-lt"/>
                <a:sym typeface="+mn-ea"/>
              </a:rPr>
              <a:t>profile</a:t>
            </a:r>
            <a:r>
              <a:rPr lang="zh-CN" altLang="en-US">
                <a:latin typeface="+mj-lt"/>
                <a:ea typeface="宋体" panose="02010600030101010101" pitchFamily="2" charset="-122"/>
                <a:cs typeface="+mj-lt"/>
                <a:sym typeface="+mn-ea"/>
              </a:rPr>
              <a:t>介绍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3220" y="1182370"/>
            <a:ext cx="8229600" cy="4961255"/>
          </a:xfrm>
        </p:spPr>
        <p:txBody>
          <a:bodyPr/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Profile 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在定义后，一般在 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mme-service 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下面进行关联</a:t>
            </a:r>
            <a:endParaRPr lang="zh-CN" altLang="en-US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call-profile 1</a:t>
            </a:r>
            <a:endParaRPr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integrity-algorithm preference EIA1</a:t>
            </a:r>
            <a:endParaRPr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ciphering-algorithm preference EEA0</a:t>
            </a:r>
            <a:endParaRPr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exit</a:t>
            </a:r>
            <a:endParaRPr lang="zh-CN" altLang="en-US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mme-service mme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associate call-profile 1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1.call-profile 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加密保护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/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完整性保护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/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定时器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2.tai-profile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与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tai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相关的设置在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tai-profile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里面设置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access-control-profile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：接入控制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sgw-selection-profile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：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SGW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选择策略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mme-selection-profile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：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选择策略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tai-list-assignment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：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tai-list 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分配策略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timezone-profile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：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timezone 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分配策略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</a:t>
            </a:r>
            <a:r>
              <a:rPr lang="en-US" altLang="zh-CN"/>
              <a:t>profile</a:t>
            </a:r>
            <a:r>
              <a:rPr lang="zh-CN" altLang="en-US">
                <a:ea typeface="宋体" panose="02010600030101010101" pitchFamily="2" charset="-122"/>
              </a:rPr>
              <a:t>介绍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3. apn-profile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PGW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选择策略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4.emergency-profile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紧急上线策略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5.gummei-lookup-profile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本地配置的根据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gummei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查询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的策略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6.paging-profile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 paging UE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的策略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7.tai-routing-profile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辅助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handover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过程定位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target henb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的位置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8.hss-selection-profile</a:t>
            </a:r>
            <a:endParaRPr lang="en-US" altLang="zh-CN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根据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IMSI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范围选择到目标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HSS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获取用户数据</a:t>
            </a:r>
            <a:endParaRPr lang="en-US" altLang="zh-CN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s1-handover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应用及演示</a:t>
            </a:r>
            <a:endParaRPr lang="zh-CN" altLang="en-US" sz="32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3845" y="1031875"/>
            <a:ext cx="8411210" cy="5552440"/>
          </a:xfrm>
        </p:spPr>
        <p:txBody>
          <a:bodyPr/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lte-service mme 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tai-list-cfg tlc01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tai mcc 460 mnc 01 tac 1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exit 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tai-list-cfg tlc02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tai mcc 460 mnc 01 tac 2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exit 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call-profile 1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integrity-algorithm preference EIA1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ciphering-algorithm preference EEA0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exit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tai-profile taipf01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sgw-selection-profile preference 10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  tai-list tlc01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  sgw-address 172.1.84.44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  exit 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sgw-selection-profile preference 20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  tai-list tlc02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  sgw-address 172.1.84.45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  exit 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exit 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mme-service mme1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mme-plmn-id mcc 460 mnc 01 group-id 233 mme-code 233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s1mme-interface gige 1 ipv4 sctp-port 36412 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s10-interface gige 1 ipv4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s11-interface gige 1 ipv4 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s6a-interface diameter-endpoint mmes6a destination-realm epc.mnc001.mcc460.3gppnetwork.org 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associate call-profile 1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associate tai-profile taipf01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default-pgw 172.1.83.43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default-sgw 172.1.84.44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default-peer-mme 172.1.14.237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  exit 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  exit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exit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s1-handover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应用及演示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670"/>
            <a:ext cx="8229600" cy="478536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1.wireshark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常用协议：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sctp||gtpv2||s1ap||diameter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2.ue attach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到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MME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过程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演示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henb(131)-Henbgw(178)-MME(191)-sgw--pgw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1)MME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连上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open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HSS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2)ue attach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3)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在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ixia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MME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上检查结果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3183890"/>
            <a:ext cx="5138420" cy="3288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s1-handover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应用及演示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153795"/>
            <a:ext cx="856805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查看 </a:t>
            </a:r>
            <a:r>
              <a:rPr lang="en-US" altLang="zh-CN">
                <a:ea typeface="宋体" panose="02010600030101010101" pitchFamily="2" charset="-122"/>
              </a:rPr>
              <a:t>HSS </a:t>
            </a:r>
            <a:r>
              <a:rPr lang="zh-CN" altLang="en-US">
                <a:ea typeface="宋体" panose="02010600030101010101" pitchFamily="2" charset="-122"/>
              </a:rPr>
              <a:t>连接状态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查看基站连接状态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" y="1585595"/>
            <a:ext cx="7658735" cy="2432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" y="4551045"/>
            <a:ext cx="7248525" cy="100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s1-handover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应用及演示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查看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UE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是否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attach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成功：</a:t>
            </a:r>
            <a:endParaRPr lang="zh-CN" altLang="en-US" sz="18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2063115"/>
            <a:ext cx="8249285" cy="152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s1-handover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应用及演示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2699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查看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handover</a:t>
            </a: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接口数据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465" y="1647825"/>
            <a:ext cx="6185535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Mirror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261745"/>
            <a:ext cx="817372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a typeface="宋体" panose="02010600030101010101" pitchFamily="2" charset="-122"/>
              </a:rPr>
              <a:t>1. MME </a:t>
            </a:r>
            <a:r>
              <a:rPr lang="zh-CN" altLang="en-US" b="1">
                <a:ea typeface="宋体" panose="02010600030101010101" pitchFamily="2" charset="-122"/>
              </a:rPr>
              <a:t>抓取报文，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结合报文以及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CLI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统计去分析上线失败原因</a:t>
            </a:r>
            <a:endParaRPr lang="zh-CN" altLang="en-US">
              <a:ea typeface="宋体" panose="02010600030101010101" pitchFamily="2" charset="-122"/>
            </a:endParaRPr>
          </a:p>
          <a:p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CASA-MOBILE#show mirror-config 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instance: 0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 status: start, soft-timeout: never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 mirror destination file /fdsk/mirror/mme233.pcap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 mme: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  mirror mme protocol tcp interface s6a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  mirror mme protocol sctp interface s1mme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  mirror mme protocol sctp interface s13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  mirror mme protocol sctp interface s6a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  mirror mme protocol sctp interface sgs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  mirror mme protocol sctp interface sbc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  mirror mme protocol gtpc interface s10</a:t>
            </a:r>
            <a:endParaRPr>
              <a:ea typeface="宋体" panose="02010600030101010101" pitchFamily="2" charset="-122"/>
            </a:endParaRPr>
          </a:p>
          <a:p>
            <a:r>
              <a:rPr>
                <a:ea typeface="宋体" panose="02010600030101010101" pitchFamily="2" charset="-122"/>
              </a:rPr>
              <a:t>  mirror mme protocol gtpc interface s11</a:t>
            </a:r>
            <a:endParaRPr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055" y="1183640"/>
            <a:ext cx="8246745" cy="4942840"/>
          </a:xfrm>
        </p:spPr>
        <p:txBody>
          <a:bodyPr/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logging task module mme level debugging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logging task module diam-mgr level debugging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logging task module diam-app level debugging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logging dns-service level debugging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logging system debugging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logging non-volatile debugging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logging volatile debugging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casadiag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 mme ha enable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 mme event logging enable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 mme ha enable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logging </a:t>
            </a: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和 </a:t>
            </a:r>
            <a:r>
              <a:rPr lang="en-US" altLang="zh-CN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debug </a:t>
            </a: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输出会保留到 </a:t>
            </a:r>
            <a:r>
              <a:rPr lang="en-US" altLang="zh-CN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/var/log/upstart/casa-mobile.log </a:t>
            </a: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文件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2718577"/>
            <a:ext cx="4412730" cy="15422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3A6E"/>
                </a:solidFill>
                <a:latin typeface="Georgia" panose="02040502050405020303"/>
                <a:cs typeface="Georgia" panose="02040502050405020303"/>
              </a:rPr>
              <a:t>Thank you</a:t>
            </a:r>
            <a:endParaRPr lang="en-US" sz="3600" dirty="0">
              <a:solidFill>
                <a:srgbClr val="0A3A6E"/>
              </a:solidFill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内容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05" y="2026285"/>
            <a:ext cx="7065645" cy="4077335"/>
          </a:xfrm>
        </p:spPr>
        <p:txBody>
          <a:bodyPr>
            <a:normAutofit lnSpcReduction="20000"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MME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环境搭建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常用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CLI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的使用介绍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应用及演示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Debug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MME 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功能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" y="1219835"/>
            <a:ext cx="8595995" cy="5085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MME</a:t>
            </a: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主要功能：</a:t>
            </a:r>
            <a:endParaRPr sz="1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提供 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Henb 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或者 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HenbGW 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接入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(S1-MMM)</a:t>
            </a:r>
            <a:endParaRPr sz="1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对 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UE 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进行鉴权（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6a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sz="1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移动管理和会话管理（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S1-MME/S11</a:t>
            </a:r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sz="1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sz="1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13"/>
          <p:cNvGrpSpPr/>
          <p:nvPr/>
        </p:nvGrpSpPr>
        <p:grpSpPr>
          <a:xfrm>
            <a:off x="396987" y="2942836"/>
            <a:ext cx="8020132" cy="2781300"/>
            <a:chOff x="666227" y="1296281"/>
            <a:chExt cx="7890453" cy="3352800"/>
          </a:xfrm>
        </p:grpSpPr>
        <p:sp>
          <p:nvSpPr>
            <p:cNvPr id="18" name="Rounded Rectangle 5"/>
            <p:cNvSpPr/>
            <p:nvPr/>
          </p:nvSpPr>
          <p:spPr>
            <a:xfrm>
              <a:off x="666227" y="1296281"/>
              <a:ext cx="609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050" dirty="0" smtClean="0"/>
                <a:t>HeNB1</a:t>
              </a:r>
              <a:endParaRPr lang="en-US" sz="1050" dirty="0"/>
            </a:p>
          </p:txBody>
        </p:sp>
        <p:sp>
          <p:nvSpPr>
            <p:cNvPr id="22" name="Rounded Rectangle 6"/>
            <p:cNvSpPr/>
            <p:nvPr/>
          </p:nvSpPr>
          <p:spPr>
            <a:xfrm>
              <a:off x="666227" y="4191881"/>
              <a:ext cx="609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050" dirty="0" err="1" smtClean="0"/>
                <a:t>HeNBn</a:t>
              </a:r>
              <a:endParaRPr lang="en-US" sz="1050" dirty="0"/>
            </a:p>
          </p:txBody>
        </p:sp>
        <p:sp>
          <p:nvSpPr>
            <p:cNvPr id="23" name="Rounded Rectangle 7"/>
            <p:cNvSpPr/>
            <p:nvPr/>
          </p:nvSpPr>
          <p:spPr>
            <a:xfrm>
              <a:off x="2343010" y="1652229"/>
              <a:ext cx="4758588" cy="27886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 8"/>
            <p:cNvSpPr/>
            <p:nvPr/>
          </p:nvSpPr>
          <p:spPr>
            <a:xfrm>
              <a:off x="2571227" y="1982081"/>
              <a:ext cx="10668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100" dirty="0" smtClean="0"/>
                <a:t>mepmgr1</a:t>
              </a:r>
              <a:endParaRPr lang="en-US" sz="1100" dirty="0"/>
            </a:p>
          </p:txBody>
        </p:sp>
        <p:sp>
          <p:nvSpPr>
            <p:cNvPr id="31" name="Rectangle 10"/>
            <p:cNvSpPr/>
            <p:nvPr/>
          </p:nvSpPr>
          <p:spPr>
            <a:xfrm>
              <a:off x="2571227" y="2515481"/>
              <a:ext cx="10668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100" dirty="0" smtClean="0"/>
                <a:t>mepmgr2</a:t>
              </a:r>
              <a:endParaRPr lang="en-US" sz="1100" dirty="0"/>
            </a:p>
          </p:txBody>
        </p:sp>
        <p:sp>
          <p:nvSpPr>
            <p:cNvPr id="32" name="Rectangle 11"/>
            <p:cNvSpPr/>
            <p:nvPr/>
          </p:nvSpPr>
          <p:spPr>
            <a:xfrm>
              <a:off x="2571226" y="3810881"/>
              <a:ext cx="10668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100" dirty="0" err="1" smtClean="0"/>
                <a:t>mepmgr[n]</a:t>
              </a:r>
              <a:endParaRPr lang="en-US" sz="1100" dirty="0"/>
            </a:p>
          </p:txBody>
        </p:sp>
        <p:sp>
          <p:nvSpPr>
            <p:cNvPr id="35" name="TextBox 9"/>
            <p:cNvSpPr txBox="1"/>
            <p:nvPr/>
          </p:nvSpPr>
          <p:spPr>
            <a:xfrm>
              <a:off x="2883403" y="3149507"/>
              <a:ext cx="452306" cy="443978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36" name="TextBox 12"/>
            <p:cNvSpPr txBox="1"/>
            <p:nvPr/>
          </p:nvSpPr>
          <p:spPr>
            <a:xfrm>
              <a:off x="740194" y="3311590"/>
              <a:ext cx="461665" cy="765991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p>
              <a:r>
                <a:rPr lang="en-US" dirty="0" smtClean="0"/>
                <a:t>. . . . . .</a:t>
              </a:r>
              <a:endParaRPr lang="en-US" dirty="0"/>
            </a:p>
          </p:txBody>
        </p:sp>
        <p:sp>
          <p:nvSpPr>
            <p:cNvPr id="37" name="Rectangle 14"/>
            <p:cNvSpPr/>
            <p:nvPr/>
          </p:nvSpPr>
          <p:spPr>
            <a:xfrm>
              <a:off x="6396721" y="1874844"/>
              <a:ext cx="495300" cy="9457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sz="1100" dirty="0" smtClean="0"/>
                <a:t>aaamgr</a:t>
              </a:r>
              <a:endParaRPr lang="en-US" sz="1100" dirty="0"/>
            </a:p>
          </p:txBody>
        </p:sp>
        <p:sp>
          <p:nvSpPr>
            <p:cNvPr id="38" name="Rounded Rectangle 15"/>
            <p:cNvSpPr/>
            <p:nvPr/>
          </p:nvSpPr>
          <p:spPr>
            <a:xfrm>
              <a:off x="7642280" y="1372307"/>
              <a:ext cx="914400" cy="762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00" dirty="0"/>
                <a:t>HSS</a:t>
              </a:r>
              <a:endParaRPr lang="en-US" sz="1600" dirty="0"/>
            </a:p>
          </p:txBody>
        </p:sp>
        <p:sp>
          <p:nvSpPr>
            <p:cNvPr id="39" name="Rounded Rectangle 16"/>
            <p:cNvSpPr/>
            <p:nvPr/>
          </p:nvSpPr>
          <p:spPr>
            <a:xfrm>
              <a:off x="7576394" y="2657303"/>
              <a:ext cx="838391" cy="44627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00" dirty="0" smtClean="0"/>
                <a:t>SGW</a:t>
              </a:r>
              <a:endParaRPr lang="en-US" sz="1600" dirty="0"/>
            </a:p>
          </p:txBody>
        </p:sp>
        <p:sp>
          <p:nvSpPr>
            <p:cNvPr id="40" name="Rounded Rectangle 18"/>
            <p:cNvSpPr/>
            <p:nvPr/>
          </p:nvSpPr>
          <p:spPr>
            <a:xfrm>
              <a:off x="666227" y="2427559"/>
              <a:ext cx="609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050" dirty="0" err="1" smtClean="0"/>
                <a:t>HeNBi</a:t>
              </a:r>
              <a:endParaRPr lang="en-US" sz="1050" dirty="0"/>
            </a:p>
          </p:txBody>
        </p:sp>
        <p:sp>
          <p:nvSpPr>
            <p:cNvPr id="41" name="TextBox 19"/>
            <p:cNvSpPr txBox="1"/>
            <p:nvPr/>
          </p:nvSpPr>
          <p:spPr>
            <a:xfrm>
              <a:off x="740193" y="1896922"/>
              <a:ext cx="461665" cy="765991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p>
              <a:r>
                <a:rPr lang="en-US" dirty="0" smtClean="0"/>
                <a:t>. . . . . .</a:t>
              </a:r>
              <a:endParaRPr lang="en-US" dirty="0"/>
            </a:p>
          </p:txBody>
        </p:sp>
        <p:cxnSp>
          <p:nvCxnSpPr>
            <p:cNvPr id="42" name="Straight Connector 20"/>
            <p:cNvCxnSpPr>
              <a:stCxn id="40" idx="3"/>
              <a:endCxn id="31" idx="1"/>
            </p:cNvCxnSpPr>
            <p:nvPr/>
          </p:nvCxnSpPr>
          <p:spPr>
            <a:xfrm>
              <a:off x="1275827" y="2656159"/>
              <a:ext cx="1295400" cy="11722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6000000" scaled="0"/>
                <a:tileRect/>
              </a:gra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3"/>
            <p:cNvCxnSpPr/>
            <p:nvPr/>
          </p:nvCxnSpPr>
          <p:spPr>
            <a:xfrm flipV="1">
              <a:off x="5802043" y="2350050"/>
              <a:ext cx="582251" cy="449336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4"/>
            <p:cNvSpPr txBox="1"/>
            <p:nvPr/>
          </p:nvSpPr>
          <p:spPr>
            <a:xfrm>
              <a:off x="1358062" y="2330815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S1-MME</a:t>
              </a:r>
              <a:endParaRPr lang="en-US" dirty="0"/>
            </a:p>
          </p:txBody>
        </p:sp>
        <p:sp>
          <p:nvSpPr>
            <p:cNvPr id="46" name="TextBox 26"/>
            <p:cNvSpPr txBox="1"/>
            <p:nvPr/>
          </p:nvSpPr>
          <p:spPr>
            <a:xfrm>
              <a:off x="6984198" y="1372566"/>
              <a:ext cx="504159" cy="443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S6a</a:t>
              </a:r>
              <a:endParaRPr lang="en-US" dirty="0"/>
            </a:p>
          </p:txBody>
        </p:sp>
        <p:cxnSp>
          <p:nvCxnSpPr>
            <p:cNvPr id="47" name="Straight Connector 27"/>
            <p:cNvCxnSpPr>
              <a:stCxn id="4" idx="0"/>
              <a:endCxn id="39" idx="1"/>
            </p:cNvCxnSpPr>
            <p:nvPr/>
          </p:nvCxnSpPr>
          <p:spPr>
            <a:xfrm flipV="1">
              <a:off x="5802043" y="2880527"/>
              <a:ext cx="1774241" cy="1061720"/>
            </a:xfrm>
            <a:prstGeom prst="line">
              <a:avLst/>
            </a:prstGeom>
            <a:ln w="63500"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8"/>
            <p:cNvCxnSpPr>
              <a:endCxn id="26" idx="1"/>
            </p:cNvCxnSpPr>
            <p:nvPr/>
          </p:nvCxnSpPr>
          <p:spPr>
            <a:xfrm>
              <a:off x="1293829" y="1525718"/>
              <a:ext cx="1277398" cy="608763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6000000" scaled="0"/>
                <a:tileRect/>
              </a:gra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9"/>
            <p:cNvCxnSpPr>
              <a:endCxn id="32" idx="1"/>
            </p:cNvCxnSpPr>
            <p:nvPr/>
          </p:nvCxnSpPr>
          <p:spPr>
            <a:xfrm flipV="1">
              <a:off x="1275827" y="3963281"/>
              <a:ext cx="1295399" cy="477506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6000000" scaled="0"/>
                <a:tileRect/>
              </a:gra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32"/>
            <p:cNvCxnSpPr/>
            <p:nvPr/>
          </p:nvCxnSpPr>
          <p:spPr>
            <a:xfrm>
              <a:off x="3626100" y="2676144"/>
              <a:ext cx="914608" cy="598605"/>
            </a:xfrm>
            <a:prstGeom prst="bentConnector3">
              <a:avLst>
                <a:gd name="adj1" fmla="val 50056"/>
              </a:avLst>
            </a:prstGeom>
            <a:ln w="47625"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0"/>
              </a:gra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33"/>
            <p:cNvCxnSpPr/>
            <p:nvPr/>
          </p:nvCxnSpPr>
          <p:spPr>
            <a:xfrm>
              <a:off x="3599861" y="2134184"/>
              <a:ext cx="973958" cy="1140564"/>
            </a:xfrm>
            <a:prstGeom prst="bentConnector3">
              <a:avLst>
                <a:gd name="adj1" fmla="val 50021"/>
              </a:avLst>
            </a:prstGeom>
            <a:ln w="47625"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0"/>
              </a:gra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43"/>
            <p:cNvCxnSpPr/>
            <p:nvPr/>
          </p:nvCxnSpPr>
          <p:spPr>
            <a:xfrm flipV="1">
              <a:off x="3599861" y="3254081"/>
              <a:ext cx="957090" cy="708834"/>
            </a:xfrm>
            <a:prstGeom prst="bentConnector3">
              <a:avLst>
                <a:gd name="adj1" fmla="val 50054"/>
              </a:avLst>
            </a:prstGeom>
            <a:ln w="47625"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0"/>
              </a:gra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2"/>
            <p:cNvSpPr txBox="1"/>
            <p:nvPr/>
          </p:nvSpPr>
          <p:spPr>
            <a:xfrm>
              <a:off x="6785440" y="3338827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S11</a:t>
              </a:r>
              <a:endParaRPr lang="en-US" dirty="0"/>
            </a:p>
          </p:txBody>
        </p:sp>
        <p:sp>
          <p:nvSpPr>
            <p:cNvPr id="57" name="TextBox 53"/>
            <p:cNvSpPr txBox="1"/>
            <p:nvPr/>
          </p:nvSpPr>
          <p:spPr>
            <a:xfrm>
              <a:off x="1431244" y="146076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S1-MME</a:t>
              </a:r>
              <a:endParaRPr lang="en-US" dirty="0"/>
            </a:p>
          </p:txBody>
        </p:sp>
        <p:sp>
          <p:nvSpPr>
            <p:cNvPr id="58" name="TextBox 54"/>
            <p:cNvSpPr txBox="1"/>
            <p:nvPr/>
          </p:nvSpPr>
          <p:spPr>
            <a:xfrm>
              <a:off x="1358062" y="383037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S1-MME</a:t>
              </a:r>
              <a:endParaRPr lang="en-US" dirty="0"/>
            </a:p>
          </p:txBody>
        </p:sp>
        <p:sp>
          <p:nvSpPr>
            <p:cNvPr id="4" name="Rectangle 14"/>
            <p:cNvSpPr/>
            <p:nvPr/>
          </p:nvSpPr>
          <p:spPr>
            <a:xfrm rot="5400000">
              <a:off x="5285101" y="3556389"/>
              <a:ext cx="262559" cy="7715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sz="1100" dirty="0" smtClean="0"/>
                <a:t>connmgr[n]</a:t>
              </a:r>
              <a:endParaRPr lang="en-US" sz="1100" dirty="0"/>
            </a:p>
          </p:txBody>
        </p:sp>
        <p:sp>
          <p:nvSpPr>
            <p:cNvPr id="9" name="Rectangle 14"/>
            <p:cNvSpPr/>
            <p:nvPr/>
          </p:nvSpPr>
          <p:spPr>
            <a:xfrm rot="5400000">
              <a:off x="5285102" y="2402046"/>
              <a:ext cx="262559" cy="7715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sz="1100" dirty="0" smtClean="0"/>
                <a:t>connmgr2</a:t>
              </a:r>
              <a:endParaRPr lang="en-US" sz="1100" dirty="0"/>
            </a:p>
          </p:txBody>
        </p:sp>
        <p:sp>
          <p:nvSpPr>
            <p:cNvPr id="10" name="Rectangle 14"/>
            <p:cNvSpPr/>
            <p:nvPr/>
          </p:nvSpPr>
          <p:spPr>
            <a:xfrm rot="5400000">
              <a:off x="5285101" y="1769760"/>
              <a:ext cx="262559" cy="7715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sz="1100" dirty="0"/>
                <a:t>connmgr1</a:t>
              </a:r>
              <a:endParaRPr lang="en-US" sz="1100" dirty="0"/>
            </a:p>
          </p:txBody>
        </p:sp>
        <p:cxnSp>
          <p:nvCxnSpPr>
            <p:cNvPr id="11" name="Elbow Connector 33"/>
            <p:cNvCxnSpPr>
              <a:endCxn id="10" idx="2"/>
            </p:cNvCxnSpPr>
            <p:nvPr/>
          </p:nvCxnSpPr>
          <p:spPr>
            <a:xfrm rot="16200000">
              <a:off x="4236974" y="2450605"/>
              <a:ext cx="1088512" cy="498537"/>
            </a:xfrm>
            <a:prstGeom prst="bentConnector2">
              <a:avLst/>
            </a:prstGeom>
            <a:ln w="47625"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0"/>
              </a:gra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3"/>
            <p:cNvCxnSpPr/>
            <p:nvPr/>
          </p:nvCxnSpPr>
          <p:spPr>
            <a:xfrm flipV="1">
              <a:off x="4515094" y="2761112"/>
              <a:ext cx="477920" cy="513637"/>
            </a:xfrm>
            <a:prstGeom prst="bentConnector3">
              <a:avLst>
                <a:gd name="adj1" fmla="val 50042"/>
              </a:avLst>
            </a:prstGeom>
            <a:ln w="47625"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0"/>
              </a:gra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3"/>
            <p:cNvCxnSpPr>
              <a:endCxn id="4" idx="2"/>
            </p:cNvCxnSpPr>
            <p:nvPr/>
          </p:nvCxnSpPr>
          <p:spPr>
            <a:xfrm rot="5400000" flipV="1">
              <a:off x="4462791" y="3374539"/>
              <a:ext cx="636879" cy="498537"/>
            </a:xfrm>
            <a:prstGeom prst="bentConnector2">
              <a:avLst/>
            </a:prstGeom>
            <a:ln w="47625"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0"/>
              </a:gra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3"/>
            <p:cNvCxnSpPr>
              <a:endCxn id="37" idx="1"/>
            </p:cNvCxnSpPr>
            <p:nvPr/>
          </p:nvCxnSpPr>
          <p:spPr>
            <a:xfrm>
              <a:off x="5802043" y="2189299"/>
              <a:ext cx="594745" cy="158454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3"/>
            <p:cNvCxnSpPr>
              <a:endCxn id="37" idx="1"/>
            </p:cNvCxnSpPr>
            <p:nvPr/>
          </p:nvCxnSpPr>
          <p:spPr>
            <a:xfrm flipV="1">
              <a:off x="5802043" y="2347753"/>
              <a:ext cx="594745" cy="1594494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9"/>
            <p:cNvSpPr txBox="1"/>
            <p:nvPr/>
          </p:nvSpPr>
          <p:spPr>
            <a:xfrm>
              <a:off x="5191165" y="3150272"/>
              <a:ext cx="452306" cy="443978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p>
              <a:r>
                <a:rPr lang="en-US" dirty="0" smtClean="0"/>
                <a:t>. . .</a:t>
              </a:r>
              <a:endParaRPr lang="en-US" dirty="0"/>
            </a:p>
          </p:txBody>
        </p:sp>
        <p:cxnSp>
          <p:nvCxnSpPr>
            <p:cNvPr id="17" name="Straight Connector 23"/>
            <p:cNvCxnSpPr>
              <a:endCxn id="38" idx="1"/>
            </p:cNvCxnSpPr>
            <p:nvPr/>
          </p:nvCxnSpPr>
          <p:spPr>
            <a:xfrm flipV="1">
              <a:off x="6892202" y="1752976"/>
              <a:ext cx="750304" cy="534305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16"/>
            <p:cNvSpPr/>
            <p:nvPr/>
          </p:nvSpPr>
          <p:spPr>
            <a:xfrm>
              <a:off x="7593262" y="4167594"/>
              <a:ext cx="838391" cy="46005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00" dirty="0" smtClean="0"/>
                <a:t>PGW</a:t>
              </a:r>
              <a:endParaRPr lang="en-US" sz="1600" dirty="0"/>
            </a:p>
          </p:txBody>
        </p:sp>
        <p:cxnSp>
          <p:nvCxnSpPr>
            <p:cNvPr id="7" name="Straight Connector 27"/>
            <p:cNvCxnSpPr>
              <a:stCxn id="6" idx="0"/>
              <a:endCxn id="39" idx="2"/>
            </p:cNvCxnSpPr>
            <p:nvPr/>
          </p:nvCxnSpPr>
          <p:spPr>
            <a:xfrm flipH="1" flipV="1">
              <a:off x="7995480" y="3103282"/>
              <a:ext cx="16868" cy="1064016"/>
            </a:xfrm>
            <a:prstGeom prst="line">
              <a:avLst/>
            </a:prstGeom>
            <a:ln w="63500"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52"/>
            <p:cNvSpPr txBox="1"/>
            <p:nvPr/>
          </p:nvSpPr>
          <p:spPr>
            <a:xfrm>
              <a:off x="8033031" y="3461304"/>
              <a:ext cx="396705" cy="443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S5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olidFill>
                  <a:schemeClr val="tx1"/>
                </a:solidFill>
                <a:latin typeface="+mj-lt"/>
                <a:ea typeface="+mj-ea"/>
              </a:rPr>
              <a:t>常用协议汇总</a:t>
            </a:r>
            <a:endParaRPr lang="zh-CN" altLang="en-US" sz="320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MME </a:t>
            </a:r>
            <a:r>
              <a:rPr lang="zh-CN" altLang="en-US" sz="2400" b="1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比较常用到的协议主要是如下几份：</a:t>
            </a:r>
            <a:endParaRPr lang="zh-CN" altLang="en-US" sz="2400" b="1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3GPP</a:t>
            </a:r>
            <a:r>
              <a:rPr lang="zh-CN" altLang="en-US" sz="18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协议下载网址：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https://www.3gpp.org/ftp/Specs/archive/</a:t>
            </a:r>
            <a:endParaRPr lang="en-US" sz="1600" dirty="0" smtClean="0">
              <a:solidFill>
                <a:schemeClr val="tx1"/>
              </a:solidFill>
              <a:latin typeface="+mj-lt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RFC</a:t>
            </a:r>
            <a:r>
              <a:rPr lang="zh-CN" altLang="en-US" sz="18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协议下载网址：https://www.rfc-editor.org/</a:t>
            </a:r>
            <a:endParaRPr lang="zh-CN" altLang="en-US" sz="1800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612775" y="2159635"/>
          <a:ext cx="8074025" cy="275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90"/>
                <a:gridCol w="2912745"/>
                <a:gridCol w="4364990"/>
              </a:tblGrid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TS23.401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architecture model and concepts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了解EPC的整体架构，熟悉各个网元的功能和其在核心网中的位置；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Functional description and information flows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了解epc控制平面和数据平面的协议栈，熟悉epc的移动性管理和会话管理的主要流程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TS36.413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S1AP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熟悉流程中的s1ap消息携带体ie值，并且知道IE值的作用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(S1-MME 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接口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TS29.274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GTPV2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提供会话管理功能（了解 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PDN 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和 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bearer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）（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S11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接口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TS24.301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NAS协议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非传输层协议，在 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UE 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和 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MME 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之间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TS29.272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3GPP diameter 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扩展协议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定义 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MME 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和 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HSS 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之间流程和消息定义（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S6a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接口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TS21.905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Vocabulary for 3GPP specification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3GPP协议的所有缩略词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TS23.003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Numbering, addressing and identification</a:t>
                      </a:r>
                      <a:endParaRPr 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3GPP 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相关标识符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的定义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TS33.401</a:t>
                      </a:r>
                      <a:endParaRPr lang="en-US" altLang="zh-CN" sz="9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System Architecture Evolution</a:t>
                      </a:r>
                      <a:endParaRPr lang="zh-CN" sz="9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3GPP 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安全架构</a:t>
                      </a:r>
                      <a:endParaRPr lang="zh-CN" altLang="en-US" sz="9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RFC 4960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SCTP 协议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传输层协议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S1AP(SCTP)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，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S6a(TCP/SCTP)</a:t>
                      </a:r>
                      <a:endParaRPr lang="en-US" altLang="zh-CN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RFC 6733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Diameter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MME 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和 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HSS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之间的信令交互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环境搭建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69515"/>
            <a:ext cx="8229600" cy="3656965"/>
          </a:xfrm>
        </p:spPr>
        <p:txBody>
          <a:bodyPr/>
          <a:p>
            <a:pPr marL="0" indent="0" algn="l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sim_enb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sim_sgw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sim_pgw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openhss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buNone/>
            </a:pP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Sim_tool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搭建文档：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\\172.0.5.90\public\SQA\Project\MME\环境搭建资料\mme环境搭建文档_aricent_hss_sim_tool_02170620.docx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1458595"/>
            <a:ext cx="3791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Sim_tool </a:t>
            </a:r>
            <a:r>
              <a:rPr lang="zh-CN" altLang="en-US" sz="3200">
                <a:ea typeface="宋体" panose="02010600030101010101" pitchFamily="2" charset="-122"/>
              </a:rPr>
              <a:t>环境介绍</a:t>
            </a:r>
            <a:endParaRPr lang="zh-CN" altLang="en-US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  <a:sym typeface="+mn-ea"/>
              </a:rPr>
              <a:t>环境搭建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65" y="2491105"/>
            <a:ext cx="8230235" cy="363537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ixia Henb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ixia SGW/PGW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ixia HSS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Ixia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搭建文档：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\\172.0.5.90\public\SQA\Project\MME\环境搭建资料\ixia测试仪测试MME简单配置手册.docx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565" y="1541780"/>
            <a:ext cx="2466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Ixia </a:t>
            </a:r>
            <a:r>
              <a:rPr lang="zh-CN" altLang="en-US" sz="3200">
                <a:ea typeface="宋体" panose="02010600030101010101" pitchFamily="2" charset="-122"/>
              </a:rPr>
              <a:t>环境介绍</a:t>
            </a:r>
            <a:endParaRPr lang="zh-CN" altLang="en-US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  <a:sym typeface="+mn-ea"/>
              </a:rPr>
              <a:t>环境搭建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945" y="2460625"/>
            <a:ext cx="8237855" cy="366585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Landslide Henb/SGW/PGW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Landslide HSS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Ixia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搭建文档：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buNone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暂无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8945" y="1490345"/>
            <a:ext cx="3563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Landslide </a:t>
            </a:r>
            <a:r>
              <a:rPr lang="zh-CN" altLang="en-US" sz="3200">
                <a:ea typeface="宋体" panose="02010600030101010101" pitchFamily="2" charset="-122"/>
              </a:rPr>
              <a:t>环境介绍</a:t>
            </a:r>
            <a:endParaRPr lang="zh-CN" altLang="en-US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latin typeface="+mj-lt"/>
                <a:cs typeface="+mj-lt"/>
              </a:rPr>
              <a:t>启动服务最简单配置</a:t>
            </a:r>
            <a:endParaRPr lang="zh-CN" altLang="en-US" sz="3200">
              <a:latin typeface="+mj-lt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config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diameter-endpoint mmes6a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origin host MME233.Spirent.com realm epc.mnc001.mcc460.3gppnetwork.org gige 0/1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peer host HSSServer.casa.com realm epc.mnc001.mcc460.3gppnetwork.org ipv4 172.1.10.41 port 3868 tcp 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route-entry realm epc.mnc001.mcc460.3gppnetwork.org app s6a peer host HSSServer.casa.com weight 50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exit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lte-service mme 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call-profile 1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integrity-algorithm preference EIA1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ciphering-algorithm preference EEA0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exit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mme-service mme1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mme-plmn-id mcc 460 mnc 01 group-id 233 mme-code 233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s1mme-interface gige 1 ipv4 sctp-port 36412 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s11-interface gige 1 ipv4 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s6a-interface diameter-endpoint mmes6a destination-realm epc.mnc001.mcc460.3gppnetwork.org 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associate call-profile 1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default-pgw 172.1.83.43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default-sgw 172.1.84.44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  exit 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 exit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exit</a:t>
            </a:r>
            <a:endParaRPr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zh-CN" altLang="en-US"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zh-CN" altLang="en-US"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en-US" altLang="zh-CN" sz="12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endParaRPr lang="en-US" altLang="zh-CN" sz="120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endParaRPr lang="en-US" altLang="zh-CN" sz="120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j-lt"/>
                <a:cs typeface="+mj-lt"/>
                <a:sym typeface="+mn-ea"/>
              </a:rPr>
              <a:t>常用</a:t>
            </a:r>
            <a:r>
              <a:rPr lang="en-US" altLang="zh-CN">
                <a:latin typeface="+mj-lt"/>
                <a:cs typeface="+mj-lt"/>
                <a:sym typeface="+mn-ea"/>
              </a:rPr>
              <a:t>show </a:t>
            </a:r>
            <a:r>
              <a:rPr lang="en-US" altLang="zh-CN">
                <a:latin typeface="+mj-lt"/>
                <a:cs typeface="+mj-lt"/>
                <a:sym typeface="+mn-ea"/>
              </a:rPr>
              <a:t>CLI</a:t>
            </a:r>
            <a:r>
              <a:rPr lang="zh-CN" altLang="en-US">
                <a:latin typeface="+mj-lt"/>
                <a:ea typeface="宋体" panose="02010600030101010101" pitchFamily="2" charset="-122"/>
                <a:cs typeface="+mj-lt"/>
                <a:sym typeface="+mn-ea"/>
              </a:rPr>
              <a:t>介绍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362585" y="1031875"/>
            <a:ext cx="8229600" cy="5411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1.show mme info</a:t>
            </a:r>
            <a:endParaRPr lang="en-US" altLang="zh-CN" sz="1400">
              <a:solidFill>
                <a:schemeClr val="tx1"/>
              </a:solidFill>
              <a:latin typeface="+mj-lt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--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 </a:t>
            </a: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 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所需服务是否起来</a:t>
            </a:r>
            <a:endParaRPr lang="zh-CN" altLang="en-US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2.show diameter-endpoint</a:t>
            </a:r>
            <a:endParaRPr lang="en-US" altLang="zh-CN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查看与 </a:t>
            </a: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hss 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连接状态（</a:t>
            </a: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I_open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）表示连接建立成功</a:t>
            </a:r>
            <a:endParaRPr lang="zh-CN" altLang="en-US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2.show mme subscribe (summary/verbose)</a:t>
            </a:r>
            <a:endParaRPr lang="en-US" altLang="zh-CN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查看用户的签约数据和会话信息</a:t>
            </a:r>
            <a:endParaRPr lang="zh-CN" altLang="zh-CN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3.show mme enodebs summary/show mme enodebs [verbose]</a:t>
            </a:r>
            <a:endParaRPr lang="en-US" altLang="zh-CN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查看基站的连接信息</a:t>
            </a:r>
            <a:endParaRPr lang="zh-CN" altLang="en-US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4.show mme statistics [failure] s1mme-interface (nas/s1ap/sctp) [verbose]</a:t>
            </a:r>
            <a:endParaRPr lang="en-US" altLang="zh-CN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</a:t>
            </a: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s1-mme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接口统计数据</a:t>
            </a:r>
            <a:endParaRPr lang="zh-CN" altLang="en-US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5.show mme statistics [failure] s11-interface gtpv2 [verbose]</a:t>
            </a:r>
            <a:endParaRPr lang="en-US" altLang="zh-CN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查看接口</a:t>
            </a: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s11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接口统计数据</a:t>
            </a:r>
            <a:endParaRPr lang="zh-CN" altLang="en-US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6.show mme statistics [failure] s6a-interface (diameter/sctp) [verbose]</a:t>
            </a:r>
            <a:endParaRPr lang="en-US" altLang="zh-CN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</a:t>
            </a: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s6a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接口统计数据</a:t>
            </a:r>
            <a:endParaRPr lang="zh-CN" altLang="en-US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7.show mme statistics [failure] s10-interface gtpv2</a:t>
            </a:r>
            <a:endParaRPr lang="en-US" altLang="zh-CN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</a:t>
            </a: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s10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接口统计数据</a:t>
            </a:r>
            <a:endParaRPr lang="zh-CN" altLang="en-US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8.show mirror-config</a:t>
            </a:r>
            <a:endParaRPr lang="en-US" altLang="zh-CN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</a:t>
            </a: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mirror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配置信息</a:t>
            </a:r>
            <a:endParaRPr lang="en-US" altLang="zh-CN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9.show dns-service cache all</a:t>
            </a:r>
            <a:endParaRPr lang="en-US" altLang="zh-CN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10.clear mme statistics all --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清除 </a:t>
            </a: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 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接口统计信息</a:t>
            </a:r>
            <a:endParaRPr lang="zh-CN" altLang="en-US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11.clear dns-service cache all -- 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清楚 </a:t>
            </a:r>
            <a:r>
              <a:rPr lang="en-US" altLang="zh-CN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DNS </a:t>
            </a:r>
            <a:r>
              <a:rPr lang="zh-CN" altLang="en-US" sz="14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缓存记录</a:t>
            </a:r>
            <a:endParaRPr lang="en-US" altLang="zh-CN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a301fc3b-2866-41aa-aa6e-416a0f0496ba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6128</Words>
  <Application>WPS 演示</Application>
  <PresentationFormat>On-screen Show (4:3)</PresentationFormat>
  <Paragraphs>466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MS PGothic</vt:lpstr>
      <vt:lpstr>Lucida Grande</vt:lpstr>
      <vt:lpstr>Lucida Grande</vt:lpstr>
      <vt:lpstr>Arial</vt:lpstr>
      <vt:lpstr>Franklin Gothic Book</vt:lpstr>
      <vt:lpstr>Wingdings</vt:lpstr>
      <vt:lpstr>Georgia</vt:lpstr>
      <vt:lpstr>微软雅黑</vt:lpstr>
      <vt:lpstr>Arial Unicode MS</vt:lpstr>
      <vt:lpstr>Office Theme</vt:lpstr>
      <vt:lpstr>MME</vt:lpstr>
      <vt:lpstr>内容</vt:lpstr>
      <vt:lpstr>MME 功能</vt:lpstr>
      <vt:lpstr>常用协议汇总</vt:lpstr>
      <vt:lpstr>环境搭建</vt:lpstr>
      <vt:lpstr>环境搭建</vt:lpstr>
      <vt:lpstr>环境搭建</vt:lpstr>
      <vt:lpstr>启动服务最简单配置</vt:lpstr>
      <vt:lpstr>常用show CLI介绍</vt:lpstr>
      <vt:lpstr>常用profile介绍</vt:lpstr>
      <vt:lpstr>常用profile介绍</vt:lpstr>
      <vt:lpstr>应用及演示</vt:lpstr>
      <vt:lpstr>应用及演示</vt:lpstr>
      <vt:lpstr>应用及演示</vt:lpstr>
      <vt:lpstr>应用及演示</vt:lpstr>
      <vt:lpstr>PowerPoint 演示文稿</vt:lpstr>
      <vt:lpstr>Debug</vt:lpstr>
      <vt:lpstr>PowerPoint 演示文稿</vt:lpstr>
      <vt:lpstr>Thank you</vt:lpstr>
    </vt:vector>
  </TitlesOfParts>
  <Company>Casa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MobileEdge Solution</dc:title>
  <dc:creator>gibson.ang@casa-systems.com</dc:creator>
  <dc:subject>Casa MobileEdge Solution</dc:subject>
  <cp:lastModifiedBy>潘文驹</cp:lastModifiedBy>
  <cp:revision>990</cp:revision>
  <cp:lastPrinted>2015-04-09T17:00:00Z</cp:lastPrinted>
  <dcterms:created xsi:type="dcterms:W3CDTF">2011-09-23T18:30:00Z</dcterms:created>
  <dcterms:modified xsi:type="dcterms:W3CDTF">2019-04-02T03:33:34Z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