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92" r:id="rId3"/>
    <p:sldId id="593" r:id="rId4"/>
    <p:sldId id="698" r:id="rId5"/>
    <p:sldId id="677" r:id="rId6"/>
    <p:sldId id="699" r:id="rId7"/>
    <p:sldId id="700" r:id="rId8"/>
    <p:sldId id="705" r:id="rId9"/>
    <p:sldId id="704" r:id="rId10"/>
    <p:sldId id="703" r:id="rId11"/>
    <p:sldId id="702" r:id="rId12"/>
    <p:sldId id="686" r:id="rId13"/>
    <p:sldId id="688" r:id="rId14"/>
    <p:sldId id="689" r:id="rId15"/>
    <p:sldId id="690" r:id="rId16"/>
    <p:sldId id="676" r:id="rId17"/>
    <p:sldId id="687" r:id="rId18"/>
    <p:sldId id="595" r:id="rId19"/>
    <p:sldId id="675" r:id="rId20"/>
    <p:sldId id="672" r:id="rId21"/>
    <p:sldId id="707" r:id="rId22"/>
    <p:sldId id="709" r:id="rId23"/>
    <p:sldId id="710" r:id="rId24"/>
    <p:sldId id="711" r:id="rId25"/>
    <p:sldId id="712" r:id="rId26"/>
    <p:sldId id="713" r:id="rId27"/>
    <p:sldId id="714" r:id="rId28"/>
    <p:sldId id="708" r:id="rId29"/>
    <p:sldId id="715" r:id="rId30"/>
    <p:sldId id="716" r:id="rId31"/>
    <p:sldId id="717" r:id="rId32"/>
    <p:sldId id="719" r:id="rId33"/>
    <p:sldId id="718" r:id="rId34"/>
    <p:sldId id="720" r:id="rId35"/>
    <p:sldId id="721" r:id="rId36"/>
    <p:sldId id="722" r:id="rId37"/>
    <p:sldId id="723" r:id="rId38"/>
    <p:sldId id="737" r:id="rId39"/>
    <p:sldId id="739" r:id="rId40"/>
    <p:sldId id="740" r:id="rId41"/>
    <p:sldId id="741" r:id="rId42"/>
    <p:sldId id="738" r:id="rId43"/>
    <p:sldId id="742" r:id="rId44"/>
    <p:sldId id="606" r:id="rId45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0A3A6E"/>
    <a:srgbClr val="66FF66"/>
    <a:srgbClr val="7F7F7F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8579" autoAdjust="0"/>
  </p:normalViewPr>
  <p:slideViewPr>
    <p:cSldViewPr snapToGrid="0" snapToObjects="1">
      <p:cViewPr varScale="1">
        <p:scale>
          <a:sx n="73" d="100"/>
          <a:sy n="73" d="100"/>
        </p:scale>
        <p:origin x="-1458" y="-90"/>
      </p:cViewPr>
      <p:guideLst>
        <p:guide orient="horz" pos="896"/>
        <p:guide pos="4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6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  <a:endParaRPr lang="en-US" sz="1100" dirty="0" smtClean="0">
              <a:solidFill>
                <a:srgbClr val="0A3A6E"/>
              </a:solidFill>
              <a:latin typeface="Lucida Grande" charset="0"/>
              <a:cs typeface="Lucida Grande" charset="0"/>
            </a:endParaRP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tags" Target="../tags/tag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rPr>
              <a:t>Landslide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rgbClr val="0A3A6E"/>
                </a:solidFill>
                <a:latin typeface="Franklin Gothic Book" panose="020B0503020102020204"/>
                <a:ea typeface="宋体" panose="02010600030101010101" pitchFamily="2" charset="-122"/>
                <a:cs typeface="Franklin Gothic Book" panose="020B0503020102020204"/>
              </a:rPr>
              <a:t>刘佳辉</a:t>
            </a:r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 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  <a:p>
            <a:pPr algn="ctr"/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2020.5.17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新建</a:t>
            </a:r>
            <a:r>
              <a:rPr lang="en-US" sz="2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case</a:t>
            </a:r>
            <a:endParaRPr lang="en-US" sz="2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选择MME Node模板可建立epc网元仿真，选择MME Nodal模板可建立eNB仿真。</a:t>
            </a:r>
            <a:endParaRPr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6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2574925"/>
            <a:ext cx="5236845" cy="2976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 sz="320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1600" b="1" dirty="0" smtClean="0">
                <a:solidFill>
                  <a:schemeClr val="tx1"/>
                </a:solidFill>
                <a:sym typeface="+mn-ea"/>
              </a:rPr>
              <a:t>MME Node模板</a:t>
            </a:r>
            <a:endParaRPr sz="1600" b="1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①　Emulator Configuration：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在MME node配置窗口中，第一页为emulator configuration页，用于配置测试类型，用户数，UE地址池等等参数，具体配置项目如下：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Mobility: none----仿真正常的流程，不带mobility切换流程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Intra mme----同一个MME内部的切换流程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Inter MME----不同MME之间的切换流程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Emulate SGW and PGW:配置在仿真MME的同时是否要仿真SGW和PGW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UE initiated dedicated bearers: 配置是否仿真UE侧发起的专有承载流程，如果不选该选项，但是又配置了dedicated bearers的数量，则默认是仿真网络侧发起的专有承载流程。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Number of subscribers: 仿真的总的UE的数量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Default bearer per session: 每个UE的默认承载的数量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Dedicated bearers per default: 每个UE的专有承载的数量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Bearer IPv6 address pool: 给UE分配的IPV6地址池，只需设定起始地址即可。</a:t>
            </a:r>
            <a:endParaRPr sz="1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1400" dirty="0" smtClean="0">
                <a:solidFill>
                  <a:schemeClr val="tx1"/>
                </a:solidFill>
                <a:sym typeface="+mn-ea"/>
              </a:rPr>
              <a:t>Bearer IPv4 address pool: 给UE分配的IPv4地址池，只需设定起始地址即可。</a:t>
            </a:r>
            <a:endParaRPr sz="14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 sz="320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6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1593850"/>
            <a:ext cx="5271770" cy="367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549910" y="1139825"/>
            <a:ext cx="8229600" cy="49091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②　Network Device：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Network device页面是用于配置仿真的网络设备使用的接口和地址，DUT的IP地址等相关参数。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 S1 node用于配置仿真的MME设备的S1口的地址。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ID: MME的ID 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Name: MME的name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Num Peers:对端的enodeB的数量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Links per peer: 每个enodeB的link数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Physical interface:选择使用哪个网口仿真MME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startingIP: MME设备使用的IP地址，如果# of nodes数量大于1，那么表明有多个MME设备，地址会自动从starting IP开始增加。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Next hop: MME设备所处的局域网的下一跳。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MME、SGW和PGW Node网元都需要配置相应网口和IP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2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748" y="1879600"/>
            <a:ext cx="5269865" cy="4246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505" y="1153795"/>
            <a:ext cx="82467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ea typeface="宋体" panose="02010600030101010101" pitchFamily="2" charset="-122"/>
                <a:sym typeface="+mn-ea"/>
              </a:rPr>
              <a:t>③　配置S1-MMESCTP页面</a:t>
            </a:r>
            <a:endParaRPr>
              <a:ea typeface="宋体" panose="02010600030101010101" pitchFamily="2" charset="-122"/>
              <a:sym typeface="+mn-ea"/>
            </a:endParaRPr>
          </a:p>
          <a:p>
            <a:r>
              <a:rPr>
                <a:ea typeface="宋体" panose="02010600030101010101" pitchFamily="2" charset="-122"/>
                <a:sym typeface="+mn-ea"/>
              </a:rPr>
              <a:t>Source port: MME使用的sctp link的端口，协议默认端口是36412.</a:t>
            </a:r>
            <a:endParaRPr>
              <a:ea typeface="宋体" panose="02010600030101010101" pitchFamily="2" charset="-122"/>
              <a:sym typeface="+mn-ea"/>
            </a:endParaRPr>
          </a:p>
          <a:p>
            <a:r>
              <a:rPr>
                <a:ea typeface="宋体" panose="02010600030101010101" pitchFamily="2" charset="-122"/>
                <a:sym typeface="+mn-ea"/>
              </a:rPr>
              <a:t>Destination port: MME对端的enodeB所使用的SCTP link的端口，协议默认端口是36412.</a:t>
            </a:r>
            <a:endParaRPr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218" y="2626360"/>
            <a:ext cx="5273675" cy="2223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 sz="32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75590" y="1169035"/>
            <a:ext cx="8411210" cy="5552440"/>
          </a:xfrm>
        </p:spPr>
        <p:txBody>
          <a:bodyPr/>
          <a:p>
            <a:pPr marL="0" indent="0">
              <a:buNone/>
            </a:pPr>
            <a:endParaRPr lang="zh-CN" altLang="en-US" sz="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④　配置S1-MME</a:t>
            </a:r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NAS页面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该页用于配置NAS层相关的协议参数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Version: 选择不同的3GPP版本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Retries: 消息失败时的重发次数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Retry time:重发定时器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Tracking Area update time: 定期发TAU消息的定时器，0表示不发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GTP-U echo message time: 发送GTP echo报文的定时器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Paging time: 当UE进入Idel状态后，等待多少秒由MME发送paging出发寻呼流程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Starting APN: APN的名字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Secret key: 鉴权密钥，需要和UE侧保持一致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Operator variant: 运营商OP值，需要和UE侧保持一致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153795"/>
            <a:ext cx="85680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1366520"/>
            <a:ext cx="5975350" cy="417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⑤　Bearer quality of service: 定义各个承载的Qos</a:t>
            </a:r>
            <a:endParaRPr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Summary：所有承载所有相同的Qos设定</a:t>
            </a:r>
            <a:endParaRPr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Individual: 不同的承载使用不同的Qos设定</a:t>
            </a:r>
            <a:endParaRPr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Default: 默认承载</a:t>
            </a:r>
            <a:endParaRPr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B2,B3…..B10:专用承载的数量：1个ue最大支持10个专用承载</a:t>
            </a:r>
            <a:endParaRPr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pic>
        <p:nvPicPr>
          <p:cNvPr id="4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3595370"/>
            <a:ext cx="5655945" cy="188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ea typeface="宋体" panose="02010600030101010101" pitchFamily="2" charset="-122"/>
              </a:rPr>
              <a:t>⑥　配置S1-MME</a:t>
            </a:r>
            <a:r>
              <a:rPr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</a:t>
            </a:r>
            <a:r>
              <a:rPr sz="1600">
                <a:ea typeface="宋体" panose="02010600030101010101" pitchFamily="2" charset="-122"/>
              </a:rPr>
              <a:t>S1-AP页面</a:t>
            </a:r>
            <a:endParaRPr sz="1600">
              <a:ea typeface="宋体" panose="02010600030101010101" pitchFamily="2" charset="-122"/>
            </a:endParaRPr>
          </a:p>
          <a:p>
            <a:r>
              <a:rPr sz="1600">
                <a:ea typeface="宋体" panose="02010600030101010101" pitchFamily="2" charset="-122"/>
              </a:rPr>
              <a:t>Version：支持的3GPP版本</a:t>
            </a:r>
            <a:endParaRPr sz="1600">
              <a:ea typeface="宋体" panose="02010600030101010101" pitchFamily="2" charset="-122"/>
            </a:endParaRPr>
          </a:p>
          <a:p>
            <a:r>
              <a:rPr sz="1600">
                <a:ea typeface="宋体" panose="02010600030101010101" pitchFamily="2" charset="-122"/>
              </a:rPr>
              <a:t>eNodeB Configuration Update Information：模拟enb配置更新失败</a:t>
            </a:r>
            <a:endParaRPr sz="1600">
              <a:ea typeface="宋体" panose="02010600030101010101" pitchFamily="2" charset="-122"/>
            </a:endParaRPr>
          </a:p>
          <a:p>
            <a:r>
              <a:rPr sz="1600">
                <a:ea typeface="宋体" panose="02010600030101010101" pitchFamily="2" charset="-122"/>
              </a:rPr>
              <a:t>Warning message transmission procedure：模拟警告warning message流程</a:t>
            </a:r>
            <a:endParaRPr sz="1600">
              <a:ea typeface="宋体" panose="02010600030101010101" pitchFamily="2" charset="-122"/>
            </a:endParaRPr>
          </a:p>
          <a:p>
            <a:r>
              <a:rPr sz="1600">
                <a:ea typeface="宋体" panose="02010600030101010101" pitchFamily="2" charset="-122"/>
              </a:rPr>
              <a:t>UE AMBR information：配置ue的ambr参数</a:t>
            </a:r>
            <a:r>
              <a:rPr lang="zh-CN" sz="1600">
                <a:ea typeface="宋体" panose="02010600030101010101" pitchFamily="2" charset="-122"/>
              </a:rPr>
              <a:t>，配置好相关参数，可以保存casa和session</a:t>
            </a:r>
            <a:r>
              <a:rPr lang="zh-CN">
                <a:ea typeface="宋体" panose="02010600030101010101" pitchFamily="2" charset="-122"/>
              </a:rPr>
              <a:t>。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2813685"/>
            <a:ext cx="4910455" cy="3837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内容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2026285"/>
            <a:ext cx="7065645" cy="4077335"/>
          </a:xfrm>
        </p:spPr>
        <p:txBody>
          <a:bodyPr>
            <a:normAutofit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</a:rPr>
              <a:t>Landslide测试仪</a:t>
            </a:r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</a:rPr>
              <a:t>简单介绍</a:t>
            </a:r>
            <a:endParaRPr sz="3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Landslide测试仪</a:t>
            </a:r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endParaRPr sz="3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</a:rPr>
              <a:t>Session管理</a:t>
            </a:r>
            <a:endParaRPr sz="3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</a:rPr>
              <a:t>测试抓包和测试结果查看</a:t>
            </a:r>
            <a:endParaRPr sz="3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常见问题</a:t>
            </a:r>
            <a:r>
              <a:rPr lang="en-US" alt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Debug</a:t>
            </a:r>
            <a:endParaRPr lang="zh-CN" altLang="en-US" sz="3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ea typeface="宋体" panose="02010600030101010101" pitchFamily="2" charset="-122"/>
              </a:rPr>
              <a:t>MME Nodal模板</a:t>
            </a:r>
            <a:endParaRPr b="1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①　Test configurtion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Number of subscribers: 仿真的总的UE的数量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Default bearer per session: 每个UE的默认承载的数量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Dedicated bearers per default: 每个UE的专有承载的数量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测试时注意是否开启ipsec及数据传输。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2883218"/>
            <a:ext cx="5274310" cy="3145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②　Network devices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这里配置重点是SUT和路由设置。MME选择应该为我们之前在SUTs的HeNB-GW的项。这里选择是gw的loopback配置。路由方面，enb下一跳应该是设备的物理ip，即gige口的IP。#of Nodes配置eNB的数量。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2158048"/>
            <a:ext cx="5274310" cy="3744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③　S1-MME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S1-MME配置可查相关项根据需要进行配置，这里说些需要特别关注的地方。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在s1ap页面，需要注意eNB是home eNB还是Macro eNB。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2224088"/>
            <a:ext cx="5269230" cy="199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ea typeface="宋体" panose="02010600030101010101" pitchFamily="2" charset="-122"/>
              </a:rPr>
              <a:t>在NAS页面，需要配置IMSI和IMEI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5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38960"/>
            <a:ext cx="5267960" cy="2287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在ipsec页面，以下为psk配置。根据HeNB-GW安全网关配置对应配置ike版本V2、公钥、加密算法、payload destination id、SeGW地址、advanced配置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2258695"/>
            <a:ext cx="5274310" cy="3434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1334453"/>
            <a:ext cx="5273675" cy="4189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ea typeface="宋体" panose="02010600030101010101" pitchFamily="2" charset="-122"/>
              </a:rPr>
              <a:t>⑥　配置S1-MMES1-AP页面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Version：支持的3GPP版本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eNodeB Configuration Update Information：模拟enb配置更新失败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Warning message transmission procedure：模拟警告warning message流程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UE AMBR information：配置ue的ambr参数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2670493"/>
            <a:ext cx="5274310" cy="4121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173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④　数据面配置L3-7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这里配置network host的地址，以及数据传输配置。以下是一个64bytes大小的ping操作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623" y="2186305"/>
            <a:ext cx="5272405" cy="3633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37310"/>
            <a:ext cx="84397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新建session后，可以进行session的运行。在此之前，可以根据需要开启抓包。性能测试建议不开启抓包。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①　抓包</a:t>
            </a:r>
            <a:endParaRPr sz="1400">
              <a:ea typeface="宋体" panose="02010600030101010101" pitchFamily="2" charset="-122"/>
            </a:endParaRPr>
          </a:p>
          <a:p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93" y="2320925"/>
            <a:ext cx="5250815" cy="1325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210" y="1364615"/>
            <a:ext cx="81737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onStart：表示一开始运行就开启抓包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Active：表示可以运行过程中可以停止或重新开启抓包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②　case控制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测试时候，可以控制epc和enb运行顺利、运行次数等，也可以利用automation control进行自动化测试。下面是一个简单的例子，先运行epc，等待gw注册，再进行enb的注册。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2617153"/>
            <a:ext cx="5273040" cy="2734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Landslide测试仪</a:t>
            </a:r>
            <a:r>
              <a:rPr lang="zh-CN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简单介绍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zh-CN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简单介绍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实验室使用的landslide由2部分组成，管理服务器和测试服务器。2个服务器有专门的管理网口连接至公共网络（交换机），另外测试服务器还有多个测试网口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48105"/>
            <a:ext cx="8173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③　report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Session运行后，可以查看和分析统计结果。在reports页面可以看到运行的统计结果</a:t>
            </a:r>
            <a:endParaRPr sz="1400">
              <a:ea typeface="宋体" panose="02010600030101010101" pitchFamily="2" charset="-122"/>
            </a:endParaRPr>
          </a:p>
          <a:p>
            <a:r>
              <a:rPr sz="1400">
                <a:ea typeface="宋体" panose="02010600030101010101" pitchFamily="2" charset="-122"/>
              </a:rPr>
              <a:t>Test summary中可以看到在线用户数(session established)，线下用户数(pending)的统计。统计信息每隔15秒刷新一次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938" y="2577783"/>
            <a:ext cx="5273675" cy="3123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48105"/>
            <a:ext cx="8173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ESM页面中可以看到承载相关的统计。例如默认承载建了多少次(active context request),成功了多少次(active context accepts),以及专有承载的消息的统计（active dedicated context request/accepts）等等。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608" y="2297113"/>
            <a:ext cx="5273675" cy="2864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48105"/>
            <a:ext cx="81737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EMM页面中可以看到UE总共的attach次数，accept, attach complet, detach等等各种消息的次数统计。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856740"/>
            <a:ext cx="6243320" cy="2626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48105"/>
            <a:ext cx="8173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ESM页面中可以看到承载相关的统计。例如默认承载建了多少次(active context request),成功了多少次(active context accepts),以及专有承载的消息的统计（active dedicated context request/accepts）等等。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03" y="2158683"/>
            <a:ext cx="5273675" cy="2864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48105"/>
            <a:ext cx="8173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Sctp页面中可以看到当前成功建立的和enodeB之间的SCTP link的数量的统计，以及其他相关的SCTP层的消息的统计。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2068195"/>
            <a:ext cx="5997575" cy="309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测试抓包和测试结果查看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348105"/>
            <a:ext cx="81737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ea typeface="宋体" panose="02010600030101010101" pitchFamily="2" charset="-122"/>
              </a:rPr>
              <a:t>S1-ap页面可以查看当前eNB与MME之间的交换s1-ap消息的统计。</a:t>
            </a:r>
            <a:endParaRPr sz="1400">
              <a:ea typeface="宋体" panose="02010600030101010101" pitchFamily="2" charset="-122"/>
            </a:endParaRPr>
          </a:p>
        </p:txBody>
      </p:sp>
      <p:pic>
        <p:nvPicPr>
          <p:cNvPr id="5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778000"/>
            <a:ext cx="6902450" cy="334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常见问题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有些浏览器无法打开账号登录界面：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解决方法：手动选择安装的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程序去打开，路径如下所示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0" y="1878330"/>
            <a:ext cx="7720965" cy="396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常见问题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怎么打开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LS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的使用说明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：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解决方法：</a:t>
            </a:r>
            <a:r>
              <a:rPr 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鼠标移到需要配置的地方，按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F1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，这时浏览器会有对应的使用说明书界面跳出，如果没有跳出的话也选择自己在浏览器打开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LS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的使用说明书：http://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x.x.x.x(LSip)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/help/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比如http://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172.0.10.2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/help/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465" y="2101215"/>
            <a:ext cx="5791835" cy="1639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" y="3803015"/>
            <a:ext cx="4966335" cy="2688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常见问题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怎么获取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TS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使用权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：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解决方法如下所示：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793240"/>
            <a:ext cx="2809875" cy="2600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55" y="1856740"/>
            <a:ext cx="3421380" cy="2473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95" y="4558030"/>
            <a:ext cx="2399665" cy="1734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常见问题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4.LS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可以自定义消息吗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?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1).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有些消息里面的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IE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可以编辑，例如：</a:t>
            </a: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endParaRPr lang="zh-CN" altLang="en-US" sz="1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767840"/>
            <a:ext cx="7964170" cy="3441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Landslide测试仪</a:t>
            </a:r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andslide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在IE或其他浏览器的输入管理口IP，登录至landslide主页。第一次登录需要安装Java web start。安装完成后，点击landside client登录。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初次使用可使用管理员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账号/密码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登录，账号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密码：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sms/a1b2c3d4.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登录成功后创建自己的账号，在创建自己的账号后，退出登录，并使用自己的账号密码登录，在测试时也使用自己的账号密码进行登录和操作。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3811270"/>
            <a:ext cx="8512175" cy="57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常见问题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2).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custom message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功能编辑消息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 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0" y="1878330"/>
            <a:ext cx="7720965" cy="3961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1602740"/>
            <a:ext cx="8242300" cy="4512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常见问题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3).</a:t>
            </a:r>
            <a:r>
              <a:rPr 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如果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LS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有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patch edit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license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的话也可以修改或者添加一些消息里面的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IE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lt"/>
              </a:rPr>
              <a:t>：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1878330"/>
            <a:ext cx="5296535" cy="406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课后小作业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1.</a:t>
            </a:r>
            <a:r>
              <a:rPr lang="zh-CN" altLang="en-US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在使用</a:t>
            </a:r>
            <a:r>
              <a:rPr lang="en-US" altLang="zh-CN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LS</a:t>
            </a:r>
            <a:r>
              <a:rPr lang="zh-CN" altLang="en-US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的过程中，可以随便重启</a:t>
            </a:r>
            <a:r>
              <a:rPr lang="en-US" altLang="zh-CN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TS</a:t>
            </a:r>
            <a:r>
              <a:rPr lang="zh-CN" altLang="en-US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吗？</a:t>
            </a:r>
            <a:endParaRPr lang="zh-CN" altLang="en-US" sz="1400" b="1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en-US" altLang="zh-CN" sz="1400" b="1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2.LS</a:t>
            </a:r>
            <a:r>
              <a:rPr lang="zh-CN" altLang="en-US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里面的</a:t>
            </a:r>
            <a:r>
              <a:rPr lang="en-US" altLang="zh-CN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ethX</a:t>
            </a:r>
            <a:r>
              <a:rPr lang="zh-CN" altLang="en-US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接口的</a:t>
            </a:r>
            <a:r>
              <a:rPr lang="en-US" altLang="zh-CN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IP</a:t>
            </a:r>
            <a:r>
              <a:rPr lang="zh-CN" altLang="en-US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可以自己定义吗？</a:t>
            </a:r>
            <a:endParaRPr lang="zh-CN" altLang="en-US" sz="1400" b="1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 sz="1400" b="1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3.</a:t>
            </a:r>
            <a:r>
              <a:rPr lang="zh-CN" altLang="en-US" sz="1400" b="1">
                <a:solidFill>
                  <a:schemeClr val="tx1"/>
                </a:solidFill>
                <a:latin typeface="+mj-ea"/>
                <a:ea typeface="+mj-ea"/>
                <a:cs typeface="+mj-ea"/>
              </a:rPr>
              <a:t>可以自己获取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TS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的使用权吗？如果获取？</a:t>
            </a:r>
            <a:endParaRPr lang="zh-CN" altLang="en-US" sz="1400" b="1" dirty="0" smtClean="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endParaRPr lang="zh-CN" altLang="en-US" sz="1400" b="1" dirty="0" smtClean="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4.LS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在跑的过程中可以暂停抓包吗？暂停之后可以再开启抓包吗？如何开启</a:t>
            </a:r>
            <a:endParaRPr lang="zh-CN" altLang="en-US" sz="1400" b="1" dirty="0" smtClean="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endParaRPr lang="zh-CN" altLang="en-US" sz="1400" b="1" dirty="0" smtClean="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5.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在多人共用一个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eth 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接口时，需要规划好每个人使用的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IP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地址吗？在使用过程中可以随便修改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eth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接口的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ip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地址吗？</a:t>
            </a:r>
            <a:endParaRPr lang="zh-CN" altLang="en-US" sz="1400" b="1" dirty="0" smtClean="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endParaRPr lang="zh-CN" altLang="en-US" sz="1400"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zh-CN" altLang="en-US" sz="140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  <a:endParaRPr lang="en-US" sz="3600" dirty="0">
              <a:solidFill>
                <a:srgbClr val="0A3A6E"/>
              </a:solidFill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Landslide测试仪</a:t>
            </a:r>
            <a:r>
              <a:rPr lang="zh-CN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9000" y="1583690"/>
            <a:ext cx="5528945" cy="4440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Landslide测试仪</a:t>
            </a:r>
            <a:r>
              <a:rPr lang="zh-CN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162175"/>
            <a:ext cx="8229600" cy="3401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Landslide测试仪</a:t>
            </a:r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创建账号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Admin</a:t>
            </a:r>
            <a:r>
              <a:rPr lang="en-US" sz="160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→ Users</a:t>
            </a:r>
            <a:endParaRPr lang="en-US" sz="1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2724150"/>
            <a:ext cx="2606040" cy="2994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15" y="2724150"/>
            <a:ext cx="2397760" cy="3032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12622"/>
          <a:stretch>
            <a:fillRect/>
          </a:stretch>
        </p:blipFill>
        <p:spPr>
          <a:xfrm>
            <a:off x="5502275" y="2779395"/>
            <a:ext cx="3021965" cy="297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Landslide测试仪</a:t>
            </a:r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</a:rPr>
              <a:t>填写被测系统的IP</a:t>
            </a:r>
            <a:endParaRPr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填写测试时需要用到的被测设备的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地址，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比如我们的HeNB-GW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henb-if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接口，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mme-if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接口，在填写后，后面如果需要修改也可以进行修改。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2822575"/>
            <a:ext cx="6360160" cy="3769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Session管理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</a:rPr>
              <a:t>新建session</a:t>
            </a:r>
            <a:endParaRPr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在新建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</a:t>
            </a:r>
            <a:r>
              <a:rPr 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配置eth时候，选择使用的eth口，配置需要的ip地址，mask和nodes数量对应关系：24 mask对应256个nodes；16 mask对应65535个nodes。每个nodes占用一个IP。</a:t>
            </a:r>
            <a:endParaRPr lang="en-US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2738755"/>
            <a:ext cx="5505450" cy="376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646227484"/>
  <p:tag name="KSO_WM_UNIT_PLACING_PICTURE_USER_VIEWPORT" val="{&quot;height&quot;:8520,&quot;width&quot;:16605}"/>
</p:tagLst>
</file>

<file path=ppt/tags/tag2.xml><?xml version="1.0" encoding="utf-8"?>
<p:tagLst xmlns:p="http://schemas.openxmlformats.org/presentationml/2006/main">
  <p:tag name="REFSHAPE" val="650885172"/>
  <p:tag name="KSO_WM_UNIT_PLACING_PICTURE_USER_VIEWPORT" val="{&quot;height&quot;:3180,&quot;width&quot;:11235}"/>
</p:tagLst>
</file>

<file path=ppt/tags/tag3.xml><?xml version="1.0" encoding="utf-8"?>
<p:tagLst xmlns:p="http://schemas.openxmlformats.org/presentationml/2006/main">
  <p:tag name="REFSHAPE" val="646227484"/>
  <p:tag name="KSO_WM_UNIT_PLACING_PICTURE_USER_VIEWPORT" val="{&quot;height&quot;:8520,&quot;width&quot;:1660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5265</Words>
  <Application>WPS 演示</Application>
  <PresentationFormat>On-screen Show (4:3)</PresentationFormat>
  <Paragraphs>445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MS PGothic</vt:lpstr>
      <vt:lpstr>Lucida Grande</vt:lpstr>
      <vt:lpstr>Lucida Grande</vt:lpstr>
      <vt:lpstr>Arial</vt:lpstr>
      <vt:lpstr>Franklin Gothic Book</vt:lpstr>
      <vt:lpstr>微软雅黑</vt:lpstr>
      <vt:lpstr>Arial Unicode MS</vt:lpstr>
      <vt:lpstr>Georgia</vt:lpstr>
      <vt:lpstr>黑体</vt:lpstr>
      <vt:lpstr>Microsoft JhengHei Light</vt:lpstr>
      <vt:lpstr>等线</vt:lpstr>
      <vt:lpstr>MingLiU_HKSCS-ExtB</vt:lpstr>
      <vt:lpstr>楷体</vt:lpstr>
      <vt:lpstr>等线 Light</vt:lpstr>
      <vt:lpstr>Malgun Gothic</vt:lpstr>
      <vt:lpstr>Office Theme</vt:lpstr>
      <vt:lpstr>Landslide</vt:lpstr>
      <vt:lpstr>内容</vt:lpstr>
      <vt:lpstr>Landslide测试仪简单介绍</vt:lpstr>
      <vt:lpstr>Landslide测试仪的使用</vt:lpstr>
      <vt:lpstr>Landslide测试仪的使用</vt:lpstr>
      <vt:lpstr>Landslide测试仪的使用</vt:lpstr>
      <vt:lpstr>Landslide测试仪的使用</vt:lpstr>
      <vt:lpstr>Landslide测试仪的使用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Session管理</vt:lpstr>
      <vt:lpstr>测试抓包和测试结果查看</vt:lpstr>
      <vt:lpstr>测试抓包和测试结果查看</vt:lpstr>
      <vt:lpstr>测试抓包和测试结果查看</vt:lpstr>
      <vt:lpstr>测试抓包和测试结果查看</vt:lpstr>
      <vt:lpstr>测试抓包和测试结果查看</vt:lpstr>
      <vt:lpstr>测试抓包和测试结果查看</vt:lpstr>
      <vt:lpstr>测试抓包和测试结果查看</vt:lpstr>
      <vt:lpstr>测试抓包和测试结果查看</vt:lpstr>
      <vt:lpstr>常见问题Debug</vt:lpstr>
      <vt:lpstr>常见问题</vt:lpstr>
      <vt:lpstr>常见问题</vt:lpstr>
      <vt:lpstr>常见问题</vt:lpstr>
      <vt:lpstr>常见问题</vt:lpstr>
      <vt:lpstr>常见问题</vt:lpstr>
      <vt:lpstr>PowerPoint 演示文稿</vt:lpstr>
      <vt:lpstr>Thank you</vt:lpstr>
    </vt:vector>
  </TitlesOfParts>
  <Company>Casa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creator>gibson.ang@casa-systems.com</dc:creator>
  <dc:subject>Casa MobileEdge Solution</dc:subject>
  <cp:lastModifiedBy>Administrator</cp:lastModifiedBy>
  <cp:revision>1013</cp:revision>
  <cp:lastPrinted>2015-04-09T17:00:00Z</cp:lastPrinted>
  <dcterms:created xsi:type="dcterms:W3CDTF">2011-09-23T18:30:00Z</dcterms:created>
  <dcterms:modified xsi:type="dcterms:W3CDTF">2020-05-28T08:52:19Z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