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70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2"/>
      </p:cViewPr>
      <p:guideLst>
        <p:guide orient="horz" pos="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3189E-691D-4ACA-9503-DCDFEC474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142B9B-C918-45EC-8871-5960BBE0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0767F-9956-4DE0-B711-F51ED97B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20A2B-07E4-462A-8744-71E1094B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1EA62-6C4F-44BE-A3C6-5A27B14C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99C49-A678-401C-A753-74BFFEA8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99F259-75FC-4326-8ED5-773B7ACF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F9-8CE6-45B4-AC1F-27959F4E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96A55-73F1-47EF-8B80-29F7FEF3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132A8-423E-477C-BCC2-CC5EF9D2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9CAE4C-3275-4966-8AD9-9972B5D47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70170-1144-4234-A108-FC39B8145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68CA5-F702-43AE-BAD8-F699053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6FB99-A1CB-4F70-9551-695DC0D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A409B-0C02-4862-86F5-8767AE77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DEF2B-2335-4679-B2B1-7C3F9AA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564C9-5532-4602-B45F-F64CA96D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54A1-CD95-4562-A9BD-9CC62BF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2A58-6063-4710-8985-35C51A6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768E1-7F9B-46A0-A53F-F8A854E4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3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AB3D-8D36-42BE-8346-78001A0D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EF71D-D362-4DFA-BCE3-07D8C479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32792-5127-4EF6-9BC7-A8D7744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B367F-F46C-423A-A3B0-DEC27651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2C7EC-C648-4602-8D44-858A176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A334-9D97-4CFB-AF86-608882A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11591-2891-4628-8421-F3E7CA70B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1F108-3271-40FC-9F82-379EC8B6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9069A-F5C3-4E8F-9F84-CE94599B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0BC44-CBE0-416E-B3D8-B55B8D2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E5D4E-FFAC-4196-8F41-AF343D47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85A25-B7E6-493F-8602-5464956C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3F5DE-2DD2-4E1C-B45F-87993283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3DB3A4-1817-47F8-90A4-72B06EA1E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89342-8B02-4CA3-AF5A-43D22F41D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5F40F4-C8AF-4645-839B-2E858A783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28808-F78B-4BDA-8F93-FD185340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392741-1BF8-440B-80AD-49E141C8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60878B-5388-4AB2-87A7-3FCF17B8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891A9-A78A-4A33-B210-94AA16F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A6C59-6B11-42ED-B337-C3A8E93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863C7-7641-4040-BF63-C2E14B13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A10D0-4519-4248-ABE0-7FE15B6C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45E05-8C8B-4312-9851-BFD0802E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39D8A-31E7-443A-A1E2-875A384A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9C48F-5A54-4A58-B428-1347EBB3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A11C7-769D-48B4-AD40-6D6CCD41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8CA11-B609-4CAB-8F2F-4D4C0826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CA41F-C596-4320-852B-2686F770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BE46C-5BD0-4F76-9533-367E3A6A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AC181-2E29-439E-9C55-798AD6B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1A5D5-8AEC-4074-9123-1D24C403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7BDC7-D50F-4EAD-B8BB-EF22237C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65CCB1-7BC0-47FB-AC01-1CEC29D2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1F180-D184-4CA5-8B55-0931BC90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CE4B1-12CD-4FDE-8C69-623CE05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A70EB-4BD7-4755-9E1B-8579F6A6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EEB98-453D-4096-805A-6BE6912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0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FADC60-58A8-41B2-96E2-33C76A9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786A-C556-4E07-8B25-3F8177A9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B51E4-4080-4DDE-8F03-6ECB39115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D3FD-BE45-4892-B9DD-C40CF4EA9027}" type="datetimeFigureOut">
              <a:rPr lang="zh-CN" altLang="en-US" smtClean="0"/>
              <a:t>2021/6/17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B0C99-2A36-4A4D-AE7B-0026E31C8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9DECC-FF83-4D16-998C-A103F0E36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D4BA-AC7B-4CE7-9F24-C77F1E68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D67201-D5D7-45C3-B359-CE0E8E2D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8"/>
            <a:ext cx="3313043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117EA6-DBA7-4D80-8D99-5987B167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46" y="0"/>
            <a:ext cx="4320307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20B30D-A441-416F-8889-96189E012688}"/>
              </a:ext>
            </a:extLst>
          </p:cNvPr>
          <p:cNvCxnSpPr>
            <a:cxnSpLocks/>
          </p:cNvCxnSpPr>
          <p:nvPr/>
        </p:nvCxnSpPr>
        <p:spPr>
          <a:xfrm flipH="1">
            <a:off x="539931" y="3204754"/>
            <a:ext cx="4275909" cy="992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051C55-F150-45C1-A2B3-71A5B3BDCD94}"/>
              </a:ext>
            </a:extLst>
          </p:cNvPr>
          <p:cNvCxnSpPr/>
          <p:nvPr/>
        </p:nvCxnSpPr>
        <p:spPr>
          <a:xfrm flipH="1">
            <a:off x="539931" y="949234"/>
            <a:ext cx="4275909" cy="372726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043F95-8C2B-4049-A0AF-3989B672ECCF}"/>
              </a:ext>
            </a:extLst>
          </p:cNvPr>
          <p:cNvCxnSpPr>
            <a:cxnSpLocks/>
          </p:cNvCxnSpPr>
          <p:nvPr/>
        </p:nvCxnSpPr>
        <p:spPr>
          <a:xfrm flipH="1">
            <a:off x="539931" y="2455817"/>
            <a:ext cx="4275909" cy="263869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3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D67201-D5D7-45C3-B359-CE0E8E2D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8"/>
            <a:ext cx="3313043" cy="6858000"/>
          </a:xfrm>
          <a:prstGeom prst="rect">
            <a:avLst/>
          </a:prstGeom>
        </p:spPr>
      </p:pic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E3A9F939-F531-4842-B95E-A584AB5CFEF7}"/>
              </a:ext>
            </a:extLst>
          </p:cNvPr>
          <p:cNvSpPr/>
          <p:nvPr/>
        </p:nvSpPr>
        <p:spPr>
          <a:xfrm>
            <a:off x="4275909" y="226422"/>
            <a:ext cx="7724502" cy="966651"/>
          </a:xfrm>
          <a:prstGeom prst="accentCallout1">
            <a:avLst>
              <a:gd name="adj1" fmla="val 24811"/>
              <a:gd name="adj2" fmla="val -1456"/>
              <a:gd name="adj3" fmla="val 410166"/>
              <a:gd name="adj4" fmla="val -48211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//</a:t>
            </a:r>
            <a:r>
              <a:rPr lang="zh-CN" altLang="en-US" sz="1100" dirty="0">
                <a:solidFill>
                  <a:schemeClr val="tx1"/>
                </a:solidFill>
              </a:rPr>
              <a:t>是否有投资过， 用户总质押， 累计已提收益，用户最后操作的时间戳，用户结算收益天数的</a:t>
            </a:r>
            <a:r>
              <a:rPr lang="en-US" altLang="zh-CN" sz="1100" dirty="0">
                <a:solidFill>
                  <a:schemeClr val="tx1"/>
                </a:solidFill>
              </a:rPr>
              <a:t>0</a:t>
            </a:r>
            <a:r>
              <a:rPr lang="zh-CN" altLang="en-US" sz="1100" dirty="0">
                <a:solidFill>
                  <a:schemeClr val="tx1"/>
                </a:solidFill>
              </a:rPr>
              <a:t>点时间戳，订单长度，领取收益长度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en-US" altLang="zh-CN" sz="1100" dirty="0" err="1">
                <a:solidFill>
                  <a:schemeClr val="tx1"/>
                </a:solidFill>
              </a:rPr>
              <a:t>getUser</a:t>
            </a:r>
            <a:r>
              <a:rPr lang="en-US" altLang="zh-CN" sz="1100" dirty="0">
                <a:solidFill>
                  <a:schemeClr val="tx1"/>
                </a:solidFill>
              </a:rPr>
              <a:t>(address _</a:t>
            </a:r>
            <a:r>
              <a:rPr lang="en-US" altLang="zh-CN" sz="1100" dirty="0" err="1">
                <a:solidFill>
                  <a:schemeClr val="tx1"/>
                </a:solidFill>
              </a:rPr>
              <a:t>addr</a:t>
            </a:r>
            <a:r>
              <a:rPr lang="en-US" altLang="zh-CN" sz="1100" dirty="0">
                <a:solidFill>
                  <a:schemeClr val="tx1"/>
                </a:solidFill>
              </a:rPr>
              <a:t>) public view returns (uint8,  uint256, uint256, uint256, uint256)</a:t>
            </a:r>
          </a:p>
          <a:p>
            <a:r>
              <a:rPr lang="zh-CN" altLang="en-US" sz="1100" dirty="0">
                <a:solidFill>
                  <a:schemeClr val="tx1"/>
                </a:solidFill>
              </a:rPr>
              <a:t>我的质押       </a:t>
            </a:r>
            <a:r>
              <a:rPr lang="en-US" altLang="zh-CN" sz="1100" dirty="0">
                <a:solidFill>
                  <a:schemeClr val="tx1"/>
                </a:solidFill>
              </a:rPr>
              <a:t>==&gt;</a:t>
            </a:r>
            <a:r>
              <a:rPr lang="zh-CN" altLang="en-US" sz="1100" dirty="0">
                <a:solidFill>
                  <a:schemeClr val="tx1"/>
                </a:solidFill>
              </a:rPr>
              <a:t>当前账号历史总质押， 点击进去后的列表，查询该用户所有质押订单 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zh-CN" altLang="en-US" sz="1100" dirty="0">
                <a:solidFill>
                  <a:schemeClr val="tx1"/>
                </a:solidFill>
              </a:rPr>
              <a:t>总质押量 </a:t>
            </a:r>
            <a:r>
              <a:rPr lang="en-US" altLang="zh-CN" sz="1100" dirty="0" err="1">
                <a:solidFill>
                  <a:schemeClr val="tx1"/>
                </a:solidFill>
              </a:rPr>
              <a:t>getUser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zh-CN" altLang="en-US" sz="1100" dirty="0">
                <a:solidFill>
                  <a:schemeClr val="tx1"/>
                </a:solidFill>
              </a:rPr>
              <a:t>第二个返回值</a:t>
            </a:r>
            <a:r>
              <a:rPr lang="en-US" altLang="zh-CN" sz="1100" dirty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标注: 线形(带强调线) 7">
            <a:extLst>
              <a:ext uri="{FF2B5EF4-FFF2-40B4-BE49-F238E27FC236}">
                <a16:creationId xmlns:a16="http://schemas.microsoft.com/office/drawing/2014/main" id="{DE9387E8-90B2-4B88-A78B-85E5099C0E8C}"/>
              </a:ext>
            </a:extLst>
          </p:cNvPr>
          <p:cNvSpPr/>
          <p:nvPr/>
        </p:nvSpPr>
        <p:spPr>
          <a:xfrm>
            <a:off x="4275908" y="2577736"/>
            <a:ext cx="7724501" cy="574766"/>
          </a:xfrm>
          <a:prstGeom prst="accentCallout1">
            <a:avLst>
              <a:gd name="adj1" fmla="val 11174"/>
              <a:gd name="adj2" fmla="val -1862"/>
              <a:gd name="adj3" fmla="val 359471"/>
              <a:gd name="adj4" fmla="val -4823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//</a:t>
            </a:r>
            <a:r>
              <a:rPr lang="zh-CN" altLang="en-US" sz="1100" dirty="0">
                <a:solidFill>
                  <a:schemeClr val="tx1"/>
                </a:solidFill>
              </a:rPr>
              <a:t>参数，用户地址，天数下标  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zh-CN" altLang="en-US" sz="1100" dirty="0">
                <a:solidFill>
                  <a:schemeClr val="tx1"/>
                </a:solidFill>
              </a:rPr>
              <a:t>内部是计算用户最后一次领取到当前的可领取收益</a:t>
            </a:r>
            <a:r>
              <a:rPr lang="en-US" altLang="zh-CN" sz="11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100" dirty="0" err="1">
                <a:solidFill>
                  <a:schemeClr val="tx1"/>
                </a:solidFill>
              </a:rPr>
              <a:t>getBonus</a:t>
            </a:r>
            <a:r>
              <a:rPr lang="en-US" altLang="zh-CN" sz="1100" dirty="0">
                <a:solidFill>
                  <a:schemeClr val="tx1"/>
                </a:solidFill>
              </a:rPr>
              <a:t>(address _</a:t>
            </a:r>
            <a:r>
              <a:rPr lang="en-US" altLang="zh-CN" sz="1100" dirty="0" err="1">
                <a:solidFill>
                  <a:schemeClr val="tx1"/>
                </a:solidFill>
              </a:rPr>
              <a:t>addr</a:t>
            </a:r>
            <a:r>
              <a:rPr lang="en-US" altLang="zh-CN" sz="1100" dirty="0">
                <a:solidFill>
                  <a:schemeClr val="tx1"/>
                </a:solidFill>
              </a:rPr>
              <a:t>, uint256 </a:t>
            </a:r>
            <a:r>
              <a:rPr lang="en-US" altLang="zh-CN" sz="1100" dirty="0" err="1">
                <a:solidFill>
                  <a:schemeClr val="tx1"/>
                </a:solidFill>
              </a:rPr>
              <a:t>dayIndex</a:t>
            </a:r>
            <a:r>
              <a:rPr lang="en-US" altLang="zh-CN" sz="1100" dirty="0">
                <a:solidFill>
                  <a:schemeClr val="tx1"/>
                </a:solidFill>
              </a:rPr>
              <a:t>) public view returns (uint256)</a:t>
            </a:r>
          </a:p>
          <a:p>
            <a:r>
              <a:rPr lang="zh-CN" altLang="en-US" sz="1100" dirty="0">
                <a:solidFill>
                  <a:schemeClr val="tx1"/>
                </a:solidFill>
              </a:rPr>
              <a:t>我的出矿  </a:t>
            </a:r>
            <a:r>
              <a:rPr lang="en-US" altLang="zh-CN" sz="1100" dirty="0">
                <a:solidFill>
                  <a:schemeClr val="tx1"/>
                </a:solidFill>
              </a:rPr>
              <a:t>==&gt;</a:t>
            </a:r>
            <a:r>
              <a:rPr lang="zh-CN" altLang="en-US" sz="1100" dirty="0">
                <a:solidFill>
                  <a:schemeClr val="tx1"/>
                </a:solidFill>
              </a:rPr>
              <a:t>查询该用户累计多少收益未领取 （</a:t>
            </a:r>
            <a:r>
              <a:rPr lang="en-US" altLang="zh-CN" sz="1100" dirty="0" err="1">
                <a:solidFill>
                  <a:schemeClr val="tx1"/>
                </a:solidFill>
              </a:rPr>
              <a:t>getBonus</a:t>
            </a:r>
            <a:r>
              <a:rPr lang="zh-CN" altLang="en-US" sz="1100" dirty="0">
                <a:solidFill>
                  <a:schemeClr val="tx1"/>
                </a:solidFill>
              </a:rPr>
              <a:t>方法获取，参数分别是用户地址，和</a:t>
            </a:r>
            <a:r>
              <a:rPr lang="en-US" altLang="zh-CN" sz="1100" dirty="0" err="1">
                <a:solidFill>
                  <a:schemeClr val="tx1"/>
                </a:solidFill>
              </a:rPr>
              <a:t>getCurDayIndex</a:t>
            </a:r>
            <a:r>
              <a:rPr lang="zh-CN" altLang="en-US" sz="1100" dirty="0">
                <a:solidFill>
                  <a:schemeClr val="tx1"/>
                </a:solidFill>
              </a:rPr>
              <a:t>获取的下标）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A5BB41CB-7845-4250-8B61-B174AEB1EC0E}"/>
              </a:ext>
            </a:extLst>
          </p:cNvPr>
          <p:cNvSpPr/>
          <p:nvPr/>
        </p:nvSpPr>
        <p:spPr>
          <a:xfrm>
            <a:off x="4275908" y="3857896"/>
            <a:ext cx="7724501" cy="775064"/>
          </a:xfrm>
          <a:prstGeom prst="accentCallout1">
            <a:avLst>
              <a:gd name="adj1" fmla="val 11174"/>
              <a:gd name="adj2" fmla="val -1862"/>
              <a:gd name="adj3" fmla="val 161548"/>
              <a:gd name="adj4" fmla="val -47892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</a:rPr>
              <a:t>//</a:t>
            </a:r>
            <a:r>
              <a:rPr lang="zh-CN" altLang="en-US" sz="1100" dirty="0">
                <a:solidFill>
                  <a:schemeClr val="tx1"/>
                </a:solidFill>
              </a:rPr>
              <a:t>获取某天到某天之间的收益，左闭右开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en-US" altLang="zh-CN" sz="1100" dirty="0" err="1">
                <a:solidFill>
                  <a:schemeClr val="tx1"/>
                </a:solidFill>
              </a:rPr>
              <a:t>getReceivableBonus</a:t>
            </a:r>
            <a:r>
              <a:rPr lang="en-US" altLang="zh-CN" sz="1100" dirty="0">
                <a:solidFill>
                  <a:schemeClr val="tx1"/>
                </a:solidFill>
              </a:rPr>
              <a:t>(address _</a:t>
            </a:r>
            <a:r>
              <a:rPr lang="en-US" altLang="zh-CN" sz="1100" dirty="0" err="1">
                <a:solidFill>
                  <a:schemeClr val="tx1"/>
                </a:solidFill>
              </a:rPr>
              <a:t>addr</a:t>
            </a:r>
            <a:r>
              <a:rPr lang="en-US" altLang="zh-CN" sz="1100" dirty="0">
                <a:solidFill>
                  <a:schemeClr val="tx1"/>
                </a:solidFill>
              </a:rPr>
              <a:t>, uint256 _</a:t>
            </a:r>
            <a:r>
              <a:rPr lang="en-US" altLang="zh-CN" sz="1100" dirty="0" err="1">
                <a:solidFill>
                  <a:schemeClr val="tx1"/>
                </a:solidFill>
              </a:rPr>
              <a:t>startIndex</a:t>
            </a:r>
            <a:r>
              <a:rPr lang="en-US" altLang="zh-CN" sz="1100" dirty="0">
                <a:solidFill>
                  <a:schemeClr val="tx1"/>
                </a:solidFill>
              </a:rPr>
              <a:t>, uint256 _</a:t>
            </a:r>
            <a:r>
              <a:rPr lang="en-US" altLang="zh-CN" sz="1100" dirty="0" err="1">
                <a:solidFill>
                  <a:schemeClr val="tx1"/>
                </a:solidFill>
              </a:rPr>
              <a:t>endIndex</a:t>
            </a:r>
            <a:r>
              <a:rPr lang="en-US" altLang="zh-CN" sz="1100" dirty="0">
                <a:solidFill>
                  <a:schemeClr val="tx1"/>
                </a:solidFill>
              </a:rPr>
              <a:t>) public view returns (uint256)</a:t>
            </a:r>
          </a:p>
          <a:p>
            <a:r>
              <a:rPr lang="zh-CN" altLang="en-US" sz="1100" dirty="0">
                <a:solidFill>
                  <a:schemeClr val="tx1"/>
                </a:solidFill>
              </a:rPr>
              <a:t>我的收割       </a:t>
            </a:r>
            <a:r>
              <a:rPr lang="en-US" altLang="zh-CN" sz="1100" dirty="0">
                <a:solidFill>
                  <a:schemeClr val="tx1"/>
                </a:solidFill>
              </a:rPr>
              <a:t>==&gt;</a:t>
            </a:r>
            <a:r>
              <a:rPr lang="zh-CN" altLang="en-US" sz="1100" dirty="0">
                <a:solidFill>
                  <a:schemeClr val="tx1"/>
                </a:solidFill>
              </a:rPr>
              <a:t>当前用户历史领取总收益，点击进去后的列表，查询该用户所有领取的记录 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zh-CN" altLang="en-US" sz="1100" dirty="0">
                <a:solidFill>
                  <a:schemeClr val="tx1"/>
                </a:solidFill>
              </a:rPr>
              <a:t>总领取收益，</a:t>
            </a:r>
            <a:r>
              <a:rPr lang="en-US" altLang="zh-CN" sz="1100" dirty="0" err="1">
                <a:solidFill>
                  <a:schemeClr val="tx1"/>
                </a:solidFill>
              </a:rPr>
              <a:t>getUser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zh-CN" altLang="en-US" sz="1100" dirty="0">
                <a:solidFill>
                  <a:schemeClr val="tx1"/>
                </a:solidFill>
              </a:rPr>
              <a:t>第三个返回值</a:t>
            </a:r>
            <a:r>
              <a:rPr lang="en-US" altLang="zh-CN" sz="1100" dirty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D67201-D5D7-45C3-B359-CE0E8E2D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8"/>
            <a:ext cx="3313043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804BA2-ECC8-491A-9F57-D364F0754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"/>
          <a:stretch/>
        </p:blipFill>
        <p:spPr>
          <a:xfrm>
            <a:off x="3736237" y="609600"/>
            <a:ext cx="7964596" cy="520607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0841DF-211C-48BE-A51E-2714464732C5}"/>
              </a:ext>
            </a:extLst>
          </p:cNvPr>
          <p:cNvCxnSpPr/>
          <p:nvPr/>
        </p:nvCxnSpPr>
        <p:spPr>
          <a:xfrm flipH="1">
            <a:off x="1750423" y="3108960"/>
            <a:ext cx="2264228" cy="3108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B456A1E-1783-4888-88B4-8F159BF63AC7}"/>
              </a:ext>
            </a:extLst>
          </p:cNvPr>
          <p:cNvSpPr txBox="1"/>
          <p:nvPr/>
        </p:nvSpPr>
        <p:spPr>
          <a:xfrm>
            <a:off x="3611745" y="6018709"/>
            <a:ext cx="6943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收割  ==&gt;点击领取所有未领取收益 (withdrawBonus方法领取，参数dayCount是多少天的意思，该值建议最大50， 如超50，分批次领取)</a:t>
            </a:r>
          </a:p>
        </p:txBody>
      </p:sp>
    </p:spTree>
    <p:extLst>
      <p:ext uri="{BB962C8B-B14F-4D97-AF65-F5344CB8AC3E}">
        <p14:creationId xmlns:p14="http://schemas.microsoft.com/office/powerpoint/2010/main" val="2381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D67201-D5D7-45C3-B359-CE0E8E2D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8"/>
            <a:ext cx="3313043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7F531E-DCE7-4B8D-AA47-24736CBC0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" r="5071"/>
          <a:stretch/>
        </p:blipFill>
        <p:spPr>
          <a:xfrm>
            <a:off x="4058762" y="2037212"/>
            <a:ext cx="7776755" cy="46277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9F67C3-E96D-4391-BE84-5959478A263F}"/>
              </a:ext>
            </a:extLst>
          </p:cNvPr>
          <p:cNvCxnSpPr/>
          <p:nvPr/>
        </p:nvCxnSpPr>
        <p:spPr>
          <a:xfrm flipH="1">
            <a:off x="548640" y="2717074"/>
            <a:ext cx="3701143" cy="1471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869843-BBDF-48CC-B55F-CB84F27A8179}"/>
              </a:ext>
            </a:extLst>
          </p:cNvPr>
          <p:cNvCxnSpPr>
            <a:cxnSpLocks/>
          </p:cNvCxnSpPr>
          <p:nvPr/>
        </p:nvCxnSpPr>
        <p:spPr>
          <a:xfrm flipH="1">
            <a:off x="3081746" y="3637087"/>
            <a:ext cx="1188176" cy="621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BFF2981-2B63-49A2-869D-BE09430C3D17}"/>
              </a:ext>
            </a:extLst>
          </p:cNvPr>
          <p:cNvCxnSpPr>
            <a:cxnSpLocks/>
          </p:cNvCxnSpPr>
          <p:nvPr/>
        </p:nvCxnSpPr>
        <p:spPr>
          <a:xfrm flipH="1">
            <a:off x="3101884" y="5050971"/>
            <a:ext cx="1147899" cy="100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5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268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挪亚</dc:creator>
  <cp:lastModifiedBy>王 挪亚</cp:lastModifiedBy>
  <cp:revision>15</cp:revision>
  <dcterms:created xsi:type="dcterms:W3CDTF">2021-06-15T12:59:35Z</dcterms:created>
  <dcterms:modified xsi:type="dcterms:W3CDTF">2021-06-17T09:43:28Z</dcterms:modified>
</cp:coreProperties>
</file>