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59" r:id="rId3"/>
    <p:sldId id="260" r:id="rId4"/>
    <p:sldId id="261" r:id="rId5"/>
    <p:sldId id="262" r:id="rId6"/>
    <p:sldId id="263" r:id="rId7"/>
    <p:sldId id="264" r:id="rId8"/>
    <p:sldId id="267" r:id="rId9"/>
    <p:sldId id="268" r:id="rId10"/>
    <p:sldId id="265" r:id="rId11"/>
    <p:sldId id="269" r:id="rId12"/>
    <p:sldId id="270" r:id="rId13"/>
    <p:sldId id="271" r:id="rId14"/>
    <p:sldId id="272" r:id="rId15"/>
    <p:sldId id="273" r:id="rId16"/>
    <p:sldId id="274" r:id="rId17"/>
    <p:sldId id="275" r:id="rId18"/>
    <p:sldId id="276" r:id="rId19"/>
    <p:sldId id="277" r:id="rId20"/>
    <p:sldId id="278" r:id="rId21"/>
    <p:sldId id="280" r:id="rId22"/>
    <p:sldId id="279" r:id="rId23"/>
    <p:sldId id="256" r:id="rId24"/>
    <p:sldId id="281" r:id="rId25"/>
    <p:sldId id="257" r:id="rId2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79" autoAdjust="0"/>
  </p:normalViewPr>
  <p:slideViewPr>
    <p:cSldViewPr snapToGrid="0">
      <p:cViewPr varScale="1">
        <p:scale>
          <a:sx n="69" d="100"/>
          <a:sy n="69" d="100"/>
        </p:scale>
        <p:origin x="120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9A96B-E07F-4E57-8481-7267CD9713D4}" type="datetimeFigureOut">
              <a:rPr lang="zh-TW" altLang="en-US" smtClean="0"/>
              <a:t>2020/12/29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F5548-4C39-49E7-B4B7-823A35AB3092}" type="slidenum">
              <a:rPr lang="zh-TW" altLang="en-US" smtClean="0"/>
              <a:t>‹#›</a:t>
            </a:fld>
            <a:endParaRPr lang="zh-TW" altLang="en-US"/>
          </a:p>
        </p:txBody>
      </p:sp>
    </p:spTree>
    <p:extLst>
      <p:ext uri="{BB962C8B-B14F-4D97-AF65-F5344CB8AC3E}">
        <p14:creationId xmlns:p14="http://schemas.microsoft.com/office/powerpoint/2010/main" val="3143108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3</a:t>
            </a:fld>
            <a:endParaRPr lang="zh-TW" altLang="en-US"/>
          </a:p>
        </p:txBody>
      </p:sp>
    </p:spTree>
    <p:extLst>
      <p:ext uri="{BB962C8B-B14F-4D97-AF65-F5344CB8AC3E}">
        <p14:creationId xmlns:p14="http://schemas.microsoft.com/office/powerpoint/2010/main" val="751692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Sigma</a:t>
            </a:r>
            <a:r>
              <a:rPr lang="zh-TW" altLang="en-US" dirty="0"/>
              <a:t>計算機，可以處理</a:t>
            </a:r>
            <a:r>
              <a:rPr lang="en-US" altLang="zh-TW" dirty="0"/>
              <a:t>sigma</a:t>
            </a:r>
            <a:r>
              <a:rPr lang="zh-TW" altLang="en-US" dirty="0"/>
              <a:t>的</a:t>
            </a:r>
            <a:r>
              <a:rPr lang="en-US" altLang="zh-TW" dirty="0"/>
              <a:t>i+1(</a:t>
            </a:r>
            <a:r>
              <a:rPr lang="zh-TW" altLang="en-US" dirty="0"/>
              <a:t>寫白板</a:t>
            </a:r>
            <a:r>
              <a:rPr lang="en-US" altLang="zh-TW" dirty="0"/>
              <a:t>)~(</a:t>
            </a:r>
            <a:r>
              <a:rPr lang="en-US" altLang="zh-TW" dirty="0" err="1"/>
              <a:t>i</a:t>
            </a:r>
            <a:r>
              <a:rPr lang="zh-TW" altLang="en-US" dirty="0"/>
              <a:t>*</a:t>
            </a:r>
            <a:r>
              <a:rPr lang="en-US" altLang="zh-TW" dirty="0"/>
              <a:t>3)</a:t>
            </a:r>
            <a:r>
              <a:rPr lang="zh-TW" altLang="en-US" dirty="0"/>
              <a:t>的多次方，設計的方向跟前面差不多，一樣是拿來算統計學的題目</a:t>
            </a:r>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14</a:t>
            </a:fld>
            <a:endParaRPr lang="zh-TW" altLang="en-US"/>
          </a:p>
        </p:txBody>
      </p:sp>
    </p:spTree>
    <p:extLst>
      <p:ext uri="{BB962C8B-B14F-4D97-AF65-F5344CB8AC3E}">
        <p14:creationId xmlns:p14="http://schemas.microsoft.com/office/powerpoint/2010/main" val="3769028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輸入數字比較符號數字，按照這種格式輸入之後，會吐一個正確或不正確出來</a:t>
            </a:r>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15</a:t>
            </a:fld>
            <a:endParaRPr lang="zh-TW" altLang="en-US"/>
          </a:p>
        </p:txBody>
      </p:sp>
    </p:spTree>
    <p:extLst>
      <p:ext uri="{BB962C8B-B14F-4D97-AF65-F5344CB8AC3E}">
        <p14:creationId xmlns:p14="http://schemas.microsoft.com/office/powerpoint/2010/main" val="736201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做簡單加減乘除的語法，在這邊</a:t>
            </a:r>
            <a:r>
              <a:rPr lang="en-US" altLang="zh-TW" dirty="0"/>
              <a:t>$</a:t>
            </a:r>
            <a:r>
              <a:rPr lang="zh-TW" altLang="en-US" dirty="0"/>
              <a:t>則是代表更號的意思，</a:t>
            </a:r>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16</a:t>
            </a:fld>
            <a:endParaRPr lang="zh-TW" altLang="en-US"/>
          </a:p>
        </p:txBody>
      </p:sp>
    </p:spTree>
    <p:extLst>
      <p:ext uri="{BB962C8B-B14F-4D97-AF65-F5344CB8AC3E}">
        <p14:creationId xmlns:p14="http://schemas.microsoft.com/office/powerpoint/2010/main" val="4044560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17</a:t>
            </a:fld>
            <a:endParaRPr lang="zh-TW" altLang="en-US"/>
          </a:p>
        </p:txBody>
      </p:sp>
    </p:spTree>
    <p:extLst>
      <p:ext uri="{BB962C8B-B14F-4D97-AF65-F5344CB8AC3E}">
        <p14:creationId xmlns:p14="http://schemas.microsoft.com/office/powerpoint/2010/main" val="2977066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四則運算的運算子優先順序，最右邊那個冪次的</a:t>
            </a:r>
            <a:r>
              <a:rPr lang="en-US" altLang="zh-TW" dirty="0"/>
              <a:t>6</a:t>
            </a:r>
            <a:r>
              <a:rPr lang="zh-TW" altLang="en-US" dirty="0"/>
              <a:t>代表是最優先</a:t>
            </a:r>
            <a:endParaRPr lang="en-US" altLang="zh-TW" dirty="0"/>
          </a:p>
          <a:p>
            <a:r>
              <a:rPr lang="zh-TW" altLang="en-US" dirty="0"/>
              <a:t>下面那個</a:t>
            </a:r>
            <a:r>
              <a:rPr lang="en-US" altLang="zh-TW" dirty="0" err="1"/>
              <a:t>lst</a:t>
            </a:r>
            <a:r>
              <a:rPr lang="zh-TW" altLang="en-US" dirty="0"/>
              <a:t>是使用前序式來處理，也就是</a:t>
            </a:r>
            <a:r>
              <a:rPr lang="en-US" altLang="zh-TW" dirty="0"/>
              <a:t>Operator</a:t>
            </a:r>
            <a:r>
              <a:rPr lang="zh-TW" altLang="en-US" dirty="0"/>
              <a:t>放最前面 再來是數字</a:t>
            </a:r>
            <a:endParaRPr lang="en-US" altLang="zh-TW" dirty="0"/>
          </a:p>
          <a:p>
            <a:r>
              <a:rPr lang="zh-TW" altLang="en-US" dirty="0"/>
              <a:t>使用者輸入的四則運算式是中序式的，方便計算需要把它改成前序式</a:t>
            </a:r>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18</a:t>
            </a:fld>
            <a:endParaRPr lang="zh-TW" altLang="en-US"/>
          </a:p>
        </p:txBody>
      </p:sp>
    </p:spTree>
    <p:extLst>
      <p:ext uri="{BB962C8B-B14F-4D97-AF65-F5344CB8AC3E}">
        <p14:creationId xmlns:p14="http://schemas.microsoft.com/office/powerpoint/2010/main" val="2183347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這段程式碼比較長，我就快速帶過，裡面是些計算過程，以字串方式來算數學，算好這格，</a:t>
            </a:r>
            <a:r>
              <a:rPr lang="en-US" altLang="zh-TW" dirty="0"/>
              <a:t>pop</a:t>
            </a:r>
            <a:r>
              <a:rPr lang="zh-TW" altLang="en-US" dirty="0"/>
              <a:t>出去，再繼續算，直到字串沒有東西能算停止，然後印出</a:t>
            </a:r>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21</a:t>
            </a:fld>
            <a:endParaRPr lang="zh-TW" altLang="en-US"/>
          </a:p>
        </p:txBody>
      </p:sp>
    </p:spTree>
    <p:extLst>
      <p:ext uri="{BB962C8B-B14F-4D97-AF65-F5344CB8AC3E}">
        <p14:creationId xmlns:p14="http://schemas.microsoft.com/office/powerpoint/2010/main" val="2789358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再輸入四則運算式之後，會再</a:t>
            </a:r>
            <a:r>
              <a:rPr lang="en-US" altLang="zh-TW" dirty="0"/>
              <a:t>.</a:t>
            </a:r>
            <a:r>
              <a:rPr lang="en-US" altLang="zh-TW" dirty="0" err="1"/>
              <a:t>py</a:t>
            </a:r>
            <a:r>
              <a:rPr lang="zh-TW" altLang="en-US" dirty="0"/>
              <a:t>檔相同資料夾內產生出一張</a:t>
            </a:r>
            <a:r>
              <a:rPr lang="en-US" altLang="zh-TW" dirty="0"/>
              <a:t>test.png</a:t>
            </a:r>
            <a:r>
              <a:rPr lang="zh-TW" altLang="en-US" dirty="0"/>
              <a:t>的圖檔，該檔就是</a:t>
            </a:r>
            <a:r>
              <a:rPr lang="en-US" altLang="zh-TW" dirty="0"/>
              <a:t>three-Address</a:t>
            </a:r>
            <a:r>
              <a:rPr lang="zh-TW" altLang="en-US" dirty="0"/>
              <a:t>圖</a:t>
            </a:r>
          </a:p>
          <a:p>
            <a:endParaRPr lang="zh-TW" altLang="en-US" dirty="0"/>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22</a:t>
            </a:fld>
            <a:endParaRPr lang="zh-TW" altLang="en-US"/>
          </a:p>
        </p:txBody>
      </p:sp>
    </p:spTree>
    <p:extLst>
      <p:ext uri="{BB962C8B-B14F-4D97-AF65-F5344CB8AC3E}">
        <p14:creationId xmlns:p14="http://schemas.microsoft.com/office/powerpoint/2010/main" val="3596946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但是，</a:t>
            </a:r>
            <a:r>
              <a:rPr lang="en-US" altLang="zh-TW" dirty="0"/>
              <a:t>NELIAC</a:t>
            </a:r>
            <a:r>
              <a:rPr lang="zh-TW" altLang="en-US" dirty="0"/>
              <a:t>程序不容易移植，因為該語言允許對取決於字符長度的二進製字符進行操作。此外，</a:t>
            </a:r>
            <a:r>
              <a:rPr lang="en-US" altLang="zh-TW" dirty="0"/>
              <a:t>NELIAC</a:t>
            </a:r>
            <a:r>
              <a:rPr lang="zh-TW" altLang="en-US" dirty="0"/>
              <a:t>語言沒有輸入輸出方案。同樣，其循環語句異常嚴格，因為索引變量必須精確地達到最終值，否則將發生無限循環。這就是</a:t>
            </a:r>
            <a:r>
              <a:rPr lang="en-US" altLang="zh-TW" dirty="0"/>
              <a:t>NELIAC</a:t>
            </a:r>
            <a:r>
              <a:rPr lang="zh-TW" altLang="en-US" dirty="0"/>
              <a:t>的致命弱點。</a:t>
            </a:r>
          </a:p>
        </p:txBody>
      </p:sp>
      <p:sp>
        <p:nvSpPr>
          <p:cNvPr id="4" name="投影片編號版面配置區 3"/>
          <p:cNvSpPr>
            <a:spLocks noGrp="1"/>
          </p:cNvSpPr>
          <p:nvPr>
            <p:ph type="sldNum" sz="quarter" idx="10"/>
          </p:nvPr>
        </p:nvSpPr>
        <p:spPr/>
        <p:txBody>
          <a:bodyPr/>
          <a:lstStyle/>
          <a:p>
            <a:fld id="{73AF5548-4C39-49E7-B4B7-823A35AB3092}" type="slidenum">
              <a:rPr lang="zh-TW" altLang="en-US" smtClean="0"/>
              <a:t>23</a:t>
            </a:fld>
            <a:endParaRPr lang="zh-TW" altLang="en-US"/>
          </a:p>
        </p:txBody>
      </p:sp>
    </p:spTree>
    <p:extLst>
      <p:ext uri="{BB962C8B-B14F-4D97-AF65-F5344CB8AC3E}">
        <p14:creationId xmlns:p14="http://schemas.microsoft.com/office/powerpoint/2010/main" val="3670832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a:p>
            <a:r>
              <a:rPr lang="zh-TW" altLang="en-US" dirty="0"/>
              <a:t>許多其他著名的計算機專家，例如</a:t>
            </a:r>
            <a:r>
              <a:rPr lang="zh-TW" altLang="en-US" b="0" i="0" dirty="0">
                <a:effectLst/>
                <a:latin typeface="arial" panose="020B0604020202020204" pitchFamily="34" charset="0"/>
              </a:rPr>
              <a:t>尼克勞斯</a:t>
            </a:r>
            <a:r>
              <a:rPr lang="en-US" altLang="zh-TW" b="0" i="0" dirty="0">
                <a:effectLst/>
                <a:latin typeface="arial" panose="020B0604020202020204" pitchFamily="34" charset="0"/>
              </a:rPr>
              <a:t>·</a:t>
            </a:r>
            <a:r>
              <a:rPr lang="zh-TW" altLang="en-US" b="0" i="0" dirty="0">
                <a:effectLst/>
                <a:latin typeface="arial" panose="020B0604020202020204" pitchFamily="34" charset="0"/>
              </a:rPr>
              <a:t>維爾特</a:t>
            </a:r>
            <a:r>
              <a:rPr lang="en-US" altLang="zh-TW" b="0" i="0" dirty="0">
                <a:effectLst/>
                <a:latin typeface="arial" panose="020B0604020202020204" pitchFamily="34" charset="0"/>
              </a:rPr>
              <a:t>(</a:t>
            </a:r>
            <a:r>
              <a:rPr lang="en-US" altLang="zh-TW" dirty="0"/>
              <a:t>Niklaus Wirth)</a:t>
            </a:r>
            <a:r>
              <a:rPr lang="zh-TW" altLang="en-US" dirty="0"/>
              <a:t>也對該項目做出了貢獻，但是在海軍部對帶有商業支持的編譯器進行標準化之後，</a:t>
            </a:r>
            <a:r>
              <a:rPr lang="en-US" altLang="zh-TW" dirty="0"/>
              <a:t>NELIAC</a:t>
            </a:r>
            <a:r>
              <a:rPr lang="zh-TW" altLang="en-US" dirty="0"/>
              <a:t>最終不受歡迎。</a:t>
            </a:r>
          </a:p>
          <a:p>
            <a:endParaRPr lang="zh-TW" altLang="en-US" dirty="0"/>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24</a:t>
            </a:fld>
            <a:endParaRPr lang="zh-TW" altLang="en-US"/>
          </a:p>
        </p:txBody>
      </p:sp>
    </p:spTree>
    <p:extLst>
      <p:ext uri="{BB962C8B-B14F-4D97-AF65-F5344CB8AC3E}">
        <p14:creationId xmlns:p14="http://schemas.microsoft.com/office/powerpoint/2010/main" val="210688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這主要是作為自製</a:t>
            </a:r>
            <a:r>
              <a:rPr lang="en-US" altLang="zh-TW" dirty="0"/>
              <a:t>compiler</a:t>
            </a:r>
            <a:r>
              <a:rPr lang="zh-TW" altLang="en-US" dirty="0"/>
              <a:t>的核心，</a:t>
            </a:r>
            <a:r>
              <a:rPr lang="en-US" altLang="zh-TW" dirty="0"/>
              <a:t>token</a:t>
            </a:r>
            <a:r>
              <a:rPr lang="zh-TW" altLang="en-US" dirty="0"/>
              <a:t>，除了那些加加減減以外，比較不一樣的語法都要會這，像是</a:t>
            </a:r>
            <a:r>
              <a:rPr lang="en-US" altLang="zh-TW" dirty="0"/>
              <a:t>if</a:t>
            </a:r>
            <a:r>
              <a:rPr lang="zh-TW" altLang="en-US" dirty="0"/>
              <a:t>、</a:t>
            </a:r>
            <a:r>
              <a:rPr lang="en-US" altLang="zh-TW" dirty="0"/>
              <a:t>for</a:t>
            </a:r>
            <a:r>
              <a:rPr lang="zh-TW" altLang="en-US" dirty="0"/>
              <a:t>等等的字符放這邊</a:t>
            </a:r>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6</a:t>
            </a:fld>
            <a:endParaRPr lang="zh-TW" altLang="en-US"/>
          </a:p>
        </p:txBody>
      </p:sp>
    </p:spTree>
    <p:extLst>
      <p:ext uri="{BB962C8B-B14F-4D97-AF65-F5344CB8AC3E}">
        <p14:creationId xmlns:p14="http://schemas.microsoft.com/office/powerpoint/2010/main" val="3377407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這邊則是命名一些符號與英文字符的對照，像是輸入 </a:t>
            </a:r>
            <a:r>
              <a:rPr lang="en-US" altLang="zh-TW" dirty="0"/>
              <a:t>5 plus</a:t>
            </a:r>
            <a:r>
              <a:rPr lang="zh-TW" altLang="en-US" dirty="0"/>
              <a:t> </a:t>
            </a:r>
            <a:r>
              <a:rPr lang="en-US" altLang="zh-TW" dirty="0"/>
              <a:t>5</a:t>
            </a:r>
            <a:r>
              <a:rPr lang="zh-TW" altLang="en-US" dirty="0"/>
              <a:t>在程式裡面就變成</a:t>
            </a:r>
            <a:r>
              <a:rPr lang="en-US" altLang="zh-TW" dirty="0"/>
              <a:t>5+5</a:t>
            </a:r>
            <a:endParaRPr lang="zh-TW" altLang="en-US" dirty="0"/>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7</a:t>
            </a:fld>
            <a:endParaRPr lang="zh-TW" altLang="en-US"/>
          </a:p>
        </p:txBody>
      </p:sp>
    </p:spTree>
    <p:extLst>
      <p:ext uri="{BB962C8B-B14F-4D97-AF65-F5344CB8AC3E}">
        <p14:creationId xmlns:p14="http://schemas.microsoft.com/office/powerpoint/2010/main" val="50688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Statement</a:t>
            </a:r>
            <a:r>
              <a:rPr lang="zh-TW" altLang="en-US" dirty="0"/>
              <a:t>冒號後面的 </a:t>
            </a:r>
            <a:r>
              <a:rPr lang="en-US" altLang="zh-TW" dirty="0"/>
              <a:t>if</a:t>
            </a:r>
            <a:r>
              <a:rPr lang="zh-TW" altLang="en-US" dirty="0"/>
              <a:t>開頭就是自己設計的語法輸入樣式，這個例子的輸入格式就是先打</a:t>
            </a:r>
            <a:r>
              <a:rPr lang="en-US" altLang="zh-TW" dirty="0"/>
              <a:t>if</a:t>
            </a:r>
            <a:r>
              <a:rPr lang="zh-TW" altLang="en-US" dirty="0"/>
              <a:t> ，在接一個變數名稱，後面接一個大小比較的判斷式，像是小於、等於、大於等於</a:t>
            </a:r>
            <a:endParaRPr lang="en-US" altLang="zh-TW" dirty="0"/>
          </a:p>
          <a:p>
            <a:r>
              <a:rPr lang="zh-TW" altLang="en-US" dirty="0"/>
              <a:t>再輸入一個要比較的數字，</a:t>
            </a:r>
            <a:r>
              <a:rPr lang="en-US" altLang="zh-TW" dirty="0"/>
              <a:t>then</a:t>
            </a:r>
            <a:r>
              <a:rPr lang="zh-TW" altLang="en-US" dirty="0"/>
              <a:t>接在後面作為假如</a:t>
            </a:r>
            <a:r>
              <a:rPr lang="en-US" altLang="zh-TW" dirty="0"/>
              <a:t>X</a:t>
            </a:r>
            <a:r>
              <a:rPr lang="zh-TW" altLang="en-US" dirty="0"/>
              <a:t>他成立，</a:t>
            </a:r>
            <a:r>
              <a:rPr lang="en-US" altLang="zh-TW" dirty="0"/>
              <a:t>X</a:t>
            </a:r>
            <a:r>
              <a:rPr lang="zh-TW" altLang="en-US" dirty="0"/>
              <a:t>會變成</a:t>
            </a:r>
            <a:r>
              <a:rPr lang="en-US" altLang="zh-TW" dirty="0"/>
              <a:t>then</a:t>
            </a:r>
            <a:r>
              <a:rPr lang="zh-TW" altLang="en-US" dirty="0"/>
              <a:t>後面那個數字，</a:t>
            </a:r>
            <a:r>
              <a:rPr lang="en-US" altLang="zh-TW" dirty="0"/>
              <a:t>else</a:t>
            </a:r>
            <a:r>
              <a:rPr lang="zh-TW" altLang="en-US" dirty="0"/>
              <a:t>則是不成立時，</a:t>
            </a:r>
            <a:r>
              <a:rPr lang="en-US" altLang="zh-TW" dirty="0"/>
              <a:t>X</a:t>
            </a:r>
            <a:r>
              <a:rPr lang="zh-TW" altLang="en-US" dirty="0"/>
              <a:t>的值會變成後方的數字</a:t>
            </a:r>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8</a:t>
            </a:fld>
            <a:endParaRPr lang="zh-TW" altLang="en-US"/>
          </a:p>
        </p:txBody>
      </p:sp>
    </p:spTree>
    <p:extLst>
      <p:ext uri="{BB962C8B-B14F-4D97-AF65-F5344CB8AC3E}">
        <p14:creationId xmlns:p14="http://schemas.microsoft.com/office/powerpoint/2010/main" val="366480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在設計完使用者所輸入的語法之後，是完成剛剛使用者依照規則鍵入內容的實現，像剛剛的比大小在這邊做完比較之後，印出他所對印之結果</a:t>
            </a:r>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9</a:t>
            </a:fld>
            <a:endParaRPr lang="zh-TW" altLang="en-US"/>
          </a:p>
        </p:txBody>
      </p:sp>
    </p:spTree>
    <p:extLst>
      <p:ext uri="{BB962C8B-B14F-4D97-AF65-F5344CB8AC3E}">
        <p14:creationId xmlns:p14="http://schemas.microsoft.com/office/powerpoint/2010/main" val="2234979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那麼來現場設計一個語法，這個是標準差的公式，現在統計學常常用到，我們設計一個計算機來幫忙寫作業</a:t>
            </a:r>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10</a:t>
            </a:fld>
            <a:endParaRPr lang="zh-TW" altLang="en-US"/>
          </a:p>
        </p:txBody>
      </p:sp>
    </p:spTree>
    <p:extLst>
      <p:ext uri="{BB962C8B-B14F-4D97-AF65-F5344CB8AC3E}">
        <p14:creationId xmlns:p14="http://schemas.microsoft.com/office/powerpoint/2010/main" val="4145335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這邊先訂與法規則，讓使用者輸入</a:t>
            </a:r>
            <a:r>
              <a:rPr lang="en-US" altLang="zh-TW" dirty="0"/>
              <a:t>PSD</a:t>
            </a:r>
            <a:r>
              <a:rPr lang="zh-TW" altLang="en-US" dirty="0"/>
              <a:t>也就是標準差計算機作為開頭，再輸入一個變數</a:t>
            </a:r>
            <a:r>
              <a:rPr lang="en-US" altLang="zh-TW" dirty="0"/>
              <a:t>….</a:t>
            </a:r>
            <a:r>
              <a:rPr lang="zh-TW" altLang="en-US" dirty="0"/>
              <a:t>變數後面則是輸入要輸入的資料數，之後都是輸入資料，記得這邊用的</a:t>
            </a:r>
            <a:r>
              <a:rPr lang="en-US" altLang="zh-TW" dirty="0"/>
              <a:t>PSD</a:t>
            </a:r>
            <a:r>
              <a:rPr lang="zh-TW" altLang="en-US" dirty="0"/>
              <a:t>要去前面</a:t>
            </a:r>
            <a:r>
              <a:rPr lang="en-US" altLang="zh-TW" dirty="0"/>
              <a:t>token</a:t>
            </a:r>
            <a:r>
              <a:rPr lang="zh-TW" altLang="en-US" dirty="0"/>
              <a:t>那邊做新增，不然不能使用</a:t>
            </a:r>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11</a:t>
            </a:fld>
            <a:endParaRPr lang="zh-TW" altLang="en-US"/>
          </a:p>
        </p:txBody>
      </p:sp>
    </p:spTree>
    <p:extLst>
      <p:ext uri="{BB962C8B-B14F-4D97-AF65-F5344CB8AC3E}">
        <p14:creationId xmlns:p14="http://schemas.microsoft.com/office/powerpoint/2010/main" val="3803716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使用的公式可以直接照著投影片做，算標準差要先算資料的平均值</a:t>
            </a:r>
            <a:r>
              <a:rPr lang="en-US" altLang="zh-TW" dirty="0"/>
              <a:t>(avg)</a:t>
            </a:r>
            <a:r>
              <a:rPr lang="zh-TW" altLang="en-US" dirty="0"/>
              <a:t>，再套公式算出標準差並列印出來</a:t>
            </a:r>
            <a:endParaRPr lang="en-US" altLang="zh-TW" dirty="0"/>
          </a:p>
          <a:p>
            <a:endParaRPr lang="en-US" altLang="zh-TW" dirty="0"/>
          </a:p>
          <a:p>
            <a:endParaRPr lang="en-US" altLang="zh-TW" dirty="0"/>
          </a:p>
          <a:p>
            <a:r>
              <a:rPr lang="en-US" altLang="zh-TW" dirty="0"/>
              <a:t>def </a:t>
            </a:r>
            <a:r>
              <a:rPr lang="en-US" altLang="zh-TW" dirty="0" err="1"/>
              <a:t>p_statement_psd</a:t>
            </a:r>
            <a:r>
              <a:rPr lang="en-US" altLang="zh-TW" dirty="0"/>
              <a:t>(p):</a:t>
            </a:r>
          </a:p>
          <a:p>
            <a:r>
              <a:rPr lang="en-US" altLang="zh-TW" dirty="0"/>
              <a:t>    '''statement      : PSD NAME NUMBER </a:t>
            </a:r>
            <a:r>
              <a:rPr lang="en-US" altLang="zh-TW" dirty="0" err="1"/>
              <a:t>NUMBER</a:t>
            </a:r>
            <a:r>
              <a:rPr lang="en-US" altLang="zh-TW" dirty="0"/>
              <a:t> </a:t>
            </a:r>
            <a:r>
              <a:rPr lang="en-US" altLang="zh-TW" dirty="0" err="1"/>
              <a:t>NUMBER</a:t>
            </a:r>
            <a:r>
              <a:rPr lang="en-US" altLang="zh-TW" dirty="0"/>
              <a:t> </a:t>
            </a:r>
          </a:p>
          <a:p>
            <a:r>
              <a:rPr lang="en-US" altLang="zh-TW" dirty="0"/>
              <a:t>                      | PSD NAME NUMBER </a:t>
            </a:r>
            <a:r>
              <a:rPr lang="en-US" altLang="zh-TW" dirty="0" err="1"/>
              <a:t>NUMBER</a:t>
            </a:r>
            <a:r>
              <a:rPr lang="en-US" altLang="zh-TW" dirty="0"/>
              <a:t> </a:t>
            </a:r>
            <a:r>
              <a:rPr lang="en-US" altLang="zh-TW" dirty="0" err="1"/>
              <a:t>NUMBER</a:t>
            </a:r>
            <a:r>
              <a:rPr lang="en-US" altLang="zh-TW" dirty="0"/>
              <a:t> </a:t>
            </a:r>
            <a:r>
              <a:rPr lang="en-US" altLang="zh-TW" dirty="0" err="1"/>
              <a:t>NUMBER</a:t>
            </a:r>
            <a:endParaRPr lang="en-US" altLang="zh-TW" dirty="0"/>
          </a:p>
          <a:p>
            <a:r>
              <a:rPr lang="en-US" altLang="zh-TW" dirty="0"/>
              <a:t>                      | PSD NAME NUMBER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endParaRPr lang="en-US" altLang="zh-TW" dirty="0"/>
          </a:p>
          <a:p>
            <a:r>
              <a:rPr lang="en-US" altLang="zh-TW" dirty="0"/>
              <a:t>                      | PSD NAME NUMBER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endParaRPr lang="en-US" altLang="zh-TW" dirty="0"/>
          </a:p>
          <a:p>
            <a:r>
              <a:rPr lang="en-US" altLang="zh-TW" dirty="0"/>
              <a:t>                      | PSD NAME NUMBER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endParaRPr lang="en-US" altLang="zh-TW" dirty="0"/>
          </a:p>
          <a:p>
            <a:r>
              <a:rPr lang="en-US" altLang="zh-TW" dirty="0"/>
              <a:t>                      | PSD NAME NUMBER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endParaRPr lang="en-US" altLang="zh-TW" dirty="0"/>
          </a:p>
          <a:p>
            <a:r>
              <a:rPr lang="en-US" altLang="zh-TW" dirty="0"/>
              <a:t>                      | PSD NAME NUMBER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endParaRPr lang="en-US" altLang="zh-TW" dirty="0"/>
          </a:p>
          <a:p>
            <a:r>
              <a:rPr lang="en-US" altLang="zh-TW" dirty="0"/>
              <a:t>                      | PSD NAME NUMBER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endParaRPr lang="en-US" altLang="zh-TW" dirty="0"/>
          </a:p>
          <a:p>
            <a:r>
              <a:rPr lang="en-US" altLang="zh-TW" dirty="0"/>
              <a:t>                      | PSD NAME NUMBER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endParaRPr lang="en-US" altLang="zh-TW" dirty="0"/>
          </a:p>
          <a:p>
            <a:r>
              <a:rPr lang="en-US" altLang="zh-TW" dirty="0"/>
              <a:t>                      | PSD NAME NUMBER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r>
              <a:rPr lang="en-US" altLang="zh-TW" dirty="0" err="1"/>
              <a:t>NUMBER</a:t>
            </a:r>
            <a:r>
              <a:rPr lang="en-US" altLang="zh-TW" dirty="0"/>
              <a:t> </a:t>
            </a:r>
          </a:p>
          <a:p>
            <a:r>
              <a:rPr lang="en-US" altLang="zh-TW" dirty="0"/>
              <a:t>    '''</a:t>
            </a:r>
          </a:p>
          <a:p>
            <a:r>
              <a:rPr lang="en-US" altLang="zh-TW" dirty="0"/>
              <a:t>avg=0</a:t>
            </a:r>
          </a:p>
          <a:p>
            <a:r>
              <a:rPr lang="en-US" altLang="zh-TW" dirty="0"/>
              <a:t>    </a:t>
            </a:r>
            <a:r>
              <a:rPr lang="en-US" altLang="zh-TW" dirty="0" err="1"/>
              <a:t>sd</a:t>
            </a:r>
            <a:r>
              <a:rPr lang="en-US" altLang="zh-TW" dirty="0"/>
              <a:t>=0</a:t>
            </a:r>
          </a:p>
          <a:p>
            <a:r>
              <a:rPr lang="en-US" altLang="zh-TW" dirty="0"/>
              <a:t>    for </a:t>
            </a:r>
            <a:r>
              <a:rPr lang="en-US" altLang="zh-TW" dirty="0" err="1"/>
              <a:t>i</a:t>
            </a:r>
            <a:r>
              <a:rPr lang="en-US" altLang="zh-TW" dirty="0"/>
              <a:t> in range(4,4+p[3]):</a:t>
            </a:r>
          </a:p>
          <a:p>
            <a:r>
              <a:rPr lang="en-US" altLang="zh-TW" dirty="0"/>
              <a:t>        avg+=p[</a:t>
            </a:r>
            <a:r>
              <a:rPr lang="en-US" altLang="zh-TW" dirty="0" err="1"/>
              <a:t>i</a:t>
            </a:r>
            <a:r>
              <a:rPr lang="en-US" altLang="zh-TW" dirty="0"/>
              <a:t>]/p[3]</a:t>
            </a:r>
          </a:p>
          <a:p>
            <a:r>
              <a:rPr lang="en-US" altLang="zh-TW" dirty="0"/>
              <a:t>    for </a:t>
            </a:r>
            <a:r>
              <a:rPr lang="en-US" altLang="zh-TW" dirty="0" err="1"/>
              <a:t>i</a:t>
            </a:r>
            <a:r>
              <a:rPr lang="en-US" altLang="zh-TW" dirty="0"/>
              <a:t> in range(4,4+p[3]):</a:t>
            </a:r>
          </a:p>
          <a:p>
            <a:r>
              <a:rPr lang="en-US" altLang="zh-TW" dirty="0"/>
              <a:t>        </a:t>
            </a:r>
            <a:r>
              <a:rPr lang="en-US" altLang="zh-TW" dirty="0" err="1"/>
              <a:t>sd</a:t>
            </a:r>
            <a:r>
              <a:rPr lang="en-US" altLang="zh-TW" dirty="0"/>
              <a:t>+=(((p[</a:t>
            </a:r>
            <a:r>
              <a:rPr lang="en-US" altLang="zh-TW" dirty="0" err="1"/>
              <a:t>i</a:t>
            </a:r>
            <a:r>
              <a:rPr lang="en-US" altLang="zh-TW" dirty="0"/>
              <a:t>]-avg)**2)*(1/p[3]))</a:t>
            </a:r>
          </a:p>
          <a:p>
            <a:r>
              <a:rPr lang="en-US" altLang="zh-TW" dirty="0"/>
              <a:t>    </a:t>
            </a:r>
            <a:r>
              <a:rPr lang="en-US" altLang="zh-TW" dirty="0" err="1"/>
              <a:t>sd</a:t>
            </a:r>
            <a:r>
              <a:rPr lang="en-US" altLang="zh-TW" dirty="0"/>
              <a:t>=</a:t>
            </a:r>
            <a:r>
              <a:rPr lang="en-US" altLang="zh-TW" dirty="0" err="1"/>
              <a:t>sd</a:t>
            </a:r>
            <a:r>
              <a:rPr lang="en-US" altLang="zh-TW" dirty="0"/>
              <a:t>**0.5</a:t>
            </a:r>
          </a:p>
          <a:p>
            <a:r>
              <a:rPr lang="en-US" altLang="zh-TW" dirty="0"/>
              <a:t>    names[p[2]]=</a:t>
            </a:r>
            <a:r>
              <a:rPr lang="en-US" altLang="zh-TW" dirty="0" err="1"/>
              <a:t>sd</a:t>
            </a:r>
            <a:endParaRPr lang="en-US" altLang="zh-TW" dirty="0"/>
          </a:p>
          <a:p>
            <a:r>
              <a:rPr lang="en-US" altLang="zh-TW" dirty="0"/>
              <a:t>    print("</a:t>
            </a:r>
            <a:r>
              <a:rPr lang="zh-TW" altLang="en-US" dirty="0"/>
              <a:t>這</a:t>
            </a:r>
            <a:r>
              <a:rPr lang="en-US" altLang="zh-TW" dirty="0"/>
              <a:t>",p[3],"</a:t>
            </a:r>
            <a:r>
              <a:rPr lang="zh-TW" altLang="en-US" dirty="0"/>
              <a:t>筆資料的標準差為 ： </a:t>
            </a:r>
            <a:r>
              <a:rPr lang="en-US" altLang="zh-TW" dirty="0"/>
              <a:t>",</a:t>
            </a:r>
            <a:r>
              <a:rPr lang="en-US" altLang="zh-TW" dirty="0" err="1"/>
              <a:t>sd</a:t>
            </a:r>
            <a:r>
              <a:rPr lang="en-US" altLang="zh-TW" dirty="0"/>
              <a:t>)</a:t>
            </a:r>
          </a:p>
          <a:p>
            <a:r>
              <a:rPr lang="en-US" altLang="zh-TW" dirty="0"/>
              <a:t> </a:t>
            </a:r>
            <a:endParaRPr lang="zh-TW" altLang="en-US" dirty="0"/>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12</a:t>
            </a:fld>
            <a:endParaRPr lang="zh-TW" altLang="en-US"/>
          </a:p>
        </p:txBody>
      </p:sp>
    </p:spTree>
    <p:extLst>
      <p:ext uri="{BB962C8B-B14F-4D97-AF65-F5344CB8AC3E}">
        <p14:creationId xmlns:p14="http://schemas.microsoft.com/office/powerpoint/2010/main" val="2830202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後面幾張投影片呢，則是其他設計的語法，這個是</a:t>
            </a:r>
            <a:r>
              <a:rPr lang="en-US" altLang="zh-TW" dirty="0"/>
              <a:t>for</a:t>
            </a:r>
            <a:r>
              <a:rPr lang="zh-TW" altLang="en-US" dirty="0"/>
              <a:t>迴圈，輸入</a:t>
            </a:r>
            <a:r>
              <a:rPr lang="en-US" altLang="zh-TW" dirty="0"/>
              <a:t>for</a:t>
            </a:r>
            <a:r>
              <a:rPr lang="zh-TW" altLang="en-US" dirty="0"/>
              <a:t>，變數、</a:t>
            </a:r>
            <a:r>
              <a:rPr lang="en-US" altLang="zh-TW" dirty="0"/>
              <a:t>ran</a:t>
            </a:r>
            <a:r>
              <a:rPr lang="zh-TW" altLang="en-US" dirty="0"/>
              <a:t>後面兩個數字是從哪個數字開始以及到哪個數字停下，</a:t>
            </a:r>
            <a:r>
              <a:rPr lang="en-US" altLang="zh-TW" dirty="0"/>
              <a:t>add</a:t>
            </a:r>
            <a:r>
              <a:rPr lang="zh-TW" altLang="en-US" dirty="0"/>
              <a:t>跟</a:t>
            </a:r>
            <a:r>
              <a:rPr lang="en-US" altLang="zh-TW" dirty="0"/>
              <a:t>sub</a:t>
            </a:r>
            <a:r>
              <a:rPr lang="zh-TW" altLang="en-US" dirty="0"/>
              <a:t>是家家跟簡簡</a:t>
            </a:r>
          </a:p>
        </p:txBody>
      </p:sp>
      <p:sp>
        <p:nvSpPr>
          <p:cNvPr id="4" name="投影片編號版面配置區 3"/>
          <p:cNvSpPr>
            <a:spLocks noGrp="1"/>
          </p:cNvSpPr>
          <p:nvPr>
            <p:ph type="sldNum" sz="quarter" idx="5"/>
          </p:nvPr>
        </p:nvSpPr>
        <p:spPr/>
        <p:txBody>
          <a:bodyPr/>
          <a:lstStyle/>
          <a:p>
            <a:fld id="{73AF5548-4C39-49E7-B4B7-823A35AB3092}" type="slidenum">
              <a:rPr lang="zh-TW" altLang="en-US" smtClean="0"/>
              <a:t>13</a:t>
            </a:fld>
            <a:endParaRPr lang="zh-TW" altLang="en-US"/>
          </a:p>
        </p:txBody>
      </p:sp>
    </p:spTree>
    <p:extLst>
      <p:ext uri="{BB962C8B-B14F-4D97-AF65-F5344CB8AC3E}">
        <p14:creationId xmlns:p14="http://schemas.microsoft.com/office/powerpoint/2010/main" val="3321570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2720F1-36BC-4648-8F62-4EBC43D31AB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8804C93-7FAE-4C6A-8CCC-D2E2BD673F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543E384-64E8-4F7D-8062-59E5442BCC33}"/>
              </a:ext>
            </a:extLst>
          </p:cNvPr>
          <p:cNvSpPr>
            <a:spLocks noGrp="1"/>
          </p:cNvSpPr>
          <p:nvPr>
            <p:ph type="dt" sz="half" idx="10"/>
          </p:nvPr>
        </p:nvSpPr>
        <p:spPr/>
        <p:txBody>
          <a:bodyPr/>
          <a:lstStyle/>
          <a:p>
            <a:fld id="{A955691B-0880-4DAB-8E6C-1CC11F331073}" type="datetimeFigureOut">
              <a:rPr lang="zh-TW" altLang="en-US" smtClean="0"/>
              <a:t>2020/12/29</a:t>
            </a:fld>
            <a:endParaRPr lang="zh-TW" altLang="en-US"/>
          </a:p>
        </p:txBody>
      </p:sp>
      <p:sp>
        <p:nvSpPr>
          <p:cNvPr id="5" name="頁尾版面配置區 4">
            <a:extLst>
              <a:ext uri="{FF2B5EF4-FFF2-40B4-BE49-F238E27FC236}">
                <a16:creationId xmlns:a16="http://schemas.microsoft.com/office/drawing/2014/main" id="{E569236F-3519-4B48-87AA-4FCE375195F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95784F6-E8A8-46C4-B5B8-ECDB42C7F2CA}"/>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361873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2C0890-EE90-4127-9EC5-4676F0213BA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D3EAF81-7C7D-46EE-8446-881E35AF92B2}"/>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417F01C-AF2F-4A40-8111-8CC51BFDDD8B}"/>
              </a:ext>
            </a:extLst>
          </p:cNvPr>
          <p:cNvSpPr>
            <a:spLocks noGrp="1"/>
          </p:cNvSpPr>
          <p:nvPr>
            <p:ph type="dt" sz="half" idx="10"/>
          </p:nvPr>
        </p:nvSpPr>
        <p:spPr/>
        <p:txBody>
          <a:bodyPr/>
          <a:lstStyle/>
          <a:p>
            <a:fld id="{A955691B-0880-4DAB-8E6C-1CC11F331073}" type="datetimeFigureOut">
              <a:rPr lang="zh-TW" altLang="en-US" smtClean="0"/>
              <a:t>2020/12/29</a:t>
            </a:fld>
            <a:endParaRPr lang="zh-TW" altLang="en-US"/>
          </a:p>
        </p:txBody>
      </p:sp>
      <p:sp>
        <p:nvSpPr>
          <p:cNvPr id="5" name="頁尾版面配置區 4">
            <a:extLst>
              <a:ext uri="{FF2B5EF4-FFF2-40B4-BE49-F238E27FC236}">
                <a16:creationId xmlns:a16="http://schemas.microsoft.com/office/drawing/2014/main" id="{CD0957E8-8954-482C-8A64-CD605FAB067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170F0A2-B86B-4CF0-9A7E-2AF567227CC8}"/>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2844987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F0857D9-9C71-4941-A553-EC39AAB3545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C5F4A0D-4A81-4315-B029-A5E923BA8F73}"/>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CD1E39E-A870-4D01-A1FF-61C7CD83AA00}"/>
              </a:ext>
            </a:extLst>
          </p:cNvPr>
          <p:cNvSpPr>
            <a:spLocks noGrp="1"/>
          </p:cNvSpPr>
          <p:nvPr>
            <p:ph type="dt" sz="half" idx="10"/>
          </p:nvPr>
        </p:nvSpPr>
        <p:spPr/>
        <p:txBody>
          <a:bodyPr/>
          <a:lstStyle/>
          <a:p>
            <a:fld id="{A955691B-0880-4DAB-8E6C-1CC11F331073}" type="datetimeFigureOut">
              <a:rPr lang="zh-TW" altLang="en-US" smtClean="0"/>
              <a:t>2020/12/29</a:t>
            </a:fld>
            <a:endParaRPr lang="zh-TW" altLang="en-US"/>
          </a:p>
        </p:txBody>
      </p:sp>
      <p:sp>
        <p:nvSpPr>
          <p:cNvPr id="5" name="頁尾版面配置區 4">
            <a:extLst>
              <a:ext uri="{FF2B5EF4-FFF2-40B4-BE49-F238E27FC236}">
                <a16:creationId xmlns:a16="http://schemas.microsoft.com/office/drawing/2014/main" id="{B7D4D826-3499-4F05-B85B-9A325859408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ABF4003-D72C-464A-A945-316F486546E9}"/>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410535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51B343-FBFE-4586-B783-6A7B447B0BE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7F243F6-6359-4BC0-8CB8-868A8E4EAF85}"/>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E89684E-0B2D-4057-87D9-828BDF115B8F}"/>
              </a:ext>
            </a:extLst>
          </p:cNvPr>
          <p:cNvSpPr>
            <a:spLocks noGrp="1"/>
          </p:cNvSpPr>
          <p:nvPr>
            <p:ph type="dt" sz="half" idx="10"/>
          </p:nvPr>
        </p:nvSpPr>
        <p:spPr/>
        <p:txBody>
          <a:bodyPr/>
          <a:lstStyle/>
          <a:p>
            <a:fld id="{A955691B-0880-4DAB-8E6C-1CC11F331073}" type="datetimeFigureOut">
              <a:rPr lang="zh-TW" altLang="en-US" smtClean="0"/>
              <a:t>2020/12/29</a:t>
            </a:fld>
            <a:endParaRPr lang="zh-TW" altLang="en-US"/>
          </a:p>
        </p:txBody>
      </p:sp>
      <p:sp>
        <p:nvSpPr>
          <p:cNvPr id="5" name="頁尾版面配置區 4">
            <a:extLst>
              <a:ext uri="{FF2B5EF4-FFF2-40B4-BE49-F238E27FC236}">
                <a16:creationId xmlns:a16="http://schemas.microsoft.com/office/drawing/2014/main" id="{32E6FD59-442E-4A7C-97C0-75947A8E938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E7899EF-79CA-432C-AA6B-63CB1ED999BC}"/>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176165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A01E9A-83CF-4158-B972-90C14AFF3D3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4E12F909-20DD-4895-A429-16E9FEE41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E01E9338-BE8B-4759-B961-8C64BE1A6543}"/>
              </a:ext>
            </a:extLst>
          </p:cNvPr>
          <p:cNvSpPr>
            <a:spLocks noGrp="1"/>
          </p:cNvSpPr>
          <p:nvPr>
            <p:ph type="dt" sz="half" idx="10"/>
          </p:nvPr>
        </p:nvSpPr>
        <p:spPr/>
        <p:txBody>
          <a:bodyPr/>
          <a:lstStyle/>
          <a:p>
            <a:fld id="{A955691B-0880-4DAB-8E6C-1CC11F331073}" type="datetimeFigureOut">
              <a:rPr lang="zh-TW" altLang="en-US" smtClean="0"/>
              <a:t>2020/12/29</a:t>
            </a:fld>
            <a:endParaRPr lang="zh-TW" altLang="en-US"/>
          </a:p>
        </p:txBody>
      </p:sp>
      <p:sp>
        <p:nvSpPr>
          <p:cNvPr id="5" name="頁尾版面配置區 4">
            <a:extLst>
              <a:ext uri="{FF2B5EF4-FFF2-40B4-BE49-F238E27FC236}">
                <a16:creationId xmlns:a16="http://schemas.microsoft.com/office/drawing/2014/main" id="{6D629A9F-C802-46C2-B47F-46F9AD780AC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F2D0407-FC1E-4783-8373-B79816D20ED9}"/>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1873814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8CF5CA-B572-40AE-963F-E90BD7BC603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558C58B-2124-4421-A0C3-373658E95F64}"/>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EB3449E-A09A-4FF5-B976-3859C09BFA96}"/>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F3128E6-3484-4F00-8AF8-EB4DB2B4A4E3}"/>
              </a:ext>
            </a:extLst>
          </p:cNvPr>
          <p:cNvSpPr>
            <a:spLocks noGrp="1"/>
          </p:cNvSpPr>
          <p:nvPr>
            <p:ph type="dt" sz="half" idx="10"/>
          </p:nvPr>
        </p:nvSpPr>
        <p:spPr/>
        <p:txBody>
          <a:bodyPr/>
          <a:lstStyle/>
          <a:p>
            <a:fld id="{A955691B-0880-4DAB-8E6C-1CC11F331073}" type="datetimeFigureOut">
              <a:rPr lang="zh-TW" altLang="en-US" smtClean="0"/>
              <a:t>2020/12/29</a:t>
            </a:fld>
            <a:endParaRPr lang="zh-TW" altLang="en-US"/>
          </a:p>
        </p:txBody>
      </p:sp>
      <p:sp>
        <p:nvSpPr>
          <p:cNvPr id="6" name="頁尾版面配置區 5">
            <a:extLst>
              <a:ext uri="{FF2B5EF4-FFF2-40B4-BE49-F238E27FC236}">
                <a16:creationId xmlns:a16="http://schemas.microsoft.com/office/drawing/2014/main" id="{41C55FC7-EE50-4014-AAFC-B7D29FEB6C2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9343FB4-002A-4DDE-9B65-A299808C6644}"/>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1244562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D824F8-5705-4C21-88A1-446B3E4D82E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BE8BE1B-15CE-418D-896B-9DAA9D93E3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70540346-8D61-4B93-9F44-F9A500B3C21D}"/>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8C0F530-E3B1-44B3-81E5-DFAE6BBD16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49D73DC1-FD40-4A61-A831-FB4B21F8F228}"/>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8C1D446-CE80-4D8F-8952-72B127D38D17}"/>
              </a:ext>
            </a:extLst>
          </p:cNvPr>
          <p:cNvSpPr>
            <a:spLocks noGrp="1"/>
          </p:cNvSpPr>
          <p:nvPr>
            <p:ph type="dt" sz="half" idx="10"/>
          </p:nvPr>
        </p:nvSpPr>
        <p:spPr/>
        <p:txBody>
          <a:bodyPr/>
          <a:lstStyle/>
          <a:p>
            <a:fld id="{A955691B-0880-4DAB-8E6C-1CC11F331073}" type="datetimeFigureOut">
              <a:rPr lang="zh-TW" altLang="en-US" smtClean="0"/>
              <a:t>2020/12/29</a:t>
            </a:fld>
            <a:endParaRPr lang="zh-TW" altLang="en-US"/>
          </a:p>
        </p:txBody>
      </p:sp>
      <p:sp>
        <p:nvSpPr>
          <p:cNvPr id="8" name="頁尾版面配置區 7">
            <a:extLst>
              <a:ext uri="{FF2B5EF4-FFF2-40B4-BE49-F238E27FC236}">
                <a16:creationId xmlns:a16="http://schemas.microsoft.com/office/drawing/2014/main" id="{C93B3E67-3B9B-4A41-9CFD-5E8FDA4648A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0F3FBF7-AEA2-42CF-A2DB-EF62D0F3B3D9}"/>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229973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4CEE31-F8D2-400E-B594-28FA8E4DA02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42F290E7-FF81-4293-AA00-6CAF87CA1A88}"/>
              </a:ext>
            </a:extLst>
          </p:cNvPr>
          <p:cNvSpPr>
            <a:spLocks noGrp="1"/>
          </p:cNvSpPr>
          <p:nvPr>
            <p:ph type="dt" sz="half" idx="10"/>
          </p:nvPr>
        </p:nvSpPr>
        <p:spPr/>
        <p:txBody>
          <a:bodyPr/>
          <a:lstStyle/>
          <a:p>
            <a:fld id="{A955691B-0880-4DAB-8E6C-1CC11F331073}" type="datetimeFigureOut">
              <a:rPr lang="zh-TW" altLang="en-US" smtClean="0"/>
              <a:t>2020/12/29</a:t>
            </a:fld>
            <a:endParaRPr lang="zh-TW" altLang="en-US"/>
          </a:p>
        </p:txBody>
      </p:sp>
      <p:sp>
        <p:nvSpPr>
          <p:cNvPr id="4" name="頁尾版面配置區 3">
            <a:extLst>
              <a:ext uri="{FF2B5EF4-FFF2-40B4-BE49-F238E27FC236}">
                <a16:creationId xmlns:a16="http://schemas.microsoft.com/office/drawing/2014/main" id="{8B9E75F6-1BFB-4D15-8921-47529D5BC14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D4A89DB-392D-470C-81B4-408A8A349C1E}"/>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71166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5E0CB85-2E5E-403B-938E-C6AB92A104A0}"/>
              </a:ext>
            </a:extLst>
          </p:cNvPr>
          <p:cNvSpPr>
            <a:spLocks noGrp="1"/>
          </p:cNvSpPr>
          <p:nvPr>
            <p:ph type="dt" sz="half" idx="10"/>
          </p:nvPr>
        </p:nvSpPr>
        <p:spPr/>
        <p:txBody>
          <a:bodyPr/>
          <a:lstStyle/>
          <a:p>
            <a:fld id="{A955691B-0880-4DAB-8E6C-1CC11F331073}" type="datetimeFigureOut">
              <a:rPr lang="zh-TW" altLang="en-US" smtClean="0"/>
              <a:t>2020/12/29</a:t>
            </a:fld>
            <a:endParaRPr lang="zh-TW" altLang="en-US"/>
          </a:p>
        </p:txBody>
      </p:sp>
      <p:sp>
        <p:nvSpPr>
          <p:cNvPr id="3" name="頁尾版面配置區 2">
            <a:extLst>
              <a:ext uri="{FF2B5EF4-FFF2-40B4-BE49-F238E27FC236}">
                <a16:creationId xmlns:a16="http://schemas.microsoft.com/office/drawing/2014/main" id="{EB3EE2C8-D868-417A-AF97-54D9FE06B96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23B4705-FB33-4C04-AEB5-FF4CDCA9E5AE}"/>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1854951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C6381C-AE00-4281-940E-BE00ED0CA49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A7EF7389-1076-4690-8782-397DA5E050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E0841EE-0B08-4142-B956-03BCC7FA2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A13EF366-A2B4-43A1-8CAA-BADF1A5525FA}"/>
              </a:ext>
            </a:extLst>
          </p:cNvPr>
          <p:cNvSpPr>
            <a:spLocks noGrp="1"/>
          </p:cNvSpPr>
          <p:nvPr>
            <p:ph type="dt" sz="half" idx="10"/>
          </p:nvPr>
        </p:nvSpPr>
        <p:spPr/>
        <p:txBody>
          <a:bodyPr/>
          <a:lstStyle/>
          <a:p>
            <a:fld id="{A955691B-0880-4DAB-8E6C-1CC11F331073}" type="datetimeFigureOut">
              <a:rPr lang="zh-TW" altLang="en-US" smtClean="0"/>
              <a:t>2020/12/29</a:t>
            </a:fld>
            <a:endParaRPr lang="zh-TW" altLang="en-US"/>
          </a:p>
        </p:txBody>
      </p:sp>
      <p:sp>
        <p:nvSpPr>
          <p:cNvPr id="6" name="頁尾版面配置區 5">
            <a:extLst>
              <a:ext uri="{FF2B5EF4-FFF2-40B4-BE49-F238E27FC236}">
                <a16:creationId xmlns:a16="http://schemas.microsoft.com/office/drawing/2014/main" id="{61AA0DF2-A53F-41BD-914B-637980C14AB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3AD09C0-AE27-441A-B76F-F4E3C4D51774}"/>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179214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815844-DDC6-49E3-85D3-7B50E3AD222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1A0E76D-C541-4EF6-BB9B-E632FFDF6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AD44A43-DFB3-44C8-8CA0-57A58A770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5F58AB1E-53A1-48D9-9C07-CEB9BFE186FF}"/>
              </a:ext>
            </a:extLst>
          </p:cNvPr>
          <p:cNvSpPr>
            <a:spLocks noGrp="1"/>
          </p:cNvSpPr>
          <p:nvPr>
            <p:ph type="dt" sz="half" idx="10"/>
          </p:nvPr>
        </p:nvSpPr>
        <p:spPr/>
        <p:txBody>
          <a:bodyPr/>
          <a:lstStyle/>
          <a:p>
            <a:fld id="{A955691B-0880-4DAB-8E6C-1CC11F331073}" type="datetimeFigureOut">
              <a:rPr lang="zh-TW" altLang="en-US" smtClean="0"/>
              <a:t>2020/12/29</a:t>
            </a:fld>
            <a:endParaRPr lang="zh-TW" altLang="en-US"/>
          </a:p>
        </p:txBody>
      </p:sp>
      <p:sp>
        <p:nvSpPr>
          <p:cNvPr id="6" name="頁尾版面配置區 5">
            <a:extLst>
              <a:ext uri="{FF2B5EF4-FFF2-40B4-BE49-F238E27FC236}">
                <a16:creationId xmlns:a16="http://schemas.microsoft.com/office/drawing/2014/main" id="{9BA6D89A-1BC4-400B-8DAD-CA6FB094B60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0AD75CC-6496-4B9F-985A-2457E9886F37}"/>
              </a:ext>
            </a:extLst>
          </p:cNvPr>
          <p:cNvSpPr>
            <a:spLocks noGrp="1"/>
          </p:cNvSpPr>
          <p:nvPr>
            <p:ph type="sldNum" sz="quarter" idx="12"/>
          </p:nvPr>
        </p:nvSpPr>
        <p:spPr/>
        <p:txBody>
          <a:body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192628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A978039-6539-4948-B7AE-C313AB2EFE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6E94DCA-1698-4F10-AF3C-0F81258FA5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1788186-8AD8-4ED5-8030-3998E79CEC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5691B-0880-4DAB-8E6C-1CC11F331073}" type="datetimeFigureOut">
              <a:rPr lang="zh-TW" altLang="en-US" smtClean="0"/>
              <a:t>2020/12/29</a:t>
            </a:fld>
            <a:endParaRPr lang="zh-TW" altLang="en-US"/>
          </a:p>
        </p:txBody>
      </p:sp>
      <p:sp>
        <p:nvSpPr>
          <p:cNvPr id="5" name="頁尾版面配置區 4">
            <a:extLst>
              <a:ext uri="{FF2B5EF4-FFF2-40B4-BE49-F238E27FC236}">
                <a16:creationId xmlns:a16="http://schemas.microsoft.com/office/drawing/2014/main" id="{46390491-7351-4218-B33F-0DF26079B5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BA9E494-6BFA-4DE8-8678-9548A4B19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C666F-6302-408F-AA5E-647C2472DAA5}" type="slidenum">
              <a:rPr lang="zh-TW" altLang="en-US" smtClean="0"/>
              <a:t>‹#›</a:t>
            </a:fld>
            <a:endParaRPr lang="zh-TW" altLang="en-US"/>
          </a:p>
        </p:txBody>
      </p:sp>
    </p:spTree>
    <p:extLst>
      <p:ext uri="{BB962C8B-B14F-4D97-AF65-F5344CB8AC3E}">
        <p14:creationId xmlns:p14="http://schemas.microsoft.com/office/powerpoint/2010/main" val="1288223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tmp"/></Relationships>
</file>

<file path=ppt/slides/_rels/slide1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1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Navy_Electronics_Laboratory" TargetMode="External"/><Relationship Id="rId2" Type="http://schemas.openxmlformats.org/officeDocument/2006/relationships/hyperlink" Target="https://en.wikipedia.org/wiki/NELIAC" TargetMode="External"/><Relationship Id="rId1" Type="http://schemas.openxmlformats.org/officeDocument/2006/relationships/slideLayout" Target="../slideLayouts/slideLayout2.xml"/><Relationship Id="rId4" Type="http://schemas.openxmlformats.org/officeDocument/2006/relationships/hyperlink" Target="https://en.wikipedia.org/wiki/United_States_Naval_Research_Laboratory"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hyperlink" Target="https://github.com/kenny132652/2020Fin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4AAA36-A7EE-4D8A-86D3-37266C6DD4A2}"/>
              </a:ext>
            </a:extLst>
          </p:cNvPr>
          <p:cNvSpPr>
            <a:spLocks noGrp="1"/>
          </p:cNvSpPr>
          <p:nvPr>
            <p:ph type="ctrTitle"/>
          </p:nvPr>
        </p:nvSpPr>
        <p:spPr>
          <a:xfrm>
            <a:off x="1524000" y="357050"/>
            <a:ext cx="9144000" cy="2387600"/>
          </a:xfrm>
        </p:spPr>
        <p:txBody>
          <a:bodyPr/>
          <a:lstStyle/>
          <a:p>
            <a:r>
              <a:rPr lang="zh-TW" altLang="en-US" dirty="0"/>
              <a:t>期末報告主題二</a:t>
            </a:r>
            <a:br>
              <a:rPr lang="en-US" altLang="zh-TW" dirty="0"/>
            </a:br>
            <a:r>
              <a:rPr lang="zh-TW" altLang="en-US" dirty="0"/>
              <a:t>客製化</a:t>
            </a:r>
            <a:r>
              <a:rPr lang="en-US" altLang="zh-TW" dirty="0"/>
              <a:t>complier</a:t>
            </a:r>
            <a:r>
              <a:rPr lang="zh-TW" altLang="en-US" dirty="0"/>
              <a:t>教學</a:t>
            </a:r>
          </a:p>
        </p:txBody>
      </p:sp>
      <p:sp>
        <p:nvSpPr>
          <p:cNvPr id="3" name="副標題 2">
            <a:extLst>
              <a:ext uri="{FF2B5EF4-FFF2-40B4-BE49-F238E27FC236}">
                <a16:creationId xmlns:a16="http://schemas.microsoft.com/office/drawing/2014/main" id="{4963E35B-ED72-416C-B391-89D7158A0F69}"/>
              </a:ext>
            </a:extLst>
          </p:cNvPr>
          <p:cNvSpPr>
            <a:spLocks noGrp="1"/>
          </p:cNvSpPr>
          <p:nvPr>
            <p:ph type="subTitle" idx="1"/>
          </p:nvPr>
        </p:nvSpPr>
        <p:spPr>
          <a:xfrm>
            <a:off x="1524000" y="3200401"/>
            <a:ext cx="9144000" cy="3031434"/>
          </a:xfrm>
        </p:spPr>
        <p:txBody>
          <a:bodyPr>
            <a:normAutofit/>
          </a:bodyPr>
          <a:lstStyle/>
          <a:p>
            <a:pPr indent="-228600" algn="l">
              <a:buFont typeface="Arial" panose="020B0604020202020204" pitchFamily="34" charset="0"/>
              <a:buChar char="•"/>
            </a:pPr>
            <a:r>
              <a:rPr lang="zh-TW" altLang="en-US" dirty="0"/>
              <a:t>資工三甲 林佑勳</a:t>
            </a:r>
          </a:p>
          <a:p>
            <a:pPr indent="-228600" algn="l">
              <a:buFont typeface="Arial" panose="020B0604020202020204" pitchFamily="34" charset="0"/>
              <a:buChar char="•"/>
            </a:pPr>
            <a:r>
              <a:rPr lang="zh-TW" altLang="en-US" dirty="0"/>
              <a:t>資工三甲 陳登群</a:t>
            </a:r>
          </a:p>
          <a:p>
            <a:pPr indent="-228600" algn="l">
              <a:buFont typeface="Arial" panose="020B0604020202020204" pitchFamily="34" charset="0"/>
              <a:buChar char="•"/>
            </a:pPr>
            <a:r>
              <a:rPr lang="zh-TW" altLang="en-US" dirty="0"/>
              <a:t>資工三甲 黃  祥</a:t>
            </a:r>
          </a:p>
          <a:p>
            <a:pPr indent="-228600" algn="l">
              <a:buFont typeface="Arial" panose="020B0604020202020204" pitchFamily="34" charset="0"/>
              <a:buChar char="•"/>
            </a:pPr>
            <a:r>
              <a:rPr lang="zh-TW" altLang="en-US" dirty="0"/>
              <a:t>資工三甲 莊家俊</a:t>
            </a:r>
          </a:p>
          <a:p>
            <a:pPr indent="-228600" algn="l">
              <a:buFont typeface="Arial" panose="020B0604020202020204" pitchFamily="34" charset="0"/>
              <a:buChar char="•"/>
            </a:pPr>
            <a:r>
              <a:rPr lang="zh-TW" altLang="en-US" dirty="0"/>
              <a:t>資工三甲 鄭紀夫</a:t>
            </a:r>
            <a:endParaRPr lang="en-US" altLang="zh-TW" dirty="0"/>
          </a:p>
          <a:p>
            <a:pPr indent="-228600" algn="l">
              <a:buFont typeface="Arial" panose="020B0604020202020204" pitchFamily="34" charset="0"/>
              <a:buChar char="•"/>
            </a:pPr>
            <a:r>
              <a:rPr lang="zh-TW" altLang="en-US" dirty="0"/>
              <a:t>資工三甲 邱品誌</a:t>
            </a:r>
          </a:p>
          <a:p>
            <a:endParaRPr lang="zh-TW" altLang="en-US" dirty="0"/>
          </a:p>
        </p:txBody>
      </p:sp>
    </p:spTree>
    <p:extLst>
      <p:ext uri="{BB962C8B-B14F-4D97-AF65-F5344CB8AC3E}">
        <p14:creationId xmlns:p14="http://schemas.microsoft.com/office/powerpoint/2010/main" val="4139574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02023B-26A1-4451-80DB-1FB617C6BEA4}"/>
              </a:ext>
            </a:extLst>
          </p:cNvPr>
          <p:cNvSpPr>
            <a:spLocks noGrp="1"/>
          </p:cNvSpPr>
          <p:nvPr>
            <p:ph type="title"/>
          </p:nvPr>
        </p:nvSpPr>
        <p:spPr/>
        <p:txBody>
          <a:bodyPr/>
          <a:lstStyle/>
          <a:p>
            <a:r>
              <a:rPr lang="zh-TW" altLang="en-US" dirty="0"/>
              <a:t>現場動手做</a:t>
            </a:r>
          </a:p>
        </p:txBody>
      </p:sp>
      <p:sp>
        <p:nvSpPr>
          <p:cNvPr id="3" name="內容版面配置區 2">
            <a:extLst>
              <a:ext uri="{FF2B5EF4-FFF2-40B4-BE49-F238E27FC236}">
                <a16:creationId xmlns:a16="http://schemas.microsoft.com/office/drawing/2014/main" id="{FEAA6261-4182-4CE4-A4B3-9D07085728BE}"/>
              </a:ext>
            </a:extLst>
          </p:cNvPr>
          <p:cNvSpPr>
            <a:spLocks noGrp="1"/>
          </p:cNvSpPr>
          <p:nvPr>
            <p:ph idx="1"/>
          </p:nvPr>
        </p:nvSpPr>
        <p:spPr/>
        <p:txBody>
          <a:bodyPr/>
          <a:lstStyle/>
          <a:p>
            <a:pPr>
              <a:lnSpc>
                <a:spcPct val="150000"/>
              </a:lnSpc>
            </a:pPr>
            <a:r>
              <a:rPr lang="en-US" altLang="zh-TW" dirty="0">
                <a:latin typeface="標楷體" panose="03000509000000000000" pitchFamily="65" charset="-120"/>
                <a:ea typeface="標楷體" panose="03000509000000000000" pitchFamily="65" charset="-120"/>
              </a:rPr>
              <a:t>PSD</a:t>
            </a:r>
            <a:r>
              <a:rPr lang="zh-TW" altLang="en-US" dirty="0">
                <a:latin typeface="標楷體" panose="03000509000000000000" pitchFamily="65" charset="-120"/>
                <a:ea typeface="標楷體" panose="03000509000000000000" pitchFamily="65" charset="-120"/>
              </a:rPr>
              <a:t>標準差計算機</a:t>
            </a:r>
            <a:endParaRPr lang="en-US" altLang="zh-TW" dirty="0">
              <a:latin typeface="標楷體" panose="03000509000000000000" pitchFamily="65" charset="-120"/>
              <a:ea typeface="標楷體" panose="03000509000000000000" pitchFamily="65" charset="-120"/>
            </a:endParaRPr>
          </a:p>
          <a:p>
            <a:pPr marL="914400" lvl="2" indent="0">
              <a:lnSpc>
                <a:spcPct val="150000"/>
              </a:lnSpc>
              <a:buNone/>
            </a:pPr>
            <a:endParaRPr lang="en-US" altLang="zh-TW" dirty="0">
              <a:latin typeface="標楷體" panose="03000509000000000000" pitchFamily="65" charset="-120"/>
              <a:ea typeface="標楷體" panose="03000509000000000000" pitchFamily="65" charset="-120"/>
            </a:endParaRPr>
          </a:p>
          <a:p>
            <a:pPr marL="914400" lvl="2" indent="0">
              <a:lnSpc>
                <a:spcPct val="150000"/>
              </a:lnSpc>
              <a:buNone/>
            </a:pPr>
            <a:r>
              <a:rPr lang="zh-TW" altLang="en-US" sz="2400" dirty="0">
                <a:latin typeface="標楷體" panose="03000509000000000000" pitchFamily="65" charset="-120"/>
                <a:ea typeface="標楷體" panose="03000509000000000000" pitchFamily="65" charset="-120"/>
              </a:rPr>
              <a:t>公式</a:t>
            </a:r>
          </a:p>
        </p:txBody>
      </p:sp>
      <p:pic>
        <p:nvPicPr>
          <p:cNvPr id="5" name="圖片 4" descr="一張含有 文字 的圖片&#10;&#10;自動產生的描述">
            <a:extLst>
              <a:ext uri="{FF2B5EF4-FFF2-40B4-BE49-F238E27FC236}">
                <a16:creationId xmlns:a16="http://schemas.microsoft.com/office/drawing/2014/main" id="{96F350F4-EDA7-4BBE-814C-DB8DAE641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6227" y="2750677"/>
            <a:ext cx="3603247" cy="1356645"/>
          </a:xfrm>
          <a:prstGeom prst="rect">
            <a:avLst/>
          </a:prstGeom>
        </p:spPr>
      </p:pic>
    </p:spTree>
    <p:extLst>
      <p:ext uri="{BB962C8B-B14F-4D97-AF65-F5344CB8AC3E}">
        <p14:creationId xmlns:p14="http://schemas.microsoft.com/office/powerpoint/2010/main" val="325589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D71200-D644-4C85-93E9-19B922534F8B}"/>
              </a:ext>
            </a:extLst>
          </p:cNvPr>
          <p:cNvSpPr>
            <a:spLocks noGrp="1"/>
          </p:cNvSpPr>
          <p:nvPr>
            <p:ph type="title"/>
          </p:nvPr>
        </p:nvSpPr>
        <p:spPr/>
        <p:txBody>
          <a:bodyPr/>
          <a:lstStyle/>
          <a:p>
            <a:r>
              <a:rPr lang="zh-TW" altLang="en-US" dirty="0"/>
              <a:t>現場動手做</a:t>
            </a:r>
            <a:r>
              <a:rPr lang="en-US" altLang="zh-TW" dirty="0"/>
              <a:t>—</a:t>
            </a:r>
            <a:r>
              <a:rPr lang="zh-TW" altLang="en-US" dirty="0"/>
              <a:t>語法設計</a:t>
            </a:r>
          </a:p>
        </p:txBody>
      </p:sp>
      <p:sp>
        <p:nvSpPr>
          <p:cNvPr id="3" name="內容版面配置區 2">
            <a:extLst>
              <a:ext uri="{FF2B5EF4-FFF2-40B4-BE49-F238E27FC236}">
                <a16:creationId xmlns:a16="http://schemas.microsoft.com/office/drawing/2014/main" id="{44C97618-5E6A-48AA-90F6-FC4D37092248}"/>
              </a:ext>
            </a:extLst>
          </p:cNvPr>
          <p:cNvSpPr>
            <a:spLocks noGrp="1"/>
          </p:cNvSpPr>
          <p:nvPr>
            <p:ph idx="1"/>
          </p:nvPr>
        </p:nvSpPr>
        <p:spPr>
          <a:xfrm>
            <a:off x="838199" y="1825625"/>
            <a:ext cx="10803673" cy="4351338"/>
          </a:xfrm>
        </p:spPr>
        <p:txBody>
          <a:bodyPr>
            <a:normAutofit/>
          </a:bodyPr>
          <a:lstStyle/>
          <a:p>
            <a:pPr marL="0" indent="0">
              <a:buNone/>
            </a:pPr>
            <a:r>
              <a:rPr lang="zh-TW" altLang="en-US" sz="3600" dirty="0"/>
              <a:t>   </a:t>
            </a:r>
            <a:r>
              <a:rPr lang="en-US" altLang="zh-TW" sz="3600" dirty="0"/>
              <a:t>def </a:t>
            </a:r>
            <a:r>
              <a:rPr lang="en-US" altLang="zh-TW" sz="3600" dirty="0" err="1"/>
              <a:t>p_statement_psd</a:t>
            </a:r>
            <a:r>
              <a:rPr lang="en-US" altLang="zh-TW" sz="3600" dirty="0"/>
              <a:t>(p):</a:t>
            </a:r>
          </a:p>
          <a:p>
            <a:pPr marL="0" indent="0">
              <a:buNone/>
            </a:pPr>
            <a:r>
              <a:rPr lang="en-US" altLang="zh-TW" sz="3600" dirty="0"/>
              <a:t>	statement :</a:t>
            </a:r>
            <a:r>
              <a:rPr lang="zh-TW" altLang="en-US" sz="3600" dirty="0"/>
              <a:t> </a:t>
            </a:r>
            <a:r>
              <a:rPr lang="en-US" altLang="zh-TW" sz="3600" dirty="0"/>
              <a:t>PSD NAME NUMBER </a:t>
            </a:r>
            <a:r>
              <a:rPr lang="en-US" altLang="zh-TW" sz="3600" dirty="0" err="1"/>
              <a:t>NUMBER</a:t>
            </a:r>
            <a:r>
              <a:rPr lang="en-US" altLang="zh-TW" sz="3600" dirty="0"/>
              <a:t> </a:t>
            </a:r>
            <a:r>
              <a:rPr lang="en-US" altLang="zh-TW" sz="3600" dirty="0" err="1"/>
              <a:t>NUMBER</a:t>
            </a:r>
            <a:endParaRPr lang="en-US" altLang="zh-TW" sz="3600" dirty="0"/>
          </a:p>
          <a:p>
            <a:pPr marL="0" indent="0">
              <a:buNone/>
            </a:pPr>
            <a:endParaRPr lang="en-US" altLang="zh-TW" sz="3600" dirty="0"/>
          </a:p>
          <a:p>
            <a:pPr marL="0" indent="0">
              <a:buNone/>
            </a:pPr>
            <a:r>
              <a:rPr lang="en-US" altLang="zh-TW" sz="3600" dirty="0"/>
              <a:t>	</a:t>
            </a:r>
            <a:r>
              <a:rPr lang="zh-TW" altLang="en-US" sz="3600" dirty="0"/>
              <a:t>    </a:t>
            </a:r>
            <a:r>
              <a:rPr lang="en-US" altLang="zh-TW" sz="3600" dirty="0"/>
              <a:t>#  Input :</a:t>
            </a:r>
            <a:r>
              <a:rPr lang="zh-TW" altLang="en-US" sz="3600" dirty="0"/>
              <a:t> </a:t>
            </a:r>
            <a:r>
              <a:rPr lang="en-US" altLang="zh-TW" sz="3600" dirty="0" err="1"/>
              <a:t>psd</a:t>
            </a:r>
            <a:r>
              <a:rPr lang="en-US" altLang="zh-TW" sz="3600" dirty="0"/>
              <a:t>   </a:t>
            </a:r>
            <a:r>
              <a:rPr lang="zh-TW" altLang="en-US" sz="3600" dirty="0"/>
              <a:t>變數  幾筆資料 資料</a:t>
            </a:r>
            <a:r>
              <a:rPr lang="en-US" altLang="zh-TW" sz="3600" dirty="0"/>
              <a:t>.....</a:t>
            </a:r>
            <a:r>
              <a:rPr lang="zh-TW" altLang="en-US" sz="3600" dirty="0"/>
              <a:t>資料</a:t>
            </a:r>
          </a:p>
        </p:txBody>
      </p:sp>
    </p:spTree>
    <p:extLst>
      <p:ext uri="{BB962C8B-B14F-4D97-AF65-F5344CB8AC3E}">
        <p14:creationId xmlns:p14="http://schemas.microsoft.com/office/powerpoint/2010/main" val="3905938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D9CABF-CBF5-42AD-9866-448AC6C1843B}"/>
              </a:ext>
            </a:extLst>
          </p:cNvPr>
          <p:cNvSpPr>
            <a:spLocks noGrp="1"/>
          </p:cNvSpPr>
          <p:nvPr>
            <p:ph type="title"/>
          </p:nvPr>
        </p:nvSpPr>
        <p:spPr/>
        <p:txBody>
          <a:bodyPr/>
          <a:lstStyle/>
          <a:p>
            <a:r>
              <a:rPr lang="zh-TW" altLang="en-US" dirty="0"/>
              <a:t>標準差計算機實現</a:t>
            </a:r>
          </a:p>
        </p:txBody>
      </p:sp>
      <p:sp>
        <p:nvSpPr>
          <p:cNvPr id="3" name="內容版面配置區 2">
            <a:extLst>
              <a:ext uri="{FF2B5EF4-FFF2-40B4-BE49-F238E27FC236}">
                <a16:creationId xmlns:a16="http://schemas.microsoft.com/office/drawing/2014/main" id="{8AB8497C-7269-4478-B98E-6AF1418DA7A9}"/>
              </a:ext>
            </a:extLst>
          </p:cNvPr>
          <p:cNvSpPr>
            <a:spLocks noGrp="1"/>
          </p:cNvSpPr>
          <p:nvPr>
            <p:ph idx="1"/>
          </p:nvPr>
        </p:nvSpPr>
        <p:spPr>
          <a:xfrm>
            <a:off x="838200" y="1690688"/>
            <a:ext cx="10515600" cy="4710111"/>
          </a:xfrm>
        </p:spPr>
        <p:txBody>
          <a:bodyPr>
            <a:normAutofit/>
          </a:bodyPr>
          <a:lstStyle/>
          <a:p>
            <a:pPr marL="0" indent="0">
              <a:buNone/>
            </a:pPr>
            <a:r>
              <a:rPr lang="en-US" altLang="zh-TW" dirty="0"/>
              <a:t>avg=0</a:t>
            </a:r>
          </a:p>
          <a:p>
            <a:pPr marL="0" indent="0">
              <a:buNone/>
            </a:pPr>
            <a:r>
              <a:rPr lang="en-US" altLang="zh-TW" dirty="0"/>
              <a:t>    </a:t>
            </a:r>
            <a:r>
              <a:rPr lang="en-US" altLang="zh-TW" dirty="0" err="1"/>
              <a:t>sd</a:t>
            </a:r>
            <a:r>
              <a:rPr lang="en-US" altLang="zh-TW" dirty="0"/>
              <a:t>=0</a:t>
            </a:r>
          </a:p>
          <a:p>
            <a:pPr marL="0" indent="0">
              <a:buNone/>
            </a:pPr>
            <a:r>
              <a:rPr lang="en-US" altLang="zh-TW" dirty="0"/>
              <a:t>    for </a:t>
            </a:r>
            <a:r>
              <a:rPr lang="en-US" altLang="zh-TW" dirty="0" err="1"/>
              <a:t>i</a:t>
            </a:r>
            <a:r>
              <a:rPr lang="en-US" altLang="zh-TW" dirty="0"/>
              <a:t> in range(4,4+p[3]):</a:t>
            </a:r>
          </a:p>
          <a:p>
            <a:pPr marL="0" indent="0">
              <a:buNone/>
            </a:pPr>
            <a:r>
              <a:rPr lang="en-US" altLang="zh-TW" dirty="0"/>
              <a:t>        avg+=p[</a:t>
            </a:r>
            <a:r>
              <a:rPr lang="en-US" altLang="zh-TW" dirty="0" err="1"/>
              <a:t>i</a:t>
            </a:r>
            <a:r>
              <a:rPr lang="en-US" altLang="zh-TW" dirty="0"/>
              <a:t>]/p[3]</a:t>
            </a:r>
          </a:p>
          <a:p>
            <a:pPr marL="0" indent="0">
              <a:buNone/>
            </a:pPr>
            <a:r>
              <a:rPr lang="en-US" altLang="zh-TW" dirty="0"/>
              <a:t>    for </a:t>
            </a:r>
            <a:r>
              <a:rPr lang="en-US" altLang="zh-TW" dirty="0" err="1"/>
              <a:t>i</a:t>
            </a:r>
            <a:r>
              <a:rPr lang="en-US" altLang="zh-TW" dirty="0"/>
              <a:t> in range(4,4+p[3]):</a:t>
            </a:r>
          </a:p>
          <a:p>
            <a:pPr marL="0" indent="0">
              <a:buNone/>
            </a:pPr>
            <a:r>
              <a:rPr lang="en-US" altLang="zh-TW" dirty="0"/>
              <a:t>        </a:t>
            </a:r>
            <a:r>
              <a:rPr lang="en-US" altLang="zh-TW" dirty="0" err="1"/>
              <a:t>sd</a:t>
            </a:r>
            <a:r>
              <a:rPr lang="en-US" altLang="zh-TW" dirty="0"/>
              <a:t>+=(((p[</a:t>
            </a:r>
            <a:r>
              <a:rPr lang="en-US" altLang="zh-TW" dirty="0" err="1"/>
              <a:t>i</a:t>
            </a:r>
            <a:r>
              <a:rPr lang="en-US" altLang="zh-TW" dirty="0"/>
              <a:t>]-avg)**2)*(1/p[3]))</a:t>
            </a:r>
          </a:p>
          <a:p>
            <a:pPr marL="0" indent="0">
              <a:buNone/>
            </a:pPr>
            <a:r>
              <a:rPr lang="en-US" altLang="zh-TW" dirty="0"/>
              <a:t>    </a:t>
            </a:r>
            <a:r>
              <a:rPr lang="en-US" altLang="zh-TW" dirty="0" err="1"/>
              <a:t>sd</a:t>
            </a:r>
            <a:r>
              <a:rPr lang="en-US" altLang="zh-TW" dirty="0"/>
              <a:t>=</a:t>
            </a:r>
            <a:r>
              <a:rPr lang="en-US" altLang="zh-TW" dirty="0" err="1"/>
              <a:t>sd</a:t>
            </a:r>
            <a:r>
              <a:rPr lang="en-US" altLang="zh-TW" dirty="0"/>
              <a:t>**0.5</a:t>
            </a:r>
          </a:p>
          <a:p>
            <a:pPr marL="0" indent="0">
              <a:buNone/>
            </a:pPr>
            <a:r>
              <a:rPr lang="en-US" altLang="zh-TW" dirty="0"/>
              <a:t>    names[p[2]]=</a:t>
            </a:r>
            <a:r>
              <a:rPr lang="en-US" altLang="zh-TW" dirty="0" err="1"/>
              <a:t>sd</a:t>
            </a:r>
            <a:endParaRPr lang="en-US" altLang="zh-TW" dirty="0"/>
          </a:p>
          <a:p>
            <a:pPr marL="0" indent="0">
              <a:buNone/>
            </a:pPr>
            <a:r>
              <a:rPr lang="en-US" altLang="zh-TW" dirty="0"/>
              <a:t>    print("</a:t>
            </a:r>
            <a:r>
              <a:rPr lang="zh-TW" altLang="en-US" dirty="0"/>
              <a:t>這</a:t>
            </a:r>
            <a:r>
              <a:rPr lang="en-US" altLang="zh-TW" dirty="0"/>
              <a:t>",p[3],"</a:t>
            </a:r>
            <a:r>
              <a:rPr lang="zh-TW" altLang="en-US" dirty="0"/>
              <a:t>筆資料的標準差為 ： </a:t>
            </a:r>
            <a:r>
              <a:rPr lang="en-US" altLang="zh-TW" dirty="0"/>
              <a:t>",</a:t>
            </a:r>
            <a:r>
              <a:rPr lang="en-US" altLang="zh-TW" dirty="0" err="1"/>
              <a:t>sd</a:t>
            </a:r>
            <a:r>
              <a:rPr lang="en-US" altLang="zh-TW" dirty="0"/>
              <a:t>)</a:t>
            </a:r>
            <a:endParaRPr lang="zh-TW" altLang="en-US" dirty="0"/>
          </a:p>
        </p:txBody>
      </p:sp>
      <p:pic>
        <p:nvPicPr>
          <p:cNvPr id="5" name="圖片 4" descr="一張含有 文字 的圖片&#10;&#10;自動產生的描述">
            <a:extLst>
              <a:ext uri="{FF2B5EF4-FFF2-40B4-BE49-F238E27FC236}">
                <a16:creationId xmlns:a16="http://schemas.microsoft.com/office/drawing/2014/main" id="{203203AB-3E87-4EE0-9157-5F0B192C7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716" y="1597050"/>
            <a:ext cx="6668412" cy="986452"/>
          </a:xfrm>
          <a:prstGeom prst="rect">
            <a:avLst/>
          </a:prstGeom>
        </p:spPr>
      </p:pic>
    </p:spTree>
    <p:extLst>
      <p:ext uri="{BB962C8B-B14F-4D97-AF65-F5344CB8AC3E}">
        <p14:creationId xmlns:p14="http://schemas.microsoft.com/office/powerpoint/2010/main" val="232766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A5592E-FD30-4E2E-8F4B-751E79756826}"/>
              </a:ext>
            </a:extLst>
          </p:cNvPr>
          <p:cNvSpPr>
            <a:spLocks noGrp="1"/>
          </p:cNvSpPr>
          <p:nvPr>
            <p:ph type="title"/>
          </p:nvPr>
        </p:nvSpPr>
        <p:spPr/>
        <p:txBody>
          <a:bodyPr/>
          <a:lstStyle/>
          <a:p>
            <a:r>
              <a:rPr lang="zh-TW" altLang="en-US" dirty="0"/>
              <a:t>其他語法</a:t>
            </a:r>
          </a:p>
        </p:txBody>
      </p:sp>
      <p:pic>
        <p:nvPicPr>
          <p:cNvPr id="5" name="內容版面配置區 4" descr="一張含有 文字 的圖片&#10;&#10;自動產生的描述">
            <a:extLst>
              <a:ext uri="{FF2B5EF4-FFF2-40B4-BE49-F238E27FC236}">
                <a16:creationId xmlns:a16="http://schemas.microsoft.com/office/drawing/2014/main" id="{C2887B85-DE36-4E0C-B6FC-A0A53BC6E4F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1548" y="1784571"/>
            <a:ext cx="7341632" cy="3288858"/>
          </a:xfrm>
        </p:spPr>
      </p:pic>
    </p:spTree>
    <p:extLst>
      <p:ext uri="{BB962C8B-B14F-4D97-AF65-F5344CB8AC3E}">
        <p14:creationId xmlns:p14="http://schemas.microsoft.com/office/powerpoint/2010/main" val="152891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descr="一張含有 文字 的圖片&#10;&#10;自動產生的描述">
            <a:extLst>
              <a:ext uri="{FF2B5EF4-FFF2-40B4-BE49-F238E27FC236}">
                <a16:creationId xmlns:a16="http://schemas.microsoft.com/office/drawing/2014/main" id="{0E52D5F7-57F4-42D1-9A3B-0632B9138A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3469" y="1417334"/>
            <a:ext cx="7834637" cy="5024140"/>
          </a:xfrm>
        </p:spPr>
      </p:pic>
      <p:sp>
        <p:nvSpPr>
          <p:cNvPr id="4" name="標題 1">
            <a:extLst>
              <a:ext uri="{FF2B5EF4-FFF2-40B4-BE49-F238E27FC236}">
                <a16:creationId xmlns:a16="http://schemas.microsoft.com/office/drawing/2014/main" id="{2C870690-8295-4265-AC43-9F25CBC1FE28}"/>
              </a:ext>
            </a:extLst>
          </p:cNvPr>
          <p:cNvSpPr>
            <a:spLocks noGrp="1"/>
          </p:cNvSpPr>
          <p:nvPr>
            <p:ph type="title"/>
          </p:nvPr>
        </p:nvSpPr>
        <p:spPr>
          <a:xfrm>
            <a:off x="838200" y="245327"/>
            <a:ext cx="10515600" cy="1445361"/>
          </a:xfrm>
        </p:spPr>
        <p:txBody>
          <a:bodyPr/>
          <a:lstStyle/>
          <a:p>
            <a:r>
              <a:rPr lang="zh-TW" altLang="en-US" dirty="0"/>
              <a:t>其他語法</a:t>
            </a:r>
          </a:p>
        </p:txBody>
      </p:sp>
      <p:pic>
        <p:nvPicPr>
          <p:cNvPr id="8" name="圖片 7" descr="一張含有 文字 的圖片&#10;&#10;自動產生的描述">
            <a:extLst>
              <a:ext uri="{FF2B5EF4-FFF2-40B4-BE49-F238E27FC236}">
                <a16:creationId xmlns:a16="http://schemas.microsoft.com/office/drawing/2014/main" id="{070CC9DE-1940-4664-A756-1A59FC6BE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9930" y="4695833"/>
            <a:ext cx="4463870" cy="1050986"/>
          </a:xfrm>
          <a:prstGeom prst="rect">
            <a:avLst/>
          </a:prstGeom>
        </p:spPr>
      </p:pic>
    </p:spTree>
    <p:extLst>
      <p:ext uri="{BB962C8B-B14F-4D97-AF65-F5344CB8AC3E}">
        <p14:creationId xmlns:p14="http://schemas.microsoft.com/office/powerpoint/2010/main" val="2957690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descr="一張含有 桌 的圖片&#10;&#10;自動產生的描述">
            <a:extLst>
              <a:ext uri="{FF2B5EF4-FFF2-40B4-BE49-F238E27FC236}">
                <a16:creationId xmlns:a16="http://schemas.microsoft.com/office/drawing/2014/main" id="{481EBEF3-CADA-4646-9664-0402E8AE6EB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4431" y="1297936"/>
            <a:ext cx="7402525" cy="5058806"/>
          </a:xfrm>
        </p:spPr>
      </p:pic>
      <p:sp>
        <p:nvSpPr>
          <p:cNvPr id="6" name="標題 1">
            <a:extLst>
              <a:ext uri="{FF2B5EF4-FFF2-40B4-BE49-F238E27FC236}">
                <a16:creationId xmlns:a16="http://schemas.microsoft.com/office/drawing/2014/main" id="{822EF455-4C07-48B3-817D-B7CF44095A7E}"/>
              </a:ext>
            </a:extLst>
          </p:cNvPr>
          <p:cNvSpPr>
            <a:spLocks noGrp="1"/>
          </p:cNvSpPr>
          <p:nvPr>
            <p:ph type="title"/>
          </p:nvPr>
        </p:nvSpPr>
        <p:spPr>
          <a:xfrm>
            <a:off x="838200" y="245328"/>
            <a:ext cx="10515600" cy="1282390"/>
          </a:xfrm>
        </p:spPr>
        <p:txBody>
          <a:bodyPr/>
          <a:lstStyle/>
          <a:p>
            <a:r>
              <a:rPr lang="zh-TW" altLang="en-US" dirty="0"/>
              <a:t>其他語法</a:t>
            </a:r>
          </a:p>
        </p:txBody>
      </p:sp>
      <p:pic>
        <p:nvPicPr>
          <p:cNvPr id="8" name="圖片 7" descr="一張含有 文字 的圖片&#10;&#10;自動產生的描述">
            <a:extLst>
              <a:ext uri="{FF2B5EF4-FFF2-40B4-BE49-F238E27FC236}">
                <a16:creationId xmlns:a16="http://schemas.microsoft.com/office/drawing/2014/main" id="{41348CAC-00EF-4BA8-A657-6ABA038DEFCA}"/>
              </a:ext>
            </a:extLst>
          </p:cNvPr>
          <p:cNvPicPr>
            <a:picLocks noChangeAspect="1"/>
          </p:cNvPicPr>
          <p:nvPr/>
        </p:nvPicPr>
        <p:blipFill rotWithShape="1">
          <a:blip r:embed="rId4">
            <a:extLst>
              <a:ext uri="{28A0092B-C50C-407E-A947-70E740481C1C}">
                <a14:useLocalDpi xmlns:a14="http://schemas.microsoft.com/office/drawing/2010/main" val="0"/>
              </a:ext>
            </a:extLst>
          </a:blip>
          <a:srcRect t="85068" r="68676"/>
          <a:stretch/>
        </p:blipFill>
        <p:spPr>
          <a:xfrm>
            <a:off x="7260569" y="4505092"/>
            <a:ext cx="3868374" cy="1282389"/>
          </a:xfrm>
          <a:prstGeom prst="rect">
            <a:avLst/>
          </a:prstGeom>
        </p:spPr>
      </p:pic>
    </p:spTree>
    <p:extLst>
      <p:ext uri="{BB962C8B-B14F-4D97-AF65-F5344CB8AC3E}">
        <p14:creationId xmlns:p14="http://schemas.microsoft.com/office/powerpoint/2010/main" val="62230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descr="一張含有 文字 的圖片&#10;&#10;自動產生的描述">
            <a:extLst>
              <a:ext uri="{FF2B5EF4-FFF2-40B4-BE49-F238E27FC236}">
                <a16:creationId xmlns:a16="http://schemas.microsoft.com/office/drawing/2014/main" id="{47FED784-77FE-4C07-858A-AF89F6D3388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83" t="8274" r="32176" b="3826"/>
          <a:stretch/>
        </p:blipFill>
        <p:spPr>
          <a:xfrm>
            <a:off x="1204330" y="1393903"/>
            <a:ext cx="6010509" cy="5028305"/>
          </a:xfrm>
        </p:spPr>
      </p:pic>
      <p:sp>
        <p:nvSpPr>
          <p:cNvPr id="4" name="標題 1">
            <a:extLst>
              <a:ext uri="{FF2B5EF4-FFF2-40B4-BE49-F238E27FC236}">
                <a16:creationId xmlns:a16="http://schemas.microsoft.com/office/drawing/2014/main" id="{1CF9B320-4DBA-4E86-89CF-0FA61F2C9979}"/>
              </a:ext>
            </a:extLst>
          </p:cNvPr>
          <p:cNvSpPr>
            <a:spLocks noGrp="1"/>
          </p:cNvSpPr>
          <p:nvPr>
            <p:ph type="title"/>
          </p:nvPr>
        </p:nvSpPr>
        <p:spPr>
          <a:xfrm>
            <a:off x="838200" y="245328"/>
            <a:ext cx="10515600" cy="1282390"/>
          </a:xfrm>
        </p:spPr>
        <p:txBody>
          <a:bodyPr/>
          <a:lstStyle/>
          <a:p>
            <a:r>
              <a:rPr lang="zh-TW" altLang="en-US" dirty="0"/>
              <a:t>其他語法</a:t>
            </a:r>
          </a:p>
        </p:txBody>
      </p:sp>
      <p:pic>
        <p:nvPicPr>
          <p:cNvPr id="10" name="圖片 9" descr="一張含有 文字 的圖片&#10;&#10;自動產生的描述">
            <a:extLst>
              <a:ext uri="{FF2B5EF4-FFF2-40B4-BE49-F238E27FC236}">
                <a16:creationId xmlns:a16="http://schemas.microsoft.com/office/drawing/2014/main" id="{61116872-DBF0-463B-B1BB-E3A4D19E007E}"/>
              </a:ext>
            </a:extLst>
          </p:cNvPr>
          <p:cNvPicPr>
            <a:picLocks noChangeAspect="1"/>
          </p:cNvPicPr>
          <p:nvPr/>
        </p:nvPicPr>
        <p:blipFill rotWithShape="1">
          <a:blip r:embed="rId4">
            <a:extLst>
              <a:ext uri="{28A0092B-C50C-407E-A947-70E740481C1C}">
                <a14:useLocalDpi xmlns:a14="http://schemas.microsoft.com/office/drawing/2010/main" val="0"/>
              </a:ext>
            </a:extLst>
          </a:blip>
          <a:srcRect l="912" t="68417" r="52652" b="24182"/>
          <a:stretch/>
        </p:blipFill>
        <p:spPr>
          <a:xfrm>
            <a:off x="4759513" y="4214266"/>
            <a:ext cx="6594287" cy="730852"/>
          </a:xfrm>
          <a:prstGeom prst="rect">
            <a:avLst/>
          </a:prstGeom>
        </p:spPr>
      </p:pic>
    </p:spTree>
    <p:extLst>
      <p:ext uri="{BB962C8B-B14F-4D97-AF65-F5344CB8AC3E}">
        <p14:creationId xmlns:p14="http://schemas.microsoft.com/office/powerpoint/2010/main" val="1887237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DD8E34-17DE-4A6F-B2D1-75C8517A94CC}"/>
              </a:ext>
            </a:extLst>
          </p:cNvPr>
          <p:cNvSpPr>
            <a:spLocks noGrp="1"/>
          </p:cNvSpPr>
          <p:nvPr>
            <p:ph type="title"/>
          </p:nvPr>
        </p:nvSpPr>
        <p:spPr/>
        <p:txBody>
          <a:bodyPr/>
          <a:lstStyle/>
          <a:p>
            <a:r>
              <a:rPr lang="zh-TW" altLang="en-US" dirty="0"/>
              <a:t>四則運算</a:t>
            </a:r>
          </a:p>
        </p:txBody>
      </p:sp>
      <p:pic>
        <p:nvPicPr>
          <p:cNvPr id="5" name="內容版面配置區 4" descr="一張含有 文字 的圖片&#10;&#10;自動產生的描述">
            <a:extLst>
              <a:ext uri="{FF2B5EF4-FFF2-40B4-BE49-F238E27FC236}">
                <a16:creationId xmlns:a16="http://schemas.microsoft.com/office/drawing/2014/main" id="{EEF9A3FC-4140-4141-ABC1-FAA8DDAA9B0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9537" r="30158" b="20483"/>
          <a:stretch/>
        </p:blipFill>
        <p:spPr>
          <a:xfrm>
            <a:off x="1729755" y="2426668"/>
            <a:ext cx="7960681" cy="791118"/>
          </a:xfrm>
        </p:spPr>
      </p:pic>
    </p:spTree>
    <p:extLst>
      <p:ext uri="{BB962C8B-B14F-4D97-AF65-F5344CB8AC3E}">
        <p14:creationId xmlns:p14="http://schemas.microsoft.com/office/powerpoint/2010/main" val="2798303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FD98A7-6F12-49F0-82EB-79F2A8CE4EB3}"/>
              </a:ext>
            </a:extLst>
          </p:cNvPr>
          <p:cNvSpPr>
            <a:spLocks noGrp="1"/>
          </p:cNvSpPr>
          <p:nvPr>
            <p:ph type="title"/>
          </p:nvPr>
        </p:nvSpPr>
        <p:spPr/>
        <p:txBody>
          <a:bodyPr/>
          <a:lstStyle/>
          <a:p>
            <a:r>
              <a:rPr lang="zh-TW" altLang="en-US" dirty="0"/>
              <a:t>四則運算</a:t>
            </a:r>
          </a:p>
        </p:txBody>
      </p:sp>
      <p:pic>
        <p:nvPicPr>
          <p:cNvPr id="5" name="內容版面配置區 4">
            <a:extLst>
              <a:ext uri="{FF2B5EF4-FFF2-40B4-BE49-F238E27FC236}">
                <a16:creationId xmlns:a16="http://schemas.microsoft.com/office/drawing/2014/main" id="{51A5DF41-D1E7-47AD-AF64-732F1306B8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5630" y="2326999"/>
            <a:ext cx="6911939" cy="739204"/>
          </a:xfrm>
        </p:spPr>
      </p:pic>
    </p:spTree>
    <p:extLst>
      <p:ext uri="{BB962C8B-B14F-4D97-AF65-F5344CB8AC3E}">
        <p14:creationId xmlns:p14="http://schemas.microsoft.com/office/powerpoint/2010/main" val="3426533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descr="一張含有 文字 的圖片&#10;&#10;自動產生的描述">
            <a:extLst>
              <a:ext uri="{FF2B5EF4-FFF2-40B4-BE49-F238E27FC236}">
                <a16:creationId xmlns:a16="http://schemas.microsoft.com/office/drawing/2014/main" id="{9C374AEB-D5E9-4767-A4C0-6BEE27F0F1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4963" y="622881"/>
            <a:ext cx="7951348" cy="5612238"/>
          </a:xfrm>
        </p:spPr>
      </p:pic>
    </p:spTree>
    <p:extLst>
      <p:ext uri="{BB962C8B-B14F-4D97-AF65-F5344CB8AC3E}">
        <p14:creationId xmlns:p14="http://schemas.microsoft.com/office/powerpoint/2010/main" val="222163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5E3D85-7F3F-427A-9BEA-F8A1AEBA27E7}"/>
              </a:ext>
            </a:extLst>
          </p:cNvPr>
          <p:cNvSpPr>
            <a:spLocks noGrp="1"/>
          </p:cNvSpPr>
          <p:nvPr>
            <p:ph type="title"/>
          </p:nvPr>
        </p:nvSpPr>
        <p:spPr/>
        <p:txBody>
          <a:bodyPr/>
          <a:lstStyle/>
          <a:p>
            <a:r>
              <a:rPr lang="zh-TW" altLang="en-US" dirty="0"/>
              <a:t>目錄</a:t>
            </a:r>
          </a:p>
        </p:txBody>
      </p:sp>
      <p:sp>
        <p:nvSpPr>
          <p:cNvPr id="3" name="內容版面配置區 2">
            <a:extLst>
              <a:ext uri="{FF2B5EF4-FFF2-40B4-BE49-F238E27FC236}">
                <a16:creationId xmlns:a16="http://schemas.microsoft.com/office/drawing/2014/main" id="{87447FE5-557F-4F0F-B364-9FBAF44864E6}"/>
              </a:ext>
            </a:extLst>
          </p:cNvPr>
          <p:cNvSpPr>
            <a:spLocks noGrp="1"/>
          </p:cNvSpPr>
          <p:nvPr>
            <p:ph idx="1"/>
          </p:nvPr>
        </p:nvSpPr>
        <p:spPr/>
        <p:txBody>
          <a:bodyPr>
            <a:normAutofit/>
          </a:bodyPr>
          <a:lstStyle/>
          <a:p>
            <a:pPr>
              <a:lnSpc>
                <a:spcPct val="100000"/>
              </a:lnSpc>
            </a:pPr>
            <a:r>
              <a:rPr lang="zh-TW" altLang="en-US" dirty="0">
                <a:latin typeface="標楷體" panose="03000509000000000000" pitchFamily="65" charset="-120"/>
                <a:ea typeface="標楷體" panose="03000509000000000000" pitchFamily="65" charset="-120"/>
              </a:rPr>
              <a:t>套件配置</a:t>
            </a:r>
            <a:endParaRPr lang="en-US" altLang="zh-TW" dirty="0">
              <a:latin typeface="標楷體" panose="03000509000000000000" pitchFamily="65" charset="-120"/>
              <a:ea typeface="標楷體" panose="03000509000000000000" pitchFamily="65" charset="-120"/>
            </a:endParaRPr>
          </a:p>
          <a:p>
            <a:pPr>
              <a:lnSpc>
                <a:spcPct val="100000"/>
              </a:lnSpc>
            </a:pPr>
            <a:r>
              <a:rPr lang="zh-TW" altLang="en-US" dirty="0">
                <a:latin typeface="標楷體" panose="03000509000000000000" pitchFamily="65" charset="-120"/>
                <a:ea typeface="標楷體" panose="03000509000000000000" pitchFamily="65" charset="-120"/>
              </a:rPr>
              <a:t>前導</a:t>
            </a:r>
            <a:endParaRPr lang="en-US" altLang="zh-TW" dirty="0">
              <a:latin typeface="標楷體" panose="03000509000000000000" pitchFamily="65" charset="-120"/>
              <a:ea typeface="標楷體" panose="03000509000000000000" pitchFamily="65" charset="-120"/>
            </a:endParaRPr>
          </a:p>
          <a:p>
            <a:pPr>
              <a:lnSpc>
                <a:spcPct val="100000"/>
              </a:lnSpc>
            </a:pPr>
            <a:r>
              <a:rPr lang="zh-TW" altLang="en-US" dirty="0">
                <a:latin typeface="標楷體" panose="03000509000000000000" pitchFamily="65" charset="-120"/>
                <a:ea typeface="標楷體" panose="03000509000000000000" pitchFamily="65" charset="-120"/>
              </a:rPr>
              <a:t>設計功能說明</a:t>
            </a:r>
            <a:endParaRPr lang="en-US" altLang="zh-TW" dirty="0">
              <a:latin typeface="標楷體" panose="03000509000000000000" pitchFamily="65" charset="-120"/>
              <a:ea typeface="標楷體" panose="03000509000000000000" pitchFamily="65" charset="-120"/>
            </a:endParaRPr>
          </a:p>
          <a:p>
            <a:pPr marL="914400" lvl="1" indent="-457200">
              <a:lnSpc>
                <a:spcPct val="100000"/>
              </a:lnSpc>
              <a:buFont typeface="+mj-lt"/>
              <a:buAutoNum type="arabicPeriod"/>
            </a:pPr>
            <a:r>
              <a:rPr lang="en-US" altLang="zh-TW" dirty="0">
                <a:latin typeface="標楷體" panose="03000509000000000000" pitchFamily="65" charset="-120"/>
                <a:ea typeface="標楷體" panose="03000509000000000000" pitchFamily="65" charset="-120"/>
              </a:rPr>
              <a:t>For</a:t>
            </a:r>
            <a:r>
              <a:rPr lang="zh-TW" altLang="en-US" dirty="0">
                <a:latin typeface="標楷體" panose="03000509000000000000" pitchFamily="65" charset="-120"/>
                <a:ea typeface="標楷體" panose="03000509000000000000" pitchFamily="65" charset="-120"/>
              </a:rPr>
              <a:t>迴圈</a:t>
            </a:r>
            <a:endParaRPr lang="en-US" altLang="zh-TW" dirty="0">
              <a:latin typeface="標楷體" panose="03000509000000000000" pitchFamily="65" charset="-120"/>
              <a:ea typeface="標楷體" panose="03000509000000000000" pitchFamily="65" charset="-120"/>
            </a:endParaRPr>
          </a:p>
          <a:p>
            <a:pPr marL="914400" lvl="1" indent="-457200">
              <a:lnSpc>
                <a:spcPct val="100000"/>
              </a:lnSpc>
              <a:buFont typeface="+mj-lt"/>
              <a:buAutoNum type="arabicPeriod"/>
            </a:pPr>
            <a:r>
              <a:rPr lang="en-US" altLang="zh-TW" dirty="0">
                <a:latin typeface="標楷體" panose="03000509000000000000" pitchFamily="65" charset="-120"/>
                <a:ea typeface="標楷體" panose="03000509000000000000" pitchFamily="65" charset="-120"/>
              </a:rPr>
              <a:t>Sigma</a:t>
            </a:r>
            <a:r>
              <a:rPr lang="zh-TW" altLang="en-US"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Psd</a:t>
            </a:r>
            <a:r>
              <a:rPr lang="zh-TW" altLang="en-US" dirty="0">
                <a:latin typeface="標楷體" panose="03000509000000000000" pitchFamily="65" charset="-120"/>
                <a:ea typeface="標楷體" panose="03000509000000000000" pitchFamily="65" charset="-120"/>
              </a:rPr>
              <a:t>計算機</a:t>
            </a:r>
            <a:endParaRPr lang="en-US" altLang="zh-TW" dirty="0">
              <a:latin typeface="標楷體" panose="03000509000000000000" pitchFamily="65" charset="-120"/>
              <a:ea typeface="標楷體" panose="03000509000000000000" pitchFamily="65" charset="-120"/>
            </a:endParaRPr>
          </a:p>
          <a:p>
            <a:pPr marL="914400" lvl="1" indent="-457200">
              <a:lnSpc>
                <a:spcPct val="100000"/>
              </a:lnSpc>
              <a:buFont typeface="+mj-lt"/>
              <a:buAutoNum type="arabicPeriod"/>
            </a:pPr>
            <a:r>
              <a:rPr lang="en-US" altLang="zh-TW" dirty="0">
                <a:latin typeface="標楷體" panose="03000509000000000000" pitchFamily="65" charset="-120"/>
                <a:ea typeface="標楷體" panose="03000509000000000000" pitchFamily="65" charset="-120"/>
              </a:rPr>
              <a:t>If</a:t>
            </a:r>
            <a:r>
              <a:rPr lang="zh-TW" altLang="en-US" dirty="0">
                <a:latin typeface="標楷體" panose="03000509000000000000" pitchFamily="65" charset="-120"/>
                <a:ea typeface="標楷體" panose="03000509000000000000" pitchFamily="65" charset="-120"/>
              </a:rPr>
              <a:t>判斷</a:t>
            </a:r>
            <a:endParaRPr lang="en-US" altLang="zh-TW" dirty="0">
              <a:latin typeface="標楷體" panose="03000509000000000000" pitchFamily="65" charset="-120"/>
              <a:ea typeface="標楷體" panose="03000509000000000000" pitchFamily="65" charset="-120"/>
            </a:endParaRPr>
          </a:p>
          <a:p>
            <a:pPr marL="914400" lvl="1" indent="-457200">
              <a:lnSpc>
                <a:spcPct val="100000"/>
              </a:lnSpc>
              <a:buFont typeface="+mj-lt"/>
              <a:buAutoNum type="arabicPeriod"/>
            </a:pPr>
            <a:r>
              <a:rPr lang="zh-TW" altLang="en-US" dirty="0">
                <a:latin typeface="標楷體" panose="03000509000000000000" pitchFamily="65" charset="-120"/>
                <a:ea typeface="標楷體" panose="03000509000000000000" pitchFamily="65" charset="-120"/>
              </a:rPr>
              <a:t>四擇運算</a:t>
            </a:r>
            <a:endParaRPr lang="en-US" altLang="zh-TW" dirty="0">
              <a:latin typeface="標楷體" panose="03000509000000000000" pitchFamily="65" charset="-120"/>
              <a:ea typeface="標楷體" panose="03000509000000000000" pitchFamily="65" charset="-120"/>
            </a:endParaRPr>
          </a:p>
          <a:p>
            <a:pPr>
              <a:lnSpc>
                <a:spcPct val="100000"/>
              </a:lnSpc>
            </a:pPr>
            <a:r>
              <a:rPr lang="zh-TW" altLang="en-US" dirty="0">
                <a:latin typeface="標楷體" panose="03000509000000000000" pitchFamily="65" charset="-120"/>
                <a:ea typeface="標楷體" panose="03000509000000000000" pitchFamily="65" charset="-120"/>
              </a:rPr>
              <a:t>加分題</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艦載反潛戰系統</a:t>
            </a:r>
          </a:p>
        </p:txBody>
      </p:sp>
    </p:spTree>
    <p:extLst>
      <p:ext uri="{BB962C8B-B14F-4D97-AF65-F5344CB8AC3E}">
        <p14:creationId xmlns:p14="http://schemas.microsoft.com/office/powerpoint/2010/main" val="1488895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descr="一張含有 文字 的圖片&#10;&#10;自動產生的描述">
            <a:extLst>
              <a:ext uri="{FF2B5EF4-FFF2-40B4-BE49-F238E27FC236}">
                <a16:creationId xmlns:a16="http://schemas.microsoft.com/office/drawing/2014/main" id="{D1FC91E7-D81C-48A2-82E9-1BF8E11210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5554" y="578425"/>
            <a:ext cx="6029011" cy="5701150"/>
          </a:xfrm>
        </p:spPr>
      </p:pic>
    </p:spTree>
    <p:extLst>
      <p:ext uri="{BB962C8B-B14F-4D97-AF65-F5344CB8AC3E}">
        <p14:creationId xmlns:p14="http://schemas.microsoft.com/office/powerpoint/2010/main" val="4034790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descr="一張含有 文字 的圖片&#10;&#10;自動產生的描述">
            <a:extLst>
              <a:ext uri="{FF2B5EF4-FFF2-40B4-BE49-F238E27FC236}">
                <a16:creationId xmlns:a16="http://schemas.microsoft.com/office/drawing/2014/main" id="{A223DD23-BAB1-4A09-92AF-63FCF539EA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68384" y="949848"/>
            <a:ext cx="8455232" cy="3834026"/>
          </a:xfrm>
        </p:spPr>
      </p:pic>
    </p:spTree>
    <p:extLst>
      <p:ext uri="{BB962C8B-B14F-4D97-AF65-F5344CB8AC3E}">
        <p14:creationId xmlns:p14="http://schemas.microsoft.com/office/powerpoint/2010/main" val="2759024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18EB38-EE7D-4132-AF42-6FB41CB96035}"/>
              </a:ext>
            </a:extLst>
          </p:cNvPr>
          <p:cNvSpPr>
            <a:spLocks noGrp="1"/>
          </p:cNvSpPr>
          <p:nvPr>
            <p:ph type="title"/>
          </p:nvPr>
        </p:nvSpPr>
        <p:spPr/>
        <p:txBody>
          <a:bodyPr/>
          <a:lstStyle/>
          <a:p>
            <a:r>
              <a:rPr lang="zh-TW" altLang="en-US" dirty="0"/>
              <a:t>再四則運算之後繪製</a:t>
            </a:r>
            <a:r>
              <a:rPr lang="en-US" altLang="zh-TW" dirty="0"/>
              <a:t>Parsing Tree</a:t>
            </a:r>
            <a:endParaRPr lang="zh-TW" altLang="en-US" dirty="0"/>
          </a:p>
        </p:txBody>
      </p:sp>
      <p:pic>
        <p:nvPicPr>
          <p:cNvPr id="5" name="內容版面配置區 4">
            <a:extLst>
              <a:ext uri="{FF2B5EF4-FFF2-40B4-BE49-F238E27FC236}">
                <a16:creationId xmlns:a16="http://schemas.microsoft.com/office/drawing/2014/main" id="{55003CDC-B737-4A9E-85C8-265108A6A2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07415" y="1546411"/>
            <a:ext cx="4151887" cy="4092669"/>
          </a:xfrm>
        </p:spPr>
      </p:pic>
    </p:spTree>
    <p:extLst>
      <p:ext uri="{BB962C8B-B14F-4D97-AF65-F5344CB8AC3E}">
        <p14:creationId xmlns:p14="http://schemas.microsoft.com/office/powerpoint/2010/main" val="1536513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B07310EE-CF4D-49BD-B8CA-EA8D5DE35245}"/>
              </a:ext>
            </a:extLst>
          </p:cNvPr>
          <p:cNvPicPr>
            <a:picLocks noChangeAspect="1"/>
          </p:cNvPicPr>
          <p:nvPr/>
        </p:nvPicPr>
        <p:blipFill>
          <a:blip r:embed="rId3"/>
          <a:stretch>
            <a:fillRect/>
          </a:stretch>
        </p:blipFill>
        <p:spPr>
          <a:xfrm>
            <a:off x="10250644" y="259057"/>
            <a:ext cx="1696427" cy="1665583"/>
          </a:xfrm>
          <a:prstGeom prst="rect">
            <a:avLst/>
          </a:prstGeom>
        </p:spPr>
      </p:pic>
      <p:sp>
        <p:nvSpPr>
          <p:cNvPr id="3" name="副標題 2">
            <a:extLst>
              <a:ext uri="{FF2B5EF4-FFF2-40B4-BE49-F238E27FC236}">
                <a16:creationId xmlns:a16="http://schemas.microsoft.com/office/drawing/2014/main" id="{F98BB57F-3F1F-4C57-AE75-414203EEA75C}"/>
              </a:ext>
            </a:extLst>
          </p:cNvPr>
          <p:cNvSpPr>
            <a:spLocks noGrp="1"/>
          </p:cNvSpPr>
          <p:nvPr>
            <p:ph type="subTitle" idx="1"/>
          </p:nvPr>
        </p:nvSpPr>
        <p:spPr>
          <a:xfrm>
            <a:off x="546030" y="1315844"/>
            <a:ext cx="10910277" cy="4969227"/>
          </a:xfrm>
        </p:spPr>
        <p:txBody>
          <a:bodyPr>
            <a:normAutofit/>
          </a:bodyPr>
          <a:lstStyle/>
          <a:p>
            <a:pPr marL="342900" indent="-342900" algn="l">
              <a:lnSpc>
                <a:spcPct val="150000"/>
              </a:lnSpc>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實例</a:t>
            </a:r>
            <a:endParaRPr lang="en-US" altLang="zh-TW" sz="2800" dirty="0">
              <a:latin typeface="標楷體" panose="03000509000000000000" pitchFamily="65" charset="-120"/>
              <a:ea typeface="標楷體" panose="03000509000000000000" pitchFamily="65" charset="-120"/>
            </a:endParaRPr>
          </a:p>
          <a:p>
            <a:pPr lvl="1" algn="l">
              <a:lnSpc>
                <a:spcPct val="150000"/>
              </a:lnSpc>
            </a:pPr>
            <a:r>
              <a:rPr lang="en-US" altLang="zh-TW" sz="2800" dirty="0">
                <a:latin typeface="標楷體" panose="03000509000000000000" pitchFamily="65" charset="-120"/>
                <a:ea typeface="標楷體" panose="03000509000000000000" pitchFamily="65" charset="-120"/>
              </a:rPr>
              <a:t>NELIAC</a:t>
            </a:r>
            <a:r>
              <a:rPr lang="zh-TW" altLang="en-US" sz="2800" dirty="0">
                <a:latin typeface="標楷體" panose="03000509000000000000" pitchFamily="65" charset="-120"/>
                <a:ea typeface="標楷體" panose="03000509000000000000" pitchFamily="65" charset="-120"/>
              </a:rPr>
              <a:t>用於實施實驗性艦載反潛戰系統，還用於開發國家應急指揮所項目，該項目開發了安裝在航空母艦和巡洋艦上的戰略指揮與控制系統。</a:t>
            </a:r>
            <a:endParaRPr lang="en-US" altLang="zh-TW" sz="2800" dirty="0">
              <a:latin typeface="標楷體" panose="03000509000000000000" pitchFamily="65" charset="-120"/>
              <a:ea typeface="標楷體" panose="03000509000000000000" pitchFamily="65" charset="-120"/>
            </a:endParaRPr>
          </a:p>
          <a:p>
            <a:pPr lvl="1" algn="l">
              <a:lnSpc>
                <a:spcPct val="150000"/>
              </a:lnSpc>
            </a:pPr>
            <a:r>
              <a:rPr lang="en-US" altLang="zh-TW" sz="2800" dirty="0">
                <a:latin typeface="標楷體" panose="03000509000000000000" pitchFamily="65" charset="-120"/>
                <a:ea typeface="標楷體" panose="03000509000000000000" pitchFamily="65" charset="-120"/>
              </a:rPr>
              <a:t>NELIAC</a:t>
            </a:r>
            <a:r>
              <a:rPr lang="zh-TW" altLang="en-US" sz="2800" dirty="0">
                <a:latin typeface="標楷體" panose="03000509000000000000" pitchFamily="65" charset="-120"/>
                <a:ea typeface="標楷體" panose="03000509000000000000" pitchFamily="65" charset="-120"/>
              </a:rPr>
              <a:t>最成功的應用是對美國海軍自動高頻定向系統的控制，該</a:t>
            </a:r>
            <a:r>
              <a:rPr lang="en-US" altLang="zh-TW" sz="2800" dirty="0">
                <a:latin typeface="標楷體" panose="03000509000000000000" pitchFamily="65" charset="-120"/>
                <a:ea typeface="標楷體" panose="03000509000000000000" pitchFamily="65" charset="-120"/>
              </a:rPr>
              <a:t>Compiler</a:t>
            </a:r>
            <a:r>
              <a:rPr lang="zh-TW" altLang="en-US" sz="2800" dirty="0">
                <a:latin typeface="標楷體" panose="03000509000000000000" pitchFamily="65" charset="-120"/>
                <a:ea typeface="標楷體" panose="03000509000000000000" pitchFamily="65" charset="-120"/>
              </a:rPr>
              <a:t>在</a:t>
            </a:r>
            <a:r>
              <a:rPr lang="en-US" altLang="zh-TW" sz="2800" dirty="0">
                <a:latin typeface="標楷體" panose="03000509000000000000" pitchFamily="65" charset="-120"/>
                <a:ea typeface="標楷體" panose="03000509000000000000" pitchFamily="65" charset="-120"/>
              </a:rPr>
              <a:t>1968</a:t>
            </a:r>
            <a:r>
              <a:rPr lang="zh-TW" altLang="en-US" sz="2800" dirty="0">
                <a:latin typeface="標楷體" panose="03000509000000000000" pitchFamily="65" charset="-120"/>
                <a:ea typeface="標楷體" panose="03000509000000000000" pitchFamily="65" charset="-120"/>
              </a:rPr>
              <a:t>年投入使用，一直持續到</a:t>
            </a:r>
            <a:r>
              <a:rPr lang="en-US" altLang="zh-TW" sz="2800" dirty="0">
                <a:latin typeface="標楷體" panose="03000509000000000000" pitchFamily="65" charset="-120"/>
                <a:ea typeface="標楷體" panose="03000509000000000000" pitchFamily="65" charset="-120"/>
              </a:rPr>
              <a:t>1990</a:t>
            </a:r>
            <a:r>
              <a:rPr lang="zh-TW" altLang="en-US" sz="2800" dirty="0">
                <a:latin typeface="標楷體" panose="03000509000000000000" pitchFamily="65" charset="-120"/>
                <a:ea typeface="標楷體" panose="03000509000000000000" pitchFamily="65" charset="-120"/>
              </a:rPr>
              <a:t>年代初。</a:t>
            </a:r>
            <a:endParaRPr lang="en-US" altLang="zh-TW" sz="2800" dirty="0">
              <a:latin typeface="標楷體" panose="03000509000000000000" pitchFamily="65" charset="-120"/>
              <a:ea typeface="標楷體" panose="03000509000000000000" pitchFamily="65" charset="-120"/>
            </a:endParaRPr>
          </a:p>
          <a:p>
            <a:pPr algn="l">
              <a:lnSpc>
                <a:spcPct val="150000"/>
              </a:lnSpc>
            </a:pPr>
            <a:endParaRPr lang="zh-TW" altLang="en-US" sz="2800" dirty="0">
              <a:latin typeface="標楷體" panose="03000509000000000000" pitchFamily="65" charset="-120"/>
              <a:ea typeface="標楷體" panose="03000509000000000000" pitchFamily="65" charset="-120"/>
            </a:endParaRPr>
          </a:p>
        </p:txBody>
      </p:sp>
      <p:sp>
        <p:nvSpPr>
          <p:cNvPr id="5" name="矩形 4">
            <a:extLst>
              <a:ext uri="{FF2B5EF4-FFF2-40B4-BE49-F238E27FC236}">
                <a16:creationId xmlns:a16="http://schemas.microsoft.com/office/drawing/2014/main" id="{1480AF89-2835-4A42-B963-35CC1D6706E5}"/>
              </a:ext>
            </a:extLst>
          </p:cNvPr>
          <p:cNvSpPr/>
          <p:nvPr/>
        </p:nvSpPr>
        <p:spPr>
          <a:xfrm>
            <a:off x="546030" y="459094"/>
            <a:ext cx="2768670" cy="769441"/>
          </a:xfrm>
          <a:prstGeom prst="rect">
            <a:avLst/>
          </a:prstGeom>
        </p:spPr>
        <p:txBody>
          <a:bodyPr wrap="square">
            <a:spAutoFit/>
          </a:bodyPr>
          <a:lstStyle/>
          <a:p>
            <a:r>
              <a:rPr lang="zh-TW" altLang="en-US" sz="4400" dirty="0">
                <a:latin typeface="標楷體" panose="03000509000000000000" pitchFamily="65" charset="-120"/>
                <a:ea typeface="標楷體" panose="03000509000000000000" pitchFamily="65" charset="-120"/>
              </a:rPr>
              <a:t>加分題</a:t>
            </a:r>
          </a:p>
        </p:txBody>
      </p:sp>
    </p:spTree>
    <p:extLst>
      <p:ext uri="{BB962C8B-B14F-4D97-AF65-F5344CB8AC3E}">
        <p14:creationId xmlns:p14="http://schemas.microsoft.com/office/powerpoint/2010/main" val="3612254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630749-1334-4BD9-9124-9139CC618587}"/>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艦載反潛戰系統 優點</a:t>
            </a:r>
            <a:endParaRPr lang="zh-TW" altLang="en-US" dirty="0"/>
          </a:p>
        </p:txBody>
      </p:sp>
      <p:sp>
        <p:nvSpPr>
          <p:cNvPr id="3" name="內容版面配置區 2">
            <a:extLst>
              <a:ext uri="{FF2B5EF4-FFF2-40B4-BE49-F238E27FC236}">
                <a16:creationId xmlns:a16="http://schemas.microsoft.com/office/drawing/2014/main" id="{BAB21A8B-E4DF-4C55-A409-5A1586668435}"/>
              </a:ext>
            </a:extLst>
          </p:cNvPr>
          <p:cNvSpPr>
            <a:spLocks noGrp="1"/>
          </p:cNvSpPr>
          <p:nvPr>
            <p:ph idx="1"/>
          </p:nvPr>
        </p:nvSpPr>
        <p:spPr>
          <a:xfrm>
            <a:off x="838200" y="1505416"/>
            <a:ext cx="10515600" cy="4671548"/>
          </a:xfrm>
        </p:spPr>
        <p:txBody>
          <a:bodyPr>
            <a:normAutofit/>
          </a:bodyPr>
          <a:lstStyle/>
          <a:p>
            <a:pPr lvl="1">
              <a:lnSpc>
                <a:spcPct val="150000"/>
              </a:lnSpc>
            </a:pPr>
            <a:r>
              <a:rPr lang="zh-TW" altLang="en-US" sz="2800" dirty="0">
                <a:latin typeface="標楷體" panose="03000509000000000000" pitchFamily="65" charset="-120"/>
                <a:ea typeface="標楷體" panose="03000509000000000000" pitchFamily="65" charset="-120"/>
              </a:rPr>
              <a:t>此</a:t>
            </a:r>
            <a:r>
              <a:rPr lang="en-US" altLang="zh-TW" sz="2800" dirty="0">
                <a:latin typeface="標楷體" panose="03000509000000000000" pitchFamily="65" charset="-120"/>
                <a:ea typeface="標楷體" panose="03000509000000000000" pitchFamily="65" charset="-120"/>
              </a:rPr>
              <a:t>Compiler</a:t>
            </a:r>
            <a:r>
              <a:rPr lang="zh-TW" altLang="en-US" sz="2800" dirty="0">
                <a:latin typeface="標楷體" panose="03000509000000000000" pitchFamily="65" charset="-120"/>
                <a:ea typeface="標楷體" panose="03000509000000000000" pitchFamily="65" charset="-120"/>
              </a:rPr>
              <a:t>主要優點是它的可移植到其他電腦，和它的一次通過</a:t>
            </a:r>
            <a:r>
              <a:rPr lang="en-US" altLang="zh-TW" sz="2800" dirty="0">
                <a:latin typeface="標楷體" panose="03000509000000000000" pitchFamily="65" charset="-120"/>
                <a:ea typeface="標楷體" panose="03000509000000000000" pitchFamily="65" charset="-120"/>
              </a:rPr>
              <a:t>Compiler</a:t>
            </a:r>
            <a:r>
              <a:rPr lang="zh-TW" altLang="en-US" sz="2800" dirty="0">
                <a:latin typeface="標楷體" panose="03000509000000000000" pitchFamily="65" charset="-120"/>
                <a:ea typeface="標楷體" panose="03000509000000000000" pitchFamily="65" charset="-120"/>
              </a:rPr>
              <a:t>，其成為可能這樣的快速編譯時間，它編譯比其它</a:t>
            </a:r>
            <a:r>
              <a:rPr lang="en-US" altLang="zh-TW" sz="2800" dirty="0">
                <a:latin typeface="標楷體" panose="03000509000000000000" pitchFamily="65" charset="-120"/>
                <a:ea typeface="標楷體" panose="03000509000000000000" pitchFamily="65" charset="-120"/>
              </a:rPr>
              <a:t>Compiler</a:t>
            </a:r>
            <a:r>
              <a:rPr lang="zh-TW" altLang="en-US" sz="2800" dirty="0">
                <a:latin typeface="標楷體" panose="03000509000000000000" pitchFamily="65" charset="-120"/>
                <a:ea typeface="標楷體" panose="03000509000000000000" pitchFamily="65" charset="-120"/>
              </a:rPr>
              <a:t>快</a:t>
            </a:r>
            <a:r>
              <a:rPr lang="en-US" altLang="zh-TW" sz="2800" dirty="0">
                <a:latin typeface="標楷體" panose="03000509000000000000" pitchFamily="65" charset="-120"/>
                <a:ea typeface="標楷體" panose="03000509000000000000" pitchFamily="65" charset="-120"/>
              </a:rPr>
              <a:t>60</a:t>
            </a:r>
            <a:r>
              <a:rPr lang="zh-TW" altLang="en-US" sz="2800" dirty="0">
                <a:latin typeface="標楷體" panose="03000509000000000000" pitchFamily="65" charset="-120"/>
                <a:ea typeface="標楷體" panose="03000509000000000000" pitchFamily="65" charset="-120"/>
              </a:rPr>
              <a:t>到</a:t>
            </a:r>
            <a:r>
              <a:rPr lang="en-US" altLang="zh-TW" sz="2800" dirty="0">
                <a:latin typeface="標楷體" panose="03000509000000000000" pitchFamily="65" charset="-120"/>
                <a:ea typeface="標楷體" panose="03000509000000000000" pitchFamily="65" charset="-120"/>
              </a:rPr>
              <a:t>120</a:t>
            </a:r>
            <a:r>
              <a:rPr lang="zh-TW" altLang="en-US" sz="2800" dirty="0">
                <a:latin typeface="標楷體" panose="03000509000000000000" pitchFamily="65" charset="-120"/>
                <a:ea typeface="標楷體" panose="03000509000000000000" pitchFamily="65" charset="-120"/>
              </a:rPr>
              <a:t>倍。該語言的簡單性及其快速的編譯時間比其他同期的編譯器允許更快的開發時間。</a:t>
            </a:r>
            <a:endParaRPr lang="en-US" altLang="zh-TW" sz="2800" dirty="0">
              <a:latin typeface="標楷體" panose="03000509000000000000" pitchFamily="65" charset="-120"/>
              <a:ea typeface="標楷體" panose="03000509000000000000" pitchFamily="65" charset="-120"/>
            </a:endParaRPr>
          </a:p>
          <a:p>
            <a:pPr lvl="1">
              <a:lnSpc>
                <a:spcPct val="150000"/>
              </a:lnSpc>
            </a:pPr>
            <a:r>
              <a:rPr lang="zh-TW" altLang="en-US" sz="2800" dirty="0">
                <a:latin typeface="標楷體" panose="03000509000000000000" pitchFamily="65" charset="-120"/>
                <a:ea typeface="標楷體" panose="03000509000000000000" pitchFamily="65" charset="-120"/>
              </a:rPr>
              <a:t>這是</a:t>
            </a:r>
            <a:r>
              <a:rPr lang="en-US" altLang="zh-TW" sz="2800" dirty="0">
                <a:latin typeface="標楷體" panose="03000509000000000000" pitchFamily="65" charset="-120"/>
                <a:ea typeface="標楷體" panose="03000509000000000000" pitchFamily="65" charset="-120"/>
              </a:rPr>
              <a:t>NEL</a:t>
            </a:r>
            <a:r>
              <a:rPr lang="zh-TW" altLang="en-US" sz="2800" dirty="0">
                <a:latin typeface="標楷體" panose="03000509000000000000" pitchFamily="65" charset="-120"/>
                <a:ea typeface="標楷體" panose="03000509000000000000" pitchFamily="65" charset="-120"/>
              </a:rPr>
              <a:t>的內部工作，在為電腦系統開發問題提供更具成本效益的解決方案。</a:t>
            </a:r>
          </a:p>
          <a:p>
            <a:endParaRPr lang="zh-TW" altLang="en-US" sz="3200" dirty="0"/>
          </a:p>
        </p:txBody>
      </p:sp>
      <p:pic>
        <p:nvPicPr>
          <p:cNvPr id="4" name="圖片 3">
            <a:extLst>
              <a:ext uri="{FF2B5EF4-FFF2-40B4-BE49-F238E27FC236}">
                <a16:creationId xmlns:a16="http://schemas.microsoft.com/office/drawing/2014/main" id="{34EA91CF-4445-4BEF-91E1-6A3B063FEDEB}"/>
              </a:ext>
            </a:extLst>
          </p:cNvPr>
          <p:cNvPicPr>
            <a:picLocks noChangeAspect="1"/>
          </p:cNvPicPr>
          <p:nvPr/>
        </p:nvPicPr>
        <p:blipFill>
          <a:blip r:embed="rId3"/>
          <a:stretch>
            <a:fillRect/>
          </a:stretch>
        </p:blipFill>
        <p:spPr>
          <a:xfrm flipH="1">
            <a:off x="9571861" y="5052936"/>
            <a:ext cx="1350110" cy="1325563"/>
          </a:xfrm>
          <a:prstGeom prst="rect">
            <a:avLst/>
          </a:prstGeom>
        </p:spPr>
      </p:pic>
    </p:spTree>
    <p:extLst>
      <p:ext uri="{BB962C8B-B14F-4D97-AF65-F5344CB8AC3E}">
        <p14:creationId xmlns:p14="http://schemas.microsoft.com/office/powerpoint/2010/main" val="613383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388E0E-C8FD-44EC-BE3C-82E4FBF2B340}"/>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加分題 參考資料</a:t>
            </a:r>
          </a:p>
        </p:txBody>
      </p:sp>
      <p:sp>
        <p:nvSpPr>
          <p:cNvPr id="3" name="內容版面配置區 2">
            <a:extLst>
              <a:ext uri="{FF2B5EF4-FFF2-40B4-BE49-F238E27FC236}">
                <a16:creationId xmlns:a16="http://schemas.microsoft.com/office/drawing/2014/main" id="{0E8045AA-87A5-421C-9771-FF7490E97B63}"/>
              </a:ext>
            </a:extLst>
          </p:cNvPr>
          <p:cNvSpPr>
            <a:spLocks noGrp="1"/>
          </p:cNvSpPr>
          <p:nvPr>
            <p:ph idx="1"/>
          </p:nvPr>
        </p:nvSpPr>
        <p:spPr/>
        <p:txBody>
          <a:bodyPr/>
          <a:lstStyle/>
          <a:p>
            <a:r>
              <a:rPr lang="en-US" altLang="zh-TW" dirty="0">
                <a:hlinkClick r:id="rId2"/>
              </a:rPr>
              <a:t>https://en.wikipedia.org/wiki/NELIAC</a:t>
            </a:r>
            <a:endParaRPr lang="en-US" altLang="zh-TW" dirty="0"/>
          </a:p>
          <a:p>
            <a:r>
              <a:rPr lang="en-US" altLang="zh-TW" dirty="0">
                <a:hlinkClick r:id="rId3"/>
              </a:rPr>
              <a:t>https://en.wikipedia.org/wiki/Navy_Electronics_Laboratory</a:t>
            </a:r>
            <a:endParaRPr lang="en-US" altLang="zh-TW" dirty="0"/>
          </a:p>
          <a:p>
            <a:r>
              <a:rPr lang="en-US" altLang="zh-TW" dirty="0">
                <a:hlinkClick r:id="rId4"/>
              </a:rPr>
              <a:t>https://en.wikipedia.org/wiki/United_States_Naval_Research_Laboratory</a:t>
            </a:r>
            <a:endParaRPr lang="en-US" altLang="zh-TW" dirty="0"/>
          </a:p>
          <a:p>
            <a:pPr marL="0" indent="0">
              <a:buNone/>
            </a:pPr>
            <a:endParaRPr lang="en-US" altLang="zh-TW" dirty="0"/>
          </a:p>
          <a:p>
            <a:endParaRPr lang="zh-TW" altLang="en-US" dirty="0"/>
          </a:p>
        </p:txBody>
      </p:sp>
    </p:spTree>
    <p:extLst>
      <p:ext uri="{BB962C8B-B14F-4D97-AF65-F5344CB8AC3E}">
        <p14:creationId xmlns:p14="http://schemas.microsoft.com/office/powerpoint/2010/main" val="317290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F719B4-AD9B-4FC9-8488-EA2A19695474}"/>
              </a:ext>
            </a:extLst>
          </p:cNvPr>
          <p:cNvSpPr>
            <a:spLocks noGrp="1"/>
          </p:cNvSpPr>
          <p:nvPr>
            <p:ph type="title"/>
          </p:nvPr>
        </p:nvSpPr>
        <p:spPr>
          <a:xfrm>
            <a:off x="1341120" y="925195"/>
            <a:ext cx="5951220" cy="986155"/>
          </a:xfrm>
        </p:spPr>
        <p:txBody>
          <a:bodyPr/>
          <a:lstStyle/>
          <a:p>
            <a:r>
              <a:rPr lang="zh-TW" altLang="en-US" dirty="0"/>
              <a:t>客製化</a:t>
            </a:r>
            <a:r>
              <a:rPr lang="en-US" altLang="zh-TW" dirty="0"/>
              <a:t>complier</a:t>
            </a:r>
            <a:r>
              <a:rPr lang="zh-TW" altLang="en-US" dirty="0"/>
              <a:t>哪裡好</a:t>
            </a:r>
            <a:r>
              <a:rPr lang="en-US" altLang="zh-TW" dirty="0"/>
              <a:t>?</a:t>
            </a:r>
            <a:endParaRPr lang="zh-TW" altLang="en-US" dirty="0"/>
          </a:p>
        </p:txBody>
      </p:sp>
      <p:sp>
        <p:nvSpPr>
          <p:cNvPr id="3" name="內容版面配置區 2">
            <a:extLst>
              <a:ext uri="{FF2B5EF4-FFF2-40B4-BE49-F238E27FC236}">
                <a16:creationId xmlns:a16="http://schemas.microsoft.com/office/drawing/2014/main" id="{1FA3514F-2D7D-41F6-8802-2720C60C3DC1}"/>
              </a:ext>
            </a:extLst>
          </p:cNvPr>
          <p:cNvSpPr>
            <a:spLocks noGrp="1"/>
          </p:cNvSpPr>
          <p:nvPr>
            <p:ph idx="1"/>
          </p:nvPr>
        </p:nvSpPr>
        <p:spPr>
          <a:xfrm>
            <a:off x="838200" y="5368925"/>
            <a:ext cx="10515600" cy="986155"/>
          </a:xfrm>
        </p:spPr>
        <p:txBody>
          <a:bodyPr/>
          <a:lstStyle/>
          <a:p>
            <a:pPr marL="0" indent="0">
              <a:buNone/>
            </a:pPr>
            <a:r>
              <a:rPr lang="zh-TW" altLang="en-US" dirty="0"/>
              <a:t>先拉</a:t>
            </a:r>
            <a:r>
              <a:rPr lang="en-US" altLang="zh-TW" dirty="0"/>
              <a:t>git</a:t>
            </a:r>
            <a:r>
              <a:rPr lang="en-US" altLang="zh-TW" dirty="0">
                <a:solidFill>
                  <a:srgbClr val="0563C1"/>
                </a:solidFill>
                <a:hlinkClick r:id="rId4">
                  <a:extLst>
                    <a:ext uri="{A12FA001-AC4F-418D-AE19-62706E023703}">
                      <ahyp:hlinkClr xmlns:ahyp="http://schemas.microsoft.com/office/drawing/2018/hyperlinkcolor" val="tx"/>
                    </a:ext>
                  </a:extLst>
                </a:hlinkClick>
              </a:rPr>
              <a:t>https://github.com/kenny132652/2020Final</a:t>
            </a:r>
            <a:endParaRPr lang="en-US" altLang="zh-TW" dirty="0">
              <a:solidFill>
                <a:srgbClr val="0563C1"/>
              </a:solidFill>
            </a:endParaRPr>
          </a:p>
        </p:txBody>
      </p:sp>
    </p:spTree>
    <p:extLst>
      <p:ext uri="{BB962C8B-B14F-4D97-AF65-F5344CB8AC3E}">
        <p14:creationId xmlns:p14="http://schemas.microsoft.com/office/powerpoint/2010/main" val="23133106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09601F-5638-483D-9967-7ADCBC4E713A}"/>
              </a:ext>
            </a:extLst>
          </p:cNvPr>
          <p:cNvSpPr>
            <a:spLocks noGrp="1"/>
          </p:cNvSpPr>
          <p:nvPr>
            <p:ph type="title"/>
          </p:nvPr>
        </p:nvSpPr>
        <p:spPr/>
        <p:txBody>
          <a:bodyPr/>
          <a:lstStyle/>
          <a:p>
            <a:r>
              <a:rPr lang="zh-TW" altLang="en-US" dirty="0"/>
              <a:t>程式碼將使用下列套件</a:t>
            </a:r>
          </a:p>
        </p:txBody>
      </p:sp>
      <p:sp>
        <p:nvSpPr>
          <p:cNvPr id="3" name="內容版面配置區 2">
            <a:extLst>
              <a:ext uri="{FF2B5EF4-FFF2-40B4-BE49-F238E27FC236}">
                <a16:creationId xmlns:a16="http://schemas.microsoft.com/office/drawing/2014/main" id="{656876A1-3B9B-436D-BD1C-A690D71958F9}"/>
              </a:ext>
            </a:extLst>
          </p:cNvPr>
          <p:cNvSpPr>
            <a:spLocks noGrp="1"/>
          </p:cNvSpPr>
          <p:nvPr>
            <p:ph idx="1"/>
          </p:nvPr>
        </p:nvSpPr>
        <p:spPr>
          <a:xfrm>
            <a:off x="838200" y="1690688"/>
            <a:ext cx="10515600" cy="4698682"/>
          </a:xfrm>
        </p:spPr>
        <p:txBody>
          <a:bodyPr>
            <a:normAutofit/>
          </a:bodyPr>
          <a:lstStyle/>
          <a:p>
            <a:pPr>
              <a:lnSpc>
                <a:spcPct val="100000"/>
              </a:lnSpc>
            </a:pPr>
            <a:r>
              <a:rPr lang="en-US" altLang="zh-TW" sz="3200" dirty="0"/>
              <a:t>import </a:t>
            </a:r>
            <a:r>
              <a:rPr lang="en-US" altLang="zh-TW" sz="3200" dirty="0" err="1"/>
              <a:t>ply.lex</a:t>
            </a:r>
            <a:r>
              <a:rPr lang="en-US" altLang="zh-TW" sz="3200" dirty="0"/>
              <a:t> as lex</a:t>
            </a:r>
          </a:p>
          <a:p>
            <a:pPr>
              <a:lnSpc>
                <a:spcPct val="100000"/>
              </a:lnSpc>
            </a:pPr>
            <a:r>
              <a:rPr lang="en-US" altLang="zh-TW" sz="3200" dirty="0"/>
              <a:t>import </a:t>
            </a:r>
            <a:r>
              <a:rPr lang="en-US" altLang="zh-TW" sz="3200" dirty="0" err="1"/>
              <a:t>ply.yacc</a:t>
            </a:r>
            <a:r>
              <a:rPr lang="en-US" altLang="zh-TW" sz="3200" dirty="0"/>
              <a:t> as </a:t>
            </a:r>
            <a:r>
              <a:rPr lang="en-US" altLang="zh-TW" sz="3200" dirty="0" err="1"/>
              <a:t>yacc</a:t>
            </a:r>
            <a:endParaRPr lang="en-US" altLang="zh-TW" sz="3200" dirty="0"/>
          </a:p>
          <a:p>
            <a:pPr>
              <a:lnSpc>
                <a:spcPct val="100000"/>
              </a:lnSpc>
            </a:pPr>
            <a:r>
              <a:rPr lang="en-US" altLang="zh-TW" sz="3200" dirty="0"/>
              <a:t>import </a:t>
            </a:r>
            <a:r>
              <a:rPr lang="en-US" altLang="zh-TW" sz="3200" dirty="0" err="1"/>
              <a:t>networkx</a:t>
            </a:r>
            <a:r>
              <a:rPr lang="en-US" altLang="zh-TW" sz="3200" dirty="0"/>
              <a:t> as </a:t>
            </a:r>
            <a:r>
              <a:rPr lang="en-US" altLang="zh-TW" sz="3200" dirty="0" err="1"/>
              <a:t>nx</a:t>
            </a:r>
            <a:endParaRPr lang="en-US" altLang="zh-TW" sz="3200" dirty="0"/>
          </a:p>
          <a:p>
            <a:pPr>
              <a:lnSpc>
                <a:spcPct val="100000"/>
              </a:lnSpc>
            </a:pPr>
            <a:r>
              <a:rPr lang="en-US" altLang="zh-TW" sz="3200" dirty="0"/>
              <a:t>import sys</a:t>
            </a:r>
          </a:p>
          <a:p>
            <a:pPr>
              <a:lnSpc>
                <a:spcPct val="100000"/>
              </a:lnSpc>
            </a:pPr>
            <a:r>
              <a:rPr lang="en-US" altLang="zh-TW" sz="3200" dirty="0"/>
              <a:t>from </a:t>
            </a:r>
            <a:r>
              <a:rPr lang="en-US" altLang="zh-TW" sz="3200" dirty="0" err="1"/>
              <a:t>networkx.drawing.nx_agraph</a:t>
            </a:r>
            <a:r>
              <a:rPr lang="en-US" altLang="zh-TW" sz="3200" dirty="0"/>
              <a:t> import </a:t>
            </a:r>
            <a:r>
              <a:rPr lang="en-US" altLang="zh-TW" sz="3200" dirty="0" err="1"/>
              <a:t>graphviz_layout</a:t>
            </a:r>
            <a:endParaRPr lang="en-US" altLang="zh-TW" sz="3200" dirty="0"/>
          </a:p>
          <a:p>
            <a:pPr>
              <a:lnSpc>
                <a:spcPct val="100000"/>
              </a:lnSpc>
            </a:pPr>
            <a:r>
              <a:rPr lang="en-US" altLang="zh-TW" sz="3200" dirty="0"/>
              <a:t>import </a:t>
            </a:r>
            <a:r>
              <a:rPr lang="en-US" altLang="zh-TW" sz="3200" dirty="0" err="1"/>
              <a:t>matplotlib.pyplot</a:t>
            </a:r>
            <a:r>
              <a:rPr lang="en-US" altLang="zh-TW" sz="3200" dirty="0"/>
              <a:t> as </a:t>
            </a:r>
            <a:r>
              <a:rPr lang="en-US" altLang="zh-TW" sz="3200" dirty="0" err="1"/>
              <a:t>plt</a:t>
            </a:r>
            <a:endParaRPr lang="zh-TW" altLang="en-US" sz="3200" dirty="0"/>
          </a:p>
        </p:txBody>
      </p:sp>
    </p:spTree>
    <p:extLst>
      <p:ext uri="{BB962C8B-B14F-4D97-AF65-F5344CB8AC3E}">
        <p14:creationId xmlns:p14="http://schemas.microsoft.com/office/powerpoint/2010/main" val="1952503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5351EE-C985-4433-B1D7-06AD88932497}"/>
              </a:ext>
            </a:extLst>
          </p:cNvPr>
          <p:cNvSpPr>
            <a:spLocks noGrp="1"/>
          </p:cNvSpPr>
          <p:nvPr>
            <p:ph type="title"/>
          </p:nvPr>
        </p:nvSpPr>
        <p:spPr/>
        <p:txBody>
          <a:bodyPr/>
          <a:lstStyle/>
          <a:p>
            <a:r>
              <a:rPr lang="zh-TW" altLang="en-US" dirty="0"/>
              <a:t>設計參考程式</a:t>
            </a:r>
          </a:p>
        </p:txBody>
      </p:sp>
      <p:sp>
        <p:nvSpPr>
          <p:cNvPr id="3" name="內容版面配置區 2">
            <a:extLst>
              <a:ext uri="{FF2B5EF4-FFF2-40B4-BE49-F238E27FC236}">
                <a16:creationId xmlns:a16="http://schemas.microsoft.com/office/drawing/2014/main" id="{FD906661-8C23-4F6A-AD25-1C5189D6F9AE}"/>
              </a:ext>
            </a:extLst>
          </p:cNvPr>
          <p:cNvSpPr>
            <a:spLocks noGrp="1"/>
          </p:cNvSpPr>
          <p:nvPr>
            <p:ph idx="1"/>
          </p:nvPr>
        </p:nvSpPr>
        <p:spPr/>
        <p:txBody>
          <a:bodyPr/>
          <a:lstStyle/>
          <a:p>
            <a:r>
              <a:rPr lang="zh-TW" altLang="en-US" dirty="0"/>
              <a:t>上課講義 </a:t>
            </a:r>
            <a:r>
              <a:rPr lang="en-US" altLang="zh-TW" dirty="0"/>
              <a:t>Complier - lex and </a:t>
            </a:r>
            <a:r>
              <a:rPr lang="en-US" altLang="zh-TW" dirty="0" err="1"/>
              <a:t>yacc</a:t>
            </a:r>
            <a:endParaRPr lang="en-US" altLang="zh-TW" dirty="0"/>
          </a:p>
          <a:p>
            <a:r>
              <a:rPr lang="zh-TW" altLang="en-US" dirty="0"/>
              <a:t>上課講義</a:t>
            </a:r>
            <a:r>
              <a:rPr lang="en-US" altLang="zh-TW" dirty="0"/>
              <a:t> Complier - 3ac.pdf</a:t>
            </a:r>
          </a:p>
        </p:txBody>
      </p:sp>
    </p:spTree>
    <p:extLst>
      <p:ext uri="{BB962C8B-B14F-4D97-AF65-F5344CB8AC3E}">
        <p14:creationId xmlns:p14="http://schemas.microsoft.com/office/powerpoint/2010/main" val="28113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24829C-86E3-4FC2-91E9-268D47814AB5}"/>
              </a:ext>
            </a:extLst>
          </p:cNvPr>
          <p:cNvSpPr>
            <a:spLocks noGrp="1"/>
          </p:cNvSpPr>
          <p:nvPr>
            <p:ph type="title"/>
          </p:nvPr>
        </p:nvSpPr>
        <p:spPr/>
        <p:txBody>
          <a:bodyPr/>
          <a:lstStyle/>
          <a:p>
            <a:r>
              <a:rPr lang="en-US" altLang="zh-TW" dirty="0"/>
              <a:t>Token</a:t>
            </a:r>
            <a:r>
              <a:rPr lang="zh-TW" altLang="en-US" dirty="0"/>
              <a:t> </a:t>
            </a:r>
          </a:p>
        </p:txBody>
      </p:sp>
      <p:sp>
        <p:nvSpPr>
          <p:cNvPr id="3" name="內容版面配置區 2">
            <a:extLst>
              <a:ext uri="{FF2B5EF4-FFF2-40B4-BE49-F238E27FC236}">
                <a16:creationId xmlns:a16="http://schemas.microsoft.com/office/drawing/2014/main" id="{0CE16E25-B957-405F-AFEF-C8B7C2560C96}"/>
              </a:ext>
            </a:extLst>
          </p:cNvPr>
          <p:cNvSpPr>
            <a:spLocks noGrp="1"/>
          </p:cNvSpPr>
          <p:nvPr>
            <p:ph idx="1"/>
          </p:nvPr>
        </p:nvSpPr>
        <p:spPr/>
        <p:txBody>
          <a:bodyPr>
            <a:normAutofit fontScale="77500" lnSpcReduction="20000"/>
          </a:bodyPr>
          <a:lstStyle/>
          <a:p>
            <a:pPr marL="0" indent="0">
              <a:buNone/>
            </a:pPr>
            <a:r>
              <a:rPr lang="en-US" altLang="zh-TW" dirty="0"/>
              <a:t>reserved = {          #</a:t>
            </a:r>
            <a:r>
              <a:rPr lang="zh-TW" altLang="en-US" dirty="0"/>
              <a:t>關鍵字的</a:t>
            </a:r>
            <a:r>
              <a:rPr lang="en-US" altLang="zh-TW" dirty="0"/>
              <a:t>tokens</a:t>
            </a:r>
          </a:p>
          <a:p>
            <a:pPr marL="0" indent="0">
              <a:buNone/>
            </a:pPr>
            <a:r>
              <a:rPr lang="en-US" altLang="zh-TW" dirty="0"/>
              <a:t>    'if' : 'IF',</a:t>
            </a:r>
          </a:p>
          <a:p>
            <a:pPr marL="0" indent="0">
              <a:buNone/>
            </a:pPr>
            <a:r>
              <a:rPr lang="en-US" altLang="zh-TW" dirty="0"/>
              <a:t>    'then' :'THEN',</a:t>
            </a:r>
          </a:p>
          <a:p>
            <a:pPr marL="0" indent="0">
              <a:buNone/>
            </a:pPr>
            <a:r>
              <a:rPr lang="en-US" altLang="zh-TW" dirty="0"/>
              <a:t>    'else' : 'ELSE',</a:t>
            </a:r>
          </a:p>
          <a:p>
            <a:pPr marL="0" indent="0">
              <a:buNone/>
            </a:pPr>
            <a:r>
              <a:rPr lang="en-US" altLang="zh-TW" dirty="0"/>
              <a:t>    'for' : 'FOR',</a:t>
            </a:r>
          </a:p>
          <a:p>
            <a:pPr marL="0" indent="0">
              <a:buNone/>
            </a:pPr>
            <a:r>
              <a:rPr lang="en-US" altLang="zh-TW" dirty="0"/>
              <a:t>    'ran' : 'RAN',</a:t>
            </a:r>
          </a:p>
          <a:p>
            <a:pPr marL="0" indent="0">
              <a:buNone/>
            </a:pPr>
            <a:r>
              <a:rPr lang="en-US" altLang="zh-TW" dirty="0"/>
              <a:t>    'sig' :'SIG',</a:t>
            </a:r>
          </a:p>
          <a:p>
            <a:pPr marL="0" indent="0">
              <a:buNone/>
            </a:pPr>
            <a:r>
              <a:rPr lang="en-US" altLang="zh-TW" dirty="0"/>
              <a:t>    'add' : 'ADD',</a:t>
            </a:r>
          </a:p>
          <a:p>
            <a:pPr marL="0" indent="0">
              <a:buNone/>
            </a:pPr>
            <a:r>
              <a:rPr lang="en-US" altLang="zh-TW" dirty="0"/>
              <a:t>    '</a:t>
            </a:r>
            <a:r>
              <a:rPr lang="en-US" altLang="zh-TW" dirty="0" err="1"/>
              <a:t>sub':'SUB</a:t>
            </a:r>
            <a:r>
              <a:rPr lang="en-US" altLang="zh-TW" dirty="0"/>
              <a:t>',</a:t>
            </a:r>
          </a:p>
          <a:p>
            <a:pPr marL="0" indent="0">
              <a:buNone/>
            </a:pPr>
            <a:r>
              <a:rPr lang="en-US" altLang="zh-TW" dirty="0"/>
              <a:t>    '</a:t>
            </a:r>
            <a:r>
              <a:rPr lang="en-US" altLang="zh-TW" dirty="0" err="1"/>
              <a:t>div':'DIV</a:t>
            </a:r>
            <a:r>
              <a:rPr lang="en-US" altLang="zh-TW" dirty="0"/>
              <a:t>',</a:t>
            </a:r>
          </a:p>
          <a:p>
            <a:pPr marL="0" indent="0">
              <a:buNone/>
            </a:pPr>
            <a:r>
              <a:rPr lang="en-US" altLang="zh-TW" dirty="0"/>
              <a:t>    '</a:t>
            </a:r>
            <a:r>
              <a:rPr lang="en-US" altLang="zh-TW" dirty="0" err="1"/>
              <a:t>mul</a:t>
            </a:r>
            <a:r>
              <a:rPr lang="en-US" altLang="zh-TW" dirty="0"/>
              <a:t>':'MUL',</a:t>
            </a:r>
          </a:p>
          <a:p>
            <a:pPr marL="0" indent="0">
              <a:buNone/>
            </a:pPr>
            <a:r>
              <a:rPr lang="en-US" altLang="zh-TW" dirty="0"/>
              <a:t>}</a:t>
            </a:r>
            <a:endParaRPr lang="zh-TW" altLang="en-US" dirty="0"/>
          </a:p>
        </p:txBody>
      </p:sp>
    </p:spTree>
    <p:extLst>
      <p:ext uri="{BB962C8B-B14F-4D97-AF65-F5344CB8AC3E}">
        <p14:creationId xmlns:p14="http://schemas.microsoft.com/office/powerpoint/2010/main" val="223600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4583A6F-0CF4-4238-8D97-957FDB082232}"/>
              </a:ext>
            </a:extLst>
          </p:cNvPr>
          <p:cNvSpPr>
            <a:spLocks noGrp="1"/>
          </p:cNvSpPr>
          <p:nvPr>
            <p:ph idx="1"/>
          </p:nvPr>
        </p:nvSpPr>
        <p:spPr>
          <a:xfrm>
            <a:off x="838200" y="522514"/>
            <a:ext cx="10515600" cy="5747657"/>
          </a:xfrm>
        </p:spPr>
        <p:txBody>
          <a:bodyPr>
            <a:normAutofit fontScale="40000" lnSpcReduction="20000"/>
          </a:bodyPr>
          <a:lstStyle/>
          <a:p>
            <a:pPr marL="0" indent="0">
              <a:buNone/>
            </a:pPr>
            <a:r>
              <a:rPr lang="en-US" altLang="zh-TW" sz="4000" dirty="0"/>
              <a:t>tokens = [</a:t>
            </a:r>
          </a:p>
          <a:p>
            <a:pPr marL="0" indent="0">
              <a:buNone/>
            </a:pPr>
            <a:r>
              <a:rPr lang="en-US" altLang="zh-TW" sz="4000" dirty="0"/>
              <a:t>    'NAME', 'NUMBER',</a:t>
            </a:r>
          </a:p>
          <a:p>
            <a:pPr marL="0" indent="0">
              <a:buNone/>
            </a:pPr>
            <a:r>
              <a:rPr lang="en-US" altLang="zh-TW" sz="4000" dirty="0"/>
              <a:t>    'PLUS', 'MINUS', 'TIMES', 'DIVIDE', 'MODULO', 'EQUALS','POWER','ROOT',</a:t>
            </a:r>
          </a:p>
          <a:p>
            <a:pPr marL="0" indent="0">
              <a:buNone/>
            </a:pPr>
            <a:r>
              <a:rPr lang="en-US" altLang="zh-TW" sz="4000" dirty="0"/>
              <a:t>    'LPAREN', 'RPAREN',</a:t>
            </a:r>
          </a:p>
          <a:p>
            <a:pPr marL="0" indent="0">
              <a:buNone/>
            </a:pPr>
            <a:r>
              <a:rPr lang="en-US" altLang="zh-TW" sz="4000" dirty="0"/>
              <a:t>    'EQUAL', 'NOTEQ', 'LARGE', 'SMALL', 'LRGEQ', 'SMLEQ',</a:t>
            </a:r>
          </a:p>
          <a:p>
            <a:pPr marL="0" indent="0">
              <a:buNone/>
            </a:pPr>
            <a:r>
              <a:rPr lang="en-US" altLang="zh-TW" sz="4000" dirty="0"/>
              <a:t>] + list(</a:t>
            </a:r>
            <a:r>
              <a:rPr lang="en-US" altLang="zh-TW" sz="4000" dirty="0" err="1"/>
              <a:t>reserved.values</a:t>
            </a:r>
            <a:r>
              <a:rPr lang="en-US" altLang="zh-TW" sz="4000" dirty="0"/>
              <a:t>())</a:t>
            </a:r>
          </a:p>
          <a:p>
            <a:pPr marL="0" indent="0">
              <a:buNone/>
            </a:pPr>
            <a:r>
              <a:rPr lang="en-US" altLang="zh-TW" dirty="0" err="1"/>
              <a:t>t_PLUS</a:t>
            </a:r>
            <a:r>
              <a:rPr lang="en-US" altLang="zh-TW" dirty="0"/>
              <a:t>    = r'\+'</a:t>
            </a:r>
          </a:p>
          <a:p>
            <a:pPr marL="0" indent="0">
              <a:buNone/>
            </a:pPr>
            <a:r>
              <a:rPr lang="en-US" altLang="zh-TW" dirty="0" err="1"/>
              <a:t>t_MINUS</a:t>
            </a:r>
            <a:r>
              <a:rPr lang="en-US" altLang="zh-TW" dirty="0"/>
              <a:t>   = r'-'</a:t>
            </a:r>
          </a:p>
          <a:p>
            <a:pPr marL="0" indent="0">
              <a:buNone/>
            </a:pPr>
            <a:r>
              <a:rPr lang="en-US" altLang="zh-TW" dirty="0" err="1"/>
              <a:t>t_TIMES</a:t>
            </a:r>
            <a:r>
              <a:rPr lang="en-US" altLang="zh-TW" dirty="0"/>
              <a:t>   = r'\*'</a:t>
            </a:r>
          </a:p>
          <a:p>
            <a:pPr marL="0" indent="0">
              <a:buNone/>
            </a:pPr>
            <a:r>
              <a:rPr lang="en-US" altLang="zh-TW" dirty="0" err="1"/>
              <a:t>t_DIVIDE</a:t>
            </a:r>
            <a:r>
              <a:rPr lang="en-US" altLang="zh-TW" dirty="0"/>
              <a:t>  = r'/'</a:t>
            </a:r>
          </a:p>
          <a:p>
            <a:pPr marL="0" indent="0">
              <a:buNone/>
            </a:pPr>
            <a:r>
              <a:rPr lang="en-US" altLang="zh-TW" dirty="0" err="1"/>
              <a:t>t_MODULO</a:t>
            </a:r>
            <a:r>
              <a:rPr lang="en-US" altLang="zh-TW" dirty="0"/>
              <a:t>  = r'%'</a:t>
            </a:r>
          </a:p>
          <a:p>
            <a:pPr marL="0" indent="0">
              <a:buNone/>
            </a:pPr>
            <a:r>
              <a:rPr lang="en-US" altLang="zh-TW" dirty="0" err="1"/>
              <a:t>t_EQUALS</a:t>
            </a:r>
            <a:r>
              <a:rPr lang="en-US" altLang="zh-TW" dirty="0"/>
              <a:t>  = r'='</a:t>
            </a:r>
          </a:p>
          <a:p>
            <a:pPr marL="0" indent="0">
              <a:buNone/>
            </a:pPr>
            <a:r>
              <a:rPr lang="en-US" altLang="zh-TW" dirty="0" err="1"/>
              <a:t>t_POWER</a:t>
            </a:r>
            <a:r>
              <a:rPr lang="en-US" altLang="zh-TW" dirty="0"/>
              <a:t>  = r'\^'</a:t>
            </a:r>
          </a:p>
          <a:p>
            <a:pPr marL="0" indent="0">
              <a:buNone/>
            </a:pPr>
            <a:r>
              <a:rPr lang="en-US" altLang="zh-TW" dirty="0" err="1"/>
              <a:t>t_ROOT</a:t>
            </a:r>
            <a:r>
              <a:rPr lang="en-US" altLang="zh-TW" dirty="0"/>
              <a:t>   = r'\$'</a:t>
            </a:r>
          </a:p>
          <a:p>
            <a:pPr marL="0" indent="0">
              <a:buNone/>
            </a:pPr>
            <a:r>
              <a:rPr lang="en-US" altLang="zh-TW" dirty="0" err="1"/>
              <a:t>t_EQUAL</a:t>
            </a:r>
            <a:r>
              <a:rPr lang="en-US" altLang="zh-TW" dirty="0"/>
              <a:t>   = r'\=\='</a:t>
            </a:r>
          </a:p>
          <a:p>
            <a:pPr marL="0" indent="0">
              <a:buNone/>
            </a:pPr>
            <a:r>
              <a:rPr lang="en-US" altLang="zh-TW" dirty="0" err="1"/>
              <a:t>t_LPAREN</a:t>
            </a:r>
            <a:r>
              <a:rPr lang="en-US" altLang="zh-TW" dirty="0"/>
              <a:t>  = r'\('</a:t>
            </a:r>
          </a:p>
          <a:p>
            <a:pPr marL="0" indent="0">
              <a:buNone/>
            </a:pPr>
            <a:r>
              <a:rPr lang="en-US" altLang="zh-TW" dirty="0" err="1"/>
              <a:t>t_RPAREN</a:t>
            </a:r>
            <a:r>
              <a:rPr lang="en-US" altLang="zh-TW" dirty="0"/>
              <a:t>  = r'\)'</a:t>
            </a:r>
          </a:p>
          <a:p>
            <a:pPr marL="0" indent="0">
              <a:buNone/>
            </a:pPr>
            <a:r>
              <a:rPr lang="en-US" altLang="zh-TW" dirty="0" err="1"/>
              <a:t>t_NOTEQ</a:t>
            </a:r>
            <a:r>
              <a:rPr lang="en-US" altLang="zh-TW" dirty="0"/>
              <a:t>   = r'\!\='</a:t>
            </a:r>
          </a:p>
          <a:p>
            <a:pPr marL="0" indent="0">
              <a:buNone/>
            </a:pPr>
            <a:r>
              <a:rPr lang="en-US" altLang="zh-TW" dirty="0" err="1"/>
              <a:t>t_LARGE</a:t>
            </a:r>
            <a:r>
              <a:rPr lang="en-US" altLang="zh-TW" dirty="0"/>
              <a:t>   = r'\&gt;'</a:t>
            </a:r>
          </a:p>
          <a:p>
            <a:pPr marL="0" indent="0">
              <a:buNone/>
            </a:pPr>
            <a:r>
              <a:rPr lang="en-US" altLang="zh-TW" dirty="0" err="1"/>
              <a:t>t_SMALL</a:t>
            </a:r>
            <a:r>
              <a:rPr lang="en-US" altLang="zh-TW" dirty="0"/>
              <a:t>   = r'\&lt;'</a:t>
            </a:r>
          </a:p>
          <a:p>
            <a:pPr marL="0" indent="0">
              <a:buNone/>
            </a:pPr>
            <a:r>
              <a:rPr lang="en-US" altLang="zh-TW" dirty="0" err="1"/>
              <a:t>t_LRGEQ</a:t>
            </a:r>
            <a:r>
              <a:rPr lang="en-US" altLang="zh-TW" dirty="0"/>
              <a:t>   = r'\&gt;\='</a:t>
            </a:r>
          </a:p>
          <a:p>
            <a:pPr marL="0" indent="0">
              <a:buNone/>
            </a:pPr>
            <a:r>
              <a:rPr lang="en-US" altLang="zh-TW" dirty="0" err="1"/>
              <a:t>t_SMLEQ</a:t>
            </a:r>
            <a:r>
              <a:rPr lang="en-US" altLang="zh-TW" dirty="0"/>
              <a:t>   = r'\&lt;\='</a:t>
            </a:r>
            <a:endParaRPr lang="zh-TW" altLang="en-US" dirty="0"/>
          </a:p>
        </p:txBody>
      </p:sp>
    </p:spTree>
    <p:extLst>
      <p:ext uri="{BB962C8B-B14F-4D97-AF65-F5344CB8AC3E}">
        <p14:creationId xmlns:p14="http://schemas.microsoft.com/office/powerpoint/2010/main" val="238658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A5A22E-B7B0-41EC-A69A-956C92C3E318}"/>
              </a:ext>
            </a:extLst>
          </p:cNvPr>
          <p:cNvSpPr>
            <a:spLocks noGrp="1"/>
          </p:cNvSpPr>
          <p:nvPr>
            <p:ph type="title"/>
          </p:nvPr>
        </p:nvSpPr>
        <p:spPr/>
        <p:txBody>
          <a:bodyPr/>
          <a:lstStyle/>
          <a:p>
            <a:r>
              <a:rPr lang="zh-TW" altLang="en-US" dirty="0"/>
              <a:t>語法格式</a:t>
            </a:r>
          </a:p>
        </p:txBody>
      </p:sp>
      <p:sp>
        <p:nvSpPr>
          <p:cNvPr id="3" name="內容版面配置區 2">
            <a:extLst>
              <a:ext uri="{FF2B5EF4-FFF2-40B4-BE49-F238E27FC236}">
                <a16:creationId xmlns:a16="http://schemas.microsoft.com/office/drawing/2014/main" id="{15F6CC29-7187-4639-A469-A7980A129EF2}"/>
              </a:ext>
            </a:extLst>
          </p:cNvPr>
          <p:cNvSpPr>
            <a:spLocks noGrp="1"/>
          </p:cNvSpPr>
          <p:nvPr>
            <p:ph idx="1"/>
          </p:nvPr>
        </p:nvSpPr>
        <p:spPr>
          <a:xfrm>
            <a:off x="838200" y="1825625"/>
            <a:ext cx="10706100" cy="4351338"/>
          </a:xfrm>
        </p:spPr>
        <p:txBody>
          <a:bodyPr/>
          <a:lstStyle/>
          <a:p>
            <a:pPr marL="0" indent="0">
              <a:buNone/>
            </a:pPr>
            <a:r>
              <a:rPr lang="zh-TW" altLang="en-US" dirty="0"/>
              <a:t>以</a:t>
            </a:r>
            <a:r>
              <a:rPr lang="en-US" altLang="zh-TW" dirty="0"/>
              <a:t>if</a:t>
            </a:r>
            <a:r>
              <a:rPr lang="zh-TW" altLang="en-US" dirty="0"/>
              <a:t>為例子</a:t>
            </a:r>
            <a:r>
              <a:rPr lang="en-US" altLang="zh-TW" dirty="0"/>
              <a:t>	def </a:t>
            </a:r>
            <a:r>
              <a:rPr lang="en-US" altLang="zh-TW" dirty="0" err="1"/>
              <a:t>p_statement_if</a:t>
            </a:r>
            <a:r>
              <a:rPr lang="en-US" altLang="zh-TW" dirty="0"/>
              <a:t>(p):</a:t>
            </a:r>
            <a:r>
              <a:rPr lang="zh-TW" altLang="en-US" dirty="0"/>
              <a:t> </a:t>
            </a:r>
            <a:r>
              <a:rPr lang="en-US" altLang="zh-TW" dirty="0"/>
              <a:t>‘’‘</a:t>
            </a:r>
          </a:p>
          <a:p>
            <a:pPr marL="0" indent="0">
              <a:buNone/>
            </a:pPr>
            <a:r>
              <a:rPr lang="en-US" altLang="zh-TW" dirty="0"/>
              <a:t>statement    : IF NAME NUMBER EQUAL NUMBER THEN NUMBER ELSE NUMBER</a:t>
            </a:r>
            <a:r>
              <a:rPr lang="zh-TW" altLang="en-US" dirty="0"/>
              <a:t> </a:t>
            </a:r>
            <a:r>
              <a:rPr lang="en-US" altLang="zh-TW" dirty="0"/>
              <a:t>‘’’</a:t>
            </a:r>
          </a:p>
          <a:p>
            <a:pPr marL="0" indent="0">
              <a:buNone/>
            </a:pPr>
            <a:r>
              <a:rPr lang="zh-TW" altLang="en-US" dirty="0"/>
              <a:t>   </a:t>
            </a:r>
            <a:r>
              <a:rPr lang="en-US" altLang="zh-TW" dirty="0"/>
              <a:t>	input </a:t>
            </a:r>
            <a:r>
              <a:rPr lang="zh-TW" altLang="en-US" dirty="0"/>
              <a:t>：</a:t>
            </a:r>
            <a:r>
              <a:rPr lang="en-US" altLang="zh-TW" dirty="0"/>
              <a:t>if x 4 &gt; 6 then 8 else 1</a:t>
            </a:r>
          </a:p>
          <a:p>
            <a:pPr marL="0" indent="0">
              <a:buNone/>
            </a:pPr>
            <a:endParaRPr lang="en-US" altLang="zh-TW" dirty="0"/>
          </a:p>
          <a:p>
            <a:pPr marL="0" indent="0">
              <a:buNone/>
            </a:pPr>
            <a:r>
              <a:rPr lang="en-US" altLang="zh-TW" dirty="0"/>
              <a:t>#</a:t>
            </a:r>
            <a:r>
              <a:rPr lang="zh-TW" altLang="en-US" dirty="0"/>
              <a:t> </a:t>
            </a:r>
            <a:r>
              <a:rPr lang="en-US" altLang="zh-TW" dirty="0"/>
              <a:t>if x</a:t>
            </a:r>
            <a:r>
              <a:rPr lang="zh-TW" altLang="en-US" dirty="0"/>
              <a:t>變數為</a:t>
            </a:r>
            <a:r>
              <a:rPr lang="en-US" altLang="zh-TW" dirty="0"/>
              <a:t>4</a:t>
            </a:r>
            <a:r>
              <a:rPr lang="zh-TW" altLang="en-US" dirty="0"/>
              <a:t>，假如他比</a:t>
            </a:r>
            <a:r>
              <a:rPr lang="en-US" altLang="zh-TW" dirty="0"/>
              <a:t>6</a:t>
            </a:r>
            <a:r>
              <a:rPr lang="zh-TW" altLang="en-US" dirty="0"/>
              <a:t>大的話，</a:t>
            </a:r>
            <a:r>
              <a:rPr lang="en-US" altLang="zh-TW" dirty="0"/>
              <a:t>x=8</a:t>
            </a:r>
            <a:r>
              <a:rPr lang="zh-TW" altLang="en-US" dirty="0"/>
              <a:t>，不成立則</a:t>
            </a:r>
            <a:r>
              <a:rPr lang="en-US" altLang="zh-TW" dirty="0"/>
              <a:t>x=1</a:t>
            </a:r>
          </a:p>
          <a:p>
            <a:pPr marL="0" indent="0">
              <a:buNone/>
            </a:pPr>
            <a:endParaRPr lang="en-US" altLang="zh-TW" dirty="0"/>
          </a:p>
          <a:p>
            <a:pPr marL="0" indent="0">
              <a:buNone/>
            </a:pPr>
            <a:endParaRPr lang="zh-TW" altLang="en-US" dirty="0"/>
          </a:p>
        </p:txBody>
      </p:sp>
    </p:spTree>
    <p:extLst>
      <p:ext uri="{BB962C8B-B14F-4D97-AF65-F5344CB8AC3E}">
        <p14:creationId xmlns:p14="http://schemas.microsoft.com/office/powerpoint/2010/main" val="115484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5AFD9B7-34EF-47EC-81D9-6872FE86C473}"/>
              </a:ext>
            </a:extLst>
          </p:cNvPr>
          <p:cNvSpPr>
            <a:spLocks noGrp="1"/>
          </p:cNvSpPr>
          <p:nvPr>
            <p:ph idx="1"/>
          </p:nvPr>
        </p:nvSpPr>
        <p:spPr>
          <a:xfrm>
            <a:off x="3086100" y="847695"/>
            <a:ext cx="7799070" cy="5594033"/>
          </a:xfrm>
        </p:spPr>
        <p:txBody>
          <a:bodyPr>
            <a:normAutofit fontScale="92500" lnSpcReduction="10000"/>
          </a:bodyPr>
          <a:lstStyle/>
          <a:p>
            <a:pPr marL="0" indent="0">
              <a:buNone/>
            </a:pPr>
            <a:r>
              <a:rPr lang="en-US" altLang="zh-TW" sz="1600" dirty="0"/>
              <a:t>if p[4] == '==':</a:t>
            </a:r>
          </a:p>
          <a:p>
            <a:pPr marL="0" indent="0">
              <a:buNone/>
            </a:pPr>
            <a:r>
              <a:rPr lang="en-US" altLang="zh-TW" sz="1600" dirty="0"/>
              <a:t>        p[2] = p[3] == p[5]</a:t>
            </a:r>
          </a:p>
          <a:p>
            <a:pPr marL="0" indent="0">
              <a:buNone/>
            </a:pPr>
            <a:r>
              <a:rPr lang="en-US" altLang="zh-TW" sz="1600" dirty="0"/>
              <a:t>    </a:t>
            </a:r>
            <a:r>
              <a:rPr lang="en-US" altLang="zh-TW" sz="1600" dirty="0" err="1"/>
              <a:t>elif</a:t>
            </a:r>
            <a:r>
              <a:rPr lang="en-US" altLang="zh-TW" sz="1600" dirty="0"/>
              <a:t> p[4] == '!=':</a:t>
            </a:r>
          </a:p>
          <a:p>
            <a:pPr marL="0" indent="0">
              <a:buNone/>
            </a:pPr>
            <a:r>
              <a:rPr lang="en-US" altLang="zh-TW" sz="1600" dirty="0"/>
              <a:t>        p[2] = p[3] != p[5]</a:t>
            </a:r>
          </a:p>
          <a:p>
            <a:pPr marL="0" indent="0">
              <a:buNone/>
            </a:pPr>
            <a:r>
              <a:rPr lang="en-US" altLang="zh-TW" sz="1600" dirty="0"/>
              <a:t>    </a:t>
            </a:r>
            <a:r>
              <a:rPr lang="en-US" altLang="zh-TW" sz="1600" dirty="0" err="1"/>
              <a:t>elif</a:t>
            </a:r>
            <a:r>
              <a:rPr lang="en-US" altLang="zh-TW" sz="1600" dirty="0"/>
              <a:t> p[4] == '&gt;':</a:t>
            </a:r>
          </a:p>
          <a:p>
            <a:pPr marL="0" indent="0">
              <a:buNone/>
            </a:pPr>
            <a:r>
              <a:rPr lang="en-US" altLang="zh-TW" sz="1600" dirty="0"/>
              <a:t>        p[2] = p[3] &gt; p[5]</a:t>
            </a:r>
          </a:p>
          <a:p>
            <a:pPr marL="0" indent="0">
              <a:buNone/>
            </a:pPr>
            <a:r>
              <a:rPr lang="en-US" altLang="zh-TW" sz="1600" dirty="0"/>
              <a:t>    </a:t>
            </a:r>
            <a:r>
              <a:rPr lang="en-US" altLang="zh-TW" sz="1600" dirty="0" err="1"/>
              <a:t>elif</a:t>
            </a:r>
            <a:r>
              <a:rPr lang="en-US" altLang="zh-TW" sz="1600" dirty="0"/>
              <a:t> p[4] == '&gt;=':</a:t>
            </a:r>
          </a:p>
          <a:p>
            <a:pPr marL="0" indent="0">
              <a:buNone/>
            </a:pPr>
            <a:r>
              <a:rPr lang="en-US" altLang="zh-TW" sz="1600" dirty="0"/>
              <a:t>        p[2] = p[3] &gt;= p[5]</a:t>
            </a:r>
          </a:p>
          <a:p>
            <a:pPr marL="0" indent="0">
              <a:buNone/>
            </a:pPr>
            <a:r>
              <a:rPr lang="en-US" altLang="zh-TW" sz="1600" dirty="0"/>
              <a:t>    </a:t>
            </a:r>
            <a:r>
              <a:rPr lang="en-US" altLang="zh-TW" sz="1600" dirty="0" err="1"/>
              <a:t>elif</a:t>
            </a:r>
            <a:r>
              <a:rPr lang="en-US" altLang="zh-TW" sz="1600" dirty="0"/>
              <a:t> p[4] == '&lt;':</a:t>
            </a:r>
          </a:p>
          <a:p>
            <a:pPr marL="0" indent="0">
              <a:buNone/>
            </a:pPr>
            <a:r>
              <a:rPr lang="en-US" altLang="zh-TW" sz="1600" dirty="0"/>
              <a:t>        p[2] = p[3] &lt; p[5]</a:t>
            </a:r>
          </a:p>
          <a:p>
            <a:pPr marL="0" indent="0">
              <a:buNone/>
            </a:pPr>
            <a:r>
              <a:rPr lang="en-US" altLang="zh-TW" sz="1600" dirty="0"/>
              <a:t>    </a:t>
            </a:r>
            <a:r>
              <a:rPr lang="en-US" altLang="zh-TW" sz="1600" dirty="0" err="1"/>
              <a:t>elif</a:t>
            </a:r>
            <a:r>
              <a:rPr lang="en-US" altLang="zh-TW" sz="1600" dirty="0"/>
              <a:t> p[4] == '&lt;=':</a:t>
            </a:r>
          </a:p>
          <a:p>
            <a:pPr marL="0" indent="0">
              <a:buNone/>
            </a:pPr>
            <a:r>
              <a:rPr lang="en-US" altLang="zh-TW" sz="1600" dirty="0"/>
              <a:t>        p[2] = p[3] &lt;= p[5]</a:t>
            </a:r>
          </a:p>
          <a:p>
            <a:pPr marL="0" indent="0">
              <a:buNone/>
            </a:pPr>
            <a:r>
              <a:rPr lang="en-US" altLang="zh-TW" sz="1600" dirty="0"/>
              <a:t>    if p[2]==True:</a:t>
            </a:r>
          </a:p>
          <a:p>
            <a:pPr marL="0" indent="0">
              <a:buNone/>
            </a:pPr>
            <a:r>
              <a:rPr lang="en-US" altLang="zh-TW" sz="1600" dirty="0"/>
              <a:t>        names[p[2]] = p[2]</a:t>
            </a:r>
          </a:p>
          <a:p>
            <a:pPr marL="0" indent="0">
              <a:buNone/>
            </a:pPr>
            <a:r>
              <a:rPr lang="en-US" altLang="zh-TW" sz="1600" dirty="0"/>
              <a:t>        print(" True X = ",p[7])</a:t>
            </a:r>
          </a:p>
          <a:p>
            <a:pPr marL="0" indent="0">
              <a:buNone/>
            </a:pPr>
            <a:r>
              <a:rPr lang="en-US" altLang="zh-TW" sz="1600" dirty="0"/>
              <a:t>    </a:t>
            </a:r>
            <a:r>
              <a:rPr lang="en-US" altLang="zh-TW" sz="1600" dirty="0" err="1"/>
              <a:t>elif</a:t>
            </a:r>
            <a:r>
              <a:rPr lang="en-US" altLang="zh-TW" sz="1600" dirty="0"/>
              <a:t> p[2]==False:</a:t>
            </a:r>
          </a:p>
          <a:p>
            <a:pPr marL="0" indent="0">
              <a:buNone/>
            </a:pPr>
            <a:r>
              <a:rPr lang="en-US" altLang="zh-TW" sz="1600" dirty="0"/>
              <a:t>        names[p[2]]=p[2]</a:t>
            </a:r>
          </a:p>
          <a:p>
            <a:pPr marL="0" indent="0">
              <a:buNone/>
            </a:pPr>
            <a:r>
              <a:rPr lang="en-US" altLang="zh-TW" sz="1600" dirty="0"/>
              <a:t>        print(" False X = ",p[9])</a:t>
            </a:r>
            <a:endParaRPr lang="zh-TW" altLang="en-US" sz="1600" dirty="0"/>
          </a:p>
        </p:txBody>
      </p:sp>
      <p:sp>
        <p:nvSpPr>
          <p:cNvPr id="4" name="文字方塊 3">
            <a:extLst>
              <a:ext uri="{FF2B5EF4-FFF2-40B4-BE49-F238E27FC236}">
                <a16:creationId xmlns:a16="http://schemas.microsoft.com/office/drawing/2014/main" id="{9E666C4E-EECC-4626-BB01-2CB92A0AC668}"/>
              </a:ext>
            </a:extLst>
          </p:cNvPr>
          <p:cNvSpPr txBox="1"/>
          <p:nvPr/>
        </p:nvSpPr>
        <p:spPr>
          <a:xfrm>
            <a:off x="937260" y="416272"/>
            <a:ext cx="2308860"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語法實現</a:t>
            </a:r>
          </a:p>
        </p:txBody>
      </p:sp>
      <p:pic>
        <p:nvPicPr>
          <p:cNvPr id="6" name="圖片 5" descr="一張含有 文字 的圖片&#10;&#10;自動產生的描述">
            <a:extLst>
              <a:ext uri="{FF2B5EF4-FFF2-40B4-BE49-F238E27FC236}">
                <a16:creationId xmlns:a16="http://schemas.microsoft.com/office/drawing/2014/main" id="{2E81C81A-1E56-43B7-98A3-95B9B1C486CE}"/>
              </a:ext>
            </a:extLst>
          </p:cNvPr>
          <p:cNvPicPr>
            <a:picLocks noChangeAspect="1"/>
          </p:cNvPicPr>
          <p:nvPr/>
        </p:nvPicPr>
        <p:blipFill rotWithShape="1">
          <a:blip r:embed="rId3">
            <a:extLst>
              <a:ext uri="{28A0092B-C50C-407E-A947-70E740481C1C}">
                <a14:useLocalDpi xmlns:a14="http://schemas.microsoft.com/office/drawing/2010/main" val="0"/>
              </a:ext>
            </a:extLst>
          </a:blip>
          <a:srcRect t="84993" r="58027"/>
          <a:stretch/>
        </p:blipFill>
        <p:spPr>
          <a:xfrm>
            <a:off x="6407115" y="1712067"/>
            <a:ext cx="4968622" cy="1235413"/>
          </a:xfrm>
          <a:prstGeom prst="rect">
            <a:avLst/>
          </a:prstGeom>
        </p:spPr>
      </p:pic>
    </p:spTree>
    <p:extLst>
      <p:ext uri="{BB962C8B-B14F-4D97-AF65-F5344CB8AC3E}">
        <p14:creationId xmlns:p14="http://schemas.microsoft.com/office/powerpoint/2010/main" val="153054399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377</TotalTime>
  <Words>1902</Words>
  <Application>Microsoft Office PowerPoint</Application>
  <PresentationFormat>寬螢幕</PresentationFormat>
  <Paragraphs>187</Paragraphs>
  <Slides>25</Slides>
  <Notes>18</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25</vt:i4>
      </vt:variant>
    </vt:vector>
  </HeadingPairs>
  <TitlesOfParts>
    <vt:vector size="31" baseType="lpstr">
      <vt:lpstr>標楷體</vt:lpstr>
      <vt:lpstr>arial</vt:lpstr>
      <vt:lpstr>arial</vt:lpstr>
      <vt:lpstr>Calibri</vt:lpstr>
      <vt:lpstr>Calibri Light</vt:lpstr>
      <vt:lpstr>Office 佈景主題</vt:lpstr>
      <vt:lpstr>期末報告主題二 客製化complier教學</vt:lpstr>
      <vt:lpstr>目錄</vt:lpstr>
      <vt:lpstr>客製化complier哪裡好?</vt:lpstr>
      <vt:lpstr>程式碼將使用下列套件</vt:lpstr>
      <vt:lpstr>設計參考程式</vt:lpstr>
      <vt:lpstr>Token </vt:lpstr>
      <vt:lpstr>PowerPoint 簡報</vt:lpstr>
      <vt:lpstr>語法格式</vt:lpstr>
      <vt:lpstr>PowerPoint 簡報</vt:lpstr>
      <vt:lpstr>現場動手做</vt:lpstr>
      <vt:lpstr>現場動手做—語法設計</vt:lpstr>
      <vt:lpstr>標準差計算機實現</vt:lpstr>
      <vt:lpstr>其他語法</vt:lpstr>
      <vt:lpstr>其他語法</vt:lpstr>
      <vt:lpstr>其他語法</vt:lpstr>
      <vt:lpstr>其他語法</vt:lpstr>
      <vt:lpstr>四則運算</vt:lpstr>
      <vt:lpstr>四則運算</vt:lpstr>
      <vt:lpstr>PowerPoint 簡報</vt:lpstr>
      <vt:lpstr>PowerPoint 簡報</vt:lpstr>
      <vt:lpstr>PowerPoint 簡報</vt:lpstr>
      <vt:lpstr>再四則運算之後繪製Parsing Tree</vt:lpstr>
      <vt:lpstr>PowerPoint 簡報</vt:lpstr>
      <vt:lpstr>艦載反潛戰系統 優點</vt:lpstr>
      <vt:lpstr>加分題 參考資料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紀夫 鄭</dc:creator>
  <cp:lastModifiedBy>莊家俊</cp:lastModifiedBy>
  <cp:revision>18</cp:revision>
  <dcterms:created xsi:type="dcterms:W3CDTF">2020-12-27T17:55:34Z</dcterms:created>
  <dcterms:modified xsi:type="dcterms:W3CDTF">2020-12-28T18:11:18Z</dcterms:modified>
</cp:coreProperties>
</file>