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36" autoAdjust="0"/>
  </p:normalViewPr>
  <p:slideViewPr>
    <p:cSldViewPr snapToGrid="0">
      <p:cViewPr varScale="1">
        <p:scale>
          <a:sx n="117" d="100"/>
          <a:sy n="117"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9A96B-E07F-4E57-8481-7267CD9713D4}" type="datetimeFigureOut">
              <a:rPr lang="zh-TW" altLang="en-US" smtClean="0"/>
              <a:t>2020/12/28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F5548-4C39-49E7-B4B7-823A35AB3092}" type="slidenum">
              <a:rPr lang="zh-TW" altLang="en-US" smtClean="0"/>
              <a:t>‹#›</a:t>
            </a:fld>
            <a:endParaRPr lang="zh-TW" altLang="en-US"/>
          </a:p>
        </p:txBody>
      </p:sp>
    </p:spTree>
    <p:extLst>
      <p:ext uri="{BB962C8B-B14F-4D97-AF65-F5344CB8AC3E}">
        <p14:creationId xmlns:p14="http://schemas.microsoft.com/office/powerpoint/2010/main" val="3143108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但是，</a:t>
            </a:r>
            <a:r>
              <a:rPr lang="en-US" altLang="zh-TW" dirty="0"/>
              <a:t>NELIAC</a:t>
            </a:r>
            <a:r>
              <a:rPr lang="zh-TW" altLang="en-US" dirty="0"/>
              <a:t>程序不容易移植，因為該語言允許對取決於字符長度的二進製字符進行操作。此外，</a:t>
            </a:r>
            <a:r>
              <a:rPr lang="en-US" altLang="zh-TW" dirty="0"/>
              <a:t>NELIAC</a:t>
            </a:r>
            <a:r>
              <a:rPr lang="zh-TW" altLang="en-US" dirty="0"/>
              <a:t>語言沒有輸入輸出方案。同樣，其循環語句異常嚴格，因為索引變量必須精確地達到最終值，否則將發生無限循環。這就是</a:t>
            </a:r>
            <a:r>
              <a:rPr lang="en-US" altLang="zh-TW" dirty="0"/>
              <a:t>NELIAC</a:t>
            </a:r>
            <a:r>
              <a:rPr lang="zh-TW" altLang="en-US" dirty="0"/>
              <a:t>的致命弱點。</a:t>
            </a:r>
          </a:p>
          <a:p>
            <a:endParaRPr lang="zh-TW" altLang="en-US" dirty="0"/>
          </a:p>
          <a:p>
            <a:r>
              <a:rPr lang="zh-TW" altLang="en-US" dirty="0"/>
              <a:t>許多其他著名的計算機專家，例如</a:t>
            </a:r>
            <a:r>
              <a:rPr lang="en-US" altLang="zh-TW" dirty="0"/>
              <a:t>Niklaus Wirth</a:t>
            </a:r>
            <a:r>
              <a:rPr lang="zh-TW" altLang="en-US" dirty="0"/>
              <a:t>也對該項目做出了貢獻，但是在海軍部對帶有商業支持的編譯器進行標準化之後，</a:t>
            </a:r>
            <a:r>
              <a:rPr lang="en-US" altLang="zh-TW" dirty="0"/>
              <a:t>NELIAC</a:t>
            </a:r>
            <a:r>
              <a:rPr lang="zh-TW" altLang="en-US" dirty="0"/>
              <a:t>最終不受歡迎。</a:t>
            </a:r>
          </a:p>
        </p:txBody>
      </p:sp>
      <p:sp>
        <p:nvSpPr>
          <p:cNvPr id="4" name="投影片編號版面配置區 3"/>
          <p:cNvSpPr>
            <a:spLocks noGrp="1"/>
          </p:cNvSpPr>
          <p:nvPr>
            <p:ph type="sldNum" sz="quarter" idx="10"/>
          </p:nvPr>
        </p:nvSpPr>
        <p:spPr/>
        <p:txBody>
          <a:bodyPr/>
          <a:lstStyle/>
          <a:p>
            <a:fld id="{73AF5548-4C39-49E7-B4B7-823A35AB3092}" type="slidenum">
              <a:rPr lang="zh-TW" altLang="en-US" smtClean="0"/>
              <a:t>1</a:t>
            </a:fld>
            <a:endParaRPr lang="zh-TW" altLang="en-US"/>
          </a:p>
        </p:txBody>
      </p:sp>
    </p:spTree>
    <p:extLst>
      <p:ext uri="{BB962C8B-B14F-4D97-AF65-F5344CB8AC3E}">
        <p14:creationId xmlns:p14="http://schemas.microsoft.com/office/powerpoint/2010/main" val="367083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720F1-36BC-4648-8F62-4EBC43D31AB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8804C93-7FAE-4C6A-8CCC-D2E2BD673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543E384-64E8-4F7D-8062-59E5442BCC33}"/>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E569236F-3519-4B48-87AA-4FCE375195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5784F6-E8A8-46C4-B5B8-ECDB42C7F2CA}"/>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361873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2C0890-EE90-4127-9EC5-4676F0213B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D3EAF81-7C7D-46EE-8446-881E35AF92B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417F01C-AF2F-4A40-8111-8CC51BFDDD8B}"/>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CD0957E8-8954-482C-8A64-CD605FAB06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70F0A2-B86B-4CF0-9A7E-2AF567227CC8}"/>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284498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F0857D9-9C71-4941-A553-EC39AAB3545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C5F4A0D-4A81-4315-B029-A5E923BA8F7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D1E39E-A870-4D01-A1FF-61C7CD83AA00}"/>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B7D4D826-3499-4F05-B85B-9A32585940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BF4003-D72C-464A-A945-316F486546E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410535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1B343-FBFE-4586-B783-6A7B447B0B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F243F6-6359-4BC0-8CB8-868A8E4EAF85}"/>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E89684E-0B2D-4057-87D9-828BDF115B8F}"/>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32E6FD59-442E-4A7C-97C0-75947A8E93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7899EF-79CA-432C-AA6B-63CB1ED999BC}"/>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76165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A01E9A-83CF-4158-B972-90C14AFF3D3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E12F909-20DD-4895-A429-16E9FEE41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01E9338-BE8B-4759-B961-8C64BE1A6543}"/>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6D629A9F-C802-46C2-B47F-46F9AD780A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2D0407-FC1E-4783-8373-B79816D20ED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87381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CF5CA-B572-40AE-963F-E90BD7BC60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58C58B-2124-4421-A0C3-373658E95F6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EB3449E-A09A-4FF5-B976-3859C09BFA96}"/>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F3128E6-3484-4F00-8AF8-EB4DB2B4A4E3}"/>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41C55FC7-EE50-4014-AAFC-B7D29FEB6C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343FB4-002A-4DDE-9B65-A299808C6644}"/>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24456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824F8-5705-4C21-88A1-446B3E4D82E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BE8BE1B-15CE-418D-896B-9DAA9D93E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0540346-8D61-4B93-9F44-F9A500B3C21D}"/>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8C0F530-E3B1-44B3-81E5-DFAE6BBD1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49D73DC1-FD40-4A61-A831-FB4B21F8F22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8C1D446-CE80-4D8F-8952-72B127D38D17}"/>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8" name="頁尾版面配置區 7">
            <a:extLst>
              <a:ext uri="{FF2B5EF4-FFF2-40B4-BE49-F238E27FC236}">
                <a16:creationId xmlns:a16="http://schemas.microsoft.com/office/drawing/2014/main" id="{C93B3E67-3B9B-4A41-9CFD-5E8FDA4648A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F3FBF7-AEA2-42CF-A2DB-EF62D0F3B3D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229973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4CEE31-F8D2-400E-B594-28FA8E4DA02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2F290E7-FF81-4293-AA00-6CAF87CA1A88}"/>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4" name="頁尾版面配置區 3">
            <a:extLst>
              <a:ext uri="{FF2B5EF4-FFF2-40B4-BE49-F238E27FC236}">
                <a16:creationId xmlns:a16="http://schemas.microsoft.com/office/drawing/2014/main" id="{8B9E75F6-1BFB-4D15-8921-47529D5BC14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D4A89DB-392D-470C-81B4-408A8A349C1E}"/>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7116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5E0CB85-2E5E-403B-938E-C6AB92A104A0}"/>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3" name="頁尾版面配置區 2">
            <a:extLst>
              <a:ext uri="{FF2B5EF4-FFF2-40B4-BE49-F238E27FC236}">
                <a16:creationId xmlns:a16="http://schemas.microsoft.com/office/drawing/2014/main" id="{EB3EE2C8-D868-417A-AF97-54D9FE06B96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23B4705-FB33-4C04-AEB5-FF4CDCA9E5AE}"/>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85495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C6381C-AE00-4281-940E-BE00ED0CA4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7EF7389-1076-4690-8782-397DA5E05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E0841EE-0B08-4142-B956-03BCC7FA2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13EF366-A2B4-43A1-8CAA-BADF1A5525FA}"/>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61AA0DF2-A53F-41BD-914B-637980C14AB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3AD09C0-AE27-441A-B76F-F4E3C4D51774}"/>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79214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15844-DDC6-49E3-85D3-7B50E3AD222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1A0E76D-C541-4EF6-BB9B-E632FFDF6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AD44A43-DFB3-44C8-8CA0-57A58A770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F58AB1E-53A1-48D9-9C07-CEB9BFE186FF}"/>
              </a:ext>
            </a:extLst>
          </p:cNvPr>
          <p:cNvSpPr>
            <a:spLocks noGrp="1"/>
          </p:cNvSpPr>
          <p:nvPr>
            <p:ph type="dt" sz="half" idx="10"/>
          </p:nvPr>
        </p:nvSpPr>
        <p:spPr/>
        <p:txBody>
          <a:bodyPr/>
          <a:lstStyle/>
          <a:p>
            <a:fld id="{A955691B-0880-4DAB-8E6C-1CC11F331073}" type="datetimeFigureOut">
              <a:rPr lang="zh-TW" altLang="en-US" smtClean="0"/>
              <a:t>2020/12/28</a:t>
            </a:fld>
            <a:endParaRPr lang="zh-TW" altLang="en-US"/>
          </a:p>
        </p:txBody>
      </p:sp>
      <p:sp>
        <p:nvSpPr>
          <p:cNvPr id="6" name="頁尾版面配置區 5">
            <a:extLst>
              <a:ext uri="{FF2B5EF4-FFF2-40B4-BE49-F238E27FC236}">
                <a16:creationId xmlns:a16="http://schemas.microsoft.com/office/drawing/2014/main" id="{9BA6D89A-1BC4-400B-8DAD-CA6FB094B6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0AD75CC-6496-4B9F-985A-2457E9886F37}"/>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92628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A978039-6539-4948-B7AE-C313AB2EF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6E94DCA-1698-4F10-AF3C-0F81258FA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788186-8AD8-4ED5-8030-3998E79CE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5691B-0880-4DAB-8E6C-1CC11F331073}" type="datetimeFigureOut">
              <a:rPr lang="zh-TW" altLang="en-US" smtClean="0"/>
              <a:t>2020/12/28</a:t>
            </a:fld>
            <a:endParaRPr lang="zh-TW" altLang="en-US"/>
          </a:p>
        </p:txBody>
      </p:sp>
      <p:sp>
        <p:nvSpPr>
          <p:cNvPr id="5" name="頁尾版面配置區 4">
            <a:extLst>
              <a:ext uri="{FF2B5EF4-FFF2-40B4-BE49-F238E27FC236}">
                <a16:creationId xmlns:a16="http://schemas.microsoft.com/office/drawing/2014/main" id="{46390491-7351-4218-B33F-0DF26079B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BA9E494-6BFA-4DE8-8678-9548A4B19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28822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avy_Electronics_Laboratory" TargetMode="External"/><Relationship Id="rId2" Type="http://schemas.openxmlformats.org/officeDocument/2006/relationships/hyperlink" Target="https://en.wikipedia.org/wiki/NELIAC" TargetMode="External"/><Relationship Id="rId1" Type="http://schemas.openxmlformats.org/officeDocument/2006/relationships/slideLayout" Target="../slideLayouts/slideLayout2.xml"/><Relationship Id="rId4" Type="http://schemas.openxmlformats.org/officeDocument/2006/relationships/hyperlink" Target="https://en.wikipedia.org/wiki/United_States_Naval_Research_Labora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07310EE-CF4D-49BD-B8CA-EA8D5DE35245}"/>
              </a:ext>
            </a:extLst>
          </p:cNvPr>
          <p:cNvPicPr>
            <a:picLocks noChangeAspect="1"/>
          </p:cNvPicPr>
          <p:nvPr/>
        </p:nvPicPr>
        <p:blipFill>
          <a:blip r:embed="rId3"/>
          <a:stretch>
            <a:fillRect/>
          </a:stretch>
        </p:blipFill>
        <p:spPr>
          <a:xfrm>
            <a:off x="10250644" y="259057"/>
            <a:ext cx="1696427" cy="1665583"/>
          </a:xfrm>
          <a:prstGeom prst="rect">
            <a:avLst/>
          </a:prstGeom>
        </p:spPr>
      </p:pic>
      <p:sp>
        <p:nvSpPr>
          <p:cNvPr id="3" name="副標題 2">
            <a:extLst>
              <a:ext uri="{FF2B5EF4-FFF2-40B4-BE49-F238E27FC236}">
                <a16:creationId xmlns:a16="http://schemas.microsoft.com/office/drawing/2014/main" id="{F98BB57F-3F1F-4C57-AE75-414203EEA75C}"/>
              </a:ext>
            </a:extLst>
          </p:cNvPr>
          <p:cNvSpPr>
            <a:spLocks noGrp="1"/>
          </p:cNvSpPr>
          <p:nvPr>
            <p:ph type="subTitle" idx="1"/>
          </p:nvPr>
        </p:nvSpPr>
        <p:spPr>
          <a:xfrm>
            <a:off x="546030" y="1355271"/>
            <a:ext cx="10910277" cy="4929800"/>
          </a:xfrm>
        </p:spPr>
        <p:txBody>
          <a:bodyPr>
            <a:normAutofit/>
          </a:bodyPr>
          <a:lstStyle/>
          <a:p>
            <a:pPr marL="342900" indent="-342900" algn="l">
              <a:lnSpc>
                <a:spcPct val="150000"/>
              </a:lnSpc>
              <a:buFont typeface="Arial" panose="020B0604020202020204" pitchFamily="34" charset="0"/>
              <a:buChar char="•"/>
            </a:pPr>
            <a:r>
              <a:rPr lang="zh-TW" altLang="en-US" sz="2100" dirty="0">
                <a:latin typeface="標楷體" panose="03000509000000000000" pitchFamily="65" charset="-120"/>
                <a:ea typeface="標楷體" panose="03000509000000000000" pitchFamily="65" charset="-120"/>
              </a:rPr>
              <a:t>實例</a:t>
            </a:r>
            <a:endParaRPr lang="en-US" altLang="zh-TW" sz="2100" dirty="0">
              <a:latin typeface="標楷體" panose="03000509000000000000" pitchFamily="65" charset="-120"/>
              <a:ea typeface="標楷體" panose="03000509000000000000" pitchFamily="65" charset="-120"/>
            </a:endParaRPr>
          </a:p>
          <a:p>
            <a:pPr lvl="1" algn="l">
              <a:lnSpc>
                <a:spcPct val="150000"/>
              </a:lnSpc>
            </a:pPr>
            <a:r>
              <a:rPr lang="en-US" altLang="zh-TW" dirty="0">
                <a:latin typeface="標楷體" panose="03000509000000000000" pitchFamily="65" charset="-120"/>
                <a:ea typeface="標楷體" panose="03000509000000000000" pitchFamily="65" charset="-120"/>
              </a:rPr>
              <a:t>NELIAC</a:t>
            </a:r>
            <a:r>
              <a:rPr lang="zh-TW" altLang="en-US" dirty="0">
                <a:latin typeface="標楷體" panose="03000509000000000000" pitchFamily="65" charset="-120"/>
                <a:ea typeface="標楷體" panose="03000509000000000000" pitchFamily="65" charset="-120"/>
              </a:rPr>
              <a:t>用於實施實驗性艦載反潛戰系統，還用於開發國家應急指揮所項目，該項目開發了安裝在航空母艦和巡洋艦上的戰略指揮與控制系統。</a:t>
            </a:r>
            <a:r>
              <a:rPr lang="en-US" altLang="zh-TW" dirty="0">
                <a:latin typeface="標楷體" panose="03000509000000000000" pitchFamily="65" charset="-120"/>
                <a:ea typeface="標楷體" panose="03000509000000000000" pitchFamily="65" charset="-120"/>
              </a:rPr>
              <a:t>NELIAC</a:t>
            </a:r>
            <a:r>
              <a:rPr lang="zh-TW" altLang="en-US" dirty="0">
                <a:latin typeface="標楷體" panose="03000509000000000000" pitchFamily="65" charset="-120"/>
                <a:ea typeface="標楷體" panose="03000509000000000000" pitchFamily="65" charset="-120"/>
              </a:rPr>
              <a:t>最成功的應用是對美國海軍自動高頻定向系統的控制，該</a:t>
            </a:r>
            <a:r>
              <a:rPr lang="en-US" altLang="zh-TW" dirty="0">
                <a:latin typeface="標楷體" panose="03000509000000000000" pitchFamily="65" charset="-120"/>
                <a:ea typeface="標楷體" panose="03000509000000000000" pitchFamily="65" charset="-120"/>
              </a:rPr>
              <a:t>Compiler</a:t>
            </a:r>
            <a:r>
              <a:rPr lang="zh-TW" altLang="en-US" dirty="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1968</a:t>
            </a:r>
            <a:r>
              <a:rPr lang="zh-TW" altLang="en-US" dirty="0">
                <a:latin typeface="標楷體" panose="03000509000000000000" pitchFamily="65" charset="-120"/>
                <a:ea typeface="標楷體" panose="03000509000000000000" pitchFamily="65" charset="-120"/>
              </a:rPr>
              <a:t>年投入使用，一直持續到</a:t>
            </a:r>
            <a:r>
              <a:rPr lang="en-US" altLang="zh-TW" dirty="0">
                <a:latin typeface="標楷體" panose="03000509000000000000" pitchFamily="65" charset="-120"/>
                <a:ea typeface="標楷體" panose="03000509000000000000" pitchFamily="65" charset="-120"/>
              </a:rPr>
              <a:t>1990</a:t>
            </a:r>
            <a:r>
              <a:rPr lang="zh-TW" altLang="en-US" dirty="0">
                <a:latin typeface="標楷體" panose="03000509000000000000" pitchFamily="65" charset="-120"/>
                <a:ea typeface="標楷體" panose="03000509000000000000" pitchFamily="65" charset="-120"/>
              </a:rPr>
              <a:t>年代初。</a:t>
            </a:r>
            <a:endParaRPr lang="en-US" altLang="zh-TW" sz="2100" dirty="0">
              <a:latin typeface="標楷體" panose="03000509000000000000" pitchFamily="65" charset="-120"/>
              <a:ea typeface="標楷體" panose="03000509000000000000" pitchFamily="65" charset="-120"/>
            </a:endParaRPr>
          </a:p>
          <a:p>
            <a:pPr marL="342900" indent="-342900" algn="l">
              <a:lnSpc>
                <a:spcPct val="150000"/>
              </a:lnSpc>
              <a:buFont typeface="Arial" panose="020B0604020202020204" pitchFamily="34" charset="0"/>
              <a:buChar char="•"/>
            </a:pPr>
            <a:r>
              <a:rPr lang="zh-TW" altLang="en-US" sz="2100" dirty="0">
                <a:latin typeface="標楷體" panose="03000509000000000000" pitchFamily="65" charset="-120"/>
                <a:ea typeface="標楷體" panose="03000509000000000000" pitchFamily="65" charset="-120"/>
              </a:rPr>
              <a:t>優點</a:t>
            </a:r>
            <a:endParaRPr lang="en-US" altLang="zh-TW" sz="2100" dirty="0">
              <a:latin typeface="標楷體" panose="03000509000000000000" pitchFamily="65" charset="-120"/>
              <a:ea typeface="標楷體" panose="03000509000000000000" pitchFamily="65" charset="-120"/>
            </a:endParaRPr>
          </a:p>
          <a:p>
            <a:pPr lvl="1" algn="l">
              <a:lnSpc>
                <a:spcPct val="150000"/>
              </a:lnSpc>
            </a:pPr>
            <a:r>
              <a:rPr lang="en-US" altLang="zh-TW" dirty="0">
                <a:latin typeface="標楷體" panose="03000509000000000000" pitchFamily="65" charset="-120"/>
                <a:ea typeface="標楷體" panose="03000509000000000000" pitchFamily="65" charset="-120"/>
              </a:rPr>
              <a:t>NELIAC</a:t>
            </a:r>
            <a:r>
              <a:rPr lang="zh-TW" altLang="en-US" dirty="0">
                <a:latin typeface="標楷體" panose="03000509000000000000" pitchFamily="65" charset="-120"/>
                <a:ea typeface="標楷體" panose="03000509000000000000" pitchFamily="65" charset="-120"/>
              </a:rPr>
              <a:t>從未打算成為商業產品。此</a:t>
            </a:r>
            <a:r>
              <a:rPr lang="en-US" altLang="zh-TW" dirty="0">
                <a:latin typeface="標楷體" panose="03000509000000000000" pitchFamily="65" charset="-120"/>
                <a:ea typeface="標楷體" panose="03000509000000000000" pitchFamily="65" charset="-120"/>
              </a:rPr>
              <a:t>Compiler</a:t>
            </a:r>
            <a:r>
              <a:rPr lang="zh-TW" altLang="en-US" dirty="0">
                <a:latin typeface="標楷體" panose="03000509000000000000" pitchFamily="65" charset="-120"/>
                <a:ea typeface="標楷體" panose="03000509000000000000" pitchFamily="65" charset="-120"/>
              </a:rPr>
              <a:t>主要優點是它的可移植到其他電腦，和它的一次通過</a:t>
            </a:r>
            <a:r>
              <a:rPr lang="en-US" altLang="zh-TW" dirty="0">
                <a:latin typeface="標楷體" panose="03000509000000000000" pitchFamily="65" charset="-120"/>
                <a:ea typeface="標楷體" panose="03000509000000000000" pitchFamily="65" charset="-120"/>
              </a:rPr>
              <a:t>Compiler</a:t>
            </a:r>
            <a:r>
              <a:rPr lang="zh-TW" altLang="en-US" dirty="0">
                <a:latin typeface="標楷體" panose="03000509000000000000" pitchFamily="65" charset="-120"/>
                <a:ea typeface="標楷體" panose="03000509000000000000" pitchFamily="65" charset="-120"/>
              </a:rPr>
              <a:t>，其成為可能這樣的快速編譯時間，它編譯比其它</a:t>
            </a:r>
            <a:r>
              <a:rPr lang="en-US" altLang="zh-TW" dirty="0">
                <a:latin typeface="標楷體" panose="03000509000000000000" pitchFamily="65" charset="-120"/>
                <a:ea typeface="標楷體" panose="03000509000000000000" pitchFamily="65" charset="-120"/>
              </a:rPr>
              <a:t>Compiler</a:t>
            </a:r>
            <a:r>
              <a:rPr lang="zh-TW" altLang="en-US" dirty="0">
                <a:latin typeface="標楷體" panose="03000509000000000000" pitchFamily="65" charset="-120"/>
                <a:ea typeface="標楷體" panose="03000509000000000000" pitchFamily="65" charset="-120"/>
              </a:rPr>
              <a:t>快</a:t>
            </a:r>
            <a:r>
              <a:rPr lang="en-US" altLang="zh-TW" dirty="0">
                <a:latin typeface="標楷體" panose="03000509000000000000" pitchFamily="65" charset="-120"/>
                <a:ea typeface="標楷體" panose="03000509000000000000" pitchFamily="65" charset="-120"/>
              </a:rPr>
              <a:t>60</a:t>
            </a:r>
            <a:r>
              <a:rPr lang="zh-TW" altLang="en-US" dirty="0">
                <a:latin typeface="標楷體" panose="03000509000000000000" pitchFamily="65" charset="-120"/>
                <a:ea typeface="標楷體" panose="03000509000000000000" pitchFamily="65" charset="-120"/>
              </a:rPr>
              <a:t>到</a:t>
            </a:r>
            <a:r>
              <a:rPr lang="en-US" altLang="zh-TW" dirty="0">
                <a:latin typeface="標楷體" panose="03000509000000000000" pitchFamily="65" charset="-120"/>
                <a:ea typeface="標楷體" panose="03000509000000000000" pitchFamily="65" charset="-120"/>
              </a:rPr>
              <a:t>120</a:t>
            </a:r>
            <a:r>
              <a:rPr lang="zh-TW" altLang="en-US" dirty="0">
                <a:latin typeface="標楷體" panose="03000509000000000000" pitchFamily="65" charset="-120"/>
                <a:ea typeface="標楷體" panose="03000509000000000000" pitchFamily="65" charset="-120"/>
              </a:rPr>
              <a:t>倍。該語言的簡單性及其快速的編譯時間比其他同期的編譯器允許更快的開發時間。這是</a:t>
            </a:r>
            <a:r>
              <a:rPr lang="en-US" altLang="zh-TW" dirty="0">
                <a:latin typeface="標楷體" panose="03000509000000000000" pitchFamily="65" charset="-120"/>
                <a:ea typeface="標楷體" panose="03000509000000000000" pitchFamily="65" charset="-120"/>
              </a:rPr>
              <a:t>NEL</a:t>
            </a:r>
            <a:r>
              <a:rPr lang="zh-TW" altLang="en-US" dirty="0">
                <a:latin typeface="標楷體" panose="03000509000000000000" pitchFamily="65" charset="-120"/>
                <a:ea typeface="標楷體" panose="03000509000000000000" pitchFamily="65" charset="-120"/>
              </a:rPr>
              <a:t>的內部工作，在為電腦系統開發問題提供更具成本效益的解決方案。</a:t>
            </a:r>
          </a:p>
          <a:p>
            <a:pPr algn="l">
              <a:lnSpc>
                <a:spcPct val="150000"/>
              </a:lnSpc>
            </a:pPr>
            <a:endParaRPr lang="zh-TW" altLang="en-US" sz="2100" dirty="0">
              <a:latin typeface="標楷體" panose="03000509000000000000" pitchFamily="65" charset="-120"/>
              <a:ea typeface="標楷體" panose="03000509000000000000" pitchFamily="65" charset="-120"/>
            </a:endParaRPr>
          </a:p>
        </p:txBody>
      </p:sp>
      <p:sp>
        <p:nvSpPr>
          <p:cNvPr id="5" name="矩形 4">
            <a:extLst>
              <a:ext uri="{FF2B5EF4-FFF2-40B4-BE49-F238E27FC236}">
                <a16:creationId xmlns:a16="http://schemas.microsoft.com/office/drawing/2014/main" id="{1480AF89-2835-4A42-B963-35CC1D6706E5}"/>
              </a:ext>
            </a:extLst>
          </p:cNvPr>
          <p:cNvSpPr/>
          <p:nvPr/>
        </p:nvSpPr>
        <p:spPr>
          <a:xfrm>
            <a:off x="546030" y="459094"/>
            <a:ext cx="2768670" cy="769441"/>
          </a:xfrm>
          <a:prstGeom prst="rect">
            <a:avLst/>
          </a:prstGeom>
        </p:spPr>
        <p:txBody>
          <a:bodyPr wrap="square">
            <a:spAutoFit/>
          </a:bodyPr>
          <a:lstStyle/>
          <a:p>
            <a:r>
              <a:rPr lang="zh-TW" altLang="en-US" sz="4400" dirty="0">
                <a:latin typeface="標楷體" panose="03000509000000000000" pitchFamily="65" charset="-120"/>
                <a:ea typeface="標楷體" panose="03000509000000000000" pitchFamily="65" charset="-120"/>
              </a:rPr>
              <a:t>加分題</a:t>
            </a:r>
          </a:p>
        </p:txBody>
      </p:sp>
    </p:spTree>
    <p:extLst>
      <p:ext uri="{BB962C8B-B14F-4D97-AF65-F5344CB8AC3E}">
        <p14:creationId xmlns:p14="http://schemas.microsoft.com/office/powerpoint/2010/main" val="361225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388E0E-C8FD-44EC-BE3C-82E4FBF2B34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加分題 參考資料</a:t>
            </a:r>
          </a:p>
        </p:txBody>
      </p:sp>
      <p:sp>
        <p:nvSpPr>
          <p:cNvPr id="3" name="內容版面配置區 2">
            <a:extLst>
              <a:ext uri="{FF2B5EF4-FFF2-40B4-BE49-F238E27FC236}">
                <a16:creationId xmlns:a16="http://schemas.microsoft.com/office/drawing/2014/main" id="{0E8045AA-87A5-421C-9771-FF7490E97B63}"/>
              </a:ext>
            </a:extLst>
          </p:cNvPr>
          <p:cNvSpPr>
            <a:spLocks noGrp="1"/>
          </p:cNvSpPr>
          <p:nvPr>
            <p:ph idx="1"/>
          </p:nvPr>
        </p:nvSpPr>
        <p:spPr/>
        <p:txBody>
          <a:bodyPr/>
          <a:lstStyle/>
          <a:p>
            <a:r>
              <a:rPr lang="en-US" altLang="zh-TW" dirty="0">
                <a:hlinkClick r:id="rId2"/>
              </a:rPr>
              <a:t>https://en.wikipedia.org/wiki/NELIAC</a:t>
            </a:r>
            <a:endParaRPr lang="en-US" altLang="zh-TW" dirty="0"/>
          </a:p>
          <a:p>
            <a:r>
              <a:rPr lang="en-US" altLang="zh-TW" dirty="0">
                <a:hlinkClick r:id="rId3"/>
              </a:rPr>
              <a:t>https://en.wikipedia.org/wiki/Navy_Electronics_Laboratory</a:t>
            </a:r>
            <a:endParaRPr lang="en-US" altLang="zh-TW" dirty="0"/>
          </a:p>
          <a:p>
            <a:r>
              <a:rPr lang="en-US" altLang="zh-TW" dirty="0">
                <a:hlinkClick r:id="rId4"/>
              </a:rPr>
              <a:t>https://en.wikipedia.org/wiki/United_States_Naval_Research_Laboratory</a:t>
            </a: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31729096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312</Words>
  <Application>Microsoft Office PowerPoint</Application>
  <PresentationFormat>寬螢幕</PresentationFormat>
  <Paragraphs>13</Paragraphs>
  <Slides>2</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新細明體</vt:lpstr>
      <vt:lpstr>標楷體</vt:lpstr>
      <vt:lpstr>Arial</vt:lpstr>
      <vt:lpstr>Calibri</vt:lpstr>
      <vt:lpstr>Calibri Light</vt:lpstr>
      <vt:lpstr>Office 佈景主題</vt:lpstr>
      <vt:lpstr>PowerPoint 簡報</vt:lpstr>
      <vt:lpstr>加分題 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紀夫 鄭</dc:creator>
  <cp:lastModifiedBy>紀夫 鄭</cp:lastModifiedBy>
  <cp:revision>3</cp:revision>
  <dcterms:created xsi:type="dcterms:W3CDTF">2020-12-27T17:55:34Z</dcterms:created>
  <dcterms:modified xsi:type="dcterms:W3CDTF">2020-12-27T18:23:22Z</dcterms:modified>
</cp:coreProperties>
</file>