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8" r:id="rId2"/>
    <p:sldId id="259" r:id="rId3"/>
    <p:sldId id="260" r:id="rId4"/>
    <p:sldId id="261" r:id="rId5"/>
    <p:sldId id="263" r:id="rId6"/>
    <p:sldId id="264" r:id="rId7"/>
    <p:sldId id="267" r:id="rId8"/>
    <p:sldId id="268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82" r:id="rId19"/>
    <p:sldId id="279" r:id="rId20"/>
    <p:sldId id="256" r:id="rId21"/>
    <p:sldId id="25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79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9A96B-E07F-4E57-8481-7267CD9713D4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F5548-4C39-49E7-B4B7-823A35AB3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10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692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570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028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201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560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347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66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562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946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832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99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25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407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882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80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979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335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716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'''statement      : PSD NAME NUMBER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                      | PSD NAME NUMBER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endParaRPr lang="en-US" altLang="zh-TW" dirty="0"/>
          </a:p>
          <a:p>
            <a:r>
              <a:rPr lang="en-US" altLang="zh-TW" dirty="0"/>
              <a:t>                      | PSD NAME NUMBER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endParaRPr lang="en-US" altLang="zh-TW" dirty="0"/>
          </a:p>
          <a:p>
            <a:r>
              <a:rPr lang="en-US" altLang="zh-TW" dirty="0"/>
              <a:t>                      | PSD NAME NUMBER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endParaRPr lang="en-US" altLang="zh-TW" dirty="0"/>
          </a:p>
          <a:p>
            <a:r>
              <a:rPr lang="en-US" altLang="zh-TW" dirty="0"/>
              <a:t>                      | PSD NAME NUMBER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endParaRPr lang="en-US" altLang="zh-TW" dirty="0"/>
          </a:p>
          <a:p>
            <a:r>
              <a:rPr lang="en-US" altLang="zh-TW" dirty="0"/>
              <a:t>                      | PSD NAME NUMBER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endParaRPr lang="en-US" altLang="zh-TW" dirty="0"/>
          </a:p>
          <a:p>
            <a:r>
              <a:rPr lang="en-US" altLang="zh-TW" dirty="0"/>
              <a:t>                      | PSD NAME NUMBER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endParaRPr lang="en-US" altLang="zh-TW" dirty="0"/>
          </a:p>
          <a:p>
            <a:r>
              <a:rPr lang="en-US" altLang="zh-TW" dirty="0"/>
              <a:t>                      | PSD NAME NUMBER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endParaRPr lang="en-US" altLang="zh-TW" dirty="0"/>
          </a:p>
          <a:p>
            <a:r>
              <a:rPr lang="en-US" altLang="zh-TW" dirty="0"/>
              <a:t>                      | PSD NAME NUMBER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endParaRPr lang="en-US" altLang="zh-TW" dirty="0"/>
          </a:p>
          <a:p>
            <a:r>
              <a:rPr lang="en-US" altLang="zh-TW" dirty="0"/>
              <a:t>                      | PSD NAME NUMBER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    '''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20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66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77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480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0865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27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15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780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15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68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3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27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03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99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58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32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54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53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084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LIAC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United_States_Naval_Research_Laboratory" TargetMode="External"/><Relationship Id="rId4" Type="http://schemas.openxmlformats.org/officeDocument/2006/relationships/hyperlink" Target="https://en.wikipedia.org/wiki/Navy_Electronics_Laborator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nny132652/2020Fin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AAA36-A7EE-4D8A-86D3-37266C6D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050"/>
            <a:ext cx="9144000" cy="2387600"/>
          </a:xfrm>
        </p:spPr>
        <p:txBody>
          <a:bodyPr/>
          <a:lstStyle/>
          <a:p>
            <a:r>
              <a:rPr lang="zh-TW" altLang="en-US" dirty="0"/>
              <a:t>期末報告主題二</a:t>
            </a:r>
            <a:br>
              <a:rPr lang="en-US" altLang="zh-TW" dirty="0"/>
            </a:br>
            <a:r>
              <a:rPr lang="zh-TW" altLang="en-US" dirty="0"/>
              <a:t>客製化</a:t>
            </a:r>
            <a:r>
              <a:rPr lang="en-US" altLang="zh-TW" dirty="0"/>
              <a:t>complier</a:t>
            </a:r>
            <a:r>
              <a:rPr lang="zh-TW" altLang="en-US" dirty="0"/>
              <a:t>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63E35B-ED72-416C-B391-89D7158A0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0401"/>
            <a:ext cx="9144000" cy="3031434"/>
          </a:xfrm>
        </p:spPr>
        <p:txBody>
          <a:bodyPr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林佑勳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陳登群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黃  祥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莊家俊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鄭紀夫</a:t>
            </a:r>
            <a:endParaRPr lang="en-US" altLang="zh-TW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邱品誌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957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71200-D644-4C85-93E9-19B92253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現場動手做</a:t>
            </a:r>
            <a:r>
              <a:rPr lang="en-US" altLang="zh-TW" dirty="0"/>
              <a:t>—</a:t>
            </a:r>
            <a:r>
              <a:rPr lang="zh-TW" altLang="en-US" dirty="0"/>
              <a:t>語法設計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C97618-5E6A-48AA-90F6-FC4D3709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36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   </a:t>
            </a:r>
            <a:r>
              <a:rPr lang="en-US" altLang="zh-TW" sz="3600" dirty="0"/>
              <a:t>def </a:t>
            </a:r>
            <a:r>
              <a:rPr lang="en-US" altLang="zh-TW" sz="3600" dirty="0" err="1"/>
              <a:t>p_statement_psd</a:t>
            </a:r>
            <a:r>
              <a:rPr lang="en-US" altLang="zh-TW" sz="3600" dirty="0"/>
              <a:t>(p):</a:t>
            </a:r>
          </a:p>
          <a:p>
            <a:pPr marL="0" indent="0">
              <a:buNone/>
            </a:pPr>
            <a:r>
              <a:rPr lang="en-US" altLang="zh-TW" sz="3600" dirty="0"/>
              <a:t>	statement :</a:t>
            </a:r>
            <a:r>
              <a:rPr lang="zh-TW" altLang="en-US" sz="3600" dirty="0"/>
              <a:t> </a:t>
            </a:r>
            <a:r>
              <a:rPr lang="en-US" altLang="zh-TW" sz="3600" dirty="0"/>
              <a:t>PSD NAME NUMBER </a:t>
            </a:r>
            <a:r>
              <a:rPr lang="en-US" altLang="zh-TW" sz="3600" dirty="0" err="1"/>
              <a:t>NUMBER</a:t>
            </a:r>
            <a:r>
              <a:rPr lang="en-US" altLang="zh-TW" sz="3600" dirty="0"/>
              <a:t> </a:t>
            </a:r>
            <a:r>
              <a:rPr lang="en-US" altLang="zh-TW" sz="3600" dirty="0" err="1"/>
              <a:t>NUMBER</a:t>
            </a: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	</a:t>
            </a:r>
            <a:r>
              <a:rPr lang="zh-TW" altLang="en-US" sz="3600" dirty="0"/>
              <a:t>    </a:t>
            </a:r>
            <a:r>
              <a:rPr lang="en-US" altLang="zh-TW" sz="3600" dirty="0"/>
              <a:t>#  Input :</a:t>
            </a:r>
            <a:r>
              <a:rPr lang="zh-TW" altLang="en-US" sz="3600" dirty="0"/>
              <a:t> </a:t>
            </a:r>
            <a:r>
              <a:rPr lang="en-US" altLang="zh-TW" sz="3600" dirty="0" err="1"/>
              <a:t>psd</a:t>
            </a:r>
            <a:r>
              <a:rPr lang="en-US" altLang="zh-TW" sz="3600" dirty="0"/>
              <a:t>   </a:t>
            </a:r>
            <a:r>
              <a:rPr lang="zh-TW" altLang="en-US" sz="3600" dirty="0"/>
              <a:t>變數  幾筆資料 資料</a:t>
            </a:r>
            <a:r>
              <a:rPr lang="en-US" altLang="zh-TW" sz="3600" dirty="0"/>
              <a:t>.....</a:t>
            </a:r>
            <a:r>
              <a:rPr lang="zh-TW" altLang="en-US" sz="3600" dirty="0"/>
              <a:t>資料</a:t>
            </a:r>
          </a:p>
        </p:txBody>
      </p:sp>
    </p:spTree>
    <p:extLst>
      <p:ext uri="{BB962C8B-B14F-4D97-AF65-F5344CB8AC3E}">
        <p14:creationId xmlns:p14="http://schemas.microsoft.com/office/powerpoint/2010/main" val="390593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9CABF-CBF5-42AD-9866-448AC6C1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標準差計算機實現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B8497C-7269-4478-B98E-6AF1418DA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0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avg=0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sd</a:t>
            </a:r>
            <a:r>
              <a:rPr lang="en-US" altLang="zh-TW" dirty="0"/>
              <a:t>=0</a:t>
            </a:r>
          </a:p>
          <a:p>
            <a:pPr marL="0" indent="0">
              <a:buNone/>
            </a:pPr>
            <a:r>
              <a:rPr lang="en-US" altLang="zh-TW" dirty="0"/>
              <a:t>    for </a:t>
            </a:r>
            <a:r>
              <a:rPr lang="en-US" altLang="zh-TW" dirty="0" err="1"/>
              <a:t>i</a:t>
            </a:r>
            <a:r>
              <a:rPr lang="en-US" altLang="zh-TW" dirty="0"/>
              <a:t> in range(4,4+p[3]):</a:t>
            </a:r>
          </a:p>
          <a:p>
            <a:pPr marL="0" indent="0">
              <a:buNone/>
            </a:pPr>
            <a:r>
              <a:rPr lang="en-US" altLang="zh-TW" dirty="0"/>
              <a:t>        avg+=p[</a:t>
            </a:r>
            <a:r>
              <a:rPr lang="en-US" altLang="zh-TW" dirty="0" err="1"/>
              <a:t>i</a:t>
            </a:r>
            <a:r>
              <a:rPr lang="en-US" altLang="zh-TW" dirty="0"/>
              <a:t>]/p[3]</a:t>
            </a:r>
          </a:p>
          <a:p>
            <a:pPr marL="0" indent="0">
              <a:buNone/>
            </a:pPr>
            <a:r>
              <a:rPr lang="en-US" altLang="zh-TW" dirty="0"/>
              <a:t>    for </a:t>
            </a:r>
            <a:r>
              <a:rPr lang="en-US" altLang="zh-TW" dirty="0" err="1"/>
              <a:t>i</a:t>
            </a:r>
            <a:r>
              <a:rPr lang="en-US" altLang="zh-TW" dirty="0"/>
              <a:t> in range(4,4+p[3]):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sd</a:t>
            </a:r>
            <a:r>
              <a:rPr lang="en-US" altLang="zh-TW" dirty="0"/>
              <a:t>+=(((p[</a:t>
            </a:r>
            <a:r>
              <a:rPr lang="en-US" altLang="zh-TW" dirty="0" err="1"/>
              <a:t>i</a:t>
            </a:r>
            <a:r>
              <a:rPr lang="en-US" altLang="zh-TW" dirty="0"/>
              <a:t>]-avg)**2)*(1/p[3]))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sd</a:t>
            </a:r>
            <a:r>
              <a:rPr lang="en-US" altLang="zh-TW" dirty="0"/>
              <a:t>=</a:t>
            </a:r>
            <a:r>
              <a:rPr lang="en-US" altLang="zh-TW" dirty="0" err="1"/>
              <a:t>sd</a:t>
            </a:r>
            <a:r>
              <a:rPr lang="en-US" altLang="zh-TW" dirty="0"/>
              <a:t>**0.5</a:t>
            </a:r>
          </a:p>
          <a:p>
            <a:pPr marL="0" indent="0">
              <a:buNone/>
            </a:pPr>
            <a:r>
              <a:rPr lang="en-US" altLang="zh-TW" dirty="0"/>
              <a:t>    names[p[2]]=</a:t>
            </a:r>
            <a:r>
              <a:rPr lang="en-US" altLang="zh-TW" dirty="0" err="1"/>
              <a:t>sd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print("</a:t>
            </a:r>
            <a:r>
              <a:rPr lang="zh-TW" altLang="en-US" dirty="0"/>
              <a:t>這</a:t>
            </a:r>
            <a:r>
              <a:rPr lang="en-US" altLang="zh-TW" dirty="0"/>
              <a:t>",p[3],"</a:t>
            </a:r>
            <a:r>
              <a:rPr lang="zh-TW" altLang="en-US" dirty="0"/>
              <a:t>筆資料的標準差為 ： </a:t>
            </a:r>
            <a:r>
              <a:rPr lang="en-US" altLang="zh-TW" dirty="0"/>
              <a:t>",</a:t>
            </a:r>
            <a:r>
              <a:rPr lang="en-US" altLang="zh-TW" dirty="0" err="1"/>
              <a:t>sd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B0A0C6-8053-4C68-AFBA-7300130B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164" y="1580050"/>
            <a:ext cx="6749532" cy="12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6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5592E-FD30-4E2E-8F4B-751E7975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其他語法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62D06A-9CB5-4065-8F52-59DA77112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82" y="4614353"/>
            <a:ext cx="2661191" cy="69190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43E229D-36A2-4757-8A43-CFA2BB29E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43" y="1732449"/>
            <a:ext cx="8041078" cy="3573813"/>
          </a:xfrm>
          <a:prstGeom prst="rect">
            <a:avLst/>
          </a:prstGeom>
        </p:spPr>
      </p:pic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06B7B4F-735B-4AAD-BC4C-C9B59F674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91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C870690-8295-4265-AC43-9F25CBC1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27"/>
            <a:ext cx="10515600" cy="1445361"/>
          </a:xfrm>
        </p:spPr>
        <p:txBody>
          <a:bodyPr/>
          <a:lstStyle/>
          <a:p>
            <a:r>
              <a:rPr lang="zh-TW" altLang="en-US" dirty="0"/>
              <a:t>其他語法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FC1F404-C3B9-4A5B-BBEC-F4E75116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86" y="1417334"/>
            <a:ext cx="8118185" cy="5024140"/>
          </a:xfrm>
          <a:prstGeom prst="rect">
            <a:avLst/>
          </a:prstGeom>
        </p:spPr>
      </p:pic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64B8AD3-E8DE-4981-AEAE-19AE7E05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F5B08F-A15F-4BBC-8992-A4BDC966E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419" y="5586984"/>
            <a:ext cx="3746399" cy="84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9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822EF455-4C07-48B3-817D-B7CF4409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28"/>
            <a:ext cx="10515600" cy="1282390"/>
          </a:xfrm>
        </p:spPr>
        <p:txBody>
          <a:bodyPr/>
          <a:lstStyle/>
          <a:p>
            <a:r>
              <a:rPr lang="zh-TW" altLang="en-US" dirty="0"/>
              <a:t>其他語法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7224D58-48B2-4403-BFF1-14877AABB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19" y="1283389"/>
            <a:ext cx="8122861" cy="5375673"/>
          </a:xfrm>
          <a:prstGeom prst="rect">
            <a:avLst/>
          </a:prstGeo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BB1403-1725-4595-877E-EF0A88C2E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B39ACA2-75DD-46EB-9E04-BEA8A1B05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350" y="5516677"/>
            <a:ext cx="3488663" cy="109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0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CF9B320-4DBA-4E86-89CF-0FA61F2C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28"/>
            <a:ext cx="10515600" cy="1282390"/>
          </a:xfrm>
        </p:spPr>
        <p:txBody>
          <a:bodyPr/>
          <a:lstStyle/>
          <a:p>
            <a:r>
              <a:rPr lang="zh-TW" altLang="en-US" dirty="0"/>
              <a:t>其他語法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52F6475-B024-4CB2-A765-50DE4E1DB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874" y="1253540"/>
            <a:ext cx="6315190" cy="5237863"/>
          </a:xfrm>
          <a:prstGeom prst="rect">
            <a:avLst/>
          </a:prstGeom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1369F63-34D9-436B-8FFD-ED0D325BC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251192" y="5736671"/>
            <a:ext cx="4773168" cy="7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3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D98A7-6F12-49F0-82EB-79F2A8CE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四則運算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7E1D1E8E-C008-4856-94AC-7D8E234F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88D2878-D98E-4D7F-BF35-5E7BE3778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723304"/>
            <a:ext cx="10295409" cy="399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3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08F333-826D-4B57-811D-554FB6461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864437-5074-4C57-9954-30AE236C3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335" y="402548"/>
            <a:ext cx="7235330" cy="605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BE6AF-7FCC-4763-AF60-7B091BC8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616"/>
            <a:ext cx="10515600" cy="60441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/>
              <a:t>#parsing tree</a:t>
            </a:r>
          </a:p>
          <a:p>
            <a:pPr marL="0" indent="0">
              <a:buNone/>
            </a:pPr>
            <a:r>
              <a:rPr lang="en-US" altLang="zh-TW" dirty="0"/>
              <a:t>            G = </a:t>
            </a:r>
            <a:r>
              <a:rPr lang="en-US" altLang="zh-TW" dirty="0" err="1"/>
              <a:t>nx.DiGraph</a:t>
            </a:r>
            <a:r>
              <a:rPr lang="en-US" altLang="zh-TW" dirty="0"/>
              <a:t>() </a:t>
            </a:r>
            <a:r>
              <a:rPr lang="en-US" altLang="zh-TW" dirty="0" err="1"/>
              <a:t>G.clear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            data = </a:t>
            </a:r>
            <a:r>
              <a:rPr lang="en-US" altLang="zh-TW" dirty="0" err="1"/>
              <a:t>op_lst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for </a:t>
            </a:r>
            <a:r>
              <a:rPr lang="en-US" altLang="zh-TW" dirty="0" err="1"/>
              <a:t>i</a:t>
            </a:r>
            <a:r>
              <a:rPr lang="en-US" altLang="zh-TW" dirty="0"/>
              <a:t> in range(1,len(data)-1):</a:t>
            </a:r>
          </a:p>
          <a:p>
            <a:pPr marL="0" indent="0">
              <a:buNone/>
            </a:pPr>
            <a:r>
              <a:rPr lang="en-US" altLang="zh-TW" dirty="0"/>
              <a:t>                if(data[</a:t>
            </a:r>
            <a:r>
              <a:rPr lang="en-US" altLang="zh-TW" dirty="0" err="1"/>
              <a:t>i</a:t>
            </a:r>
            <a:r>
              <a:rPr lang="en-US" altLang="zh-TW" dirty="0"/>
              <a:t>][1]==data[</a:t>
            </a:r>
            <a:r>
              <a:rPr lang="en-US" altLang="zh-TW" dirty="0" err="1"/>
              <a:t>i</a:t>
            </a:r>
            <a:r>
              <a:rPr lang="en-US" altLang="zh-TW" dirty="0"/>
              <a:t>][2]):</a:t>
            </a:r>
          </a:p>
          <a:p>
            <a:pPr marL="0" indent="0">
              <a:buNone/>
            </a:pPr>
            <a:r>
              <a:rPr lang="en-US" altLang="zh-TW" dirty="0"/>
              <a:t>                    data[</a:t>
            </a:r>
            <a:r>
              <a:rPr lang="en-US" altLang="zh-TW" dirty="0" err="1"/>
              <a:t>i</a:t>
            </a:r>
            <a:r>
              <a:rPr lang="en-US" altLang="zh-TW" dirty="0"/>
              <a:t>][1] = "L_" + data[</a:t>
            </a:r>
            <a:r>
              <a:rPr lang="en-US" altLang="zh-TW" dirty="0" err="1"/>
              <a:t>i</a:t>
            </a:r>
            <a:r>
              <a:rPr lang="en-US" altLang="zh-TW" dirty="0"/>
              <a:t>][1]</a:t>
            </a:r>
          </a:p>
          <a:p>
            <a:pPr marL="0" indent="0">
              <a:buNone/>
            </a:pPr>
            <a:r>
              <a:rPr lang="en-US" altLang="zh-TW" dirty="0"/>
              <a:t>                    data[</a:t>
            </a:r>
            <a:r>
              <a:rPr lang="en-US" altLang="zh-TW" dirty="0" err="1"/>
              <a:t>i</a:t>
            </a:r>
            <a:r>
              <a:rPr lang="en-US" altLang="zh-TW" dirty="0"/>
              <a:t>][2] = "R_" + data[</a:t>
            </a:r>
            <a:r>
              <a:rPr lang="en-US" altLang="zh-TW" dirty="0" err="1"/>
              <a:t>i</a:t>
            </a:r>
            <a:r>
              <a:rPr lang="en-US" altLang="zh-TW" dirty="0"/>
              <a:t>][2]</a:t>
            </a:r>
          </a:p>
          <a:p>
            <a:pPr marL="0" indent="0">
              <a:buNone/>
            </a:pPr>
            <a:r>
              <a:rPr lang="zh-TW" altLang="en-US" dirty="0"/>
              <a:t>                </a:t>
            </a:r>
            <a:r>
              <a:rPr lang="en-US" altLang="zh-TW" dirty="0" err="1"/>
              <a:t>G.add_node</a:t>
            </a:r>
            <a:r>
              <a:rPr lang="en-US" altLang="zh-TW" dirty="0"/>
              <a:t>("%s" %(data[</a:t>
            </a:r>
            <a:r>
              <a:rPr lang="en-US" altLang="zh-TW" dirty="0" err="1"/>
              <a:t>i</a:t>
            </a:r>
            <a:r>
              <a:rPr lang="en-US" altLang="zh-TW" dirty="0"/>
              <a:t>][1]))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G.add_node</a:t>
            </a:r>
            <a:r>
              <a:rPr lang="en-US" altLang="zh-TW" dirty="0"/>
              <a:t>("%s" %(data[</a:t>
            </a:r>
            <a:r>
              <a:rPr lang="en-US" altLang="zh-TW" dirty="0" err="1"/>
              <a:t>i</a:t>
            </a:r>
            <a:r>
              <a:rPr lang="en-US" altLang="zh-TW" dirty="0"/>
              <a:t>][2]))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G.add_node</a:t>
            </a:r>
            <a:r>
              <a:rPr lang="en-US" altLang="zh-TW" dirty="0"/>
              <a:t>("%s" %(data[</a:t>
            </a:r>
            <a:r>
              <a:rPr lang="en-US" altLang="zh-TW" dirty="0" err="1"/>
              <a:t>i</a:t>
            </a:r>
            <a:r>
              <a:rPr lang="en-US" altLang="zh-TW" dirty="0"/>
              <a:t>][3]))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G.add_edge</a:t>
            </a:r>
            <a:r>
              <a:rPr lang="en-US" altLang="zh-TW" dirty="0"/>
              <a:t>("%s" %(data[</a:t>
            </a:r>
            <a:r>
              <a:rPr lang="en-US" altLang="zh-TW" dirty="0" err="1"/>
              <a:t>i</a:t>
            </a:r>
            <a:r>
              <a:rPr lang="en-US" altLang="zh-TW" dirty="0"/>
              <a:t>][3]), "%s" %(data[</a:t>
            </a:r>
            <a:r>
              <a:rPr lang="en-US" altLang="zh-TW" dirty="0" err="1"/>
              <a:t>i</a:t>
            </a:r>
            <a:r>
              <a:rPr lang="en-US" altLang="zh-TW" dirty="0"/>
              <a:t>][1]))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G.add_edge</a:t>
            </a:r>
            <a:r>
              <a:rPr lang="en-US" altLang="zh-TW" dirty="0"/>
              <a:t>("%s" %(data[</a:t>
            </a:r>
            <a:r>
              <a:rPr lang="en-US" altLang="zh-TW" dirty="0" err="1"/>
              <a:t>i</a:t>
            </a:r>
            <a:r>
              <a:rPr lang="en-US" altLang="zh-TW" dirty="0"/>
              <a:t>][3]), "%s" %(data[</a:t>
            </a:r>
            <a:r>
              <a:rPr lang="en-US" altLang="zh-TW" dirty="0" err="1"/>
              <a:t>i</a:t>
            </a:r>
            <a:r>
              <a:rPr lang="en-US" altLang="zh-TW" dirty="0"/>
              <a:t>][2]))</a:t>
            </a:r>
          </a:p>
          <a:p>
            <a:pPr marL="0" indent="0">
              <a:buNone/>
            </a:pPr>
            <a:r>
              <a:rPr lang="zh-TW" altLang="en-US" dirty="0"/>
              <a:t>            </a:t>
            </a:r>
            <a:r>
              <a:rPr lang="en-US" altLang="zh-TW" dirty="0" err="1"/>
              <a:t>nx.nx_agraph.write_dot</a:t>
            </a:r>
            <a:r>
              <a:rPr lang="en-US" altLang="zh-TW" dirty="0"/>
              <a:t>(G,'test.dot')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plt.title</a:t>
            </a:r>
            <a:r>
              <a:rPr lang="en-US" altLang="zh-TW" dirty="0"/>
              <a:t>('</a:t>
            </a:r>
            <a:r>
              <a:rPr lang="en-US" altLang="zh-TW" dirty="0" err="1"/>
              <a:t>draw_networkx</a:t>
            </a:r>
            <a:r>
              <a:rPr lang="en-US" altLang="zh-TW" dirty="0"/>
              <a:t>')</a:t>
            </a:r>
          </a:p>
          <a:p>
            <a:pPr marL="0" indent="0">
              <a:buNone/>
            </a:pPr>
            <a:r>
              <a:rPr lang="en-US" altLang="zh-TW" dirty="0"/>
              <a:t>            pos = </a:t>
            </a:r>
            <a:r>
              <a:rPr lang="en-US" altLang="zh-TW" dirty="0" err="1"/>
              <a:t>graphviz_layout</a:t>
            </a:r>
            <a:r>
              <a:rPr lang="en-US" altLang="zh-TW" dirty="0"/>
              <a:t>(G, prog='dot')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nx.draw</a:t>
            </a:r>
            <a:r>
              <a:rPr lang="en-US" altLang="zh-TW" dirty="0"/>
              <a:t>(G, pos, </a:t>
            </a:r>
            <a:r>
              <a:rPr lang="en-US" altLang="zh-TW" dirty="0" err="1"/>
              <a:t>with_labels</a:t>
            </a:r>
            <a:r>
              <a:rPr lang="en-US" altLang="zh-TW" dirty="0"/>
              <a:t>=True, arrows=False, </a:t>
            </a:r>
            <a:r>
              <a:rPr lang="en-US" altLang="zh-TW" dirty="0" err="1"/>
              <a:t>node_size</a:t>
            </a:r>
            <a:r>
              <a:rPr lang="en-US" altLang="zh-TW" dirty="0"/>
              <a:t>=500)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plt.savefig</a:t>
            </a:r>
            <a:r>
              <a:rPr lang="en-US" altLang="zh-TW" dirty="0"/>
              <a:t>('C:/Users/Administrator/Desktop/"nx.png“ ’)</a:t>
            </a:r>
          </a:p>
          <a:p>
            <a:pPr marL="0" indent="0">
              <a:buNone/>
            </a:pPr>
            <a:r>
              <a:rPr lang="en-US" altLang="zh-TW" dirty="0"/>
              <a:t>           </a:t>
            </a:r>
            <a:r>
              <a:rPr lang="zh-TW" altLang="en-US" dirty="0"/>
              <a:t> </a:t>
            </a:r>
            <a:r>
              <a:rPr lang="en-US" altLang="zh-TW" dirty="0" err="1"/>
              <a:t>plt.clf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 err="1"/>
              <a:t>i</a:t>
            </a:r>
            <a:r>
              <a:rPr lang="en-US" altLang="zh-TW" dirty="0"/>
              <a:t>=i+1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668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8EB38-EE7D-4132-AF42-6FB41CB9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再四則運算之後繪製</a:t>
            </a:r>
            <a:r>
              <a:rPr lang="en-US" altLang="zh-TW" dirty="0"/>
              <a:t>Parsing Tree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5AB953C-C8E8-4C37-9512-FF8B72CF4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985" y="2747612"/>
            <a:ext cx="5032447" cy="3561646"/>
          </a:xfrm>
          <a:prstGeom prst="rect">
            <a:avLst/>
          </a:prstGeo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059565-1FA9-48E7-86DB-231ABC347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8FBD2B-D064-4B9A-A0D7-BE0B8FE85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1" y="1408638"/>
            <a:ext cx="11491751" cy="133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1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E3D85-7F3F-427A-9BEA-F8A1AEBA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447FE5-557F-4F0F-B364-9FBAF448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套件配置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設計功能說明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Sigma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Psd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判斷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四擇運算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艦載反潛戰系統</a:t>
            </a:r>
          </a:p>
        </p:txBody>
      </p:sp>
    </p:spTree>
    <p:extLst>
      <p:ext uri="{BB962C8B-B14F-4D97-AF65-F5344CB8AC3E}">
        <p14:creationId xmlns:p14="http://schemas.microsoft.com/office/powerpoint/2010/main" val="1488895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07310EE-CF4D-49BD-B8CA-EA8D5DE35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644" y="259057"/>
            <a:ext cx="1696427" cy="1665583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F98BB57F-3F1F-4C57-AE75-414203EEA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030" y="1315844"/>
            <a:ext cx="10910277" cy="49692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algn="l">
              <a:lnSpc>
                <a:spcPct val="150000"/>
              </a:lnSpc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NELIAC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用於實施實驗性的系統，安裝在航空母艦和巡洋艦上的戰略指揮與控制系統。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algn="l">
              <a:lnSpc>
                <a:spcPct val="150000"/>
              </a:lnSpc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NELIAC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最成功的應用是對美國海軍自動高頻定向系統的控制，該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Compiler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1968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年投入使用，一直持續到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1990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年代初。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lnSpc>
                <a:spcPct val="150000"/>
              </a:lnSpc>
            </a:pP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80AF89-2835-4A42-B963-35CC1D6706E5}"/>
              </a:ext>
            </a:extLst>
          </p:cNvPr>
          <p:cNvSpPr/>
          <p:nvPr/>
        </p:nvSpPr>
        <p:spPr>
          <a:xfrm>
            <a:off x="546030" y="459094"/>
            <a:ext cx="80767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加分題  艦載反潛戰系統</a:t>
            </a:r>
          </a:p>
        </p:txBody>
      </p:sp>
    </p:spTree>
    <p:extLst>
      <p:ext uri="{BB962C8B-B14F-4D97-AF65-F5344CB8AC3E}">
        <p14:creationId xmlns:p14="http://schemas.microsoft.com/office/powerpoint/2010/main" val="3612254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88E0E-C8FD-44EC-BE3C-82E4FBF2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加分題 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8045AA-87A5-421C-9771-FF7490E9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https://en.wikipedia.org/wiki/NELIAC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https://en.wikipedia.org/wiki/Navy_Electronics_Laboratory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https://en.wikipedia.org/wiki/United_States_Naval_Research_Laboratory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290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719B4-AD9B-4FC9-8488-EA2A1969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749809"/>
            <a:ext cx="5951220" cy="116154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客製化</a:t>
            </a:r>
            <a:r>
              <a:rPr lang="en-US" altLang="zh-TW" dirty="0"/>
              <a:t>complier</a:t>
            </a:r>
            <a:r>
              <a:rPr lang="zh-TW" altLang="en-US" dirty="0"/>
              <a:t>哪裡好</a:t>
            </a:r>
            <a:r>
              <a:rPr lang="en-US" altLang="zh-TW" dirty="0"/>
              <a:t>?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A3514F-2D7D-41F6-8802-2720C60C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8925"/>
            <a:ext cx="10515600" cy="98615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先拉</a:t>
            </a:r>
            <a:r>
              <a:rPr lang="en-US" altLang="zh-TW" dirty="0"/>
              <a:t>git</a:t>
            </a:r>
            <a:r>
              <a:rPr lang="en-US" altLang="zh-TW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https://github.com/kenny132652/2020Final</a:t>
            </a:r>
            <a:endParaRPr lang="en-US" altLang="zh-TW" dirty="0">
              <a:solidFill>
                <a:srgbClr val="0563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31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9601F-5638-483D-9967-7ADCBC4E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程式碼將使用下列套件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6876A1-3B9B-436D-BD1C-A690D719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86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dirty="0"/>
              <a:t>import </a:t>
            </a:r>
            <a:r>
              <a:rPr lang="en-US" altLang="zh-TW" sz="3200" dirty="0" err="1"/>
              <a:t>ply.lex</a:t>
            </a:r>
            <a:r>
              <a:rPr lang="en-US" altLang="zh-TW" sz="3200" dirty="0"/>
              <a:t> as lex</a:t>
            </a:r>
          </a:p>
          <a:p>
            <a:pPr>
              <a:lnSpc>
                <a:spcPct val="100000"/>
              </a:lnSpc>
            </a:pPr>
            <a:r>
              <a:rPr lang="en-US" altLang="zh-TW" sz="3200" dirty="0"/>
              <a:t>import </a:t>
            </a:r>
            <a:r>
              <a:rPr lang="en-US" altLang="zh-TW" sz="3200" dirty="0" err="1"/>
              <a:t>ply.yacc</a:t>
            </a:r>
            <a:r>
              <a:rPr lang="en-US" altLang="zh-TW" sz="3200" dirty="0"/>
              <a:t> as </a:t>
            </a:r>
            <a:r>
              <a:rPr lang="en-US" altLang="zh-TW" sz="3200" dirty="0" err="1"/>
              <a:t>yacc</a:t>
            </a:r>
            <a:endParaRPr lang="en-US" altLang="zh-TW" sz="3200" dirty="0"/>
          </a:p>
          <a:p>
            <a:pPr>
              <a:lnSpc>
                <a:spcPct val="100000"/>
              </a:lnSpc>
            </a:pPr>
            <a:r>
              <a:rPr lang="en-US" altLang="zh-TW" sz="3200" dirty="0"/>
              <a:t>import </a:t>
            </a:r>
            <a:r>
              <a:rPr lang="en-US" altLang="zh-TW" sz="3200" dirty="0" err="1"/>
              <a:t>networkx</a:t>
            </a:r>
            <a:r>
              <a:rPr lang="en-US" altLang="zh-TW" sz="3200" dirty="0"/>
              <a:t> as </a:t>
            </a:r>
            <a:r>
              <a:rPr lang="en-US" altLang="zh-TW" sz="3200" dirty="0" err="1"/>
              <a:t>nx</a:t>
            </a:r>
            <a:endParaRPr lang="en-US" altLang="zh-TW" sz="3200" dirty="0"/>
          </a:p>
          <a:p>
            <a:pPr>
              <a:lnSpc>
                <a:spcPct val="100000"/>
              </a:lnSpc>
            </a:pPr>
            <a:r>
              <a:rPr lang="en-US" altLang="zh-TW" sz="3200" dirty="0"/>
              <a:t>import sys</a:t>
            </a:r>
          </a:p>
          <a:p>
            <a:pPr>
              <a:lnSpc>
                <a:spcPct val="100000"/>
              </a:lnSpc>
            </a:pPr>
            <a:r>
              <a:rPr lang="en-US" altLang="zh-TW" sz="3200" dirty="0"/>
              <a:t>from </a:t>
            </a:r>
            <a:r>
              <a:rPr lang="en-US" altLang="zh-TW" sz="3200" dirty="0" err="1"/>
              <a:t>networkx.drawing.nx_agraph</a:t>
            </a:r>
            <a:r>
              <a:rPr lang="en-US" altLang="zh-TW" sz="3200" dirty="0"/>
              <a:t> import </a:t>
            </a:r>
            <a:r>
              <a:rPr lang="en-US" altLang="zh-TW" sz="3200" dirty="0" err="1"/>
              <a:t>graphviz_layout</a:t>
            </a:r>
            <a:endParaRPr lang="en-US" altLang="zh-TW" sz="3200" dirty="0"/>
          </a:p>
          <a:p>
            <a:pPr>
              <a:lnSpc>
                <a:spcPct val="100000"/>
              </a:lnSpc>
            </a:pPr>
            <a:r>
              <a:rPr lang="en-US" altLang="zh-TW" sz="3200" dirty="0"/>
              <a:t>import </a:t>
            </a:r>
            <a:r>
              <a:rPr lang="en-US" altLang="zh-TW" sz="3200" dirty="0" err="1"/>
              <a:t>matplotlib.pyplot</a:t>
            </a:r>
            <a:r>
              <a:rPr lang="en-US" altLang="zh-TW" sz="3200" dirty="0"/>
              <a:t> as </a:t>
            </a:r>
            <a:r>
              <a:rPr lang="en-US" altLang="zh-TW" sz="3200" dirty="0" err="1"/>
              <a:t>plt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5250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4829C-86E3-4FC2-91E9-268D4781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E16E25-B957-405F-AFEF-C8B7C2560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reserved = {          #</a:t>
            </a:r>
            <a:r>
              <a:rPr lang="zh-TW" altLang="en-US" dirty="0"/>
              <a:t>關鍵字的</a:t>
            </a:r>
            <a:r>
              <a:rPr lang="en-US" altLang="zh-TW" dirty="0"/>
              <a:t>tokens</a:t>
            </a:r>
          </a:p>
          <a:p>
            <a:pPr marL="0" indent="0">
              <a:buNone/>
            </a:pPr>
            <a:r>
              <a:rPr lang="en-US" altLang="zh-TW" dirty="0"/>
              <a:t>    'if' : 'IF',</a:t>
            </a:r>
          </a:p>
          <a:p>
            <a:pPr marL="0" indent="0">
              <a:buNone/>
            </a:pPr>
            <a:r>
              <a:rPr lang="en-US" altLang="zh-TW" dirty="0"/>
              <a:t>    'then' :'THEN',</a:t>
            </a:r>
          </a:p>
          <a:p>
            <a:pPr marL="0" indent="0">
              <a:buNone/>
            </a:pPr>
            <a:r>
              <a:rPr lang="en-US" altLang="zh-TW" dirty="0"/>
              <a:t>    'else' : 'ELSE',</a:t>
            </a:r>
          </a:p>
          <a:p>
            <a:pPr marL="0" indent="0">
              <a:buNone/>
            </a:pPr>
            <a:r>
              <a:rPr lang="en-US" altLang="zh-TW" dirty="0"/>
              <a:t>    'for' : 'FOR',</a:t>
            </a:r>
          </a:p>
          <a:p>
            <a:pPr marL="0" indent="0">
              <a:buNone/>
            </a:pPr>
            <a:r>
              <a:rPr lang="en-US" altLang="zh-TW" dirty="0"/>
              <a:t>    'ran' : 'RAN',</a:t>
            </a:r>
          </a:p>
          <a:p>
            <a:pPr marL="0" indent="0">
              <a:buNone/>
            </a:pPr>
            <a:r>
              <a:rPr lang="en-US" altLang="zh-TW" dirty="0"/>
              <a:t>    'sig' :'SIG',</a:t>
            </a:r>
          </a:p>
          <a:p>
            <a:pPr marL="0" indent="0">
              <a:buNone/>
            </a:pPr>
            <a:r>
              <a:rPr lang="en-US" altLang="zh-TW" dirty="0"/>
              <a:t>    'add' : 'ADD',</a:t>
            </a:r>
          </a:p>
          <a:p>
            <a:pPr marL="0" indent="0">
              <a:buNone/>
            </a:pPr>
            <a:r>
              <a:rPr lang="en-US" altLang="zh-TW" dirty="0"/>
              <a:t>    '</a:t>
            </a:r>
            <a:r>
              <a:rPr lang="en-US" altLang="zh-TW" dirty="0" err="1"/>
              <a:t>sub':'SUB</a:t>
            </a:r>
            <a:r>
              <a:rPr lang="en-US" altLang="zh-TW" dirty="0"/>
              <a:t>',</a:t>
            </a:r>
          </a:p>
          <a:p>
            <a:pPr marL="0" indent="0">
              <a:buNone/>
            </a:pPr>
            <a:r>
              <a:rPr lang="en-US" altLang="zh-TW" dirty="0"/>
              <a:t>    '</a:t>
            </a:r>
            <a:r>
              <a:rPr lang="en-US" altLang="zh-TW" dirty="0" err="1"/>
              <a:t>div':'DIV</a:t>
            </a:r>
            <a:r>
              <a:rPr lang="en-US" altLang="zh-TW" dirty="0"/>
              <a:t>',</a:t>
            </a:r>
          </a:p>
          <a:p>
            <a:pPr marL="0" indent="0">
              <a:buNone/>
            </a:pPr>
            <a:r>
              <a:rPr lang="en-US" altLang="zh-TW" dirty="0"/>
              <a:t>    '</a:t>
            </a:r>
            <a:r>
              <a:rPr lang="en-US" altLang="zh-TW" dirty="0" err="1"/>
              <a:t>mul</a:t>
            </a:r>
            <a:r>
              <a:rPr lang="en-US" altLang="zh-TW" dirty="0"/>
              <a:t>':'MUL',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600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83A6F-0CF4-4238-8D97-957FDB082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74765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sz="4000" dirty="0"/>
              <a:t>tokens = [</a:t>
            </a:r>
          </a:p>
          <a:p>
            <a:pPr marL="0" indent="0">
              <a:buNone/>
            </a:pPr>
            <a:r>
              <a:rPr lang="en-US" altLang="zh-TW" sz="4000" dirty="0"/>
              <a:t>    'NAME', 'NUMBER',</a:t>
            </a:r>
          </a:p>
          <a:p>
            <a:pPr marL="0" indent="0">
              <a:buNone/>
            </a:pPr>
            <a:r>
              <a:rPr lang="en-US" altLang="zh-TW" sz="4000" dirty="0"/>
              <a:t>    'PLUS', 'MINUS', 'TIMES', 'DIVIDE', 'MODULO', 'EQUALS','POWER','ROOT',</a:t>
            </a:r>
          </a:p>
          <a:p>
            <a:pPr marL="0" indent="0">
              <a:buNone/>
            </a:pPr>
            <a:r>
              <a:rPr lang="en-US" altLang="zh-TW" sz="4000" dirty="0"/>
              <a:t>    'LPAREN', 'RPAREN',</a:t>
            </a:r>
          </a:p>
          <a:p>
            <a:pPr marL="0" indent="0">
              <a:buNone/>
            </a:pPr>
            <a:r>
              <a:rPr lang="en-US" altLang="zh-TW" sz="4000" dirty="0"/>
              <a:t>    'EQUAL', 'NOTEQ', 'LARGE', 'SMALL', 'LRGEQ', 'SMLEQ',</a:t>
            </a:r>
          </a:p>
          <a:p>
            <a:pPr marL="0" indent="0">
              <a:buNone/>
            </a:pPr>
            <a:r>
              <a:rPr lang="en-US" altLang="zh-TW" sz="4000" dirty="0"/>
              <a:t>] + list(</a:t>
            </a:r>
            <a:r>
              <a:rPr lang="en-US" altLang="zh-TW" sz="4000" dirty="0" err="1"/>
              <a:t>reserved.values</a:t>
            </a:r>
            <a:r>
              <a:rPr lang="en-US" altLang="zh-TW" sz="4000" dirty="0"/>
              <a:t>())</a:t>
            </a:r>
          </a:p>
          <a:p>
            <a:pPr marL="0" indent="0">
              <a:buNone/>
            </a:pPr>
            <a:r>
              <a:rPr lang="en-US" altLang="zh-TW" dirty="0" err="1"/>
              <a:t>t_PLUS</a:t>
            </a:r>
            <a:r>
              <a:rPr lang="en-US" altLang="zh-TW" dirty="0"/>
              <a:t>    = r'\+'</a:t>
            </a:r>
          </a:p>
          <a:p>
            <a:pPr marL="0" indent="0">
              <a:buNone/>
            </a:pPr>
            <a:r>
              <a:rPr lang="en-US" altLang="zh-TW" dirty="0" err="1"/>
              <a:t>t_MINUS</a:t>
            </a:r>
            <a:r>
              <a:rPr lang="en-US" altLang="zh-TW" dirty="0"/>
              <a:t>   = r'-'</a:t>
            </a:r>
          </a:p>
          <a:p>
            <a:pPr marL="0" indent="0">
              <a:buNone/>
            </a:pPr>
            <a:r>
              <a:rPr lang="en-US" altLang="zh-TW" dirty="0" err="1"/>
              <a:t>t_TIMES</a:t>
            </a:r>
            <a:r>
              <a:rPr lang="en-US" altLang="zh-TW" dirty="0"/>
              <a:t>   = r'\*'</a:t>
            </a:r>
          </a:p>
          <a:p>
            <a:pPr marL="0" indent="0">
              <a:buNone/>
            </a:pPr>
            <a:r>
              <a:rPr lang="en-US" altLang="zh-TW" dirty="0" err="1"/>
              <a:t>t_DIVIDE</a:t>
            </a:r>
            <a:r>
              <a:rPr lang="en-US" altLang="zh-TW" dirty="0"/>
              <a:t>  = r'/'</a:t>
            </a:r>
          </a:p>
          <a:p>
            <a:pPr marL="0" indent="0">
              <a:buNone/>
            </a:pPr>
            <a:r>
              <a:rPr lang="en-US" altLang="zh-TW" dirty="0" err="1"/>
              <a:t>t_MODULO</a:t>
            </a:r>
            <a:r>
              <a:rPr lang="en-US" altLang="zh-TW" dirty="0"/>
              <a:t>  = r'%'</a:t>
            </a:r>
          </a:p>
          <a:p>
            <a:pPr marL="0" indent="0">
              <a:buNone/>
            </a:pPr>
            <a:r>
              <a:rPr lang="en-US" altLang="zh-TW" dirty="0" err="1"/>
              <a:t>t_EQUALS</a:t>
            </a:r>
            <a:r>
              <a:rPr lang="en-US" altLang="zh-TW" dirty="0"/>
              <a:t>  = r'='</a:t>
            </a:r>
          </a:p>
          <a:p>
            <a:pPr marL="0" indent="0">
              <a:buNone/>
            </a:pPr>
            <a:r>
              <a:rPr lang="en-US" altLang="zh-TW" dirty="0" err="1"/>
              <a:t>t_POWER</a:t>
            </a:r>
            <a:r>
              <a:rPr lang="en-US" altLang="zh-TW" dirty="0"/>
              <a:t>  = r'\^'</a:t>
            </a:r>
          </a:p>
          <a:p>
            <a:pPr marL="0" indent="0">
              <a:buNone/>
            </a:pPr>
            <a:r>
              <a:rPr lang="en-US" altLang="zh-TW" dirty="0" err="1"/>
              <a:t>t_ROOT</a:t>
            </a:r>
            <a:r>
              <a:rPr lang="en-US" altLang="zh-TW" dirty="0"/>
              <a:t>   = r'\$'</a:t>
            </a:r>
          </a:p>
          <a:p>
            <a:pPr marL="0" indent="0">
              <a:buNone/>
            </a:pPr>
            <a:r>
              <a:rPr lang="en-US" altLang="zh-TW" dirty="0" err="1"/>
              <a:t>t_EQUAL</a:t>
            </a:r>
            <a:r>
              <a:rPr lang="en-US" altLang="zh-TW" dirty="0"/>
              <a:t>   = r'\=\='</a:t>
            </a:r>
          </a:p>
          <a:p>
            <a:pPr marL="0" indent="0">
              <a:buNone/>
            </a:pPr>
            <a:r>
              <a:rPr lang="en-US" altLang="zh-TW" dirty="0" err="1"/>
              <a:t>t_LPAREN</a:t>
            </a:r>
            <a:r>
              <a:rPr lang="en-US" altLang="zh-TW" dirty="0"/>
              <a:t>  = r'\('</a:t>
            </a:r>
          </a:p>
          <a:p>
            <a:pPr marL="0" indent="0">
              <a:buNone/>
            </a:pPr>
            <a:r>
              <a:rPr lang="en-US" altLang="zh-TW" dirty="0" err="1"/>
              <a:t>t_RPAREN</a:t>
            </a:r>
            <a:r>
              <a:rPr lang="en-US" altLang="zh-TW" dirty="0"/>
              <a:t>  = r'\)'</a:t>
            </a:r>
          </a:p>
          <a:p>
            <a:pPr marL="0" indent="0">
              <a:buNone/>
            </a:pPr>
            <a:r>
              <a:rPr lang="en-US" altLang="zh-TW" dirty="0" err="1"/>
              <a:t>t_NOTEQ</a:t>
            </a:r>
            <a:r>
              <a:rPr lang="en-US" altLang="zh-TW" dirty="0"/>
              <a:t>   = r'\!\='</a:t>
            </a:r>
          </a:p>
          <a:p>
            <a:pPr marL="0" indent="0">
              <a:buNone/>
            </a:pPr>
            <a:r>
              <a:rPr lang="en-US" altLang="zh-TW" dirty="0" err="1"/>
              <a:t>t_LARGE</a:t>
            </a:r>
            <a:r>
              <a:rPr lang="en-US" altLang="zh-TW" dirty="0"/>
              <a:t>   = r'\&gt;'</a:t>
            </a:r>
          </a:p>
          <a:p>
            <a:pPr marL="0" indent="0">
              <a:buNone/>
            </a:pPr>
            <a:r>
              <a:rPr lang="en-US" altLang="zh-TW" dirty="0" err="1"/>
              <a:t>t_SMALL</a:t>
            </a:r>
            <a:r>
              <a:rPr lang="en-US" altLang="zh-TW" dirty="0"/>
              <a:t>   = r'\&lt;'</a:t>
            </a:r>
          </a:p>
          <a:p>
            <a:pPr marL="0" indent="0">
              <a:buNone/>
            </a:pPr>
            <a:r>
              <a:rPr lang="en-US" altLang="zh-TW" dirty="0" err="1"/>
              <a:t>t_LRGEQ</a:t>
            </a:r>
            <a:r>
              <a:rPr lang="en-US" altLang="zh-TW" dirty="0"/>
              <a:t>   = r'\&gt;\='</a:t>
            </a:r>
          </a:p>
          <a:p>
            <a:pPr marL="0" indent="0">
              <a:buNone/>
            </a:pPr>
            <a:r>
              <a:rPr lang="en-US" altLang="zh-TW" dirty="0" err="1"/>
              <a:t>t_SMLEQ</a:t>
            </a:r>
            <a:r>
              <a:rPr lang="en-US" altLang="zh-TW" dirty="0"/>
              <a:t>   = r'\&lt;\='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658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5A22E-B7B0-41EC-A69A-956C92C3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語法格式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6CC29-7187-4639-A469-A7980A12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以</a:t>
            </a:r>
            <a:r>
              <a:rPr lang="en-US" altLang="zh-TW" dirty="0"/>
              <a:t>if</a:t>
            </a:r>
            <a:r>
              <a:rPr lang="zh-TW" altLang="en-US" dirty="0"/>
              <a:t>為例子</a:t>
            </a:r>
            <a:r>
              <a:rPr lang="en-US" altLang="zh-TW" dirty="0"/>
              <a:t>	def </a:t>
            </a:r>
            <a:r>
              <a:rPr lang="en-US" altLang="zh-TW" dirty="0" err="1"/>
              <a:t>p_statement_if</a:t>
            </a:r>
            <a:r>
              <a:rPr lang="en-US" altLang="zh-TW" dirty="0"/>
              <a:t>(p):</a:t>
            </a:r>
            <a:r>
              <a:rPr lang="zh-TW" altLang="en-US" dirty="0"/>
              <a:t> </a:t>
            </a:r>
            <a:r>
              <a:rPr lang="en-US" altLang="zh-TW" dirty="0"/>
              <a:t>‘’‘</a:t>
            </a:r>
          </a:p>
          <a:p>
            <a:pPr marL="0" indent="0">
              <a:buNone/>
            </a:pPr>
            <a:r>
              <a:rPr lang="en-US" altLang="zh-TW" dirty="0"/>
              <a:t>statement    : IF NAME NUMBER EQUAL NUMBER THEN NUMBER ELSE NUMBER</a:t>
            </a:r>
            <a:r>
              <a:rPr lang="zh-TW" altLang="en-US" dirty="0"/>
              <a:t> </a:t>
            </a:r>
            <a:r>
              <a:rPr lang="en-US" altLang="zh-TW" dirty="0"/>
              <a:t>‘’’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	input </a:t>
            </a:r>
            <a:r>
              <a:rPr lang="zh-TW" altLang="en-US" dirty="0"/>
              <a:t>：</a:t>
            </a:r>
            <a:r>
              <a:rPr lang="en-US" altLang="zh-TW" dirty="0"/>
              <a:t>if x 4 &gt; 6 then 8 else 1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 </a:t>
            </a:r>
            <a:r>
              <a:rPr lang="en-US" altLang="zh-TW" dirty="0"/>
              <a:t>#</a:t>
            </a:r>
            <a:r>
              <a:rPr lang="zh-TW" altLang="en-US" dirty="0"/>
              <a:t> </a:t>
            </a:r>
            <a:r>
              <a:rPr lang="en-US" altLang="zh-TW" dirty="0"/>
              <a:t>if x</a:t>
            </a:r>
            <a:r>
              <a:rPr lang="zh-TW" altLang="en-US" dirty="0"/>
              <a:t>變數為</a:t>
            </a:r>
            <a:r>
              <a:rPr lang="en-US" altLang="zh-TW" dirty="0"/>
              <a:t>4</a:t>
            </a:r>
            <a:r>
              <a:rPr lang="zh-TW" altLang="en-US" dirty="0"/>
              <a:t>，假如他比</a:t>
            </a:r>
            <a:r>
              <a:rPr lang="en-US" altLang="zh-TW" dirty="0"/>
              <a:t>6</a:t>
            </a:r>
            <a:r>
              <a:rPr lang="zh-TW" altLang="en-US" dirty="0"/>
              <a:t>大的話，</a:t>
            </a:r>
            <a:r>
              <a:rPr lang="en-US" altLang="zh-TW" dirty="0"/>
              <a:t>x=8</a:t>
            </a:r>
            <a:r>
              <a:rPr lang="zh-TW" altLang="en-US" dirty="0"/>
              <a:t>，不成立則</a:t>
            </a:r>
            <a:r>
              <a:rPr lang="en-US" altLang="zh-TW" dirty="0"/>
              <a:t>x=1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484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AFD9B7-34EF-47EC-81D9-6872FE86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0" y="847695"/>
            <a:ext cx="7799070" cy="55940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600" dirty="0"/>
              <a:t>if p[4] == '==':</a:t>
            </a:r>
          </a:p>
          <a:p>
            <a:pPr marL="0" indent="0">
              <a:buNone/>
            </a:pPr>
            <a:r>
              <a:rPr lang="en-US" altLang="zh-TW" sz="1600" dirty="0"/>
              <a:t>        p[2] = p[3] == p[5]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p[4] == '!=':</a:t>
            </a:r>
          </a:p>
          <a:p>
            <a:pPr marL="0" indent="0">
              <a:buNone/>
            </a:pPr>
            <a:r>
              <a:rPr lang="en-US" altLang="zh-TW" sz="1600" dirty="0"/>
              <a:t>        p[2] = p[3] != p[5]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p[4] == '&gt;':</a:t>
            </a:r>
          </a:p>
          <a:p>
            <a:pPr marL="0" indent="0">
              <a:buNone/>
            </a:pPr>
            <a:r>
              <a:rPr lang="en-US" altLang="zh-TW" sz="1600" dirty="0"/>
              <a:t>        p[2] = p[3] &gt; p[5]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p[4] == '&gt;=':</a:t>
            </a:r>
          </a:p>
          <a:p>
            <a:pPr marL="0" indent="0">
              <a:buNone/>
            </a:pPr>
            <a:r>
              <a:rPr lang="en-US" altLang="zh-TW" sz="1600" dirty="0"/>
              <a:t>        p[2] = p[3] &gt;= p[5]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p[4] == '&lt;':</a:t>
            </a:r>
          </a:p>
          <a:p>
            <a:pPr marL="0" indent="0">
              <a:buNone/>
            </a:pPr>
            <a:r>
              <a:rPr lang="en-US" altLang="zh-TW" sz="1600" dirty="0"/>
              <a:t>        p[2] = p[3] &lt; p[5]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p[4] == '&lt;=':</a:t>
            </a:r>
          </a:p>
          <a:p>
            <a:pPr marL="0" indent="0">
              <a:buNone/>
            </a:pPr>
            <a:r>
              <a:rPr lang="en-US" altLang="zh-TW" sz="1600" dirty="0"/>
              <a:t>        p[2] = p[3] &lt;= p[5]</a:t>
            </a:r>
          </a:p>
          <a:p>
            <a:pPr marL="0" indent="0">
              <a:buNone/>
            </a:pPr>
            <a:r>
              <a:rPr lang="en-US" altLang="zh-TW" sz="1600" dirty="0"/>
              <a:t>    if p[2]==True:</a:t>
            </a:r>
          </a:p>
          <a:p>
            <a:pPr marL="0" indent="0">
              <a:buNone/>
            </a:pPr>
            <a:r>
              <a:rPr lang="en-US" altLang="zh-TW" sz="1600" dirty="0"/>
              <a:t>        names[p[2]] = p[2]</a:t>
            </a:r>
          </a:p>
          <a:p>
            <a:pPr marL="0" indent="0">
              <a:buNone/>
            </a:pPr>
            <a:r>
              <a:rPr lang="en-US" altLang="zh-TW" sz="1600" dirty="0"/>
              <a:t>        print(" True X = ",p[7])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p[2]==False:</a:t>
            </a:r>
          </a:p>
          <a:p>
            <a:pPr marL="0" indent="0">
              <a:buNone/>
            </a:pPr>
            <a:r>
              <a:rPr lang="en-US" altLang="zh-TW" sz="1600" dirty="0"/>
              <a:t>        names[p[2]]=p[2]</a:t>
            </a:r>
          </a:p>
          <a:p>
            <a:pPr marL="0" indent="0">
              <a:buNone/>
            </a:pPr>
            <a:r>
              <a:rPr lang="en-US" altLang="zh-TW" sz="1600" dirty="0"/>
              <a:t>        print(" False X = ",p[9])</a:t>
            </a:r>
            <a:endParaRPr lang="zh-TW" altLang="en-US" sz="1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E666C4E-EECC-4626-BB01-2CB92A0AC668}"/>
              </a:ext>
            </a:extLst>
          </p:cNvPr>
          <p:cNvSpPr txBox="1"/>
          <p:nvPr/>
        </p:nvSpPr>
        <p:spPr>
          <a:xfrm>
            <a:off x="937260" y="416272"/>
            <a:ext cx="2308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語法實現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03806F6-71F7-49B5-830E-4ECECD0EE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443" y="1937806"/>
            <a:ext cx="5819966" cy="12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4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2023B-26A1-4451-80DB-1FB617C6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現場動手做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AA6261-4182-4CE4-A4B3-9D070857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PSD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標準差計算機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公式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6F350F4-EDA7-4BBE-814C-DB8DAE641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27" y="2750677"/>
            <a:ext cx="3603247" cy="135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96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504</TotalTime>
  <Words>1205</Words>
  <Application>Microsoft Office PowerPoint</Application>
  <PresentationFormat>寬螢幕</PresentationFormat>
  <Paragraphs>168</Paragraphs>
  <Slides>21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微軟正黑體</vt:lpstr>
      <vt:lpstr>新細明體</vt:lpstr>
      <vt:lpstr>標楷體</vt:lpstr>
      <vt:lpstr>Arial</vt:lpstr>
      <vt:lpstr>Calibri</vt:lpstr>
      <vt:lpstr>Calisto MT</vt:lpstr>
      <vt:lpstr>Trebuchet MS</vt:lpstr>
      <vt:lpstr>Wingdings 2</vt:lpstr>
      <vt:lpstr>石板</vt:lpstr>
      <vt:lpstr>期末報告主題二 客製化complier教學</vt:lpstr>
      <vt:lpstr>目錄</vt:lpstr>
      <vt:lpstr>客製化complier哪裡好? </vt:lpstr>
      <vt:lpstr>程式碼將使用下列套件</vt:lpstr>
      <vt:lpstr>Token </vt:lpstr>
      <vt:lpstr>PowerPoint 簡報</vt:lpstr>
      <vt:lpstr>語法格式</vt:lpstr>
      <vt:lpstr>PowerPoint 簡報</vt:lpstr>
      <vt:lpstr>現場動手做</vt:lpstr>
      <vt:lpstr>現場動手做—語法設計</vt:lpstr>
      <vt:lpstr>標準差計算機實現</vt:lpstr>
      <vt:lpstr>其他語法</vt:lpstr>
      <vt:lpstr>其他語法</vt:lpstr>
      <vt:lpstr>其他語法</vt:lpstr>
      <vt:lpstr>其他語法</vt:lpstr>
      <vt:lpstr>四則運算</vt:lpstr>
      <vt:lpstr>PowerPoint 簡報</vt:lpstr>
      <vt:lpstr>PowerPoint 簡報</vt:lpstr>
      <vt:lpstr>再四則運算之後繪製Parsing Tree</vt:lpstr>
      <vt:lpstr>PowerPoint 簡報</vt:lpstr>
      <vt:lpstr>加分題 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紀夫 鄭</dc:creator>
  <cp:lastModifiedBy>紀夫 鄭</cp:lastModifiedBy>
  <cp:revision>33</cp:revision>
  <dcterms:created xsi:type="dcterms:W3CDTF">2020-12-27T17:55:34Z</dcterms:created>
  <dcterms:modified xsi:type="dcterms:W3CDTF">2021-01-05T13:43:37Z</dcterms:modified>
</cp:coreProperties>
</file>