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29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OEN9W05_4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05C-F4FD-4E35-A26D-A95AD3288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Activity Recognition Using Smartphones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CB41-D8BA-417C-B261-A5479F8D0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Classification of Human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458B-37E0-420B-AE37-CB84B20A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A8EB-70FE-4FB3-80C6-2EB4072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Background</a:t>
            </a:r>
          </a:p>
          <a:p>
            <a:r>
              <a:rPr lang="en-US"/>
              <a:t>Dataset Information</a:t>
            </a:r>
          </a:p>
          <a:p>
            <a:r>
              <a:rPr lang="en-US"/>
              <a:t>Visualizations</a:t>
            </a:r>
          </a:p>
          <a:p>
            <a:r>
              <a:rPr lang="en-US"/>
              <a:t>Modeling Techniques</a:t>
            </a:r>
          </a:p>
          <a:p>
            <a:r>
              <a:rPr lang="en-US"/>
              <a:t>Results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ED19-C7C9-44B0-A18C-A0A4B563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25BB-BEB9-4325-B917-13FDD12EE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Human Activity Recognition (HAR) is the classification of sequences of sensor data into human activities</a:t>
            </a:r>
          </a:p>
          <a:p>
            <a:r>
              <a:rPr lang="en-US" dirty="0"/>
              <a:t>Time series, multi-class classification problem ideally performed on smartphone or in cloud</a:t>
            </a:r>
          </a:p>
          <a:p>
            <a:r>
              <a:rPr lang="en-US" dirty="0"/>
              <a:t>Experiment consists of 12 activities performed by 30 volunteers</a:t>
            </a:r>
          </a:p>
          <a:p>
            <a:r>
              <a:rPr lang="en-US" dirty="0"/>
              <a:t>Age range of volunteers is 19 to 48 years old</a:t>
            </a:r>
          </a:p>
          <a:p>
            <a:r>
              <a:rPr lang="en-US" dirty="0"/>
              <a:t>Experiment data is from a smartphone accelerometer and gyroscope worn on waist (Samsung Galaxy S2)</a:t>
            </a:r>
          </a:p>
          <a:p>
            <a:r>
              <a:rPr lang="en-US" dirty="0"/>
              <a:t>Video was recorded for each subject and the movement data was manually labeled</a:t>
            </a:r>
          </a:p>
          <a:p>
            <a:r>
              <a:rPr lang="en-US" dirty="0"/>
              <a:t>SVM classification accuracy 89% in 2012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D36D-1C35-42CA-9476-4D6D6EF4D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Activities Performed (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Postures</a:t>
            </a:r>
          </a:p>
          <a:p>
            <a:pPr marL="1200150" lvl="2" indent="-285750"/>
            <a:r>
              <a:rPr lang="en-US" dirty="0"/>
              <a:t>standing</a:t>
            </a:r>
          </a:p>
          <a:p>
            <a:pPr marL="1200150" lvl="2" indent="-285750"/>
            <a:r>
              <a:rPr lang="en-US" dirty="0"/>
              <a:t>sitting</a:t>
            </a:r>
          </a:p>
          <a:p>
            <a:pPr marL="1200150" lvl="2" indent="-285750"/>
            <a:r>
              <a:rPr lang="en-US" dirty="0"/>
              <a:t>lying</a:t>
            </a:r>
          </a:p>
          <a:p>
            <a:pPr lvl="1"/>
            <a:r>
              <a:rPr lang="en-US" dirty="0"/>
              <a:t>Dynamic Activities</a:t>
            </a:r>
          </a:p>
          <a:p>
            <a:pPr marL="1200150" lvl="2" indent="-285750"/>
            <a:r>
              <a:rPr lang="en-US" dirty="0"/>
              <a:t>walking</a:t>
            </a:r>
          </a:p>
          <a:p>
            <a:pPr marL="1200150" lvl="2" indent="-285750"/>
            <a:r>
              <a:rPr lang="en-US" dirty="0"/>
              <a:t>walking downstairs</a:t>
            </a:r>
          </a:p>
          <a:p>
            <a:pPr marL="1200150" lvl="2" indent="-285750"/>
            <a:r>
              <a:rPr lang="en-US" dirty="0"/>
              <a:t>walking upstairs</a:t>
            </a:r>
          </a:p>
          <a:p>
            <a:pPr lvl="1"/>
            <a:r>
              <a:rPr lang="en-US" dirty="0"/>
              <a:t>Postural Transitions</a:t>
            </a:r>
          </a:p>
          <a:p>
            <a:pPr marL="1200150" lvl="2" indent="-285750"/>
            <a:r>
              <a:rPr lang="en-US" dirty="0"/>
              <a:t>stand to sit</a:t>
            </a:r>
          </a:p>
          <a:p>
            <a:pPr marL="1200150" lvl="2" indent="-285750"/>
            <a:r>
              <a:rPr lang="en-US" dirty="0"/>
              <a:t>sit to stand</a:t>
            </a:r>
          </a:p>
          <a:p>
            <a:pPr marL="1200150" lvl="2" indent="-285750"/>
            <a:r>
              <a:rPr lang="en-US" dirty="0"/>
              <a:t>sit to lie</a:t>
            </a:r>
          </a:p>
          <a:p>
            <a:pPr marL="1200150" lvl="2" indent="-285750"/>
            <a:r>
              <a:rPr lang="en-US" dirty="0"/>
              <a:t>lie to sit</a:t>
            </a:r>
          </a:p>
          <a:p>
            <a:pPr marL="1200150" lvl="2" indent="-285750"/>
            <a:r>
              <a:rPr lang="en-US" dirty="0"/>
              <a:t>stand to lie</a:t>
            </a:r>
          </a:p>
          <a:p>
            <a:pPr marL="1200150" lvl="2" indent="-285750"/>
            <a:r>
              <a:rPr lang="en-US" dirty="0"/>
              <a:t>lie to 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96FD-C5C0-4835-A760-008DFC1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7BD1C-D6C0-4039-B2AE-C9ED6CFF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14" y="1687513"/>
            <a:ext cx="5157787" cy="435504"/>
          </a:xfrm>
        </p:spPr>
        <p:txBody>
          <a:bodyPr/>
          <a:lstStyle/>
          <a:p>
            <a:r>
              <a:rPr lang="en-US" dirty="0"/>
              <a:t>Modeled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57C9-0170-45B3-B9C3-5F331D45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614" y="2151592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consists of 10,929 observations with 561 features</a:t>
            </a:r>
          </a:p>
          <a:p>
            <a:r>
              <a:rPr lang="en-US" dirty="0"/>
              <a:t>Dataset was split 70%/30% into training and testing datasets</a:t>
            </a:r>
          </a:p>
          <a:p>
            <a:r>
              <a:rPr lang="en-US" dirty="0"/>
              <a:t>No missing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64C3D-AFA5-471C-BC90-415D27D1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1690688"/>
            <a:ext cx="5183188" cy="435504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36E2-F68F-40EB-86AE-0762DA0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024" y="2154767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Filter raw accelerometer and gyroscope data with 20Hz high-pass noise filter</a:t>
            </a:r>
          </a:p>
          <a:p>
            <a:r>
              <a:rPr lang="en-US" dirty="0"/>
              <a:t>Observations were recorded at 50Hz (50 data points per second)</a:t>
            </a:r>
          </a:p>
          <a:p>
            <a:r>
              <a:rPr lang="en-US" dirty="0"/>
              <a:t>Split observations into fixed time step windows of 2.56 seconds</a:t>
            </a:r>
          </a:p>
          <a:p>
            <a:r>
              <a:rPr lang="en-US" dirty="0"/>
              <a:t>Split accelerometer data into gravitational and body motion components</a:t>
            </a:r>
          </a:p>
          <a:p>
            <a:r>
              <a:rPr lang="en-US" dirty="0"/>
              <a:t>Engineering of time and frequency features commonly used in the field of human activity recognition</a:t>
            </a:r>
          </a:p>
          <a:p>
            <a:r>
              <a:rPr lang="en-US" dirty="0"/>
              <a:t>All features are scaled: 0 mean, 1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085B-E7C9-442C-9C5F-2FE573DF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410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5A530-72BB-4FDD-93E6-C8A83822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5063"/>
            <a:ext cx="5157787" cy="44397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4FE34-0E6A-4DD5-8C06-4511C39E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436" y="1594908"/>
            <a:ext cx="5157787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Imbalance was similar in the testing and training datasets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1E29-B833-428A-8004-C7E0F50A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1888"/>
            <a:ext cx="5183188" cy="443970"/>
          </a:xfrm>
        </p:spPr>
        <p:txBody>
          <a:bodyPr/>
          <a:lstStyle/>
          <a:p>
            <a:r>
              <a:rPr lang="en-US" dirty="0"/>
              <a:t>Primary Component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8C7D2-ED20-430A-87EC-AA0C93FB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4908"/>
            <a:ext cx="5183188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75 pcs account for 95% of variance</a:t>
            </a:r>
          </a:p>
          <a:p>
            <a:r>
              <a:rPr lang="en-US" dirty="0"/>
              <a:t>285 pcs account for 99% of variance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318B44-3DFE-4E2F-87A4-1F9D4896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90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AB7EDD-91A3-478D-B454-F14F0E66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7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048EFA-320E-4EBE-9E2D-A4FA2A76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9" y="2201333"/>
            <a:ext cx="3878249" cy="2680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6D8260C-C572-4032-B222-13C903174687}"/>
              </a:ext>
            </a:extLst>
          </p:cNvPr>
          <p:cNvGrpSpPr/>
          <p:nvPr/>
        </p:nvGrpSpPr>
        <p:grpSpPr>
          <a:xfrm>
            <a:off x="7975599" y="3722688"/>
            <a:ext cx="4007803" cy="2999550"/>
            <a:chOff x="7975599" y="3722688"/>
            <a:chExt cx="4007803" cy="2999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D94941-6C13-4223-B2D8-56532D51E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5599" y="3722688"/>
              <a:ext cx="4007803" cy="29995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2F7F04-4263-4FC2-BED8-F07CBE30CADA}"/>
                </a:ext>
              </a:extLst>
            </p:cNvPr>
            <p:cNvCxnSpPr>
              <a:cxnSpLocks/>
            </p:cNvCxnSpPr>
            <p:nvPr/>
          </p:nvCxnSpPr>
          <p:spPr>
            <a:xfrm>
              <a:off x="9994900" y="4047067"/>
              <a:ext cx="0" cy="251036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8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D0FF-B580-4DB1-99F4-7DAA519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2F75-8472-494D-B0F1-27047B99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9204"/>
          </a:xfrm>
        </p:spPr>
        <p:txBody>
          <a:bodyPr/>
          <a:lstStyle/>
          <a:p>
            <a:r>
              <a:rPr lang="en-US" dirty="0"/>
              <a:t>Evaluated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E0E5C-CF1E-42AF-9F61-50485834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r>
              <a:rPr lang="en-US" dirty="0"/>
              <a:t>Xtreme Gradient Boosting Classifier</a:t>
            </a:r>
          </a:p>
          <a:p>
            <a:r>
              <a:rPr lang="en-US" dirty="0"/>
              <a:t>Non-linear Models</a:t>
            </a:r>
          </a:p>
          <a:p>
            <a:pPr lvl="1"/>
            <a:r>
              <a:rPr lang="en-US" dirty="0"/>
              <a:t>K-Nearest Neighbors Classifier</a:t>
            </a:r>
          </a:p>
          <a:p>
            <a:r>
              <a:rPr lang="en-US" dirty="0"/>
              <a:t>Model performance measured by classification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8EBD-91DA-4310-AF03-9CE36E1F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C93C-9609-4F09-843C-79620AD8AE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PCA used to reduce features</a:t>
            </a:r>
          </a:p>
          <a:p>
            <a:pPr lvl="1"/>
            <a:r>
              <a:rPr lang="en-US" dirty="0"/>
              <a:t>Models did not perform as well with reduced features</a:t>
            </a:r>
          </a:p>
          <a:p>
            <a:pPr lvl="1"/>
            <a:r>
              <a:rPr lang="en-US" dirty="0"/>
              <a:t>Potential overfitting</a:t>
            </a:r>
          </a:p>
          <a:p>
            <a:r>
              <a:rPr lang="en-US" dirty="0"/>
              <a:t>Grid Search CV used to tune hyperparameters</a:t>
            </a:r>
          </a:p>
          <a:p>
            <a:pPr lvl="1"/>
            <a:r>
              <a:rPr lang="en-US" dirty="0"/>
              <a:t>Best performance with 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207618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6DC-B255-4375-A9D5-05495EF6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549E46-969F-4F06-B571-8EA70B8C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820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8650633-3AAE-4CBF-80CF-18FD4958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1494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Xtreme Gradient Boosting Machine is best performer</a:t>
            </a:r>
          </a:p>
          <a:p>
            <a:r>
              <a:rPr lang="en-US" dirty="0"/>
              <a:t>Outperformed SVM (89% accuracy) classification on dataset by experiment creators in 2012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4AB38-DBCC-497A-A7B2-0BEEE521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8204"/>
          </a:xfrm>
        </p:spPr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347539-E394-4D05-886C-4D34F6190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Additional data transforms</a:t>
            </a:r>
          </a:p>
          <a:p>
            <a:pPr lvl="1"/>
            <a:r>
              <a:rPr lang="en-US" dirty="0"/>
              <a:t>Rescale, signal outliers, sampling strategy</a:t>
            </a:r>
          </a:p>
          <a:p>
            <a:r>
              <a:rPr lang="en-US" dirty="0"/>
              <a:t>The models run in this analysis are not suitable for smartphone-based applications</a:t>
            </a:r>
          </a:p>
          <a:p>
            <a:r>
              <a:rPr lang="en-US" dirty="0"/>
              <a:t>More complex models (CNN, RNN) may perform better (on device, or in cloud)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5D99F3-816F-4536-BA30-C94B2C81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8" y="4172476"/>
            <a:ext cx="2560444" cy="22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400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Activity Recognition Using Smartphones</vt:lpstr>
      <vt:lpstr>Agenda</vt:lpstr>
      <vt:lpstr>Project Background</vt:lpstr>
      <vt:lpstr>Dataset Information</vt:lpstr>
      <vt:lpstr>Visualizations</vt:lpstr>
      <vt:lpstr>Modeling Techniques</vt:lpstr>
      <vt:lpstr>Results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19</cp:revision>
  <dcterms:created xsi:type="dcterms:W3CDTF">2021-04-13T18:28:06Z</dcterms:created>
  <dcterms:modified xsi:type="dcterms:W3CDTF">2021-04-13T20:35:36Z</dcterms:modified>
</cp:coreProperties>
</file>