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54"/>
  </p:notesMasterIdLst>
  <p:sldIdLst>
    <p:sldId id="256" r:id="rId2"/>
    <p:sldId id="258" r:id="rId3"/>
    <p:sldId id="374" r:id="rId4"/>
    <p:sldId id="259" r:id="rId5"/>
    <p:sldId id="375" r:id="rId6"/>
    <p:sldId id="376" r:id="rId7"/>
    <p:sldId id="380" r:id="rId8"/>
    <p:sldId id="377" r:id="rId9"/>
    <p:sldId id="378" r:id="rId10"/>
    <p:sldId id="261" r:id="rId11"/>
    <p:sldId id="373" r:id="rId12"/>
    <p:sldId id="379" r:id="rId13"/>
    <p:sldId id="381" r:id="rId14"/>
    <p:sldId id="262" r:id="rId15"/>
    <p:sldId id="372" r:id="rId16"/>
    <p:sldId id="411" r:id="rId17"/>
    <p:sldId id="264" r:id="rId18"/>
    <p:sldId id="382" r:id="rId19"/>
    <p:sldId id="383" r:id="rId20"/>
    <p:sldId id="384" r:id="rId21"/>
    <p:sldId id="385" r:id="rId22"/>
    <p:sldId id="400" r:id="rId23"/>
    <p:sldId id="401" r:id="rId24"/>
    <p:sldId id="386" r:id="rId25"/>
    <p:sldId id="387" r:id="rId26"/>
    <p:sldId id="388" r:id="rId27"/>
    <p:sldId id="403" r:id="rId28"/>
    <p:sldId id="404" r:id="rId29"/>
    <p:sldId id="402" r:id="rId30"/>
    <p:sldId id="389" r:id="rId31"/>
    <p:sldId id="390" r:id="rId32"/>
    <p:sldId id="391" r:id="rId33"/>
    <p:sldId id="405" r:id="rId34"/>
    <p:sldId id="406" r:id="rId35"/>
    <p:sldId id="407" r:id="rId36"/>
    <p:sldId id="408" r:id="rId37"/>
    <p:sldId id="409" r:id="rId38"/>
    <p:sldId id="394" r:id="rId39"/>
    <p:sldId id="395" r:id="rId40"/>
    <p:sldId id="410" r:id="rId41"/>
    <p:sldId id="396" r:id="rId42"/>
    <p:sldId id="397" r:id="rId43"/>
    <p:sldId id="398" r:id="rId44"/>
    <p:sldId id="399" r:id="rId45"/>
    <p:sldId id="263" r:id="rId46"/>
    <p:sldId id="265" r:id="rId47"/>
    <p:sldId id="266" r:id="rId48"/>
    <p:sldId id="267" r:id="rId49"/>
    <p:sldId id="268" r:id="rId50"/>
    <p:sldId id="269" r:id="rId51"/>
    <p:sldId id="271" r:id="rId52"/>
    <p:sldId id="272" r:id="rId5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BDC7A28-3E05-4A8A-8767-EEBE269EFE90}">
  <a:tblStyle styleId="{EBDC7A28-3E05-4A8A-8767-EEBE269EFE9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77" y="-1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1685879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3B770E2-F786-46A8-A041-4E72EC8075CE}" type="slidenum">
              <a:rPr lang="en-US" altLang="en-US">
                <a:latin typeface="Arial" pitchFamily="34" charset="0"/>
              </a:rPr>
              <a:pPr eaLnBrk="1" hangingPunct="1"/>
              <a:t>12</a:t>
            </a:fld>
            <a:endParaRPr lang="en-US" altLang="en-US">
              <a:latin typeface="Arial" pitchFamily="34" charset="0"/>
            </a:endParaRPr>
          </a:p>
        </p:txBody>
      </p:sp>
      <p:sp>
        <p:nvSpPr>
          <p:cNvPr id="68611" name="Rectangle 2"/>
          <p:cNvSpPr>
            <a:spLocks noGrp="1" noRot="1" noChangeAspect="1" noChangeArrowheads="1" noTextEdit="1"/>
          </p:cNvSpPr>
          <p:nvPr>
            <p:ph type="sldImg"/>
          </p:nvPr>
        </p:nvSpPr>
        <p:spPr>
          <a:xfrm>
            <a:off x="1143000" y="685800"/>
            <a:ext cx="4572000"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3B770E2-F786-46A8-A041-4E72EC8075CE}" type="slidenum">
              <a:rPr lang="en-US" altLang="en-US">
                <a:latin typeface="Arial" pitchFamily="34" charset="0"/>
              </a:rPr>
              <a:pPr eaLnBrk="1" hangingPunct="1"/>
              <a:t>13</a:t>
            </a:fld>
            <a:endParaRPr lang="en-US" altLang="en-US">
              <a:latin typeface="Arial" pitchFamily="34" charset="0"/>
            </a:endParaRPr>
          </a:p>
        </p:txBody>
      </p:sp>
      <p:sp>
        <p:nvSpPr>
          <p:cNvPr id="68611" name="Rectangle 2"/>
          <p:cNvSpPr>
            <a:spLocks noGrp="1" noRot="1" noChangeAspect="1" noChangeArrowheads="1" noTextEdit="1"/>
          </p:cNvSpPr>
          <p:nvPr>
            <p:ph type="sldImg"/>
          </p:nvPr>
        </p:nvSpPr>
        <p:spPr>
          <a:xfrm>
            <a:off x="1143000" y="685800"/>
            <a:ext cx="4572000"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67E5E5B-B8E6-459A-9E28-E911ECB09ECF}" type="slidenum">
              <a:rPr lang="en-US" altLang="en-US">
                <a:latin typeface="Arial" pitchFamily="34" charset="0"/>
              </a:rPr>
              <a:pPr eaLnBrk="1" hangingPunct="1"/>
              <a:t>3</a:t>
            </a:fld>
            <a:endParaRPr lang="en-US" altLang="en-US">
              <a:latin typeface="Arial" pitchFamily="34" charset="0"/>
            </a:endParaRPr>
          </a:p>
        </p:txBody>
      </p:sp>
      <p:sp>
        <p:nvSpPr>
          <p:cNvPr id="56323" name="Rectangle 2"/>
          <p:cNvSpPr>
            <a:spLocks noGrp="1" noRot="1" noChangeAspect="1" noChangeArrowheads="1" noTextEdit="1"/>
          </p:cNvSpPr>
          <p:nvPr>
            <p:ph type="sldImg"/>
          </p:nvPr>
        </p:nvSpPr>
        <p:spPr>
          <a:xfrm>
            <a:off x="1143000" y="685800"/>
            <a:ext cx="4572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63A6B66-B2A5-43A3-9442-F3F70EBA5FAB}" type="slidenum">
              <a:rPr lang="en-US" altLang="en-US">
                <a:latin typeface="Arial" pitchFamily="34" charset="0"/>
              </a:rPr>
              <a:pPr eaLnBrk="1" hangingPunct="1"/>
              <a:t>5</a:t>
            </a:fld>
            <a:endParaRPr lang="en-US" altLang="en-US">
              <a:latin typeface="Arial" pitchFamily="34" charset="0"/>
            </a:endParaRPr>
          </a:p>
        </p:txBody>
      </p:sp>
      <p:sp>
        <p:nvSpPr>
          <p:cNvPr id="58371" name="Rectangle 2"/>
          <p:cNvSpPr>
            <a:spLocks noGrp="1" noRot="1" noChangeAspect="1" noChangeArrowheads="1" noTextEdit="1"/>
          </p:cNvSpPr>
          <p:nvPr>
            <p:ph type="sldImg"/>
          </p:nvPr>
        </p:nvSpPr>
        <p:spPr>
          <a:xfrm>
            <a:off x="1143000" y="685800"/>
            <a:ext cx="4572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B168E00-C90A-4090-A666-C0F858FB7259}" type="slidenum">
              <a:rPr lang="en-US" altLang="en-US">
                <a:latin typeface="Arial" pitchFamily="34" charset="0"/>
              </a:rPr>
              <a:pPr eaLnBrk="1" hangingPunct="1"/>
              <a:t>6</a:t>
            </a:fld>
            <a:endParaRPr lang="en-US" altLang="en-US">
              <a:latin typeface="Arial" pitchFamily="34" charset="0"/>
            </a:endParaRPr>
          </a:p>
        </p:txBody>
      </p:sp>
      <p:sp>
        <p:nvSpPr>
          <p:cNvPr id="60419" name="Rectangle 2"/>
          <p:cNvSpPr>
            <a:spLocks noGrp="1" noRot="1" noChangeAspect="1" noChangeArrowheads="1" noTextEdit="1"/>
          </p:cNvSpPr>
          <p:nvPr>
            <p:ph type="sldImg"/>
          </p:nvPr>
        </p:nvSpPr>
        <p:spPr>
          <a:xfrm>
            <a:off x="1143000" y="685800"/>
            <a:ext cx="4572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BD4D601-EAAA-4620-9845-3DF4FB0F8814}" type="slidenum">
              <a:rPr lang="en-US" altLang="en-US">
                <a:latin typeface="Arial" pitchFamily="34" charset="0"/>
              </a:rPr>
              <a:pPr eaLnBrk="1" hangingPunct="1"/>
              <a:t>7</a:t>
            </a:fld>
            <a:endParaRPr lang="en-US" altLang="en-US">
              <a:latin typeface="Arial" pitchFamily="34" charset="0"/>
            </a:endParaRPr>
          </a:p>
        </p:txBody>
      </p:sp>
      <p:sp>
        <p:nvSpPr>
          <p:cNvPr id="61443" name="Rectangle 2"/>
          <p:cNvSpPr>
            <a:spLocks noGrp="1" noRot="1" noChangeAspect="1" noChangeArrowheads="1" noTextEdit="1"/>
          </p:cNvSpPr>
          <p:nvPr>
            <p:ph type="sldImg"/>
          </p:nvPr>
        </p:nvSpPr>
        <p:spPr>
          <a:xfrm>
            <a:off x="1143000" y="685800"/>
            <a:ext cx="4572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9607C98-8183-4269-94E4-62C85AB974C9}" type="slidenum">
              <a:rPr lang="en-US" altLang="en-US">
                <a:latin typeface="Arial" pitchFamily="34" charset="0"/>
              </a:rPr>
              <a:pPr eaLnBrk="1" hangingPunct="1"/>
              <a:t>8</a:t>
            </a:fld>
            <a:endParaRPr lang="en-US" altLang="en-US">
              <a:latin typeface="Arial" pitchFamily="34" charset="0"/>
            </a:endParaRPr>
          </a:p>
        </p:txBody>
      </p:sp>
      <p:sp>
        <p:nvSpPr>
          <p:cNvPr id="63491" name="Rectangle 2"/>
          <p:cNvSpPr>
            <a:spLocks noGrp="1" noRot="1" noChangeAspect="1" noChangeArrowheads="1" noTextEdit="1"/>
          </p:cNvSpPr>
          <p:nvPr>
            <p:ph type="sldImg"/>
          </p:nvPr>
        </p:nvSpPr>
        <p:spPr>
          <a:xfrm>
            <a:off x="1143000" y="685800"/>
            <a:ext cx="4572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59945D0-678B-4C71-99B5-16FCD5252439}" type="slidenum">
              <a:rPr lang="en-US" altLang="en-US">
                <a:latin typeface="Arial" pitchFamily="34" charset="0"/>
              </a:rPr>
              <a:pPr eaLnBrk="1" hangingPunct="1"/>
              <a:t>9</a:t>
            </a:fld>
            <a:endParaRPr lang="en-US" altLang="en-US">
              <a:latin typeface="Arial" pitchFamily="34" charset="0"/>
            </a:endParaRPr>
          </a:p>
        </p:txBody>
      </p:sp>
      <p:sp>
        <p:nvSpPr>
          <p:cNvPr id="64515" name="Rectangle 2"/>
          <p:cNvSpPr>
            <a:spLocks noGrp="1" noRot="1" noChangeAspect="1" noChangeArrowheads="1" noTextEdit="1"/>
          </p:cNvSpPr>
          <p:nvPr>
            <p:ph type="sldImg"/>
          </p:nvPr>
        </p:nvSpPr>
        <p:spPr>
          <a:xfrm>
            <a:off x="1143000" y="685800"/>
            <a:ext cx="4572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564CF2E0-CCC4-4E1E-9902-C3C36AB3FDA4}" type="datetimeFigureOut">
              <a:rPr lang="en-US" smtClean="0"/>
              <a:t>8/6/2016</a:t>
            </a:fld>
            <a:endParaRPr lang="en-US"/>
          </a:p>
        </p:txBody>
      </p:sp>
      <p:sp>
        <p:nvSpPr>
          <p:cNvPr id="16" name="Slide Number Placeholder 15"/>
          <p:cNvSpPr>
            <a:spLocks noGrp="1"/>
          </p:cNvSpPr>
          <p:nvPr>
            <p:ph type="sldNum" sz="quarter" idx="11"/>
          </p:nvPr>
        </p:nvSpPr>
        <p:spPr/>
        <p:txBody>
          <a:bodyPr/>
          <a:lstStyle/>
          <a:p>
            <a:pPr>
              <a:spcBef>
                <a:spcPts val="0"/>
              </a:spcBef>
              <a:buNone/>
            </a:pPr>
            <a:fld id="{00000000-1234-1234-1234-123412341234}" type="slidenum">
              <a:rPr lang="en" smtClean="0"/>
              <a:t>‹#›</a:t>
            </a:fld>
            <a:endParaRPr lang="en"/>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t>8/6/2016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4CF2E0-CCC4-4E1E-9902-C3C36AB3FDA4}" type="datetimeFigureOut">
              <a:rPr lang="en-US" smtClean="0"/>
              <a:t>8/6/2016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687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6" name="Shape 46"/>
          <p:cNvSpPr txBox="1">
            <a:spLocks noGrp="1"/>
          </p:cNvSpPr>
          <p:nvPr>
            <p:ph type="body" idx="1"/>
          </p:nvPr>
        </p:nvSpPr>
        <p:spPr>
          <a:xfrm>
            <a:off x="457200" y="1600200"/>
            <a:ext cx="8229600" cy="48404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51" name="Shape 5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564CF2E0-CCC4-4E1E-9902-C3C36AB3FDA4}" type="datetimeFigureOut">
              <a:rPr lang="en-US" smtClean="0"/>
              <a:t>8/6/2016</a:t>
            </a:fld>
            <a:endParaRPr lang="en-US"/>
          </a:p>
        </p:txBody>
      </p:sp>
      <p:sp>
        <p:nvSpPr>
          <p:cNvPr id="15" name="Slide Number Placeholder 14"/>
          <p:cNvSpPr>
            <a:spLocks noGrp="1"/>
          </p:cNvSpPr>
          <p:nvPr>
            <p:ph type="sldNum" sz="quarter" idx="11"/>
          </p:nvPr>
        </p:nvSpPr>
        <p:spPr/>
        <p:txBody>
          <a:bodyPr/>
          <a:lstStyle/>
          <a:p>
            <a:pPr>
              <a:spcBef>
                <a:spcPts val="0"/>
              </a:spcBef>
              <a:buNone/>
            </a:pPr>
            <a:fld id="{00000000-1234-1234-1234-123412341234}" type="slidenum">
              <a:rPr lang="en" smtClean="0"/>
              <a:t>‹#›</a:t>
            </a:fld>
            <a:endParaRPr lang="en"/>
          </a:p>
        </p:txBody>
      </p:sp>
      <p:sp>
        <p:nvSpPr>
          <p:cNvPr id="16" name="Footer Placeholder 15"/>
          <p:cNvSpPr>
            <a:spLocks noGrp="1"/>
          </p:cNvSpPr>
          <p:nvPr>
            <p:ph type="ftr" sz="quarter" idx="12"/>
          </p:nvPr>
        </p:nvSpPr>
        <p:spPr/>
        <p:txBody>
          <a:bodyPr/>
          <a:lstStyle/>
          <a:p>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564CF2E0-CCC4-4E1E-9902-C3C36AB3FDA4}" type="datetimeFigureOut">
              <a:rPr lang="en-US" smtClean="0"/>
              <a:t>8/6/2016</a:t>
            </a:fld>
            <a:endParaRPr lang="en-US"/>
          </a:p>
        </p:txBody>
      </p:sp>
      <p:sp>
        <p:nvSpPr>
          <p:cNvPr id="13" name="Slide Number Placeholder 12"/>
          <p:cNvSpPr>
            <a:spLocks noGrp="1"/>
          </p:cNvSpPr>
          <p:nvPr>
            <p:ph type="sldNum" sz="quarter" idx="11"/>
          </p:nvPr>
        </p:nvSpPr>
        <p:spPr/>
        <p:txBody>
          <a:bodyPr/>
          <a:lstStyle/>
          <a:p>
            <a:pPr>
              <a:spcBef>
                <a:spcPts val="0"/>
              </a:spcBef>
              <a:buNone/>
            </a:pPr>
            <a:fld id="{00000000-1234-1234-1234-123412341234}" type="slidenum">
              <a:rPr lang="en" smtClean="0"/>
              <a:t>‹#›</a:t>
            </a:fld>
            <a:endParaRPr lang="en"/>
          </a:p>
        </p:txBody>
      </p:sp>
      <p:sp>
        <p:nvSpPr>
          <p:cNvPr id="14" name="Footer Placeholder 13"/>
          <p:cNvSpPr>
            <a:spLocks noGrp="1"/>
          </p:cNvSpPr>
          <p:nvPr>
            <p:ph type="ftr" sz="quarter" idx="12"/>
          </p:nvPr>
        </p:nvSpPr>
        <p:spPr/>
        <p:txBody>
          <a:bodyPr/>
          <a:lstStyle/>
          <a:p>
            <a:endParaRPr kumimoji="0"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564CF2E0-CCC4-4E1E-9902-C3C36AB3FDA4}" type="datetimeFigureOut">
              <a:rPr lang="en-US" smtClean="0"/>
              <a:t>8/6/2016</a:t>
            </a:fld>
            <a:endParaRPr lang="en-US"/>
          </a:p>
        </p:txBody>
      </p:sp>
      <p:sp>
        <p:nvSpPr>
          <p:cNvPr id="9" name="Slide Number Placeholder 8"/>
          <p:cNvSpPr>
            <a:spLocks noGrp="1"/>
          </p:cNvSpPr>
          <p:nvPr>
            <p:ph type="sldNum" sz="quarter" idx="11"/>
          </p:nvPr>
        </p:nvSpPr>
        <p:spPr/>
        <p:txBody>
          <a:bodyPr/>
          <a:lstStyle/>
          <a:p>
            <a:pPr>
              <a:spcBef>
                <a:spcPts val="0"/>
              </a:spcBef>
              <a:buNone/>
            </a:pPr>
            <a:fld id="{00000000-1234-1234-1234-123412341234}" type="slidenum">
              <a:rPr lang="en" smtClean="0"/>
              <a:t>‹#›</a:t>
            </a:fld>
            <a:endParaRPr lang="en"/>
          </a:p>
        </p:txBody>
      </p:sp>
      <p:sp>
        <p:nvSpPr>
          <p:cNvPr id="10" name="Footer Placeholder 9"/>
          <p:cNvSpPr>
            <a:spLocks noGrp="1"/>
          </p:cNvSpPr>
          <p:nvPr>
            <p:ph type="ftr" sz="quarter" idx="12"/>
          </p:nvPr>
        </p:nvSpPr>
        <p:spPr/>
        <p:txBody>
          <a:bodyPr/>
          <a:lstStyle/>
          <a:p>
            <a:endParaRPr kumimoji="0"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564CF2E0-CCC4-4E1E-9902-C3C36AB3FDA4}" type="datetimeFigureOut">
              <a:rPr lang="en-US" smtClean="0"/>
              <a:t>8/6/2016</a:t>
            </a:fld>
            <a:endParaRPr lang="en-US"/>
          </a:p>
        </p:txBody>
      </p:sp>
      <p:sp>
        <p:nvSpPr>
          <p:cNvPr id="15" name="Slide Number Placeholder 14"/>
          <p:cNvSpPr>
            <a:spLocks noGrp="1"/>
          </p:cNvSpPr>
          <p:nvPr>
            <p:ph type="sldNum" sz="quarter" idx="11"/>
          </p:nvPr>
        </p:nvSpPr>
        <p:spPr/>
        <p:txBody>
          <a:bodyPr/>
          <a:lstStyle/>
          <a:p>
            <a:pPr>
              <a:spcBef>
                <a:spcPts val="0"/>
              </a:spcBef>
              <a:buNone/>
            </a:pPr>
            <a:fld id="{00000000-1234-1234-1234-123412341234}" type="slidenum">
              <a:rPr lang="en" smtClean="0"/>
              <a:t>‹#›</a:t>
            </a:fld>
            <a:endParaRPr lang="en"/>
          </a:p>
        </p:txBody>
      </p:sp>
      <p:sp>
        <p:nvSpPr>
          <p:cNvPr id="16" name="Footer Placeholder 15"/>
          <p:cNvSpPr>
            <a:spLocks noGrp="1"/>
          </p:cNvSpPr>
          <p:nvPr>
            <p:ph type="ftr" sz="quarter" idx="12"/>
          </p:nvPr>
        </p:nvSpPr>
        <p:spPr/>
        <p:txBody>
          <a:bodyPr/>
          <a:lstStyle/>
          <a:p>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564CF2E0-CCC4-4E1E-9902-C3C36AB3FDA4}" type="datetimeFigureOut">
              <a:rPr lang="en-US" smtClean="0"/>
              <a:t>8/6/2016</a:t>
            </a:fld>
            <a:endParaRPr lang="en-US"/>
          </a:p>
        </p:txBody>
      </p:sp>
      <p:sp>
        <p:nvSpPr>
          <p:cNvPr id="8" name="Slide Number Placeholder 7"/>
          <p:cNvSpPr>
            <a:spLocks noGrp="1"/>
          </p:cNvSpPr>
          <p:nvPr>
            <p:ph type="sldNum" sz="quarter" idx="11"/>
          </p:nvPr>
        </p:nvSpPr>
        <p:spPr/>
        <p:txBody>
          <a:bodyPr/>
          <a:lstStyle/>
          <a:p>
            <a:pPr>
              <a:spcBef>
                <a:spcPts val="0"/>
              </a:spcBef>
              <a:buNone/>
            </a:pPr>
            <a:fld id="{00000000-1234-1234-1234-123412341234}" type="slidenum">
              <a:rPr lang="en" smtClean="0"/>
              <a:t>‹#›</a:t>
            </a:fld>
            <a:endParaRPr lang="en"/>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4CF2E0-CCC4-4E1E-9902-C3C36AB3FDA4}" type="datetimeFigureOut">
              <a:rPr lang="en-US" smtClean="0"/>
              <a:t>8/6/2016</a:t>
            </a:fld>
            <a:endParaRPr lang="en-US"/>
          </a:p>
        </p:txBody>
      </p:sp>
      <p:sp>
        <p:nvSpPr>
          <p:cNvPr id="6" name="Slide Number Placeholder 5"/>
          <p:cNvSpPr>
            <a:spLocks noGrp="1"/>
          </p:cNvSpPr>
          <p:nvPr>
            <p:ph type="sldNum" sz="quarter" idx="11"/>
          </p:nvPr>
        </p:nvSpPr>
        <p:spPr/>
        <p:txBody>
          <a:bodyPr/>
          <a:lstStyle/>
          <a:p>
            <a:pPr>
              <a:spcBef>
                <a:spcPts val="0"/>
              </a:spcBef>
              <a:buNone/>
            </a:pPr>
            <a:fld id="{00000000-1234-1234-1234-123412341234}" type="slidenum">
              <a:rPr lang="en" smtClean="0"/>
              <a:t>‹#›</a:t>
            </a:fld>
            <a:endParaRPr lang="en"/>
          </a:p>
        </p:txBody>
      </p:sp>
      <p:sp>
        <p:nvSpPr>
          <p:cNvPr id="7" name="Footer Placeholder 6"/>
          <p:cNvSpPr>
            <a:spLocks noGrp="1"/>
          </p:cNvSpPr>
          <p:nvPr>
            <p:ph type="ftr" sz="quarter" idx="12"/>
          </p:nvPr>
        </p:nvSpPr>
        <p:spPr/>
        <p:txBody>
          <a:bodyPr/>
          <a:lstStyle/>
          <a:p>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564CF2E0-CCC4-4E1E-9902-C3C36AB3FDA4}" type="datetimeFigureOut">
              <a:rPr lang="en-US" smtClean="0"/>
              <a:t>8/6/2016</a:t>
            </a:fld>
            <a:endParaRPr lang="en-US"/>
          </a:p>
        </p:txBody>
      </p:sp>
      <p:sp>
        <p:nvSpPr>
          <p:cNvPr id="16" name="Slide Number Placeholder 15"/>
          <p:cNvSpPr>
            <a:spLocks noGrp="1"/>
          </p:cNvSpPr>
          <p:nvPr>
            <p:ph type="sldNum" sz="quarter" idx="11"/>
          </p:nvPr>
        </p:nvSpPr>
        <p:spPr/>
        <p:txBody>
          <a:bodyPr/>
          <a:lstStyle/>
          <a:p>
            <a:pPr>
              <a:spcBef>
                <a:spcPts val="0"/>
              </a:spcBef>
              <a:buNone/>
            </a:pPr>
            <a:fld id="{00000000-1234-1234-1234-123412341234}" type="slidenum">
              <a:rPr lang="en" smtClean="0"/>
              <a:t>‹#›</a:t>
            </a:fld>
            <a:endParaRPr lang="en"/>
          </a:p>
        </p:txBody>
      </p:sp>
      <p:sp>
        <p:nvSpPr>
          <p:cNvPr id="17" name="Footer Placeholder 16"/>
          <p:cNvSpPr>
            <a:spLocks noGrp="1"/>
          </p:cNvSpPr>
          <p:nvPr>
            <p:ph type="ftr" sz="quarter" idx="12"/>
          </p:nvPr>
        </p:nvSpPr>
        <p:spPr/>
        <p:txBody>
          <a:bodyPr/>
          <a:lstStyle/>
          <a:p>
            <a:endParaRPr kumimoji="0"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564CF2E0-CCC4-4E1E-9902-C3C36AB3FDA4}" type="datetimeFigureOut">
              <a:rPr lang="en-US" smtClean="0"/>
              <a:t>8/6/2016</a:t>
            </a:fld>
            <a:endParaRPr lang="en-US"/>
          </a:p>
        </p:txBody>
      </p:sp>
      <p:sp>
        <p:nvSpPr>
          <p:cNvPr id="14" name="Slide Number Placeholder 13"/>
          <p:cNvSpPr>
            <a:spLocks noGrp="1"/>
          </p:cNvSpPr>
          <p:nvPr>
            <p:ph type="sldNum" sz="quarter" idx="11"/>
          </p:nvPr>
        </p:nvSpPr>
        <p:spPr/>
        <p:txBody>
          <a:bodyPr/>
          <a:lstStyle/>
          <a:p>
            <a:pPr>
              <a:spcBef>
                <a:spcPts val="0"/>
              </a:spcBef>
              <a:buNone/>
            </a:pPr>
            <a:fld id="{00000000-1234-1234-1234-123412341234}" type="slidenum">
              <a:rPr lang="en" smtClean="0"/>
              <a:t>‹#›</a:t>
            </a:fld>
            <a:endParaRPr lang="en"/>
          </a:p>
        </p:txBody>
      </p:sp>
      <p:sp>
        <p:nvSpPr>
          <p:cNvPr id="15" name="Footer Placeholder 14"/>
          <p:cNvSpPr>
            <a:spLocks noGrp="1"/>
          </p:cNvSpPr>
          <p:nvPr>
            <p:ph type="ftr" sz="quarter" idx="12"/>
          </p:nvPr>
        </p:nvSpPr>
        <p:spPr/>
        <p:txBody>
          <a:bodyPr/>
          <a:lstStyle/>
          <a:p>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pPr algn="r" eaLnBrk="1" latinLnBrk="0" hangingPunct="1"/>
            <a:fld id="{564CF2E0-CCC4-4E1E-9902-C3C36AB3FDA4}" type="datetimeFigureOut">
              <a:rPr lang="en-US" smtClean="0"/>
              <a:t>8/6/2016</a:t>
            </a:fld>
            <a:endParaRPr lang="en-US" sz="1400" dirty="0">
              <a:solidFill>
                <a:schemeClr val="tx2"/>
              </a:solidFill>
            </a:endParaRPr>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pPr>
              <a:spcBef>
                <a:spcPts val="0"/>
              </a:spcBef>
              <a:buNone/>
            </a:pPr>
            <a:fld id="{00000000-1234-1234-1234-123412341234}" type="slidenum">
              <a:rPr lang="en" smtClean="0"/>
              <a:t>‹#›</a:t>
            </a:fld>
            <a:endParaRPr lang="en"/>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990600" y="1143000"/>
            <a:ext cx="7162800" cy="1447800"/>
          </a:xfrm>
          <a:prstGeom prst="rect">
            <a:avLst/>
          </a:prstGeom>
        </p:spPr>
        <p:txBody>
          <a:bodyPr lIns="91425" tIns="91425" rIns="91425" bIns="91425" anchor="b" anchorCtr="0">
            <a:noAutofit/>
          </a:bodyPr>
          <a:lstStyle/>
          <a:p>
            <a:pPr algn="ctr" rtl="0">
              <a:spcBef>
                <a:spcPts val="0"/>
              </a:spcBef>
              <a:buNone/>
            </a:pPr>
            <a:r>
              <a:rPr lang="en" sz="4000" dirty="0">
                <a:solidFill>
                  <a:srgbClr val="FFFFFF"/>
                </a:solidFill>
              </a:rPr>
              <a:t>Advanced </a:t>
            </a:r>
          </a:p>
          <a:p>
            <a:pPr algn="ctr">
              <a:spcBef>
                <a:spcPts val="0"/>
              </a:spcBef>
              <a:buNone/>
            </a:pPr>
            <a:r>
              <a:rPr lang="en" sz="4000" dirty="0">
                <a:solidFill>
                  <a:srgbClr val="FFFFFF"/>
                </a:solidFill>
              </a:rPr>
              <a:t>Operating Systems</a:t>
            </a:r>
          </a:p>
        </p:txBody>
      </p:sp>
      <p:sp>
        <p:nvSpPr>
          <p:cNvPr id="87" name="Shape 87"/>
          <p:cNvSpPr txBox="1">
            <a:spLocks noGrp="1"/>
          </p:cNvSpPr>
          <p:nvPr>
            <p:ph type="subTitle" idx="1"/>
          </p:nvPr>
        </p:nvSpPr>
        <p:spPr>
          <a:xfrm>
            <a:off x="2362200" y="3276600"/>
            <a:ext cx="6210900" cy="705900"/>
          </a:xfrm>
          <a:prstGeom prst="rect">
            <a:avLst/>
          </a:prstGeom>
        </p:spPr>
        <p:txBody>
          <a:bodyPr lIns="91425" tIns="91425" rIns="91425" bIns="91425" anchor="t" anchorCtr="0">
            <a:noAutofit/>
          </a:bodyPr>
          <a:lstStyle/>
          <a:p>
            <a:pPr>
              <a:spcBef>
                <a:spcPts val="0"/>
              </a:spcBef>
              <a:buNone/>
            </a:pPr>
            <a:r>
              <a:rPr lang="en" sz="3600" dirty="0"/>
              <a:t>Part 1: </a:t>
            </a:r>
            <a:r>
              <a:rPr lang="en" sz="3600" dirty="0" smtClean="0"/>
              <a:t>Process</a:t>
            </a:r>
            <a:endParaRPr lang="en" sz="36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Time Functions</a:t>
            </a:r>
          </a:p>
        </p:txBody>
      </p:sp>
      <p:sp>
        <p:nvSpPr>
          <p:cNvPr id="118" name="Shape 118"/>
          <p:cNvSpPr txBox="1">
            <a:spLocks noGrp="1"/>
          </p:cNvSpPr>
          <p:nvPr>
            <p:ph type="body" idx="1"/>
          </p:nvPr>
        </p:nvSpPr>
        <p:spPr>
          <a:prstGeom prst="rect">
            <a:avLst/>
          </a:prstGeom>
        </p:spPr>
        <p:txBody>
          <a:bodyPr lIns="91425" tIns="91425" rIns="91425" bIns="91425" anchor="t" anchorCtr="0">
            <a:noAutofit/>
          </a:bodyPr>
          <a:lstStyle/>
          <a:p>
            <a:pPr marL="457200" lvl="0" indent="-419100" rtl="0">
              <a:lnSpc>
                <a:spcPct val="115000"/>
              </a:lnSpc>
              <a:spcBef>
                <a:spcPts val="0"/>
              </a:spcBef>
              <a:buClr>
                <a:srgbClr val="FFFFFF"/>
              </a:buClr>
              <a:buSzPct val="100000"/>
              <a:buFont typeface="Arial"/>
              <a:buChar char="●"/>
            </a:pPr>
            <a:r>
              <a:rPr lang="en" sz="3000" b="1" dirty="0">
                <a:solidFill>
                  <a:srgbClr val="FFFFFF"/>
                </a:solidFill>
              </a:rPr>
              <a:t>We can access the clock time with </a:t>
            </a:r>
            <a:r>
              <a:rPr lang="en" sz="3000" b="1" dirty="0" smtClean="0">
                <a:solidFill>
                  <a:srgbClr val="FFFFFF"/>
                </a:solidFill>
              </a:rPr>
              <a:t>Operating </a:t>
            </a:r>
            <a:r>
              <a:rPr lang="en" sz="3000" b="1" dirty="0">
                <a:solidFill>
                  <a:srgbClr val="FFFFFF"/>
                </a:solidFill>
              </a:rPr>
              <a:t>S</a:t>
            </a:r>
            <a:r>
              <a:rPr lang="en" sz="3000" b="1" dirty="0" smtClean="0">
                <a:solidFill>
                  <a:srgbClr val="FFFFFF"/>
                </a:solidFill>
              </a:rPr>
              <a:t>ystem </a:t>
            </a:r>
            <a:r>
              <a:rPr lang="en" sz="3000" b="1" dirty="0">
                <a:solidFill>
                  <a:srgbClr val="FFFFFF"/>
                </a:solidFill>
              </a:rPr>
              <a:t>calls.</a:t>
            </a:r>
          </a:p>
          <a:p>
            <a:pPr marL="457200" lvl="0" indent="-419100" rtl="0">
              <a:lnSpc>
                <a:spcPct val="115000"/>
              </a:lnSpc>
              <a:spcBef>
                <a:spcPts val="0"/>
              </a:spcBef>
              <a:buClr>
                <a:srgbClr val="FFFFFF"/>
              </a:buClr>
              <a:buSzPct val="100000"/>
              <a:buFont typeface="Arial"/>
              <a:buChar char="●"/>
            </a:pPr>
            <a:r>
              <a:rPr lang="en" sz="3000" b="1" dirty="0">
                <a:solidFill>
                  <a:srgbClr val="FFFFFF"/>
                </a:solidFill>
              </a:rPr>
              <a:t>Uses of time functions include:</a:t>
            </a:r>
          </a:p>
          <a:p>
            <a:pPr marL="914400" lvl="1" indent="-419100" rtl="0">
              <a:lnSpc>
                <a:spcPct val="115000"/>
              </a:lnSpc>
              <a:spcBef>
                <a:spcPts val="0"/>
              </a:spcBef>
              <a:buClr>
                <a:srgbClr val="FFFFFF"/>
              </a:buClr>
              <a:buSzPct val="100000"/>
              <a:buFont typeface="Courier New"/>
              <a:buChar char="o"/>
            </a:pPr>
            <a:r>
              <a:rPr lang="en" sz="3000" dirty="0">
                <a:solidFill>
                  <a:srgbClr val="FFFFFF"/>
                </a:solidFill>
              </a:rPr>
              <a:t>Telling the time</a:t>
            </a:r>
          </a:p>
          <a:p>
            <a:pPr marL="914400" lvl="1" indent="-419100" rtl="0">
              <a:lnSpc>
                <a:spcPct val="115000"/>
              </a:lnSpc>
              <a:spcBef>
                <a:spcPts val="0"/>
              </a:spcBef>
              <a:buClr>
                <a:srgbClr val="FFFFFF"/>
              </a:buClr>
              <a:buSzPct val="100000"/>
              <a:buFont typeface="Courier New"/>
              <a:buChar char="o"/>
            </a:pPr>
            <a:r>
              <a:rPr lang="en" sz="3000" dirty="0">
                <a:solidFill>
                  <a:srgbClr val="FFFFFF"/>
                </a:solidFill>
              </a:rPr>
              <a:t>Timing programs and functions</a:t>
            </a:r>
          </a:p>
          <a:p>
            <a:pPr marL="914400" lvl="1" indent="-419100" rtl="0">
              <a:lnSpc>
                <a:spcPct val="115000"/>
              </a:lnSpc>
              <a:spcBef>
                <a:spcPts val="0"/>
              </a:spcBef>
              <a:buClr>
                <a:srgbClr val="FFFFFF"/>
              </a:buClr>
              <a:buSzPct val="100000"/>
              <a:buFont typeface="Courier New"/>
              <a:buChar char="o"/>
            </a:pPr>
            <a:r>
              <a:rPr lang="en" sz="3000" dirty="0">
                <a:solidFill>
                  <a:srgbClr val="FFFFFF"/>
                </a:solidFill>
              </a:rPr>
              <a:t>Setting number seeds</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Time Functions</a:t>
            </a:r>
          </a:p>
        </p:txBody>
      </p:sp>
      <p:sp>
        <p:nvSpPr>
          <p:cNvPr id="124" name="Shape 124"/>
          <p:cNvSpPr txBox="1">
            <a:spLocks noGrp="1"/>
          </p:cNvSpPr>
          <p:nvPr>
            <p:ph type="body" idx="1"/>
          </p:nvPr>
        </p:nvSpPr>
        <p:spPr>
          <a:prstGeom prst="rect">
            <a:avLst/>
          </a:prstGeom>
        </p:spPr>
        <p:txBody>
          <a:bodyPr lIns="91425" tIns="91425" rIns="91425" bIns="91425" anchor="t" anchorCtr="0">
            <a:noAutofit/>
          </a:bodyPr>
          <a:lstStyle/>
          <a:p>
            <a:pPr marL="457200" marR="0" lvl="0" indent="-419100" algn="l" rtl="0">
              <a:lnSpc>
                <a:spcPct val="115000"/>
              </a:lnSpc>
              <a:spcBef>
                <a:spcPts val="0"/>
              </a:spcBef>
              <a:spcAft>
                <a:spcPts val="0"/>
              </a:spcAft>
              <a:buClr>
                <a:srgbClr val="FFFFFF"/>
              </a:buClr>
              <a:buSzPct val="100000"/>
              <a:buFont typeface="Arial"/>
              <a:buChar char="●"/>
            </a:pPr>
            <a:r>
              <a:rPr lang="en" sz="3000" b="1" dirty="0">
                <a:solidFill>
                  <a:srgbClr val="FFFFFF"/>
                </a:solidFill>
              </a:rPr>
              <a:t>DateTime is a predefined class in </a:t>
            </a:r>
            <a:r>
              <a:rPr lang="en" sz="3000" b="1" dirty="0" smtClean="0">
                <a:solidFill>
                  <a:srgbClr val="FFFFFF"/>
                </a:solidFill>
              </a:rPr>
              <a:t>C++ </a:t>
            </a:r>
            <a:r>
              <a:rPr lang="en" sz="3000" b="1" dirty="0">
                <a:solidFill>
                  <a:srgbClr val="FFFFFF"/>
                </a:solidFill>
              </a:rPr>
              <a:t>from the System library</a:t>
            </a:r>
          </a:p>
          <a:p>
            <a:pPr marL="914400" marR="0" lvl="1" indent="-381000" algn="l" rtl="0">
              <a:lnSpc>
                <a:spcPct val="115000"/>
              </a:lnSpc>
              <a:spcBef>
                <a:spcPts val="0"/>
              </a:spcBef>
              <a:spcAft>
                <a:spcPts val="0"/>
              </a:spcAft>
              <a:buClr>
                <a:srgbClr val="FFFFFF"/>
              </a:buClr>
              <a:buSzPct val="100000"/>
              <a:buFont typeface="Courier New"/>
              <a:buChar char="o"/>
            </a:pPr>
            <a:r>
              <a:rPr lang="en" sz="2400" dirty="0">
                <a:solidFill>
                  <a:srgbClr val="FFFFFF"/>
                </a:solidFill>
              </a:rPr>
              <a:t>accesses system date &amp; time with </a:t>
            </a:r>
            <a:r>
              <a:rPr lang="en" sz="2400" b="1" dirty="0">
                <a:solidFill>
                  <a:srgbClr val="FFFFFF"/>
                </a:solidFill>
              </a:rPr>
              <a:t>DateTime.Today</a:t>
            </a:r>
          </a:p>
        </p:txBody>
      </p:sp>
    </p:spTree>
    <p:extLst>
      <p:ext uri="{BB962C8B-B14F-4D97-AF65-F5344CB8AC3E}">
        <p14:creationId xmlns:p14="http://schemas.microsoft.com/office/powerpoint/2010/main" val="121406097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533400"/>
            <a:ext cx="7543800" cy="1143000"/>
          </a:xfrm>
        </p:spPr>
        <p:txBody>
          <a:bodyPr>
            <a:normAutofit fontScale="90000"/>
          </a:bodyPr>
          <a:lstStyle/>
          <a:p>
            <a:pPr eaLnBrk="1" hangingPunct="1"/>
            <a:r>
              <a:rPr lang="en-US" altLang="en-US" sz="4000" dirty="0" smtClean="0">
                <a:ea typeface="Batang" pitchFamily="18" charset="-127"/>
              </a:rPr>
              <a:t>Time in C++ on UNIX</a:t>
            </a:r>
            <a:r>
              <a:rPr lang="en-US" altLang="en-US" sz="4000" dirty="0" smtClean="0">
                <a:solidFill>
                  <a:srgbClr val="006600"/>
                </a:solidFill>
                <a:ea typeface="Batang" pitchFamily="18" charset="-127"/>
              </a:rPr>
              <a:t/>
            </a:r>
            <a:br>
              <a:rPr lang="en-US" altLang="en-US" sz="4000" dirty="0" smtClean="0">
                <a:solidFill>
                  <a:srgbClr val="006600"/>
                </a:solidFill>
                <a:ea typeface="Batang" pitchFamily="18" charset="-127"/>
              </a:rPr>
            </a:br>
            <a:endParaRPr lang="en-US" altLang="en-US" sz="4000" dirty="0" smtClean="0">
              <a:solidFill>
                <a:srgbClr val="006600"/>
              </a:solidFill>
              <a:ea typeface="Batang" pitchFamily="18" charset="-127"/>
            </a:endParaRPr>
          </a:p>
        </p:txBody>
      </p:sp>
      <p:sp>
        <p:nvSpPr>
          <p:cNvPr id="16388" name="TextBox 4"/>
          <p:cNvSpPr txBox="1">
            <a:spLocks noChangeArrowheads="1"/>
          </p:cNvSpPr>
          <p:nvPr/>
        </p:nvSpPr>
        <p:spPr bwMode="auto">
          <a:xfrm>
            <a:off x="685800" y="1371601"/>
            <a:ext cx="8077200"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342900" indent="-342900" eaLnBrk="1" hangingPunct="1">
              <a:buFont typeface="Arial" panose="020B0604020202020204" pitchFamily="34" charset="0"/>
              <a:buChar char="•"/>
            </a:pPr>
            <a:r>
              <a:rPr lang="en-US" altLang="en-US" sz="2400" kern="1200" dirty="0" err="1" smtClean="0">
                <a:solidFill>
                  <a:srgbClr val="FFFFFF"/>
                </a:solidFill>
                <a:effectLst>
                  <a:outerShdw blurRad="38100" dist="38100" dir="2700000" algn="tl">
                    <a:srgbClr val="000000">
                      <a:alpha val="43137"/>
                    </a:srgbClr>
                  </a:outerShdw>
                </a:effectLst>
                <a:latin typeface="+mn-lt"/>
                <a:ea typeface="+mn-ea"/>
                <a:cs typeface="+mn-cs"/>
              </a:rPr>
              <a:t>time_t</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 </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is </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typedefed</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 to a long (</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int</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 </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in &lt;</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sys/</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types.h</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&gt; and &lt;sys/</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time.h</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&gt;</a:t>
            </a:r>
          </a:p>
          <a:p>
            <a:pPr marL="342900" indent="-342900" eaLnBrk="1" hangingPunct="1">
              <a:buFont typeface="Arial" panose="020B0604020202020204" pitchFamily="34" charset="0"/>
              <a:buChar char="•"/>
            </a:pPr>
            <a:endParaRPr lang="en-US" altLang="en-US" sz="2400" kern="1200" dirty="0">
              <a:solidFill>
                <a:srgbClr val="FFFFFF"/>
              </a:solidFill>
              <a:effectLst>
                <a:outerShdw blurRad="38100" dist="38100" dir="2700000" algn="tl">
                  <a:srgbClr val="000000">
                    <a:alpha val="43137"/>
                  </a:srgbClr>
                </a:outerShdw>
              </a:effectLst>
              <a:latin typeface="+mn-lt"/>
              <a:ea typeface="+mn-ea"/>
              <a:cs typeface="+mn-cs"/>
            </a:endParaRPr>
          </a:p>
          <a:p>
            <a:pPr marL="342900" indent="-342900" eaLnBrk="1" hangingPunct="1">
              <a:buFont typeface="Arial" panose="020B0604020202020204" pitchFamily="34" charset="0"/>
              <a:buChar char="•"/>
            </a:pPr>
            <a:r>
              <a:rPr lang="en-US" altLang="en-US" sz="2400" kern="1200" dirty="0" err="1" smtClean="0">
                <a:solidFill>
                  <a:srgbClr val="FFFFFF"/>
                </a:solidFill>
                <a:effectLst>
                  <a:outerShdw blurRad="38100" dist="38100" dir="2700000" algn="tl">
                    <a:srgbClr val="000000">
                      <a:alpha val="43137"/>
                    </a:srgbClr>
                  </a:outerShdw>
                </a:effectLst>
                <a:latin typeface="+mn-lt"/>
                <a:ea typeface="+mn-ea"/>
                <a:cs typeface="+mn-cs"/>
              </a:rPr>
              <a:t>time_t</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 </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time(</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time_t</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 *</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tloc</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 -- returns </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the time </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since 00:00:00 GMT, Jan. 1, 1970</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 measured </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in seconds</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a:t>
            </a:r>
          </a:p>
          <a:p>
            <a:pPr marL="342900" indent="-342900" eaLnBrk="1" hangingPunct="1">
              <a:buFont typeface="Arial" panose="020B0604020202020204" pitchFamily="34" charset="0"/>
              <a:buChar char="•"/>
            </a:pPr>
            <a:endParaRPr lang="en-US" altLang="en-US" sz="2400" kern="1200" dirty="0">
              <a:solidFill>
                <a:srgbClr val="FFFFFF"/>
              </a:solidFill>
              <a:effectLst>
                <a:outerShdw blurRad="38100" dist="38100" dir="2700000" algn="tl">
                  <a:srgbClr val="000000">
                    <a:alpha val="43137"/>
                  </a:srgbClr>
                </a:outerShdw>
              </a:effectLst>
              <a:latin typeface="+mn-lt"/>
              <a:ea typeface="+mn-ea"/>
              <a:cs typeface="+mn-cs"/>
            </a:endParaRPr>
          </a:p>
          <a:p>
            <a:pPr marL="342900" indent="-342900" eaLnBrk="1" hangingPunct="1">
              <a:buFont typeface="Arial" panose="020B0604020202020204" pitchFamily="34" charset="0"/>
              <a:buChar char="•"/>
            </a:pP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If </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tloc</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 is not NULL, the return value </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is also </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stored in the location to which </a:t>
            </a:r>
            <a:r>
              <a:rPr lang="en-US" altLang="en-US" sz="2400" kern="1200" dirty="0" err="1" smtClean="0">
                <a:solidFill>
                  <a:srgbClr val="FFFFFF"/>
                </a:solidFill>
                <a:effectLst>
                  <a:outerShdw blurRad="38100" dist="38100" dir="2700000" algn="tl">
                    <a:srgbClr val="000000">
                      <a:alpha val="43137"/>
                    </a:srgbClr>
                  </a:outerShdw>
                </a:effectLst>
                <a:latin typeface="+mn-lt"/>
                <a:ea typeface="+mn-ea"/>
                <a:cs typeface="+mn-cs"/>
              </a:rPr>
              <a:t>tloc</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 points</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 On failure, it returns (</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time_t</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 -1</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a:t>
            </a:r>
          </a:p>
          <a:p>
            <a:pPr marL="342900" indent="-342900" eaLnBrk="1" hangingPunct="1">
              <a:buFont typeface="Arial" panose="020B0604020202020204" pitchFamily="34" charset="0"/>
              <a:buChar char="•"/>
            </a:pPr>
            <a:endParaRPr lang="en-US" altLang="en-US" sz="2400" kern="1200" dirty="0">
              <a:solidFill>
                <a:srgbClr val="FFFFFF"/>
              </a:solidFill>
              <a:effectLst>
                <a:outerShdw blurRad="38100" dist="38100" dir="2700000" algn="tl">
                  <a:srgbClr val="000000">
                    <a:alpha val="43137"/>
                  </a:srgbClr>
                </a:outerShdw>
              </a:effectLst>
              <a:latin typeface="+mn-lt"/>
              <a:ea typeface="+mn-ea"/>
              <a:cs typeface="+mn-cs"/>
            </a:endParaRPr>
          </a:p>
          <a:p>
            <a:pPr marL="342900" indent="-342900" eaLnBrk="1" hangingPunct="1">
              <a:buFont typeface="Arial" panose="020B0604020202020204" pitchFamily="34" charset="0"/>
              <a:buChar char="•"/>
            </a:pP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char </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ctime</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time_t</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 *clock) -- </a:t>
            </a:r>
            <a:r>
              <a:rPr lang="en-US" altLang="en-US" sz="2400" kern="1200" dirty="0" err="1">
                <a:solidFill>
                  <a:srgbClr val="FFFFFF"/>
                </a:solidFill>
                <a:effectLst>
                  <a:outerShdw blurRad="38100" dist="38100" dir="2700000" algn="tl">
                    <a:srgbClr val="000000">
                      <a:alpha val="43137"/>
                    </a:srgbClr>
                  </a:outerShdw>
                </a:effectLst>
                <a:latin typeface="+mn-lt"/>
                <a:ea typeface="+mn-ea"/>
                <a:cs typeface="+mn-cs"/>
              </a:rPr>
              <a:t>ctime</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 converts </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a long integer, pointed to </a:t>
            </a:r>
            <a:r>
              <a:rPr lang="en-US" altLang="en-US" sz="2400" kern="1200" dirty="0" smtClean="0">
                <a:solidFill>
                  <a:srgbClr val="FFFFFF"/>
                </a:solidFill>
                <a:effectLst>
                  <a:outerShdw blurRad="38100" dist="38100" dir="2700000" algn="tl">
                    <a:srgbClr val="000000">
                      <a:alpha val="43137"/>
                    </a:srgbClr>
                  </a:outerShdw>
                </a:effectLst>
                <a:latin typeface="+mn-lt"/>
                <a:ea typeface="+mn-ea"/>
                <a:cs typeface="+mn-cs"/>
              </a:rPr>
              <a:t>by clock</a:t>
            </a:r>
            <a:r>
              <a:rPr lang="en-US" altLang="en-US" sz="2400" kern="1200" dirty="0">
                <a:solidFill>
                  <a:srgbClr val="FFFFFF"/>
                </a:solidFill>
                <a:effectLst>
                  <a:outerShdw blurRad="38100" dist="38100" dir="2700000" algn="tl">
                    <a:srgbClr val="000000">
                      <a:alpha val="43137"/>
                    </a:srgbClr>
                  </a:outerShdw>
                </a:effectLst>
                <a:latin typeface="+mn-lt"/>
                <a:ea typeface="+mn-ea"/>
                <a:cs typeface="+mn-cs"/>
              </a:rPr>
              <a:t>, to a 26-character string</a:t>
            </a:r>
          </a:p>
          <a:p>
            <a:pPr eaLnBrk="1" hangingPunct="1">
              <a:buFontTx/>
              <a:buBlip>
                <a:blip r:embed="rId3"/>
              </a:buBlip>
            </a:pPr>
            <a:endParaRPr lang="en-US" altLang="en-US" sz="2400" dirty="0"/>
          </a:p>
        </p:txBody>
      </p:sp>
    </p:spTree>
    <p:extLst>
      <p:ext uri="{BB962C8B-B14F-4D97-AF65-F5344CB8AC3E}">
        <p14:creationId xmlns:p14="http://schemas.microsoft.com/office/powerpoint/2010/main" val="3766477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533400"/>
            <a:ext cx="7543800" cy="1143000"/>
          </a:xfrm>
        </p:spPr>
        <p:txBody>
          <a:bodyPr>
            <a:normAutofit fontScale="90000"/>
          </a:bodyPr>
          <a:lstStyle/>
          <a:p>
            <a:pPr eaLnBrk="1" hangingPunct="1"/>
            <a:r>
              <a:rPr lang="en-US" altLang="en-US" sz="4000" dirty="0" smtClean="0">
                <a:ea typeface="Batang" pitchFamily="18" charset="-127"/>
              </a:rPr>
              <a:t>Time in C++ on UNIX</a:t>
            </a:r>
            <a:r>
              <a:rPr lang="en-US" altLang="en-US" sz="4000" dirty="0" smtClean="0">
                <a:solidFill>
                  <a:srgbClr val="006600"/>
                </a:solidFill>
                <a:ea typeface="Batang" pitchFamily="18" charset="-127"/>
              </a:rPr>
              <a:t/>
            </a:r>
            <a:br>
              <a:rPr lang="en-US" altLang="en-US" sz="4000" dirty="0" smtClean="0">
                <a:solidFill>
                  <a:srgbClr val="006600"/>
                </a:solidFill>
                <a:ea typeface="Batang" pitchFamily="18" charset="-127"/>
              </a:rPr>
            </a:br>
            <a:endParaRPr lang="en-US" altLang="en-US" sz="4000" dirty="0" smtClean="0">
              <a:solidFill>
                <a:srgbClr val="006600"/>
              </a:solidFill>
              <a:ea typeface="Batang" pitchFamily="18" charset="-127"/>
            </a:endParaRPr>
          </a:p>
        </p:txBody>
      </p:sp>
      <p:sp>
        <p:nvSpPr>
          <p:cNvPr id="16388" name="TextBox 4"/>
          <p:cNvSpPr txBox="1">
            <a:spLocks noChangeArrowheads="1"/>
          </p:cNvSpPr>
          <p:nvPr/>
        </p:nvSpPr>
        <p:spPr bwMode="auto">
          <a:xfrm>
            <a:off x="685800" y="1371601"/>
            <a:ext cx="80772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US" sz="1600" dirty="0" smtClean="0"/>
              <a:t>#</a:t>
            </a:r>
            <a:r>
              <a:rPr lang="en-US" sz="1600" dirty="0"/>
              <a:t>include &lt;</a:t>
            </a:r>
            <a:r>
              <a:rPr lang="en-US" sz="1600" dirty="0" err="1"/>
              <a:t>iostream</a:t>
            </a:r>
            <a:r>
              <a:rPr lang="en-US" sz="1600" dirty="0"/>
              <a:t>&gt;</a:t>
            </a:r>
          </a:p>
          <a:p>
            <a:r>
              <a:rPr lang="en-US" sz="1600" dirty="0"/>
              <a:t>#include &lt;</a:t>
            </a:r>
            <a:r>
              <a:rPr lang="en-US" sz="1600" dirty="0" err="1"/>
              <a:t>stdio.h</a:t>
            </a:r>
            <a:r>
              <a:rPr lang="en-US" sz="1600" dirty="0"/>
              <a:t>&gt;</a:t>
            </a:r>
          </a:p>
          <a:p>
            <a:r>
              <a:rPr lang="en-US" sz="1600" dirty="0"/>
              <a:t>#include &lt;</a:t>
            </a:r>
            <a:r>
              <a:rPr lang="en-US" sz="1600" dirty="0" err="1"/>
              <a:t>stdlib.h</a:t>
            </a:r>
            <a:r>
              <a:rPr lang="en-US" sz="1600" dirty="0"/>
              <a:t>&gt;</a:t>
            </a:r>
          </a:p>
          <a:p>
            <a:r>
              <a:rPr lang="en-US" sz="1600" dirty="0"/>
              <a:t>#include &lt;sys/</a:t>
            </a:r>
            <a:r>
              <a:rPr lang="en-US" sz="1600" dirty="0" err="1"/>
              <a:t>types.h</a:t>
            </a:r>
            <a:r>
              <a:rPr lang="en-US" sz="1600" dirty="0"/>
              <a:t>&gt;</a:t>
            </a:r>
          </a:p>
          <a:p>
            <a:r>
              <a:rPr lang="en-US" sz="1600" dirty="0"/>
              <a:t>#include &lt;</a:t>
            </a:r>
            <a:r>
              <a:rPr lang="en-US" sz="1600" dirty="0" err="1"/>
              <a:t>unistd.h</a:t>
            </a:r>
            <a:r>
              <a:rPr lang="en-US" sz="1600" dirty="0"/>
              <a:t>&gt;</a:t>
            </a:r>
          </a:p>
          <a:p>
            <a:r>
              <a:rPr lang="en-US" sz="1600" dirty="0"/>
              <a:t>#include &lt;</a:t>
            </a:r>
            <a:r>
              <a:rPr lang="en-US" sz="1600" dirty="0" err="1"/>
              <a:t>time.h</a:t>
            </a:r>
            <a:r>
              <a:rPr lang="en-US" sz="1600" dirty="0"/>
              <a:t>&gt;</a:t>
            </a:r>
          </a:p>
          <a:p>
            <a:endParaRPr lang="en-US" sz="1600" dirty="0"/>
          </a:p>
          <a:p>
            <a:r>
              <a:rPr lang="en-US" sz="1600" dirty="0"/>
              <a:t>using namespace </a:t>
            </a:r>
            <a:r>
              <a:rPr lang="en-US" sz="1600" dirty="0" err="1"/>
              <a:t>std</a:t>
            </a:r>
            <a:r>
              <a:rPr lang="en-US" sz="1600" dirty="0"/>
              <a:t>;</a:t>
            </a:r>
          </a:p>
          <a:p>
            <a:endParaRPr lang="en-US" sz="1600" dirty="0"/>
          </a:p>
          <a:p>
            <a:r>
              <a:rPr lang="en-US" sz="1600" dirty="0"/>
              <a:t>main()</a:t>
            </a:r>
          </a:p>
          <a:p>
            <a:r>
              <a:rPr lang="en-US" sz="1600" dirty="0"/>
              <a:t>{</a:t>
            </a:r>
          </a:p>
          <a:p>
            <a:r>
              <a:rPr lang="en-US" sz="1600" dirty="0"/>
              <a:t>   </a:t>
            </a:r>
            <a:r>
              <a:rPr lang="en-US" sz="1600" dirty="0" err="1"/>
              <a:t>int</a:t>
            </a:r>
            <a:r>
              <a:rPr lang="en-US" sz="1600" dirty="0"/>
              <a:t> </a:t>
            </a:r>
            <a:r>
              <a:rPr lang="en-US" sz="1600" dirty="0" err="1"/>
              <a:t>i</a:t>
            </a:r>
            <a:r>
              <a:rPr lang="en-US" sz="1600" dirty="0"/>
              <a:t>;</a:t>
            </a:r>
          </a:p>
          <a:p>
            <a:r>
              <a:rPr lang="en-US" sz="1600" dirty="0"/>
              <a:t>   </a:t>
            </a:r>
            <a:r>
              <a:rPr lang="en-US" sz="1600" dirty="0" err="1"/>
              <a:t>time_t</a:t>
            </a:r>
            <a:r>
              <a:rPr lang="en-US" sz="1600" dirty="0"/>
              <a:t> </a:t>
            </a:r>
            <a:r>
              <a:rPr lang="en-US" sz="1600" dirty="0" err="1"/>
              <a:t>time_local</a:t>
            </a:r>
            <a:r>
              <a:rPr lang="en-US" sz="1600" dirty="0"/>
              <a:t>;</a:t>
            </a:r>
          </a:p>
          <a:p>
            <a:r>
              <a:rPr lang="nn-NO" sz="1600" dirty="0"/>
              <a:t>   for (int i = 0; i &lt; 10; i++)</a:t>
            </a:r>
          </a:p>
          <a:p>
            <a:r>
              <a:rPr lang="en-US" sz="1600" dirty="0"/>
              <a:t>   {</a:t>
            </a:r>
          </a:p>
          <a:p>
            <a:r>
              <a:rPr lang="en-US" sz="1600" dirty="0"/>
              <a:t>      time(&amp;</a:t>
            </a:r>
            <a:r>
              <a:rPr lang="en-US" sz="1600" dirty="0" err="1"/>
              <a:t>time_local</a:t>
            </a:r>
            <a:r>
              <a:rPr lang="en-US" sz="1600" dirty="0"/>
              <a:t>);</a:t>
            </a:r>
          </a:p>
          <a:p>
            <a:r>
              <a:rPr lang="en-US" sz="1600" dirty="0"/>
              <a:t>      </a:t>
            </a:r>
            <a:r>
              <a:rPr lang="en-US" sz="1600" dirty="0" err="1"/>
              <a:t>cout</a:t>
            </a:r>
            <a:r>
              <a:rPr lang="en-US" sz="1600" dirty="0"/>
              <a:t> &lt;&lt; </a:t>
            </a:r>
            <a:r>
              <a:rPr lang="en-US" sz="1600" dirty="0" err="1"/>
              <a:t>ctime</a:t>
            </a:r>
            <a:r>
              <a:rPr lang="en-US" sz="1600" dirty="0"/>
              <a:t>(&amp;</a:t>
            </a:r>
            <a:r>
              <a:rPr lang="en-US" sz="1600" dirty="0" err="1"/>
              <a:t>time_local</a:t>
            </a:r>
            <a:r>
              <a:rPr lang="en-US" sz="1600" dirty="0"/>
              <a:t>) &lt;&lt; </a:t>
            </a:r>
            <a:r>
              <a:rPr lang="en-US" sz="1600" dirty="0" err="1"/>
              <a:t>endl</a:t>
            </a:r>
            <a:r>
              <a:rPr lang="en-US" sz="1600" dirty="0"/>
              <a:t>;</a:t>
            </a:r>
          </a:p>
          <a:p>
            <a:r>
              <a:rPr lang="en-US" sz="1600" dirty="0"/>
              <a:t>      sleep(1);</a:t>
            </a:r>
          </a:p>
          <a:p>
            <a:r>
              <a:rPr lang="en-US" sz="1600" dirty="0"/>
              <a:t>   }</a:t>
            </a:r>
          </a:p>
          <a:p>
            <a:r>
              <a:rPr lang="en-US" sz="1600" dirty="0"/>
              <a:t>} </a:t>
            </a:r>
            <a:endParaRPr lang="en-US" altLang="en-US" sz="1600" dirty="0"/>
          </a:p>
        </p:txBody>
      </p:sp>
    </p:spTree>
    <p:extLst>
      <p:ext uri="{BB962C8B-B14F-4D97-AF65-F5344CB8AC3E}">
        <p14:creationId xmlns:p14="http://schemas.microsoft.com/office/powerpoint/2010/main" val="3153245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smtClean="0"/>
              <a:t>Time in Java</a:t>
            </a:r>
            <a:endParaRPr lang="en" dirty="0"/>
          </a:p>
        </p:txBody>
      </p:sp>
      <p:sp>
        <p:nvSpPr>
          <p:cNvPr id="2" name="Text Placeholder 1"/>
          <p:cNvSpPr>
            <a:spLocks noGrp="1"/>
          </p:cNvSpPr>
          <p:nvPr>
            <p:ph type="body" idx="1"/>
          </p:nvPr>
        </p:nvSpPr>
        <p:spPr/>
        <p:txBody>
          <a:bodyPr>
            <a:normAutofit fontScale="77500" lnSpcReduction="20000"/>
          </a:bodyPr>
          <a:lstStyle/>
          <a:p>
            <a:pPr marL="18288" indent="0">
              <a:buNone/>
            </a:pPr>
            <a:r>
              <a:rPr lang="en-US" b="1" dirty="0"/>
              <a:t>import</a:t>
            </a:r>
            <a:r>
              <a:rPr lang="en-US" dirty="0"/>
              <a:t> </a:t>
            </a:r>
            <a:r>
              <a:rPr lang="en-US" dirty="0" err="1"/>
              <a:t>java.util.Date</a:t>
            </a:r>
            <a:r>
              <a:rPr lang="en-US" dirty="0"/>
              <a:t>;</a:t>
            </a:r>
          </a:p>
          <a:p>
            <a:pPr marL="18288" indent="0">
              <a:buNone/>
            </a:pPr>
            <a:endParaRPr lang="en-US" dirty="0"/>
          </a:p>
          <a:p>
            <a:pPr marL="18288" indent="0">
              <a:buNone/>
            </a:pPr>
            <a:endParaRPr lang="en-US" dirty="0"/>
          </a:p>
          <a:p>
            <a:pPr marL="18288" indent="0">
              <a:buNone/>
            </a:pPr>
            <a:r>
              <a:rPr lang="en-US" b="1" dirty="0"/>
              <a:t>public</a:t>
            </a:r>
            <a:r>
              <a:rPr lang="en-US" dirty="0"/>
              <a:t> </a:t>
            </a:r>
            <a:r>
              <a:rPr lang="en-US" b="1" dirty="0"/>
              <a:t>class</a:t>
            </a:r>
            <a:r>
              <a:rPr lang="en-US" dirty="0"/>
              <a:t> </a:t>
            </a:r>
            <a:r>
              <a:rPr lang="en-US" dirty="0" err="1"/>
              <a:t>My_Time</a:t>
            </a:r>
            <a:r>
              <a:rPr lang="en-US" dirty="0"/>
              <a:t> </a:t>
            </a:r>
          </a:p>
          <a:p>
            <a:pPr marL="18288" indent="0">
              <a:buNone/>
            </a:pPr>
            <a:r>
              <a:rPr lang="en-US" dirty="0"/>
              <a:t>{</a:t>
            </a:r>
          </a:p>
          <a:p>
            <a:pPr marL="18288"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18288" indent="0">
              <a:buNone/>
            </a:pPr>
            <a:r>
              <a:rPr lang="en-US" dirty="0"/>
              <a:t>	{</a:t>
            </a:r>
          </a:p>
          <a:p>
            <a:pPr marL="18288" indent="0">
              <a:buNone/>
            </a:pPr>
            <a:r>
              <a:rPr lang="en-US" dirty="0"/>
              <a:t>		  </a:t>
            </a:r>
            <a:r>
              <a:rPr lang="en-US" b="1" dirty="0"/>
              <a:t>long</a:t>
            </a:r>
            <a:r>
              <a:rPr lang="en-US" dirty="0"/>
              <a:t> </a:t>
            </a:r>
            <a:r>
              <a:rPr lang="en-US" dirty="0" err="1"/>
              <a:t>currentTime</a:t>
            </a:r>
            <a:r>
              <a:rPr lang="en-US" dirty="0"/>
              <a:t>;</a:t>
            </a:r>
          </a:p>
          <a:p>
            <a:pPr marL="18288" indent="0">
              <a:buNone/>
            </a:pPr>
            <a:r>
              <a:rPr lang="en-US" dirty="0"/>
              <a:t>		  Date </a:t>
            </a:r>
            <a:r>
              <a:rPr lang="en-US" dirty="0" err="1"/>
              <a:t>date</a:t>
            </a:r>
            <a:r>
              <a:rPr lang="en-US" dirty="0"/>
              <a:t>;</a:t>
            </a:r>
          </a:p>
          <a:p>
            <a:pPr marL="18288" indent="0">
              <a:buNone/>
            </a:pPr>
            <a:r>
              <a:rPr lang="nn-NO" dirty="0"/>
              <a:t>		  </a:t>
            </a:r>
            <a:r>
              <a:rPr lang="nn-NO" b="1" dirty="0"/>
              <a:t>for</a:t>
            </a:r>
            <a:r>
              <a:rPr lang="nn-NO" dirty="0"/>
              <a:t> (</a:t>
            </a:r>
            <a:r>
              <a:rPr lang="nn-NO" b="1" dirty="0"/>
              <a:t>int</a:t>
            </a:r>
            <a:r>
              <a:rPr lang="nn-NO" dirty="0"/>
              <a:t> i = 0; i &lt; 10; i++)</a:t>
            </a:r>
          </a:p>
          <a:p>
            <a:pPr marL="18288" indent="0">
              <a:buNone/>
            </a:pPr>
            <a:r>
              <a:rPr lang="en-US" dirty="0"/>
              <a:t>		  {</a:t>
            </a:r>
          </a:p>
          <a:p>
            <a:pPr marL="18288" indent="0">
              <a:buNone/>
            </a:pPr>
            <a:r>
              <a:rPr lang="en-US" dirty="0"/>
              <a:t>			  </a:t>
            </a:r>
            <a:r>
              <a:rPr lang="en-US" dirty="0" err="1"/>
              <a:t>currentTime</a:t>
            </a:r>
            <a:r>
              <a:rPr lang="en-US" dirty="0"/>
              <a:t> = </a:t>
            </a:r>
            <a:r>
              <a:rPr lang="en-US" dirty="0" err="1"/>
              <a:t>System.</a:t>
            </a:r>
            <a:r>
              <a:rPr lang="en-US" i="1" dirty="0" err="1"/>
              <a:t>currentTimeMillis</a:t>
            </a:r>
            <a:r>
              <a:rPr lang="en-US" dirty="0"/>
              <a:t>();</a:t>
            </a:r>
          </a:p>
          <a:p>
            <a:pPr marL="18288" indent="0">
              <a:buNone/>
            </a:pPr>
            <a:r>
              <a:rPr lang="en-US" dirty="0"/>
              <a:t>			  date = </a:t>
            </a:r>
            <a:r>
              <a:rPr lang="en-US" b="1" dirty="0"/>
              <a:t>new</a:t>
            </a:r>
            <a:r>
              <a:rPr lang="en-US" dirty="0"/>
              <a:t> Date(</a:t>
            </a:r>
            <a:r>
              <a:rPr lang="en-US" dirty="0" err="1"/>
              <a:t>currentTime</a:t>
            </a:r>
            <a:r>
              <a:rPr lang="en-US" dirty="0"/>
              <a:t>);</a:t>
            </a:r>
          </a:p>
          <a:p>
            <a:pPr marL="18288" indent="0">
              <a:buNone/>
            </a:pPr>
            <a:r>
              <a:rPr lang="en-US" dirty="0"/>
              <a:t>			  </a:t>
            </a:r>
            <a:r>
              <a:rPr lang="en-US" dirty="0" err="1"/>
              <a:t>System.</a:t>
            </a:r>
            <a:r>
              <a:rPr lang="en-US" b="1" i="1" dirty="0" err="1"/>
              <a:t>out</a:t>
            </a:r>
            <a:r>
              <a:rPr lang="en-US" dirty="0" err="1"/>
              <a:t>.println</a:t>
            </a:r>
            <a:r>
              <a:rPr lang="en-US" dirty="0"/>
              <a:t>(</a:t>
            </a:r>
            <a:r>
              <a:rPr lang="en-US" dirty="0" err="1"/>
              <a:t>date.toString</a:t>
            </a:r>
            <a:r>
              <a:rPr lang="en-US" dirty="0"/>
              <a:t>());</a:t>
            </a:r>
          </a:p>
          <a:p>
            <a:pPr marL="18288" indent="0">
              <a:buNone/>
            </a:pPr>
            <a:r>
              <a:rPr lang="en-US" dirty="0"/>
              <a:t>			  </a:t>
            </a:r>
            <a:r>
              <a:rPr lang="en-US" dirty="0" err="1"/>
              <a:t>System.</a:t>
            </a:r>
            <a:r>
              <a:rPr lang="en-US" b="1" i="1" dirty="0" err="1"/>
              <a:t>out</a:t>
            </a:r>
            <a:r>
              <a:rPr lang="en-US" dirty="0" err="1"/>
              <a:t>.println</a:t>
            </a:r>
            <a:r>
              <a:rPr lang="en-US" dirty="0"/>
              <a:t>(</a:t>
            </a:r>
            <a:r>
              <a:rPr lang="en-US" dirty="0" err="1"/>
              <a:t>currentTime</a:t>
            </a:r>
            <a:r>
              <a:rPr lang="en-US" dirty="0"/>
              <a:t>);</a:t>
            </a:r>
          </a:p>
          <a:p>
            <a:pPr marL="18288" indent="0">
              <a:buNone/>
            </a:pPr>
            <a:r>
              <a:rPr lang="en-US" dirty="0"/>
              <a:t>		      </a:t>
            </a:r>
            <a:r>
              <a:rPr lang="en-US" b="1" dirty="0"/>
              <a:t>try</a:t>
            </a:r>
            <a:r>
              <a:rPr lang="en-US" dirty="0"/>
              <a:t> </a:t>
            </a:r>
          </a:p>
          <a:p>
            <a:pPr marL="18288" indent="0">
              <a:buNone/>
            </a:pPr>
            <a:r>
              <a:rPr lang="en-US" dirty="0"/>
              <a:t>		      {</a:t>
            </a:r>
          </a:p>
          <a:p>
            <a:pPr marL="18288" indent="0">
              <a:buNone/>
            </a:pPr>
            <a:r>
              <a:rPr lang="en-US" dirty="0"/>
              <a:t>			</a:t>
            </a:r>
            <a:r>
              <a:rPr lang="en-US" dirty="0" smtClean="0"/>
              <a:t>  </a:t>
            </a:r>
            <a:r>
              <a:rPr lang="en-US" dirty="0" err="1" smtClean="0"/>
              <a:t>Thread.</a:t>
            </a:r>
            <a:r>
              <a:rPr lang="en-US" i="1" dirty="0" err="1" smtClean="0"/>
              <a:t>sleep</a:t>
            </a:r>
            <a:r>
              <a:rPr lang="en-US" dirty="0" smtClean="0"/>
              <a:t>(1000</a:t>
            </a:r>
            <a:r>
              <a:rPr lang="en-US" dirty="0"/>
              <a:t>);</a:t>
            </a:r>
          </a:p>
          <a:p>
            <a:pPr marL="18288" indent="0">
              <a:buNone/>
            </a:pPr>
            <a:r>
              <a:rPr lang="en-US" dirty="0"/>
              <a:t>		 </a:t>
            </a:r>
            <a:r>
              <a:rPr lang="en-US" dirty="0" smtClean="0"/>
              <a:t>     } </a:t>
            </a:r>
            <a:r>
              <a:rPr lang="en-US" b="1" dirty="0"/>
              <a:t>catch</a:t>
            </a:r>
            <a:r>
              <a:rPr lang="en-US" dirty="0"/>
              <a:t> (Exception e) {}</a:t>
            </a:r>
          </a:p>
          <a:p>
            <a:pPr marL="18288" indent="0">
              <a:buNone/>
            </a:pPr>
            <a:r>
              <a:rPr lang="en-US" dirty="0"/>
              <a:t>		   }</a:t>
            </a:r>
          </a:p>
          <a:p>
            <a:pPr marL="18288" indent="0">
              <a:buNone/>
            </a:pPr>
            <a:r>
              <a:rPr lang="en-US" dirty="0"/>
              <a:t>	}</a:t>
            </a:r>
          </a:p>
          <a:p>
            <a:pPr marL="18288" indent="0">
              <a:buNone/>
            </a:pPr>
            <a:r>
              <a:rPr lang="en-US" dirty="0"/>
              <a:t>}</a:t>
            </a:r>
          </a:p>
          <a:p>
            <a:pPr marL="18288" indent="0">
              <a:buNone/>
            </a:pPr>
            <a:endParaRPr lang="en-US"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smtClean="0"/>
              <a:t>Time in C#</a:t>
            </a:r>
            <a:endParaRPr lang="en" dirty="0"/>
          </a:p>
        </p:txBody>
      </p:sp>
      <p:sp>
        <p:nvSpPr>
          <p:cNvPr id="124" name="Shape 124"/>
          <p:cNvSpPr txBox="1">
            <a:spLocks noGrp="1"/>
          </p:cNvSpPr>
          <p:nvPr>
            <p:ph type="body" idx="1"/>
          </p:nvPr>
        </p:nvSpPr>
        <p:spPr>
          <a:prstGeom prst="rect">
            <a:avLst/>
          </a:prstGeom>
        </p:spPr>
        <p:txBody>
          <a:bodyPr lIns="91425" tIns="91425" rIns="91425" bIns="91425" anchor="t" anchorCtr="0">
            <a:noAutofit/>
          </a:bodyPr>
          <a:lstStyle/>
          <a:p>
            <a:pPr marL="495300" marR="0" lvl="0" indent="-457200" algn="l" rtl="0">
              <a:lnSpc>
                <a:spcPct val="115000"/>
              </a:lnSpc>
              <a:spcBef>
                <a:spcPts val="0"/>
              </a:spcBef>
              <a:spcAft>
                <a:spcPts val="0"/>
              </a:spcAft>
              <a:buClr>
                <a:srgbClr val="FFFFFF"/>
              </a:buClr>
              <a:buSzPct val="100000"/>
              <a:buFont typeface="Arial" panose="020B0604020202020204" pitchFamily="34" charset="0"/>
              <a:buChar char="•"/>
            </a:pPr>
            <a:r>
              <a:rPr lang="en" sz="3000" b="1" dirty="0">
                <a:solidFill>
                  <a:srgbClr val="FFFFFF"/>
                </a:solidFill>
              </a:rPr>
              <a:t>DateTime is a predefined class in C# from the System library</a:t>
            </a:r>
          </a:p>
          <a:p>
            <a:pPr marL="914400" marR="0" lvl="1" indent="-381000" algn="l" rtl="0">
              <a:lnSpc>
                <a:spcPct val="115000"/>
              </a:lnSpc>
              <a:spcBef>
                <a:spcPts val="0"/>
              </a:spcBef>
              <a:spcAft>
                <a:spcPts val="0"/>
              </a:spcAft>
              <a:buClr>
                <a:srgbClr val="FFFFFF"/>
              </a:buClr>
              <a:buSzPct val="100000"/>
              <a:buFont typeface="Courier New"/>
              <a:buChar char="o"/>
            </a:pPr>
            <a:r>
              <a:rPr lang="en" sz="2400" dirty="0">
                <a:solidFill>
                  <a:srgbClr val="FFFFFF"/>
                </a:solidFill>
              </a:rPr>
              <a:t>accesses system date &amp; time with </a:t>
            </a:r>
            <a:r>
              <a:rPr lang="en" sz="2400" b="1" dirty="0" smtClean="0">
                <a:solidFill>
                  <a:srgbClr val="FFFFFF"/>
                </a:solidFill>
              </a:rPr>
              <a:t>DateTime.Today</a:t>
            </a:r>
          </a:p>
          <a:p>
            <a:pPr marL="914400" marR="0" lvl="1" indent="-381000" algn="l" rtl="0">
              <a:lnSpc>
                <a:spcPct val="115000"/>
              </a:lnSpc>
              <a:spcBef>
                <a:spcPts val="0"/>
              </a:spcBef>
              <a:spcAft>
                <a:spcPts val="0"/>
              </a:spcAft>
              <a:buClr>
                <a:srgbClr val="FFFFFF"/>
              </a:buClr>
              <a:buSzPct val="100000"/>
              <a:buFont typeface="Courier New"/>
              <a:buChar char="o"/>
            </a:pPr>
            <a:endParaRPr lang="en" sz="2400" b="1" dirty="0">
              <a:solidFill>
                <a:srgbClr val="FFFFFF"/>
              </a:solidFill>
            </a:endParaRPr>
          </a:p>
          <a:p>
            <a:pPr marL="624840" indent="-457200">
              <a:lnSpc>
                <a:spcPct val="115000"/>
              </a:lnSpc>
              <a:buClr>
                <a:srgbClr val="FFFFFF"/>
              </a:buClr>
              <a:buSzPct val="100000"/>
              <a:buFont typeface="Arial" panose="020B0604020202020204" pitchFamily="34" charset="0"/>
              <a:buChar char="•"/>
            </a:pPr>
            <a:r>
              <a:rPr lang="en" sz="3000" b="1" dirty="0">
                <a:solidFill>
                  <a:srgbClr val="FFFFFF"/>
                </a:solidFill>
              </a:rPr>
              <a:t>Visual Studio 2010, </a:t>
            </a:r>
          </a:p>
          <a:p>
            <a:pPr marL="990600" lvl="1" indent="-457200">
              <a:lnSpc>
                <a:spcPct val="115000"/>
              </a:lnSpc>
              <a:buClr>
                <a:srgbClr val="FFFFFF"/>
              </a:buClr>
              <a:buSzPct val="100000"/>
              <a:buFont typeface="Arial" panose="020B0604020202020204" pitchFamily="34" charset="0"/>
              <a:buChar char="•"/>
            </a:pPr>
            <a:r>
              <a:rPr lang="en" sz="2400" b="1" dirty="0" smtClean="0">
                <a:solidFill>
                  <a:srgbClr val="FFFFFF"/>
                </a:solidFill>
              </a:rPr>
              <a:t>Project -&gt; Console Applicayion</a:t>
            </a:r>
            <a:endParaRPr lang="en" sz="2400" b="1" dirty="0">
              <a:solidFill>
                <a:srgbClr val="FFFFFF"/>
              </a:solidFill>
            </a:endParaRPr>
          </a:p>
        </p:txBody>
      </p:sp>
    </p:spTree>
    <p:extLst>
      <p:ext uri="{BB962C8B-B14F-4D97-AF65-F5344CB8AC3E}">
        <p14:creationId xmlns:p14="http://schemas.microsoft.com/office/powerpoint/2010/main" val="1214060970"/>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a:bodyPr>
          <a:lstStyle/>
          <a:p>
            <a:pPr marL="18288" indent="0">
              <a:buNone/>
            </a:pPr>
            <a:r>
              <a:rPr lang="en-US" dirty="0"/>
              <a:t>using System;</a:t>
            </a:r>
          </a:p>
          <a:p>
            <a:pPr marL="18288" indent="0">
              <a:buNone/>
            </a:pPr>
            <a:endParaRPr lang="en-US" dirty="0"/>
          </a:p>
          <a:p>
            <a:pPr marL="18288" indent="0">
              <a:buNone/>
            </a:pPr>
            <a:r>
              <a:rPr lang="en-US" dirty="0"/>
              <a:t>namespace </a:t>
            </a:r>
            <a:r>
              <a:rPr lang="en-US" dirty="0" err="1"/>
              <a:t>MyTime</a:t>
            </a:r>
            <a:endParaRPr lang="en-US" dirty="0"/>
          </a:p>
          <a:p>
            <a:pPr marL="18288" indent="0">
              <a:buNone/>
            </a:pPr>
            <a:r>
              <a:rPr lang="en-US" dirty="0"/>
              <a:t>{</a:t>
            </a:r>
          </a:p>
          <a:p>
            <a:pPr marL="18288" indent="0">
              <a:buNone/>
            </a:pPr>
            <a:r>
              <a:rPr lang="en-US" dirty="0"/>
              <a:t>    class Program</a:t>
            </a:r>
          </a:p>
          <a:p>
            <a:pPr marL="18288" indent="0">
              <a:buNone/>
            </a:pPr>
            <a:r>
              <a:rPr lang="en-US" dirty="0"/>
              <a:t>    {</a:t>
            </a:r>
          </a:p>
          <a:p>
            <a:pPr marL="18288" indent="0">
              <a:buNone/>
            </a:pPr>
            <a:r>
              <a:rPr lang="en-US" dirty="0"/>
              <a:t>        static void Main(string[] </a:t>
            </a:r>
            <a:r>
              <a:rPr lang="en-US" dirty="0" err="1"/>
              <a:t>args</a:t>
            </a:r>
            <a:r>
              <a:rPr lang="en-US" dirty="0"/>
              <a:t>)</a:t>
            </a:r>
          </a:p>
          <a:p>
            <a:pPr marL="18288" indent="0">
              <a:buNone/>
            </a:pPr>
            <a:r>
              <a:rPr lang="en-US" dirty="0"/>
              <a:t>        {</a:t>
            </a:r>
          </a:p>
          <a:p>
            <a:pPr marL="18288" indent="0">
              <a:buNone/>
            </a:pPr>
            <a:r>
              <a:rPr lang="en-US" dirty="0"/>
              <a:t>            </a:t>
            </a:r>
            <a:r>
              <a:rPr lang="en-US" dirty="0" err="1"/>
              <a:t>Console.WriteLine</a:t>
            </a:r>
            <a:r>
              <a:rPr lang="en-US" dirty="0"/>
              <a:t>("Today is : {0}", </a:t>
            </a:r>
            <a:r>
              <a:rPr lang="en-US" dirty="0" err="1"/>
              <a:t>DateTime.Today</a:t>
            </a:r>
            <a:r>
              <a:rPr lang="en-US" dirty="0"/>
              <a:t>);</a:t>
            </a:r>
          </a:p>
          <a:p>
            <a:pPr marL="18288" indent="0">
              <a:buNone/>
            </a:pPr>
            <a:r>
              <a:rPr lang="en-US" dirty="0"/>
              <a:t>            </a:t>
            </a:r>
            <a:r>
              <a:rPr lang="en-US" dirty="0" err="1"/>
              <a:t>DateTime</a:t>
            </a:r>
            <a:r>
              <a:rPr lang="en-US" dirty="0"/>
              <a:t> yesterday = </a:t>
            </a:r>
            <a:r>
              <a:rPr lang="en-US" dirty="0" err="1"/>
              <a:t>DateTime.Today.AddDays</a:t>
            </a:r>
            <a:r>
              <a:rPr lang="en-US" dirty="0"/>
              <a:t>(-1);</a:t>
            </a:r>
          </a:p>
          <a:p>
            <a:pPr marL="18288" indent="0">
              <a:buNone/>
            </a:pPr>
            <a:r>
              <a:rPr lang="en-US" dirty="0"/>
              <a:t>            </a:t>
            </a:r>
            <a:r>
              <a:rPr lang="en-US" dirty="0" err="1"/>
              <a:t>Console.WriteLine</a:t>
            </a:r>
            <a:r>
              <a:rPr lang="en-US" dirty="0"/>
              <a:t>("Today is : {0}", yesterday);</a:t>
            </a:r>
          </a:p>
          <a:p>
            <a:pPr marL="18288" indent="0">
              <a:buNone/>
            </a:pPr>
            <a:r>
              <a:rPr lang="en-US" dirty="0"/>
              <a:t>        }</a:t>
            </a:r>
          </a:p>
          <a:p>
            <a:pPr marL="18288" indent="0">
              <a:buNone/>
            </a:pPr>
            <a:r>
              <a:rPr lang="en-US" dirty="0"/>
              <a:t>    }</a:t>
            </a:r>
          </a:p>
          <a:p>
            <a:pPr marL="18288" indent="0">
              <a:buNone/>
            </a:pPr>
            <a:r>
              <a:rPr lang="en-US" dirty="0"/>
              <a:t>}</a:t>
            </a:r>
          </a:p>
          <a:p>
            <a:endParaRPr lang="en-US" dirty="0"/>
          </a:p>
        </p:txBody>
      </p:sp>
    </p:spTree>
    <p:extLst>
      <p:ext uri="{BB962C8B-B14F-4D97-AF65-F5344CB8AC3E}">
        <p14:creationId xmlns:p14="http://schemas.microsoft.com/office/powerpoint/2010/main" val="4140573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 Control</a:t>
            </a:r>
          </a:p>
        </p:txBody>
      </p:sp>
      <p:sp>
        <p:nvSpPr>
          <p:cNvPr id="140" name="Shape 140"/>
          <p:cNvSpPr txBox="1">
            <a:spLocks noGrp="1"/>
          </p:cNvSpPr>
          <p:nvPr>
            <p:ph type="body" idx="1"/>
          </p:nvPr>
        </p:nvSpPr>
        <p:spPr>
          <a:prstGeom prst="rect">
            <a:avLst/>
          </a:prstGeom>
        </p:spPr>
        <p:txBody>
          <a:bodyPr lIns="91425" tIns="91425" rIns="91425" bIns="91425" anchor="t" anchorCtr="0">
            <a:noAutofit/>
          </a:bodyPr>
          <a:lstStyle/>
          <a:p>
            <a:pPr marL="457200" lvl="0" indent="-419100" rtl="0">
              <a:lnSpc>
                <a:spcPct val="115000"/>
              </a:lnSpc>
              <a:spcBef>
                <a:spcPts val="0"/>
              </a:spcBef>
              <a:buClr>
                <a:srgbClr val="FFFFFF"/>
              </a:buClr>
              <a:buSzPct val="100000"/>
              <a:buFont typeface="Arial"/>
              <a:buChar char="●"/>
            </a:pPr>
            <a:r>
              <a:rPr lang="en" sz="3000" dirty="0">
                <a:solidFill>
                  <a:srgbClr val="FFFFFF"/>
                </a:solidFill>
              </a:rPr>
              <a:t>A process is a single running program.</a:t>
            </a:r>
          </a:p>
          <a:p>
            <a:pPr marL="914400" lvl="1" indent="-419100" rtl="0">
              <a:lnSpc>
                <a:spcPct val="115000"/>
              </a:lnSpc>
              <a:spcBef>
                <a:spcPts val="0"/>
              </a:spcBef>
              <a:buClr>
                <a:srgbClr val="FFFFFF"/>
              </a:buClr>
              <a:buSzPct val="100000"/>
              <a:buFont typeface="Courier New"/>
              <a:buChar char="o"/>
            </a:pPr>
            <a:r>
              <a:rPr lang="en" sz="3000" dirty="0" smtClean="0">
                <a:solidFill>
                  <a:srgbClr val="FFFFFF"/>
                </a:solidFill>
              </a:rPr>
              <a:t>Process ID: </a:t>
            </a:r>
            <a:r>
              <a:rPr lang="en" sz="3000" dirty="0" smtClean="0">
                <a:solidFill>
                  <a:srgbClr val="FFFF00"/>
                </a:solidFill>
              </a:rPr>
              <a:t>pid</a:t>
            </a:r>
            <a:endParaRPr lang="en" sz="3000" dirty="0">
              <a:solidFill>
                <a:srgbClr val="FFFF00"/>
              </a:solidFill>
            </a:endParaRPr>
          </a:p>
          <a:p>
            <a:pPr marL="914400" lvl="1" indent="-419100" rtl="0">
              <a:lnSpc>
                <a:spcPct val="115000"/>
              </a:lnSpc>
              <a:spcBef>
                <a:spcPts val="0"/>
              </a:spcBef>
              <a:buClr>
                <a:srgbClr val="FFFFFF"/>
              </a:buClr>
              <a:buSzPct val="100000"/>
              <a:buFont typeface="Courier New"/>
              <a:buChar char="o"/>
            </a:pPr>
            <a:r>
              <a:rPr lang="en" sz="3000" dirty="0" smtClean="0">
                <a:solidFill>
                  <a:srgbClr val="FFFFFF"/>
                </a:solidFill>
              </a:rPr>
              <a:t>Process Status: UNIX command </a:t>
            </a:r>
            <a:r>
              <a:rPr lang="en" sz="3000" dirty="0" smtClean="0">
                <a:solidFill>
                  <a:srgbClr val="FFFF00"/>
                </a:solidFill>
              </a:rPr>
              <a:t>ps</a:t>
            </a:r>
          </a:p>
          <a:p>
            <a:pPr marL="914400" lvl="1" indent="-419100">
              <a:lnSpc>
                <a:spcPct val="115000"/>
              </a:lnSpc>
              <a:buClr>
                <a:srgbClr val="FFFFFF"/>
              </a:buClr>
              <a:buSzPct val="100000"/>
              <a:buFont typeface="Courier New"/>
              <a:buChar char="o"/>
            </a:pPr>
            <a:r>
              <a:rPr lang="en-US" altLang="en-US" sz="3000" dirty="0" smtClean="0">
                <a:solidFill>
                  <a:srgbClr val="FFFFFF"/>
                </a:solidFill>
              </a:rPr>
              <a:t>System call: </a:t>
            </a:r>
            <a:r>
              <a:rPr lang="en-US" altLang="en-US" sz="3000" dirty="0" err="1">
                <a:solidFill>
                  <a:srgbClr val="FFFF00"/>
                </a:solidFill>
              </a:rPr>
              <a:t>getpid</a:t>
            </a:r>
            <a:r>
              <a:rPr lang="en-US" altLang="en-US" sz="3000" dirty="0">
                <a:solidFill>
                  <a:srgbClr val="FFFF00"/>
                </a:solidFill>
              </a:rPr>
              <a:t>()</a:t>
            </a:r>
            <a:endParaRPr lang="en" sz="3000" dirty="0">
              <a:solidFill>
                <a:srgbClr val="FFFF00"/>
              </a:solidFill>
            </a:endParaRPr>
          </a:p>
          <a:p>
            <a:pPr marL="384048" lvl="1" indent="0">
              <a:buNone/>
            </a:pPr>
            <a:endParaRPr lang="en-US" altLang="en-US" sz="3200" dirty="0">
              <a:latin typeface="Arial" pitchFamily="34" charset="0"/>
            </a:endParaRPr>
          </a:p>
          <a:p>
            <a:pPr marL="457200" lvl="0" indent="-419100" rtl="0">
              <a:lnSpc>
                <a:spcPct val="115000"/>
              </a:lnSpc>
              <a:spcBef>
                <a:spcPts val="0"/>
              </a:spcBef>
              <a:buClr>
                <a:srgbClr val="FFFFFF"/>
              </a:buClr>
              <a:buSzPct val="100000"/>
              <a:buFont typeface="Arial"/>
              <a:buChar char="●"/>
            </a:pPr>
            <a:r>
              <a:rPr lang="en" sz="3000" dirty="0" smtClean="0">
                <a:solidFill>
                  <a:srgbClr val="FFFFFF"/>
                </a:solidFill>
              </a:rPr>
              <a:t>A </a:t>
            </a:r>
            <a:r>
              <a:rPr lang="en" sz="3000" dirty="0">
                <a:solidFill>
                  <a:srgbClr val="FFFFFF"/>
                </a:solidFill>
              </a:rPr>
              <a:t>program usually runs as a single process. </a:t>
            </a:r>
          </a:p>
          <a:p>
            <a:pPr marL="914400" lvl="1" indent="-419100" rtl="0">
              <a:lnSpc>
                <a:spcPct val="115000"/>
              </a:lnSpc>
              <a:spcBef>
                <a:spcPts val="0"/>
              </a:spcBef>
              <a:buClr>
                <a:srgbClr val="FFFFFF"/>
              </a:buClr>
              <a:buSzPct val="100000"/>
              <a:buFont typeface="Courier New"/>
              <a:buChar char="o"/>
            </a:pPr>
            <a:r>
              <a:rPr lang="en" sz="3000" dirty="0" smtClean="0">
                <a:solidFill>
                  <a:srgbClr val="FFFFFF"/>
                </a:solidFill>
              </a:rPr>
              <a:t>Programs </a:t>
            </a:r>
            <a:r>
              <a:rPr lang="en" sz="3000" dirty="0">
                <a:solidFill>
                  <a:srgbClr val="FFFFFF"/>
                </a:solidFill>
              </a:rPr>
              <a:t>run as several separate communicating processes.</a:t>
            </a:r>
          </a:p>
          <a:p>
            <a:pPr>
              <a:spcBef>
                <a:spcPts val="0"/>
              </a:spcBef>
              <a:buNone/>
            </a:pPr>
            <a:endParaRPr sz="3000"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Process(C/C++)</a:t>
            </a:r>
          </a:p>
        </p:txBody>
      </p:sp>
      <p:sp>
        <p:nvSpPr>
          <p:cNvPr id="199" name="Shape 199"/>
          <p:cNvSpPr txBox="1">
            <a:spLocks noGrp="1"/>
          </p:cNvSpPr>
          <p:nvPr>
            <p:ph type="body" idx="1"/>
          </p:nvPr>
        </p:nvSpPr>
        <p:spPr>
          <a:xfrm>
            <a:off x="457200" y="1600200"/>
            <a:ext cx="8305199" cy="5087999"/>
          </a:xfrm>
          <a:prstGeom prst="rect">
            <a:avLst/>
          </a:prstGeom>
        </p:spPr>
        <p:txBody>
          <a:bodyPr lIns="91425" tIns="91425" rIns="91425" bIns="91425" anchor="t" anchorCtr="0">
            <a:noAutofit/>
          </a:bodyPr>
          <a:lstStyle/>
          <a:p>
            <a:pPr marL="342900" indent="-342900">
              <a:buClr>
                <a:schemeClr val="lt1"/>
              </a:buClr>
              <a:buSzPct val="87500"/>
              <a:buFont typeface="Wingdings" panose="05000000000000000000" pitchFamily="2" charset="2"/>
              <a:buChar char="§"/>
            </a:pPr>
            <a:r>
              <a:rPr lang="en" dirty="0" smtClean="0"/>
              <a:t>Every </a:t>
            </a:r>
            <a:r>
              <a:rPr lang="en" dirty="0"/>
              <a:t>process </a:t>
            </a:r>
            <a:r>
              <a:rPr lang="en" dirty="0" smtClean="0"/>
              <a:t>has </a:t>
            </a:r>
            <a:r>
              <a:rPr lang="en" dirty="0"/>
              <a:t>a parent process(except init</a:t>
            </a:r>
            <a:r>
              <a:rPr lang="en" dirty="0" smtClean="0"/>
              <a:t>)</a:t>
            </a:r>
          </a:p>
          <a:p>
            <a:pPr marL="342900" indent="-342900">
              <a:buClr>
                <a:schemeClr val="lt1"/>
              </a:buClr>
              <a:buSzPct val="87500"/>
              <a:buFont typeface="Wingdings" panose="05000000000000000000" pitchFamily="2" charset="2"/>
              <a:buChar char="§"/>
            </a:pPr>
            <a:endParaRPr lang="en" dirty="0"/>
          </a:p>
          <a:p>
            <a:pPr marL="368300" lvl="0" indent="-342900" rtl="0">
              <a:spcBef>
                <a:spcPts val="0"/>
              </a:spcBef>
              <a:buClr>
                <a:schemeClr val="lt1"/>
              </a:buClr>
              <a:buSzPct val="100000"/>
              <a:buFont typeface="Wingdings" panose="05000000000000000000" pitchFamily="2" charset="2"/>
              <a:buChar char="§"/>
            </a:pPr>
            <a:r>
              <a:rPr lang="en" dirty="0"/>
              <a:t>Think of processes on a Linux system as if they form a tree, with init at it’s root</a:t>
            </a:r>
          </a:p>
          <a:p>
            <a:pPr marL="914400" lvl="1" indent="-406400" rtl="0">
              <a:spcBef>
                <a:spcPts val="0"/>
              </a:spcBef>
              <a:buClr>
                <a:schemeClr val="lt1"/>
              </a:buClr>
              <a:buSzPct val="87500"/>
              <a:buFont typeface="Courier New"/>
              <a:buChar char="o"/>
            </a:pPr>
            <a:r>
              <a:rPr lang="en" dirty="0"/>
              <a:t>The parent process ID, “ppid”, is simply the process ID of the process’s parent</a:t>
            </a:r>
          </a:p>
          <a:p>
            <a:pPr marL="914400" lvl="1" indent="-406400">
              <a:spcBef>
                <a:spcPts val="0"/>
              </a:spcBef>
              <a:buClr>
                <a:schemeClr val="lt1"/>
              </a:buClr>
              <a:buSzPct val="87500"/>
              <a:buFont typeface="Courier New"/>
              <a:buChar char="o"/>
            </a:pPr>
            <a:r>
              <a:rPr lang="en" dirty="0"/>
              <a:t>When referring to process ID’s in C/C++ code, always use pid_t typedef</a:t>
            </a:r>
          </a:p>
        </p:txBody>
      </p:sp>
    </p:spTree>
    <p:extLst>
      <p:ext uri="{BB962C8B-B14F-4D97-AF65-F5344CB8AC3E}">
        <p14:creationId xmlns:p14="http://schemas.microsoft.com/office/powerpoint/2010/main" val="3211461493"/>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Process(C/C++)</a:t>
            </a:r>
          </a:p>
        </p:txBody>
      </p:sp>
      <p:sp>
        <p:nvSpPr>
          <p:cNvPr id="205" name="Shape 205"/>
          <p:cNvSpPr txBox="1">
            <a:spLocks noGrp="1"/>
          </p:cNvSpPr>
          <p:nvPr>
            <p:ph type="body" idx="1"/>
          </p:nvPr>
        </p:nvSpPr>
        <p:spPr>
          <a:xfrm>
            <a:off x="457200" y="1600200"/>
            <a:ext cx="8229600" cy="5100899"/>
          </a:xfrm>
          <a:prstGeom prst="rect">
            <a:avLst/>
          </a:prstGeom>
        </p:spPr>
        <p:txBody>
          <a:bodyPr lIns="91425" tIns="91425" rIns="91425" bIns="91425" anchor="t" anchorCtr="0">
            <a:noAutofit/>
          </a:bodyPr>
          <a:lstStyle/>
          <a:p>
            <a:pPr marL="457200" lvl="0" indent="-431800" rtl="0">
              <a:spcBef>
                <a:spcPts val="0"/>
              </a:spcBef>
              <a:buClr>
                <a:schemeClr val="lt1"/>
              </a:buClr>
              <a:buSzPct val="100000"/>
              <a:buFont typeface="Arial"/>
              <a:buChar char="●"/>
            </a:pPr>
            <a:r>
              <a:rPr lang="en" dirty="0"/>
              <a:t>The command “ps”, gives us a list of processes and some info on them such as their process ids</a:t>
            </a:r>
          </a:p>
          <a:p>
            <a:pPr lvl="0" rtl="0">
              <a:spcBef>
                <a:spcPts val="0"/>
              </a:spcBef>
              <a:buNone/>
            </a:pPr>
            <a:endParaRPr dirty="0"/>
          </a:p>
          <a:p>
            <a:pPr marL="594360" lvl="1" indent="0">
              <a:buClr>
                <a:srgbClr val="000000"/>
              </a:buClr>
              <a:buSzPct val="45833"/>
              <a:buNone/>
            </a:pPr>
            <a:r>
              <a:rPr lang="en-US" sz="2200" dirty="0" smtClean="0"/>
              <a:t>T</a:t>
            </a:r>
            <a:r>
              <a:rPr lang="en" sz="2200" dirty="0" smtClean="0"/>
              <a:t>ake a try on Linux machine</a:t>
            </a:r>
            <a:endParaRPr lang="en" sz="2200" dirty="0"/>
          </a:p>
          <a:p>
            <a:pPr lvl="0">
              <a:spcBef>
                <a:spcPts val="0"/>
              </a:spcBef>
              <a:buNone/>
            </a:pPr>
            <a:endParaRPr sz="2400" dirty="0"/>
          </a:p>
        </p:txBody>
      </p:sp>
    </p:spTree>
    <p:extLst>
      <p:ext uri="{BB962C8B-B14F-4D97-AF65-F5344CB8AC3E}">
        <p14:creationId xmlns:p14="http://schemas.microsoft.com/office/powerpoint/2010/main" val="18765049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Introduction</a:t>
            </a:r>
          </a:p>
        </p:txBody>
      </p:sp>
      <p:sp>
        <p:nvSpPr>
          <p:cNvPr id="100" name="Shape 100"/>
          <p:cNvSpPr txBox="1">
            <a:spLocks noGrp="1"/>
          </p:cNvSpPr>
          <p:nvPr>
            <p:ph type="body" idx="1"/>
          </p:nvPr>
        </p:nvSpPr>
        <p:spPr>
          <a:prstGeom prst="rect">
            <a:avLst/>
          </a:prstGeom>
        </p:spPr>
        <p:txBody>
          <a:bodyPr lIns="91425" tIns="91425" rIns="91425" bIns="91425" anchor="t" anchorCtr="0">
            <a:noAutofit/>
          </a:bodyPr>
          <a:lstStyle/>
          <a:p>
            <a:pPr>
              <a:buFont typeface="Arial" panose="020B0604020202020204" pitchFamily="34" charset="0"/>
              <a:buChar char="•"/>
            </a:pPr>
            <a:r>
              <a:rPr lang="en" sz="3000" b="1" dirty="0">
                <a:solidFill>
                  <a:srgbClr val="FFFFFF"/>
                </a:solidFill>
              </a:rPr>
              <a:t>System Calls</a:t>
            </a:r>
            <a:r>
              <a:rPr lang="en" sz="3000" dirty="0">
                <a:solidFill>
                  <a:srgbClr val="FFFFFF"/>
                </a:solidFill>
              </a:rPr>
              <a:t> - how a program requests a service from an operating system's kernel</a:t>
            </a:r>
          </a:p>
          <a:p>
            <a:pPr marL="914400" lvl="1" indent="-381000" rtl="0">
              <a:spcBef>
                <a:spcPts val="0"/>
              </a:spcBef>
              <a:buClr>
                <a:srgbClr val="FFFFFF"/>
              </a:buClr>
              <a:buSzPct val="100000"/>
              <a:buFont typeface="Courier New"/>
              <a:buChar char="o"/>
            </a:pPr>
            <a:r>
              <a:rPr lang="en" sz="2400" b="1" dirty="0">
                <a:solidFill>
                  <a:srgbClr val="FFFFFF"/>
                </a:solidFill>
              </a:rPr>
              <a:t>may include</a:t>
            </a:r>
            <a:r>
              <a:rPr lang="en" sz="2400" dirty="0">
                <a:solidFill>
                  <a:srgbClr val="FFFFFF"/>
                </a:solidFill>
              </a:rPr>
              <a:t>:</a:t>
            </a:r>
          </a:p>
          <a:p>
            <a:pPr marL="1371600" lvl="2" indent="-381000" rtl="0">
              <a:spcBef>
                <a:spcPts val="0"/>
              </a:spcBef>
              <a:buClr>
                <a:srgbClr val="FFFFFF"/>
              </a:buClr>
              <a:buSzPct val="75000"/>
              <a:buFont typeface="Wingdings"/>
              <a:buChar char="§"/>
            </a:pPr>
            <a:r>
              <a:rPr lang="en" dirty="0">
                <a:solidFill>
                  <a:srgbClr val="FFFFFF"/>
                </a:solidFill>
              </a:rPr>
              <a:t>hardware-related services (e.g. accessing a hard disk drive)</a:t>
            </a:r>
          </a:p>
          <a:p>
            <a:pPr marL="1371600" lvl="2" indent="-381000" rtl="0">
              <a:spcBef>
                <a:spcPts val="0"/>
              </a:spcBef>
              <a:buClr>
                <a:srgbClr val="FFFFFF"/>
              </a:buClr>
              <a:buSzPct val="75000"/>
              <a:buFont typeface="Wingdings"/>
              <a:buChar char="§"/>
            </a:pPr>
            <a:r>
              <a:rPr lang="en" dirty="0">
                <a:solidFill>
                  <a:srgbClr val="FFFFFF"/>
                </a:solidFill>
              </a:rPr>
              <a:t>creation and execution of new processes</a:t>
            </a:r>
          </a:p>
          <a:p>
            <a:pPr marL="1371600" lvl="2" indent="-381000" rtl="0">
              <a:spcBef>
                <a:spcPts val="0"/>
              </a:spcBef>
              <a:buClr>
                <a:srgbClr val="FFFFFF"/>
              </a:buClr>
              <a:buSzPct val="75000"/>
              <a:buFont typeface="Wingdings"/>
              <a:buChar char="§"/>
            </a:pPr>
            <a:r>
              <a:rPr lang="en" dirty="0">
                <a:solidFill>
                  <a:srgbClr val="FFFFFF"/>
                </a:solidFill>
              </a:rPr>
              <a:t>communication with integral kernel services such as process scheduling</a:t>
            </a:r>
          </a:p>
          <a:p>
            <a:pPr marL="0" indent="0" rtl="0">
              <a:spcBef>
                <a:spcPts val="0"/>
              </a:spcBef>
              <a:buNone/>
            </a:pPr>
            <a:endParaRPr sz="3000" dirty="0">
              <a:solidFill>
                <a:srgbClr val="FFFFFF"/>
              </a:solidFill>
            </a:endParaRPr>
          </a:p>
          <a:p>
            <a:pPr marL="457200" lvl="0" indent="-457200" rtl="0">
              <a:spcBef>
                <a:spcPts val="0"/>
              </a:spcBef>
              <a:buFont typeface="Arial" panose="020B0604020202020204" pitchFamily="34" charset="0"/>
              <a:buChar char="•"/>
            </a:pPr>
            <a:r>
              <a:rPr lang="en" sz="3000" dirty="0">
                <a:solidFill>
                  <a:srgbClr val="FFFFFF"/>
                </a:solidFill>
              </a:rPr>
              <a:t>System calls provide an essential interface between a process and the operating system</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Process(C/C++)</a:t>
            </a:r>
          </a:p>
        </p:txBody>
      </p:sp>
      <p:sp>
        <p:nvSpPr>
          <p:cNvPr id="211" name="Shape 211"/>
          <p:cNvSpPr txBox="1">
            <a:spLocks noGrp="1"/>
          </p:cNvSpPr>
          <p:nvPr>
            <p:ph type="body" idx="1"/>
          </p:nvPr>
        </p:nvSpPr>
        <p:spPr>
          <a:prstGeom prst="rect">
            <a:avLst/>
          </a:prstGeom>
        </p:spPr>
        <p:txBody>
          <a:bodyPr lIns="91425" tIns="91425" rIns="91425" bIns="91425" anchor="t" anchorCtr="0">
            <a:noAutofit/>
          </a:bodyPr>
          <a:lstStyle/>
          <a:p>
            <a:pPr marL="457200" lvl="0" indent="-431800" rtl="0">
              <a:spcBef>
                <a:spcPts val="0"/>
              </a:spcBef>
              <a:buClr>
                <a:schemeClr val="lt1"/>
              </a:buClr>
              <a:buSzPct val="100000"/>
              <a:buFont typeface="Arial"/>
              <a:buChar char="●"/>
            </a:pPr>
            <a:r>
              <a:rPr lang="en"/>
              <a:t>We can easily and separately access that information by getpid() and getppid()</a:t>
            </a:r>
          </a:p>
          <a:p>
            <a:pPr marL="457200" lvl="0" indent="-431800" rtl="0">
              <a:spcBef>
                <a:spcPts val="0"/>
              </a:spcBef>
              <a:buClr>
                <a:schemeClr val="lt1"/>
              </a:buClr>
              <a:buSzPct val="100000"/>
              <a:buFont typeface="Arial"/>
              <a:buChar char="●"/>
            </a:pPr>
            <a:r>
              <a:rPr lang="en"/>
              <a:t>We definitely need &lt;stdlib.h&gt; and &lt;unistd.h&gt;</a:t>
            </a:r>
          </a:p>
          <a:p>
            <a:pPr marL="457200" lvl="0" indent="-228600" rtl="0">
              <a:spcBef>
                <a:spcPts val="0"/>
              </a:spcBef>
              <a:buNone/>
            </a:pPr>
            <a:r>
              <a:rPr lang="en" sz="2400"/>
              <a:t>#include &lt;iostream&gt;</a:t>
            </a:r>
          </a:p>
          <a:p>
            <a:pPr marL="457200" lvl="0" indent="-228600" rtl="0">
              <a:spcBef>
                <a:spcPts val="0"/>
              </a:spcBef>
              <a:buNone/>
            </a:pPr>
            <a:r>
              <a:rPr lang="en" sz="2400"/>
              <a:t>#include &lt;string&gt;</a:t>
            </a:r>
          </a:p>
          <a:p>
            <a:pPr marL="457200" lvl="0" indent="-228600" rtl="0">
              <a:spcBef>
                <a:spcPts val="0"/>
              </a:spcBef>
              <a:buNone/>
            </a:pPr>
            <a:r>
              <a:rPr lang="en" sz="2400"/>
              <a:t>#include &lt;sys/types.h&gt;</a:t>
            </a:r>
          </a:p>
          <a:p>
            <a:pPr marL="457200" lvl="0" indent="-228600" rtl="0">
              <a:spcBef>
                <a:spcPts val="0"/>
              </a:spcBef>
              <a:buNone/>
            </a:pPr>
            <a:r>
              <a:rPr lang="en" sz="2400"/>
              <a:t>#include &lt;unistd.h&gt;</a:t>
            </a:r>
          </a:p>
          <a:p>
            <a:pPr marL="457200" lvl="0" indent="-228600" rtl="0">
              <a:spcBef>
                <a:spcPts val="0"/>
              </a:spcBef>
              <a:buNone/>
            </a:pPr>
            <a:r>
              <a:rPr lang="en" sz="2400"/>
              <a:t>#include &lt;stdlib.h&gt;</a:t>
            </a:r>
          </a:p>
          <a:p>
            <a:pPr marL="457200" lvl="0" indent="-228600" rtl="0">
              <a:spcBef>
                <a:spcPts val="0"/>
              </a:spcBef>
              <a:buNone/>
            </a:pPr>
            <a:r>
              <a:rPr lang="en" sz="2400"/>
              <a:t>using namespace std;</a:t>
            </a:r>
          </a:p>
          <a:p>
            <a:pPr lvl="0">
              <a:spcBef>
                <a:spcPts val="0"/>
              </a:spcBef>
              <a:buNone/>
            </a:pPr>
            <a:endParaRPr sz="2400"/>
          </a:p>
        </p:txBody>
      </p:sp>
    </p:spTree>
    <p:extLst>
      <p:ext uri="{BB962C8B-B14F-4D97-AF65-F5344CB8AC3E}">
        <p14:creationId xmlns:p14="http://schemas.microsoft.com/office/powerpoint/2010/main" val="18082356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Process(C/C++)</a:t>
            </a:r>
          </a:p>
        </p:txBody>
      </p:sp>
      <p:sp>
        <p:nvSpPr>
          <p:cNvPr id="217" name="Shape 217"/>
          <p:cNvSpPr txBox="1">
            <a:spLocks noGrp="1"/>
          </p:cNvSpPr>
          <p:nvPr>
            <p:ph type="body" idx="1"/>
          </p:nvPr>
        </p:nvSpPr>
        <p:spPr>
          <a:prstGeom prst="rect">
            <a:avLst/>
          </a:prstGeom>
        </p:spPr>
        <p:txBody>
          <a:bodyPr lIns="91425" tIns="91425" rIns="91425" bIns="91425" anchor="t" anchorCtr="0">
            <a:noAutofit/>
          </a:bodyPr>
          <a:lstStyle/>
          <a:p>
            <a:pPr marL="25400" lvl="0" indent="0" rtl="0">
              <a:spcBef>
                <a:spcPts val="0"/>
              </a:spcBef>
              <a:buClr>
                <a:schemeClr val="lt1"/>
              </a:buClr>
              <a:buSzPct val="100000"/>
              <a:buNone/>
            </a:pPr>
            <a:r>
              <a:rPr lang="en" dirty="0"/>
              <a:t>There are two ways to create a new process</a:t>
            </a:r>
            <a:r>
              <a:rPr lang="en" dirty="0" smtClean="0"/>
              <a:t>:</a:t>
            </a:r>
          </a:p>
          <a:p>
            <a:pPr marL="25400" lvl="0" indent="0" rtl="0">
              <a:spcBef>
                <a:spcPts val="0"/>
              </a:spcBef>
              <a:buClr>
                <a:schemeClr val="lt1"/>
              </a:buClr>
              <a:buSzPct val="100000"/>
              <a:buNone/>
            </a:pPr>
            <a:endParaRPr lang="en" dirty="0"/>
          </a:p>
          <a:p>
            <a:pPr marL="338138" indent="-320675">
              <a:buNone/>
            </a:pPr>
            <a:r>
              <a:rPr lang="en" sz="2000" dirty="0" smtClean="0"/>
              <a:t>(1) Using </a:t>
            </a:r>
            <a:r>
              <a:rPr lang="en" sz="2000" dirty="0"/>
              <a:t>the system function </a:t>
            </a:r>
            <a:r>
              <a:rPr lang="en" sz="2000" dirty="0" smtClean="0"/>
              <a:t>can run a program </a:t>
            </a:r>
            <a:r>
              <a:rPr lang="en" sz="2000" dirty="0"/>
              <a:t>easy. </a:t>
            </a:r>
            <a:r>
              <a:rPr lang="en-US" altLang="en-US" sz="2000" dirty="0" smtClean="0"/>
              <a:t>System call </a:t>
            </a:r>
            <a:r>
              <a:rPr lang="en-US" altLang="en-US" sz="2000" dirty="0">
                <a:solidFill>
                  <a:srgbClr val="FFFF00"/>
                </a:solidFill>
              </a:rPr>
              <a:t>system(char *string) </a:t>
            </a:r>
            <a:r>
              <a:rPr lang="en-US" altLang="en-US" sz="2000" dirty="0"/>
              <a:t>– where string can be the name of a UNIX utility, an executable shell script or a user program. System returns the     exit status of the shell. system is prototyped in &lt;</a:t>
            </a:r>
            <a:r>
              <a:rPr lang="en-US" altLang="en-US" sz="2000" dirty="0" err="1"/>
              <a:t>stdlib.h</a:t>
            </a:r>
            <a:r>
              <a:rPr lang="en-US" altLang="en-US" sz="2000" dirty="0" smtClean="0"/>
              <a:t>&gt;.</a:t>
            </a:r>
          </a:p>
          <a:p>
            <a:pPr marL="475488" indent="-457200">
              <a:buAutoNum type="arabicParenBoth"/>
            </a:pPr>
            <a:endParaRPr lang="en" sz="2000" dirty="0"/>
          </a:p>
          <a:p>
            <a:pPr marL="548640" indent="-228600">
              <a:buNone/>
            </a:pPr>
            <a:r>
              <a:rPr lang="en" sz="2000" b="1" dirty="0">
                <a:solidFill>
                  <a:srgbClr val="F3F3F3"/>
                </a:solidFill>
              </a:rPr>
              <a:t>#include &lt;stdlib.h</a:t>
            </a:r>
            <a:r>
              <a:rPr lang="en" sz="2000" b="1" dirty="0" smtClean="0">
                <a:solidFill>
                  <a:srgbClr val="F3F3F3"/>
                </a:solidFill>
              </a:rPr>
              <a:t>&gt;</a:t>
            </a:r>
          </a:p>
          <a:p>
            <a:pPr marL="548640" indent="-228600">
              <a:buNone/>
            </a:pPr>
            <a:r>
              <a:rPr lang="en-US" sz="2000" b="1" dirty="0">
                <a:solidFill>
                  <a:srgbClr val="F3F3F3"/>
                </a:solidFill>
              </a:rPr>
              <a:t>u</a:t>
            </a:r>
            <a:r>
              <a:rPr lang="en" sz="2000" b="1" dirty="0" smtClean="0">
                <a:solidFill>
                  <a:srgbClr val="F3F3F3"/>
                </a:solidFill>
              </a:rPr>
              <a:t>sing namespace std;</a:t>
            </a:r>
            <a:endParaRPr lang="en" sz="2000" b="1" dirty="0">
              <a:solidFill>
                <a:srgbClr val="F3F3F3"/>
              </a:solidFill>
            </a:endParaRPr>
          </a:p>
          <a:p>
            <a:pPr marL="548640" indent="-228600">
              <a:buNone/>
            </a:pPr>
            <a:r>
              <a:rPr lang="en" sz="2000" b="1" dirty="0">
                <a:solidFill>
                  <a:srgbClr val="F3F3F3"/>
                </a:solidFill>
              </a:rPr>
              <a:t>int main ()</a:t>
            </a:r>
          </a:p>
          <a:p>
            <a:pPr marL="548640" indent="-228600">
              <a:buNone/>
            </a:pPr>
            <a:r>
              <a:rPr lang="en" sz="2000" b="1" dirty="0">
                <a:solidFill>
                  <a:srgbClr val="F3F3F3"/>
                </a:solidFill>
              </a:rPr>
              <a:t>{</a:t>
            </a:r>
          </a:p>
          <a:p>
            <a:pPr marL="914400" lvl="1" indent="-228600">
              <a:buNone/>
            </a:pPr>
            <a:r>
              <a:rPr lang="en" sz="2000" b="1" dirty="0">
                <a:solidFill>
                  <a:srgbClr val="F3F3F3"/>
                </a:solidFill>
              </a:rPr>
              <a:t>int return_value;</a:t>
            </a:r>
          </a:p>
          <a:p>
            <a:pPr marL="914400" lvl="1" indent="-228600">
              <a:buNone/>
            </a:pPr>
            <a:r>
              <a:rPr lang="en" sz="2000" b="1" dirty="0">
                <a:solidFill>
                  <a:srgbClr val="F3F3F3"/>
                </a:solidFill>
              </a:rPr>
              <a:t>return_value = system (“ls -l /”);</a:t>
            </a:r>
          </a:p>
          <a:p>
            <a:pPr marL="914400" lvl="1" indent="-228600">
              <a:buNone/>
            </a:pPr>
            <a:r>
              <a:rPr lang="en" sz="2000" b="1" dirty="0">
                <a:solidFill>
                  <a:srgbClr val="F3F3F3"/>
                </a:solidFill>
              </a:rPr>
              <a:t>return return_value;</a:t>
            </a:r>
          </a:p>
          <a:p>
            <a:pPr marL="548640" indent="-228600">
              <a:buNone/>
            </a:pPr>
            <a:r>
              <a:rPr lang="en" sz="2000" b="1" dirty="0">
                <a:solidFill>
                  <a:srgbClr val="F3F3F3"/>
                </a:solidFill>
              </a:rPr>
              <a:t>}</a:t>
            </a:r>
          </a:p>
          <a:p>
            <a:pPr marL="914400" lvl="1" indent="-406400" rtl="0">
              <a:spcBef>
                <a:spcPts val="0"/>
              </a:spcBef>
              <a:buClr>
                <a:schemeClr val="lt1"/>
              </a:buClr>
              <a:buSzPct val="87500"/>
              <a:buFont typeface="Courier New"/>
              <a:buChar char="o"/>
            </a:pPr>
            <a:endParaRPr lang="en" dirty="0"/>
          </a:p>
          <a:p>
            <a:pPr marL="914400" lvl="1" indent="-406400" rtl="0">
              <a:spcBef>
                <a:spcPts val="0"/>
              </a:spcBef>
              <a:buClr>
                <a:schemeClr val="lt1"/>
              </a:buClr>
              <a:buSzPct val="87500"/>
              <a:buFont typeface="Courier New"/>
              <a:buChar char="o"/>
            </a:pPr>
            <a:endParaRPr lang="en" dirty="0"/>
          </a:p>
          <a:p>
            <a:pPr marL="914400" lvl="1" indent="-406400">
              <a:spcBef>
                <a:spcPts val="0"/>
              </a:spcBef>
              <a:buClr>
                <a:schemeClr val="lt1"/>
              </a:buClr>
              <a:buFont typeface="Courier New"/>
              <a:buChar char="o"/>
            </a:pPr>
            <a:endParaRPr dirty="0"/>
          </a:p>
        </p:txBody>
      </p:sp>
    </p:spTree>
    <p:extLst>
      <p:ext uri="{BB962C8B-B14F-4D97-AF65-F5344CB8AC3E}">
        <p14:creationId xmlns:p14="http://schemas.microsoft.com/office/powerpoint/2010/main" val="2094734631"/>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Process(C/C++)</a:t>
            </a:r>
          </a:p>
        </p:txBody>
      </p:sp>
      <p:sp>
        <p:nvSpPr>
          <p:cNvPr id="217" name="Shape 217"/>
          <p:cNvSpPr txBox="1">
            <a:spLocks noGrp="1"/>
          </p:cNvSpPr>
          <p:nvPr>
            <p:ph type="body" idx="1"/>
          </p:nvPr>
        </p:nvSpPr>
        <p:spPr>
          <a:prstGeom prst="rect">
            <a:avLst/>
          </a:prstGeom>
        </p:spPr>
        <p:txBody>
          <a:bodyPr lIns="91425" tIns="91425" rIns="91425" bIns="91425" anchor="t" anchorCtr="0">
            <a:noAutofit/>
          </a:bodyPr>
          <a:lstStyle/>
          <a:p>
            <a:pPr marL="338138" indent="-338138">
              <a:buClr>
                <a:schemeClr val="lt1"/>
              </a:buClr>
              <a:buSzPct val="87500"/>
              <a:buNone/>
            </a:pPr>
            <a:r>
              <a:rPr lang="en" dirty="0" smtClean="0"/>
              <a:t>(2) Using fork() </a:t>
            </a:r>
            <a:r>
              <a:rPr lang="en" sz="2000" dirty="0"/>
              <a:t>system</a:t>
            </a:r>
            <a:r>
              <a:rPr lang="en" dirty="0" smtClean="0"/>
              <a:t> call to create </a:t>
            </a:r>
            <a:r>
              <a:rPr lang="en" dirty="0"/>
              <a:t>a subprocess, hands the command to the Bourne shell for </a:t>
            </a:r>
            <a:r>
              <a:rPr lang="en" dirty="0" smtClean="0"/>
              <a:t>execution</a:t>
            </a:r>
          </a:p>
          <a:p>
            <a:pPr marL="142240" indent="0">
              <a:buClr>
                <a:schemeClr val="lt1"/>
              </a:buClr>
              <a:buSzPct val="87500"/>
              <a:buNone/>
            </a:pPr>
            <a:endParaRPr lang="en" dirty="0"/>
          </a:p>
          <a:p>
            <a:pPr marL="914400" lvl="1" indent="-406400" rtl="0">
              <a:spcBef>
                <a:spcPts val="0"/>
              </a:spcBef>
              <a:buClr>
                <a:schemeClr val="lt1"/>
              </a:buClr>
              <a:buSzPct val="87500"/>
              <a:buFont typeface="Courier New"/>
              <a:buChar char="o"/>
            </a:pPr>
            <a:endParaRPr lang="en" dirty="0"/>
          </a:p>
          <a:p>
            <a:pPr marL="18288" indent="0">
              <a:buNone/>
            </a:pPr>
            <a:r>
              <a:rPr lang="en-US" sz="1800" dirty="0" smtClean="0">
                <a:effectLst/>
              </a:rPr>
              <a:t>~~~~~~~~~~~~~~~~~~~~~~~~~~~~~~~~~</a:t>
            </a:r>
            <a:endParaRPr lang="en-US" sz="1800" dirty="0">
              <a:effectLst/>
            </a:endParaRPr>
          </a:p>
          <a:p>
            <a:pPr marL="18288" indent="0">
              <a:buNone/>
            </a:pPr>
            <a:r>
              <a:rPr lang="en-US" sz="1800" dirty="0">
                <a:effectLst/>
              </a:rPr>
              <a:t>#include &lt;sys/</a:t>
            </a:r>
            <a:r>
              <a:rPr lang="en-US" sz="1800" dirty="0" err="1">
                <a:effectLst/>
              </a:rPr>
              <a:t>types.h</a:t>
            </a:r>
            <a:r>
              <a:rPr lang="en-US" sz="1800" dirty="0">
                <a:effectLst/>
              </a:rPr>
              <a:t>&gt;</a:t>
            </a:r>
          </a:p>
          <a:p>
            <a:pPr marL="18288" indent="0">
              <a:buNone/>
            </a:pPr>
            <a:r>
              <a:rPr lang="en-US" sz="1800" dirty="0">
                <a:effectLst/>
              </a:rPr>
              <a:t>#include &lt;sys/</a:t>
            </a:r>
            <a:r>
              <a:rPr lang="en-US" sz="1800" dirty="0" err="1">
                <a:effectLst/>
              </a:rPr>
              <a:t>wait.h</a:t>
            </a:r>
            <a:r>
              <a:rPr lang="en-US" sz="1800" dirty="0">
                <a:effectLst/>
              </a:rPr>
              <a:t>&gt;</a:t>
            </a:r>
          </a:p>
          <a:p>
            <a:pPr marL="18288" indent="0">
              <a:buNone/>
            </a:pPr>
            <a:r>
              <a:rPr lang="en-US" sz="1800" dirty="0">
                <a:effectLst/>
              </a:rPr>
              <a:t>#include &lt;</a:t>
            </a:r>
            <a:r>
              <a:rPr lang="en-US" sz="1800" dirty="0" err="1">
                <a:effectLst/>
              </a:rPr>
              <a:t>iostream</a:t>
            </a:r>
            <a:r>
              <a:rPr lang="en-US" sz="1800" dirty="0">
                <a:effectLst/>
              </a:rPr>
              <a:t>&gt;</a:t>
            </a:r>
          </a:p>
          <a:p>
            <a:pPr marL="18288" indent="0">
              <a:buNone/>
            </a:pPr>
            <a:r>
              <a:rPr lang="en-US" sz="1800" dirty="0">
                <a:effectLst/>
              </a:rPr>
              <a:t>#include &lt;</a:t>
            </a:r>
            <a:r>
              <a:rPr lang="en-US" sz="1800" dirty="0" err="1">
                <a:effectLst/>
              </a:rPr>
              <a:t>unistd.h</a:t>
            </a:r>
            <a:r>
              <a:rPr lang="en-US" sz="1800" dirty="0">
                <a:effectLst/>
              </a:rPr>
              <a:t>&gt;</a:t>
            </a:r>
          </a:p>
          <a:p>
            <a:pPr marL="18288" indent="0">
              <a:buNone/>
            </a:pPr>
            <a:r>
              <a:rPr lang="en-US" sz="1800" dirty="0">
                <a:effectLst/>
              </a:rPr>
              <a:t>#include &lt;</a:t>
            </a:r>
            <a:r>
              <a:rPr lang="en-US" sz="1800" dirty="0" err="1">
                <a:effectLst/>
              </a:rPr>
              <a:t>cstdlib</a:t>
            </a:r>
            <a:r>
              <a:rPr lang="en-US" sz="1800" dirty="0">
                <a:effectLst/>
              </a:rPr>
              <a:t>&gt;</a:t>
            </a:r>
          </a:p>
          <a:p>
            <a:pPr marL="18288" indent="0">
              <a:buNone/>
            </a:pPr>
            <a:r>
              <a:rPr lang="en-US" sz="1800" dirty="0">
                <a:effectLst/>
              </a:rPr>
              <a:t> </a:t>
            </a:r>
          </a:p>
          <a:p>
            <a:pPr marL="18288" indent="0">
              <a:buNone/>
            </a:pPr>
            <a:r>
              <a:rPr lang="en-US" sz="1800" dirty="0">
                <a:effectLst/>
              </a:rPr>
              <a:t>using namespace </a:t>
            </a:r>
            <a:r>
              <a:rPr lang="en-US" sz="1800" dirty="0" err="1">
                <a:effectLst/>
              </a:rPr>
              <a:t>std</a:t>
            </a:r>
            <a:r>
              <a:rPr lang="en-US" sz="1800" dirty="0">
                <a:effectLst/>
              </a:rPr>
              <a:t>;</a:t>
            </a:r>
          </a:p>
          <a:p>
            <a:pPr marL="18288" indent="0">
              <a:buNone/>
            </a:pPr>
            <a:r>
              <a:rPr lang="en-US" sz="1800" dirty="0">
                <a:effectLst/>
              </a:rPr>
              <a:t> </a:t>
            </a:r>
          </a:p>
          <a:p>
            <a:pPr marL="508000" lvl="1" indent="0">
              <a:spcBef>
                <a:spcPts val="0"/>
              </a:spcBef>
              <a:buClr>
                <a:schemeClr val="lt1"/>
              </a:buClr>
              <a:buNone/>
            </a:pPr>
            <a:endParaRPr sz="1800" dirty="0"/>
          </a:p>
        </p:txBody>
      </p:sp>
    </p:spTree>
    <p:extLst>
      <p:ext uri="{BB962C8B-B14F-4D97-AF65-F5344CB8AC3E}">
        <p14:creationId xmlns:p14="http://schemas.microsoft.com/office/powerpoint/2010/main" val="262847133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Process(C/C++)</a:t>
            </a:r>
          </a:p>
        </p:txBody>
      </p:sp>
      <p:sp>
        <p:nvSpPr>
          <p:cNvPr id="217" name="Shape 217"/>
          <p:cNvSpPr txBox="1">
            <a:spLocks noGrp="1"/>
          </p:cNvSpPr>
          <p:nvPr>
            <p:ph type="body" idx="1"/>
          </p:nvPr>
        </p:nvSpPr>
        <p:spPr>
          <a:prstGeom prst="rect">
            <a:avLst/>
          </a:prstGeom>
        </p:spPr>
        <p:txBody>
          <a:bodyPr lIns="91425" tIns="91425" rIns="91425" bIns="91425" anchor="t" anchorCtr="0">
            <a:noAutofit/>
          </a:bodyPr>
          <a:lstStyle/>
          <a:p>
            <a:pPr marL="18288" indent="0">
              <a:buNone/>
            </a:pPr>
            <a:r>
              <a:rPr lang="en-US" sz="1800" dirty="0" err="1" smtClean="0">
                <a:effectLst/>
              </a:rPr>
              <a:t>int</a:t>
            </a:r>
            <a:r>
              <a:rPr lang="en-US" sz="1800" dirty="0" smtClean="0">
                <a:effectLst/>
              </a:rPr>
              <a:t> </a:t>
            </a:r>
            <a:r>
              <a:rPr lang="en-US" sz="1800" dirty="0">
                <a:effectLst/>
              </a:rPr>
              <a:t>main()</a:t>
            </a:r>
          </a:p>
          <a:p>
            <a:pPr marL="18288" indent="0">
              <a:buNone/>
            </a:pPr>
            <a:r>
              <a:rPr lang="en-US" sz="1800" dirty="0">
                <a:effectLst/>
              </a:rPr>
              <a:t>{</a:t>
            </a:r>
          </a:p>
          <a:p>
            <a:pPr marL="18288" indent="0">
              <a:buNone/>
            </a:pPr>
            <a:r>
              <a:rPr lang="en-US" sz="1800" dirty="0">
                <a:effectLst/>
              </a:rPr>
              <a:t>    </a:t>
            </a:r>
            <a:r>
              <a:rPr lang="en-US" sz="1800" dirty="0" err="1">
                <a:effectLst/>
              </a:rPr>
              <a:t>int</a:t>
            </a:r>
            <a:r>
              <a:rPr lang="en-US" sz="1800" dirty="0">
                <a:effectLst/>
              </a:rPr>
              <a:t> </a:t>
            </a:r>
            <a:r>
              <a:rPr lang="en-US" sz="1800" dirty="0" err="1">
                <a:effectLst/>
              </a:rPr>
              <a:t>pid</a:t>
            </a:r>
            <a:r>
              <a:rPr lang="en-US" sz="1800" dirty="0">
                <a:effectLst/>
              </a:rPr>
              <a:t>;</a:t>
            </a:r>
          </a:p>
          <a:p>
            <a:pPr marL="18288" indent="0">
              <a:buNone/>
            </a:pPr>
            <a:r>
              <a:rPr lang="en-US" sz="1800" dirty="0">
                <a:effectLst/>
              </a:rPr>
              <a:t>    </a:t>
            </a:r>
            <a:r>
              <a:rPr lang="en-US" sz="1800" dirty="0" err="1">
                <a:effectLst/>
              </a:rPr>
              <a:t>pid</a:t>
            </a:r>
            <a:r>
              <a:rPr lang="en-US" sz="1800" dirty="0">
                <a:effectLst/>
              </a:rPr>
              <a:t> = fork();</a:t>
            </a:r>
          </a:p>
          <a:p>
            <a:pPr marL="18288" indent="0">
              <a:buNone/>
            </a:pPr>
            <a:r>
              <a:rPr lang="en-US" sz="1800" dirty="0">
                <a:effectLst/>
              </a:rPr>
              <a:t>    if (</a:t>
            </a:r>
            <a:r>
              <a:rPr lang="en-US" sz="1800" dirty="0" err="1">
                <a:effectLst/>
              </a:rPr>
              <a:t>pid</a:t>
            </a:r>
            <a:r>
              <a:rPr lang="en-US" sz="1800" dirty="0">
                <a:effectLst/>
              </a:rPr>
              <a:t> == 0) // This is child process</a:t>
            </a:r>
          </a:p>
          <a:p>
            <a:pPr marL="18288" indent="0">
              <a:buNone/>
            </a:pPr>
            <a:r>
              <a:rPr lang="en-US" sz="1800" dirty="0">
                <a:effectLst/>
              </a:rPr>
              <a:t>    {</a:t>
            </a:r>
          </a:p>
          <a:p>
            <a:pPr marL="18288" indent="0">
              <a:buNone/>
            </a:pPr>
            <a:r>
              <a:rPr lang="en-US" sz="1800" dirty="0">
                <a:effectLst/>
              </a:rPr>
              <a:t>      </a:t>
            </a:r>
            <a:r>
              <a:rPr lang="en-US" sz="1800" dirty="0" err="1">
                <a:effectLst/>
              </a:rPr>
              <a:t>cout</a:t>
            </a:r>
            <a:r>
              <a:rPr lang="en-US" sz="1800" dirty="0">
                <a:effectLst/>
              </a:rPr>
              <a:t> &lt;&lt; "This is Child Process. </a:t>
            </a:r>
            <a:r>
              <a:rPr lang="en-US" sz="1800" dirty="0" err="1">
                <a:effectLst/>
              </a:rPr>
              <a:t>pid</a:t>
            </a:r>
            <a:r>
              <a:rPr lang="en-US" sz="1800" dirty="0">
                <a:effectLst/>
              </a:rPr>
              <a:t> = " &lt;&lt; </a:t>
            </a:r>
            <a:r>
              <a:rPr lang="en-US" sz="1800" dirty="0" err="1">
                <a:effectLst/>
              </a:rPr>
              <a:t>getpid</a:t>
            </a:r>
            <a:r>
              <a:rPr lang="en-US" sz="1800" dirty="0">
                <a:effectLst/>
              </a:rPr>
              <a:t>() &lt;&lt; </a:t>
            </a:r>
            <a:r>
              <a:rPr lang="en-US" sz="1800" dirty="0" err="1">
                <a:effectLst/>
              </a:rPr>
              <a:t>endl</a:t>
            </a:r>
            <a:r>
              <a:rPr lang="en-US" sz="1800" dirty="0">
                <a:effectLst/>
              </a:rPr>
              <a:t>;</a:t>
            </a:r>
          </a:p>
          <a:p>
            <a:pPr marL="18288" indent="0">
              <a:buNone/>
            </a:pPr>
            <a:r>
              <a:rPr lang="en-US" sz="1800" dirty="0">
                <a:effectLst/>
              </a:rPr>
              <a:t>    }</a:t>
            </a:r>
          </a:p>
          <a:p>
            <a:pPr marL="18288" indent="0">
              <a:buNone/>
            </a:pPr>
            <a:r>
              <a:rPr lang="en-US" sz="1800" dirty="0">
                <a:effectLst/>
              </a:rPr>
              <a:t>    else // This is parent process</a:t>
            </a:r>
          </a:p>
          <a:p>
            <a:pPr marL="18288" indent="0">
              <a:buNone/>
            </a:pPr>
            <a:r>
              <a:rPr lang="en-US" sz="1800" dirty="0">
                <a:effectLst/>
              </a:rPr>
              <a:t>    {</a:t>
            </a:r>
          </a:p>
          <a:p>
            <a:pPr marL="18288" indent="0">
              <a:buNone/>
            </a:pPr>
            <a:r>
              <a:rPr lang="en-US" sz="1800" dirty="0">
                <a:effectLst/>
              </a:rPr>
              <a:t>      </a:t>
            </a:r>
            <a:r>
              <a:rPr lang="en-US" sz="1800" dirty="0" err="1">
                <a:effectLst/>
              </a:rPr>
              <a:t>cout</a:t>
            </a:r>
            <a:r>
              <a:rPr lang="en-US" sz="1800" dirty="0">
                <a:effectLst/>
              </a:rPr>
              <a:t> &lt;&lt; "This is Parent Process. </a:t>
            </a:r>
            <a:r>
              <a:rPr lang="en-US" sz="1800" dirty="0" err="1">
                <a:effectLst/>
              </a:rPr>
              <a:t>pid</a:t>
            </a:r>
            <a:r>
              <a:rPr lang="en-US" sz="1800" dirty="0">
                <a:effectLst/>
              </a:rPr>
              <a:t> = " &lt;&lt; </a:t>
            </a:r>
            <a:r>
              <a:rPr lang="en-US" sz="1800" dirty="0" err="1">
                <a:effectLst/>
              </a:rPr>
              <a:t>getpid</a:t>
            </a:r>
            <a:r>
              <a:rPr lang="en-US" sz="1800" dirty="0">
                <a:effectLst/>
              </a:rPr>
              <a:t>() &lt;&lt; </a:t>
            </a:r>
            <a:r>
              <a:rPr lang="en-US" sz="1800" dirty="0" err="1">
                <a:effectLst/>
              </a:rPr>
              <a:t>endl</a:t>
            </a:r>
            <a:r>
              <a:rPr lang="en-US" sz="1800" dirty="0">
                <a:effectLst/>
              </a:rPr>
              <a:t>;</a:t>
            </a:r>
          </a:p>
          <a:p>
            <a:pPr marL="18288" indent="0">
              <a:buNone/>
            </a:pPr>
            <a:r>
              <a:rPr lang="en-US" sz="1800" dirty="0">
                <a:effectLst/>
              </a:rPr>
              <a:t>      wait(NULL);</a:t>
            </a:r>
          </a:p>
          <a:p>
            <a:pPr marL="18288" indent="0">
              <a:buNone/>
            </a:pPr>
            <a:r>
              <a:rPr lang="en-US" sz="1800" dirty="0">
                <a:effectLst/>
              </a:rPr>
              <a:t>      </a:t>
            </a:r>
            <a:r>
              <a:rPr lang="en-US" sz="1800" dirty="0" err="1">
                <a:effectLst/>
              </a:rPr>
              <a:t>cout</a:t>
            </a:r>
            <a:r>
              <a:rPr lang="en-US" sz="1800" dirty="0">
                <a:effectLst/>
              </a:rPr>
              <a:t> &lt;&lt; "This is Parent Process. Finished " &lt;&lt; </a:t>
            </a:r>
            <a:r>
              <a:rPr lang="en-US" sz="1800" dirty="0" err="1">
                <a:effectLst/>
              </a:rPr>
              <a:t>endl</a:t>
            </a:r>
            <a:r>
              <a:rPr lang="en-US" sz="1800" dirty="0">
                <a:effectLst/>
              </a:rPr>
              <a:t>;</a:t>
            </a:r>
          </a:p>
          <a:p>
            <a:pPr marL="18288" indent="0">
              <a:buNone/>
            </a:pPr>
            <a:r>
              <a:rPr lang="en-US" sz="1800" dirty="0">
                <a:effectLst/>
              </a:rPr>
              <a:t>    }</a:t>
            </a:r>
          </a:p>
          <a:p>
            <a:pPr marL="18288" indent="0">
              <a:buNone/>
            </a:pPr>
            <a:r>
              <a:rPr lang="en-US" sz="1800" dirty="0">
                <a:effectLst/>
              </a:rPr>
              <a:t>}</a:t>
            </a:r>
          </a:p>
          <a:p>
            <a:pPr marL="508000" lvl="1" indent="0">
              <a:spcBef>
                <a:spcPts val="0"/>
              </a:spcBef>
              <a:buClr>
                <a:schemeClr val="lt1"/>
              </a:buClr>
              <a:buNone/>
            </a:pPr>
            <a:endParaRPr sz="1800" dirty="0"/>
          </a:p>
        </p:txBody>
      </p:sp>
    </p:spTree>
    <p:extLst>
      <p:ext uri="{BB962C8B-B14F-4D97-AF65-F5344CB8AC3E}">
        <p14:creationId xmlns:p14="http://schemas.microsoft.com/office/powerpoint/2010/main" val="565891424"/>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8400" y="-12"/>
            <a:ext cx="6879600" cy="1143299"/>
          </a:xfrm>
          <a:prstGeom prst="rect">
            <a:avLst/>
          </a:prstGeom>
        </p:spPr>
        <p:txBody>
          <a:bodyPr lIns="91425" tIns="91425" rIns="91425" bIns="91425" anchor="b" anchorCtr="0">
            <a:noAutofit/>
          </a:bodyPr>
          <a:lstStyle/>
          <a:p>
            <a:pPr>
              <a:spcBef>
                <a:spcPts val="0"/>
              </a:spcBef>
              <a:buNone/>
            </a:pPr>
            <a:r>
              <a:rPr lang="en"/>
              <a:t>Process(C/C++)</a:t>
            </a:r>
          </a:p>
        </p:txBody>
      </p:sp>
      <p:sp>
        <p:nvSpPr>
          <p:cNvPr id="223" name="Shape 223"/>
          <p:cNvSpPr txBox="1">
            <a:spLocks noGrp="1"/>
          </p:cNvSpPr>
          <p:nvPr>
            <p:ph type="body" idx="1"/>
          </p:nvPr>
        </p:nvSpPr>
        <p:spPr>
          <a:xfrm>
            <a:off x="458400" y="985964"/>
            <a:ext cx="8227199" cy="5322000"/>
          </a:xfrm>
          <a:prstGeom prst="rect">
            <a:avLst/>
          </a:prstGeom>
        </p:spPr>
        <p:txBody>
          <a:bodyPr lIns="91425" tIns="91425" rIns="91425" bIns="91425" anchor="t" anchorCtr="0">
            <a:noAutofit/>
          </a:bodyPr>
          <a:lstStyle/>
          <a:p>
            <a:pPr marL="457200" lvl="0" indent="-393700" rtl="0">
              <a:spcBef>
                <a:spcPts val="0"/>
              </a:spcBef>
              <a:buClr>
                <a:schemeClr val="lt1"/>
              </a:buClr>
              <a:buSzPct val="100000"/>
              <a:buFont typeface="Arial"/>
              <a:buChar char="●"/>
            </a:pPr>
            <a:r>
              <a:rPr lang="en" sz="2600"/>
              <a:t>Although using system is relatively simple but it’s inefficient and has security risk. Using fork and exec methods are preferred for creating new processes</a:t>
            </a:r>
          </a:p>
          <a:p>
            <a:pPr lvl="0" rtl="0">
              <a:spcBef>
                <a:spcPts val="0"/>
              </a:spcBef>
              <a:buNone/>
            </a:pPr>
            <a:endParaRPr sz="2600"/>
          </a:p>
          <a:p>
            <a:pPr marL="457200" lvl="0" indent="-393700" rtl="0">
              <a:spcBef>
                <a:spcPts val="0"/>
              </a:spcBef>
              <a:buClr>
                <a:schemeClr val="lt1"/>
              </a:buClr>
              <a:buSzPct val="100000"/>
              <a:buFont typeface="Arial"/>
              <a:buChar char="●"/>
            </a:pPr>
            <a:r>
              <a:rPr lang="en" sz="2600"/>
              <a:t>Linux’s fork function makes a child process that is an exact copy of it’s parent process</a:t>
            </a:r>
          </a:p>
          <a:p>
            <a:pPr lvl="0" rtl="0">
              <a:spcBef>
                <a:spcPts val="0"/>
              </a:spcBef>
              <a:buNone/>
            </a:pPr>
            <a:endParaRPr sz="2600"/>
          </a:p>
          <a:p>
            <a:pPr marL="457200" lvl="0" indent="-393700" rtl="0">
              <a:spcBef>
                <a:spcPts val="0"/>
              </a:spcBef>
              <a:buClr>
                <a:schemeClr val="lt1"/>
              </a:buClr>
              <a:buSzPct val="100000"/>
              <a:buFont typeface="Arial"/>
              <a:buChar char="●"/>
            </a:pPr>
            <a:r>
              <a:rPr lang="en" sz="2600"/>
              <a:t>If you want the process to be the instance of another program, use exec</a:t>
            </a:r>
          </a:p>
          <a:p>
            <a:pPr lvl="0" rtl="0">
              <a:spcBef>
                <a:spcPts val="0"/>
              </a:spcBef>
              <a:buNone/>
            </a:pPr>
            <a:endParaRPr sz="2600"/>
          </a:p>
          <a:p>
            <a:pPr marL="457200" lvl="0" indent="-393700">
              <a:spcBef>
                <a:spcPts val="0"/>
              </a:spcBef>
              <a:buClr>
                <a:schemeClr val="lt1"/>
              </a:buClr>
              <a:buSzPct val="100000"/>
              <a:buFont typeface="Arial"/>
              <a:buChar char="●"/>
            </a:pPr>
            <a:r>
              <a:rPr lang="en" sz="2600"/>
              <a:t>To create a new process, use fork and then exec to make a copy of the current process and then change the process to be an instance of a program</a:t>
            </a:r>
          </a:p>
        </p:txBody>
      </p:sp>
    </p:spTree>
    <p:extLst>
      <p:ext uri="{BB962C8B-B14F-4D97-AF65-F5344CB8AC3E}">
        <p14:creationId xmlns:p14="http://schemas.microsoft.com/office/powerpoint/2010/main" val="237714220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Process(C/C++)</a:t>
            </a:r>
          </a:p>
        </p:txBody>
      </p:sp>
      <p:sp>
        <p:nvSpPr>
          <p:cNvPr id="229" name="Shape 229"/>
          <p:cNvSpPr txBox="1">
            <a:spLocks noGrp="1"/>
          </p:cNvSpPr>
          <p:nvPr>
            <p:ph type="body" idx="1"/>
          </p:nvPr>
        </p:nvSpPr>
        <p:spPr>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 sz="2400"/>
              <a:t>When fork is called, a duplicate of the process is created	</a:t>
            </a:r>
          </a:p>
          <a:p>
            <a:pPr marL="914400" lvl="1" indent="-381000" rtl="0">
              <a:spcBef>
                <a:spcPts val="0"/>
              </a:spcBef>
              <a:buClr>
                <a:schemeClr val="lt1"/>
              </a:buClr>
              <a:buSzPct val="100000"/>
              <a:buFont typeface="Courier New"/>
              <a:buChar char="o"/>
            </a:pPr>
            <a:r>
              <a:rPr lang="en" sz="2400"/>
              <a:t>Referred to as the “child” of the “parent” process</a:t>
            </a:r>
          </a:p>
          <a:p>
            <a:pPr marL="914400" lvl="1" indent="-381000" rtl="0">
              <a:spcBef>
                <a:spcPts val="0"/>
              </a:spcBef>
              <a:buClr>
                <a:schemeClr val="lt1"/>
              </a:buClr>
              <a:buSzPct val="100000"/>
              <a:buFont typeface="Courier New"/>
              <a:buChar char="o"/>
            </a:pPr>
            <a:r>
              <a:rPr lang="en" sz="2400"/>
              <a:t>Executes the same program from the same place</a:t>
            </a:r>
          </a:p>
          <a:p>
            <a:pPr marL="914400" lvl="1" indent="-381000" rtl="0">
              <a:spcBef>
                <a:spcPts val="0"/>
              </a:spcBef>
              <a:buClr>
                <a:schemeClr val="lt1"/>
              </a:buClr>
              <a:buSzPct val="100000"/>
              <a:buFont typeface="Courier New"/>
              <a:buChar char="o"/>
            </a:pPr>
            <a:r>
              <a:rPr lang="en" sz="2400"/>
              <a:t>Has it’s own unique process ID</a:t>
            </a:r>
          </a:p>
          <a:p>
            <a:pPr rtl="0">
              <a:spcBef>
                <a:spcPts val="0"/>
              </a:spcBef>
              <a:buNone/>
            </a:pPr>
            <a:endParaRPr sz="2400"/>
          </a:p>
          <a:p>
            <a:pPr marL="457200" lvl="0" indent="-381000" rtl="0">
              <a:spcBef>
                <a:spcPts val="0"/>
              </a:spcBef>
              <a:buClr>
                <a:schemeClr val="lt1"/>
              </a:buClr>
              <a:buSzPct val="100000"/>
              <a:buFont typeface="Arial"/>
              <a:buChar char="●"/>
            </a:pPr>
            <a:r>
              <a:rPr lang="en" sz="2400"/>
              <a:t>Fork function provides different return values to the parent and the child</a:t>
            </a:r>
          </a:p>
          <a:p>
            <a:pPr marL="914400" lvl="1" indent="-381000" rtl="0">
              <a:spcBef>
                <a:spcPts val="0"/>
              </a:spcBef>
              <a:buClr>
                <a:schemeClr val="lt1"/>
              </a:buClr>
              <a:buSzPct val="100000"/>
              <a:buFont typeface="Courier New"/>
              <a:buChar char="o"/>
            </a:pPr>
            <a:r>
              <a:rPr lang="en" sz="2400"/>
              <a:t>one process(parent) goes in to fork and two(parent and child) come out</a:t>
            </a:r>
          </a:p>
          <a:p>
            <a:pPr marL="914400" lvl="1" indent="-381000">
              <a:spcBef>
                <a:spcPts val="0"/>
              </a:spcBef>
              <a:buClr>
                <a:schemeClr val="lt1"/>
              </a:buClr>
              <a:buSzPct val="100000"/>
              <a:buFont typeface="Courier New"/>
              <a:buChar char="o"/>
            </a:pPr>
            <a:r>
              <a:rPr lang="en" sz="2400"/>
              <a:t>Child ID is returned zero while parent ID is returned with the child ID</a:t>
            </a:r>
          </a:p>
        </p:txBody>
      </p:sp>
    </p:spTree>
    <p:extLst>
      <p:ext uri="{BB962C8B-B14F-4D97-AF65-F5344CB8AC3E}">
        <p14:creationId xmlns:p14="http://schemas.microsoft.com/office/powerpoint/2010/main" val="287466282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Process(C/C++)</a:t>
            </a:r>
          </a:p>
        </p:txBody>
      </p:sp>
      <p:sp>
        <p:nvSpPr>
          <p:cNvPr id="235" name="Shape 235"/>
          <p:cNvSpPr txBox="1">
            <a:spLocks noGrp="1"/>
          </p:cNvSpPr>
          <p:nvPr>
            <p:ph type="body" idx="1"/>
          </p:nvPr>
        </p:nvSpPr>
        <p:spPr>
          <a:xfrm>
            <a:off x="457200" y="1329725"/>
            <a:ext cx="8291999" cy="5378699"/>
          </a:xfrm>
          <a:prstGeom prst="rect">
            <a:avLst/>
          </a:prstGeom>
        </p:spPr>
        <p:txBody>
          <a:bodyPr lIns="91425" tIns="91425" rIns="91425" bIns="91425" anchor="t" anchorCtr="0">
            <a:noAutofit/>
          </a:bodyPr>
          <a:lstStyle/>
          <a:p>
            <a:pPr marL="457200" lvl="0" indent="-393700" rtl="0">
              <a:spcBef>
                <a:spcPts val="0"/>
              </a:spcBef>
              <a:buClr>
                <a:schemeClr val="lt1"/>
              </a:buClr>
              <a:buSzPct val="100000"/>
              <a:buFont typeface="Arial"/>
              <a:buChar char="●"/>
            </a:pPr>
            <a:r>
              <a:rPr lang="en" sz="2600" dirty="0"/>
              <a:t>exec functions replace the program running with another program</a:t>
            </a:r>
          </a:p>
          <a:p>
            <a:pPr marL="914400" lvl="1" indent="-393700" rtl="0">
              <a:spcBef>
                <a:spcPts val="0"/>
              </a:spcBef>
              <a:buClr>
                <a:schemeClr val="lt1"/>
              </a:buClr>
              <a:buSzPct val="100000"/>
              <a:buFont typeface="Courier New"/>
              <a:buChar char="o"/>
            </a:pPr>
            <a:r>
              <a:rPr lang="en" sz="2600" dirty="0"/>
              <a:t>When exec is called by a program, the process stops executing that program and starts a new </a:t>
            </a:r>
            <a:r>
              <a:rPr lang="en" sz="2600" dirty="0" smtClean="0"/>
              <a:t>one</a:t>
            </a:r>
          </a:p>
          <a:p>
            <a:pPr marL="914400" lvl="1" indent="-393700">
              <a:buClr>
                <a:schemeClr val="lt1"/>
              </a:buClr>
              <a:buSzPct val="100000"/>
              <a:buFont typeface="Courier New"/>
              <a:buChar char="o"/>
            </a:pPr>
            <a:r>
              <a:rPr lang="en" sz="2600" dirty="0"/>
              <a:t>When using an exec function in programs, the name of the function should be passed as the first element of the argument </a:t>
            </a:r>
            <a:r>
              <a:rPr lang="en" sz="2600" dirty="0" smtClean="0"/>
              <a:t>list</a:t>
            </a:r>
          </a:p>
          <a:p>
            <a:pPr marL="914400" lvl="1" indent="-393700">
              <a:buClr>
                <a:schemeClr val="lt1"/>
              </a:buClr>
              <a:buSzPct val="100000"/>
              <a:buFont typeface="Courier New"/>
              <a:buChar char="o"/>
            </a:pPr>
            <a:r>
              <a:rPr lang="en" sz="2600" dirty="0"/>
              <a:t>Since exec replaces the program with another one, it never returns unless an error occurs</a:t>
            </a:r>
          </a:p>
          <a:p>
            <a:pPr marL="914400" lvl="1" indent="-393700">
              <a:buClr>
                <a:schemeClr val="lt1"/>
              </a:buClr>
              <a:buSzPct val="100000"/>
              <a:buFont typeface="Courier New"/>
              <a:buChar char="o"/>
            </a:pPr>
            <a:endParaRPr lang="en" sz="2600" dirty="0"/>
          </a:p>
          <a:p>
            <a:pPr marL="914400" lvl="1" indent="-393700" rtl="0">
              <a:spcBef>
                <a:spcPts val="0"/>
              </a:spcBef>
              <a:buClr>
                <a:schemeClr val="lt1"/>
              </a:buClr>
              <a:buSzPct val="100000"/>
              <a:buFont typeface="Courier New"/>
              <a:buChar char="o"/>
            </a:pPr>
            <a:endParaRPr lang="en" sz="2600" dirty="0"/>
          </a:p>
        </p:txBody>
      </p:sp>
    </p:spTree>
    <p:extLst>
      <p:ext uri="{BB962C8B-B14F-4D97-AF65-F5344CB8AC3E}">
        <p14:creationId xmlns:p14="http://schemas.microsoft.com/office/powerpoint/2010/main" val="478854166"/>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Process(C/C++)</a:t>
            </a:r>
          </a:p>
        </p:txBody>
      </p:sp>
      <p:sp>
        <p:nvSpPr>
          <p:cNvPr id="235" name="Shape 235"/>
          <p:cNvSpPr txBox="1">
            <a:spLocks noGrp="1"/>
          </p:cNvSpPr>
          <p:nvPr>
            <p:ph type="body" idx="1"/>
          </p:nvPr>
        </p:nvSpPr>
        <p:spPr>
          <a:xfrm>
            <a:off x="457200" y="1329725"/>
            <a:ext cx="8291999" cy="5378699"/>
          </a:xfrm>
          <a:prstGeom prst="rect">
            <a:avLst/>
          </a:prstGeom>
        </p:spPr>
        <p:txBody>
          <a:bodyPr lIns="91425" tIns="91425" rIns="91425" bIns="91425" anchor="t" anchorCtr="0">
            <a:noAutofit/>
          </a:bodyPr>
          <a:lstStyle/>
          <a:p>
            <a:pPr>
              <a:buFontTx/>
              <a:buChar char="•"/>
            </a:pPr>
            <a:r>
              <a:rPr lang="en-US" altLang="en-US" sz="2600" dirty="0" err="1"/>
              <a:t>execl</a:t>
            </a:r>
            <a:r>
              <a:rPr lang="en-US" altLang="en-US" sz="2600" dirty="0"/>
              <a:t> stands for execute and leave</a:t>
            </a:r>
          </a:p>
          <a:p>
            <a:pPr>
              <a:buFontTx/>
              <a:buChar char="•"/>
            </a:pPr>
            <a:r>
              <a:rPr lang="en-US" altLang="en-US" sz="2600" dirty="0" err="1"/>
              <a:t>execl</a:t>
            </a:r>
            <a:r>
              <a:rPr lang="en-US" altLang="en-US" sz="2600" dirty="0"/>
              <a:t>(char *path, char *arg0,...,char *</a:t>
            </a:r>
            <a:r>
              <a:rPr lang="en-US" altLang="en-US" sz="2600" dirty="0" err="1"/>
              <a:t>argn</a:t>
            </a:r>
            <a:r>
              <a:rPr lang="en-US" altLang="en-US" sz="2600" dirty="0" smtClean="0"/>
              <a:t>, 0</a:t>
            </a:r>
            <a:r>
              <a:rPr lang="en-US" altLang="en-US" sz="2600" dirty="0"/>
              <a:t>); </a:t>
            </a:r>
            <a:endParaRPr lang="en-US" altLang="en-US" sz="2600" dirty="0" smtClean="0"/>
          </a:p>
          <a:p>
            <a:pPr lvl="1">
              <a:buFontTx/>
              <a:buChar char="•"/>
            </a:pPr>
            <a:r>
              <a:rPr lang="en-US" altLang="en-US" sz="2400" dirty="0" smtClean="0"/>
              <a:t>The </a:t>
            </a:r>
            <a:r>
              <a:rPr lang="en-US" altLang="en-US" sz="2400" dirty="0"/>
              <a:t>last parameter must always be 0</a:t>
            </a:r>
            <a:r>
              <a:rPr lang="en-US" altLang="en-US" sz="2400" dirty="0" smtClean="0"/>
              <a:t>. </a:t>
            </a:r>
          </a:p>
          <a:p>
            <a:pPr lvl="1">
              <a:buFontTx/>
              <a:buChar char="•"/>
            </a:pPr>
            <a:r>
              <a:rPr lang="en-US" altLang="en-US" sz="2400" dirty="0" smtClean="0"/>
              <a:t>It </a:t>
            </a:r>
            <a:r>
              <a:rPr lang="en-US" altLang="en-US" sz="2400" dirty="0"/>
              <a:t>is a NULL terminator. </a:t>
            </a:r>
            <a:endParaRPr lang="en-US" altLang="en-US" sz="2400" dirty="0" smtClean="0"/>
          </a:p>
          <a:p>
            <a:pPr lvl="1">
              <a:buFontTx/>
              <a:buChar char="•"/>
            </a:pPr>
            <a:r>
              <a:rPr lang="en-US" altLang="en-US" sz="2400" dirty="0" smtClean="0"/>
              <a:t>Where path points </a:t>
            </a:r>
            <a:r>
              <a:rPr lang="en-US" altLang="en-US" sz="2400" dirty="0"/>
              <a:t>to the name of a file holding </a:t>
            </a:r>
            <a:r>
              <a:rPr lang="en-US" altLang="en-US" sz="2400" dirty="0" smtClean="0"/>
              <a:t>a   </a:t>
            </a:r>
            <a:r>
              <a:rPr lang="en-US" altLang="en-US" sz="2400" dirty="0"/>
              <a:t>command that is to be executed, </a:t>
            </a:r>
            <a:endParaRPr lang="en-US" altLang="en-US" sz="2400" dirty="0" smtClean="0"/>
          </a:p>
          <a:p>
            <a:pPr lvl="1">
              <a:buFontTx/>
              <a:buChar char="•"/>
            </a:pPr>
            <a:r>
              <a:rPr lang="en-US" altLang="en-US" sz="2400" dirty="0" smtClean="0"/>
              <a:t>arg0 points </a:t>
            </a:r>
            <a:r>
              <a:rPr lang="en-US" altLang="en-US" sz="2400" dirty="0"/>
              <a:t>to a string that is the same as </a:t>
            </a:r>
            <a:r>
              <a:rPr lang="en-US" altLang="en-US" sz="2400" dirty="0" smtClean="0"/>
              <a:t>path (</a:t>
            </a:r>
            <a:r>
              <a:rPr lang="en-US" altLang="en-US" sz="2400" dirty="0"/>
              <a:t>or at least its last component). </a:t>
            </a:r>
            <a:endParaRPr lang="en-US" altLang="en-US" sz="2400" dirty="0" smtClean="0"/>
          </a:p>
          <a:p>
            <a:pPr lvl="1">
              <a:buFontTx/>
              <a:buChar char="•"/>
            </a:pPr>
            <a:r>
              <a:rPr lang="en-US" altLang="en-US" sz="2400" dirty="0" smtClean="0"/>
              <a:t>arg1 ... </a:t>
            </a:r>
            <a:r>
              <a:rPr lang="en-US" altLang="en-US" sz="2400" dirty="0" err="1" smtClean="0"/>
              <a:t>argn</a:t>
            </a:r>
            <a:r>
              <a:rPr lang="en-US" altLang="en-US" sz="2400" dirty="0" smtClean="0"/>
              <a:t> </a:t>
            </a:r>
            <a:r>
              <a:rPr lang="en-US" altLang="en-US" sz="2400" dirty="0"/>
              <a:t>are pointers to arguments for </a:t>
            </a:r>
            <a:r>
              <a:rPr lang="en-US" altLang="en-US" sz="2400" dirty="0" smtClean="0"/>
              <a:t>the command </a:t>
            </a:r>
            <a:r>
              <a:rPr lang="en-US" altLang="en-US" sz="2400" dirty="0"/>
              <a:t>and </a:t>
            </a:r>
            <a:endParaRPr lang="en-US" altLang="en-US" sz="2400" dirty="0" smtClean="0"/>
          </a:p>
          <a:p>
            <a:pPr lvl="1">
              <a:buFontTx/>
              <a:buChar char="•"/>
            </a:pPr>
            <a:r>
              <a:rPr lang="en-US" altLang="en-US" sz="2400" dirty="0" smtClean="0"/>
              <a:t>0 </a:t>
            </a:r>
            <a:r>
              <a:rPr lang="en-US" altLang="en-US" sz="2400" dirty="0"/>
              <a:t>simply marks the end </a:t>
            </a:r>
            <a:r>
              <a:rPr lang="en-US" altLang="en-US" sz="2400" dirty="0" smtClean="0"/>
              <a:t>of     </a:t>
            </a:r>
            <a:r>
              <a:rPr lang="en-US" altLang="en-US" sz="2400" dirty="0"/>
              <a:t>the (variable) list of arguments.</a:t>
            </a:r>
          </a:p>
        </p:txBody>
      </p:sp>
    </p:spTree>
    <p:extLst>
      <p:ext uri="{BB962C8B-B14F-4D97-AF65-F5344CB8AC3E}">
        <p14:creationId xmlns:p14="http://schemas.microsoft.com/office/powerpoint/2010/main" val="1923519744"/>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Process(C/C++)</a:t>
            </a:r>
          </a:p>
        </p:txBody>
      </p:sp>
      <p:sp>
        <p:nvSpPr>
          <p:cNvPr id="235" name="Shape 235"/>
          <p:cNvSpPr txBox="1">
            <a:spLocks noGrp="1"/>
          </p:cNvSpPr>
          <p:nvPr>
            <p:ph type="body" idx="1"/>
          </p:nvPr>
        </p:nvSpPr>
        <p:spPr>
          <a:xfrm>
            <a:off x="457200" y="1329725"/>
            <a:ext cx="8291999" cy="5378699"/>
          </a:xfrm>
          <a:prstGeom prst="rect">
            <a:avLst/>
          </a:prstGeom>
        </p:spPr>
        <p:txBody>
          <a:bodyPr lIns="91425" tIns="91425" rIns="91425" bIns="91425" anchor="t" anchorCtr="0">
            <a:noAutofit/>
          </a:bodyPr>
          <a:lstStyle/>
          <a:p>
            <a:pPr>
              <a:buFontTx/>
              <a:buChar char="•"/>
            </a:pPr>
            <a:r>
              <a:rPr lang="en-US" altLang="en-US" sz="2600" dirty="0" err="1"/>
              <a:t>execl</a:t>
            </a:r>
            <a:r>
              <a:rPr lang="en-US" altLang="en-US" sz="2600" dirty="0"/>
              <a:t> </a:t>
            </a:r>
            <a:r>
              <a:rPr lang="en-US" altLang="en-US" sz="2600" dirty="0" smtClean="0"/>
              <a:t>example</a:t>
            </a:r>
          </a:p>
          <a:p>
            <a:pPr>
              <a:buFontTx/>
              <a:buChar char="•"/>
            </a:pPr>
            <a:endParaRPr lang="en-US" altLang="en-US" sz="2600" dirty="0"/>
          </a:p>
          <a:p>
            <a:pPr marL="384048" lvl="1" indent="0">
              <a:buNone/>
            </a:pPr>
            <a:r>
              <a:rPr lang="en-US" altLang="en-US" sz="2400" dirty="0"/>
              <a:t>main() </a:t>
            </a:r>
          </a:p>
          <a:p>
            <a:pPr marL="384048" lvl="1" indent="0">
              <a:buNone/>
            </a:pPr>
            <a:r>
              <a:rPr lang="en-US" altLang="en-US" sz="2400" dirty="0"/>
              <a:t>{</a:t>
            </a:r>
          </a:p>
          <a:p>
            <a:pPr marL="384048" lvl="1" indent="0">
              <a:buNone/>
            </a:pPr>
            <a:r>
              <a:rPr lang="en-US" altLang="en-US" sz="2400" dirty="0"/>
              <a:t>	</a:t>
            </a:r>
            <a:r>
              <a:rPr lang="en-US" altLang="en-US" sz="2400" dirty="0" err="1" smtClean="0"/>
              <a:t>cout</a:t>
            </a:r>
            <a:r>
              <a:rPr lang="en-US" altLang="en-US" sz="2400" dirty="0" smtClean="0"/>
              <a:t> &lt;&lt; ``</a:t>
            </a:r>
            <a:r>
              <a:rPr lang="en-US" altLang="en-US" sz="2400" dirty="0"/>
              <a:t>Files in Directory are</a:t>
            </a:r>
            <a:r>
              <a:rPr lang="en-US" altLang="en-US" sz="2400" dirty="0" smtClean="0"/>
              <a:t>: n''; </a:t>
            </a:r>
            <a:endParaRPr lang="en-US" altLang="en-US" sz="2400" dirty="0"/>
          </a:p>
          <a:p>
            <a:pPr marL="384048" lvl="1" indent="0">
              <a:buNone/>
            </a:pPr>
            <a:r>
              <a:rPr lang="en-US" altLang="en-US" sz="2400" dirty="0"/>
              <a:t>	</a:t>
            </a:r>
            <a:r>
              <a:rPr lang="en-US" altLang="en-US" sz="2400" dirty="0" err="1"/>
              <a:t>execl</a:t>
            </a:r>
            <a:r>
              <a:rPr lang="en-US" altLang="en-US" sz="2400" dirty="0"/>
              <a:t>(`/bin/</a:t>
            </a:r>
            <a:r>
              <a:rPr lang="en-US" altLang="en-US" sz="2400" dirty="0" err="1"/>
              <a:t>ls'',``ls</a:t>
            </a:r>
            <a:r>
              <a:rPr lang="en-US" altLang="en-US" sz="2400" dirty="0"/>
              <a:t>'', ``-l'',0); </a:t>
            </a:r>
          </a:p>
          <a:p>
            <a:pPr marL="384048" lvl="1" indent="0">
              <a:buNone/>
            </a:pPr>
            <a:r>
              <a:rPr lang="en-US" altLang="en-US" sz="2400" dirty="0"/>
              <a:t>} </a:t>
            </a:r>
          </a:p>
          <a:p>
            <a:pPr>
              <a:buFontTx/>
              <a:buChar char="•"/>
            </a:pPr>
            <a:endParaRPr lang="en-US" altLang="en-US" sz="2600" dirty="0"/>
          </a:p>
        </p:txBody>
      </p:sp>
    </p:spTree>
    <p:extLst>
      <p:ext uri="{BB962C8B-B14F-4D97-AF65-F5344CB8AC3E}">
        <p14:creationId xmlns:p14="http://schemas.microsoft.com/office/powerpoint/2010/main" val="435465127"/>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Process(C/C++)</a:t>
            </a:r>
          </a:p>
        </p:txBody>
      </p:sp>
      <p:sp>
        <p:nvSpPr>
          <p:cNvPr id="235" name="Shape 235"/>
          <p:cNvSpPr txBox="1">
            <a:spLocks noGrp="1"/>
          </p:cNvSpPr>
          <p:nvPr>
            <p:ph type="body" idx="1"/>
          </p:nvPr>
        </p:nvSpPr>
        <p:spPr>
          <a:xfrm>
            <a:off x="457200" y="1329725"/>
            <a:ext cx="8291999" cy="5378699"/>
          </a:xfrm>
          <a:prstGeom prst="rect">
            <a:avLst/>
          </a:prstGeom>
        </p:spPr>
        <p:txBody>
          <a:bodyPr lIns="91425" tIns="91425" rIns="91425" bIns="91425" anchor="t" anchorCtr="0">
            <a:noAutofit/>
          </a:bodyPr>
          <a:lstStyle/>
          <a:p>
            <a:pPr marL="548640" indent="-393700">
              <a:buClr>
                <a:schemeClr val="lt1"/>
              </a:buClr>
              <a:buSzPct val="100000"/>
              <a:buFont typeface="Courier New"/>
              <a:buChar char="o"/>
            </a:pPr>
            <a:r>
              <a:rPr lang="en" sz="2800" dirty="0" smtClean="0"/>
              <a:t>Using </a:t>
            </a:r>
            <a:r>
              <a:rPr lang="en" sz="2800" dirty="0"/>
              <a:t>execvp and execlp, a program name is used to search for a program in the current path</a:t>
            </a:r>
          </a:p>
          <a:p>
            <a:pPr marL="548640" indent="-393700">
              <a:buClr>
                <a:schemeClr val="lt1"/>
              </a:buClr>
              <a:buSzPct val="100000"/>
              <a:buFont typeface="Courier New"/>
              <a:buChar char="o"/>
            </a:pPr>
            <a:r>
              <a:rPr lang="en" sz="2800" dirty="0" smtClean="0"/>
              <a:t>Using </a:t>
            </a:r>
            <a:r>
              <a:rPr lang="en" sz="2800" dirty="0"/>
              <a:t>execv and execve, an argument list for the new program as a NULL-terminated array of pointers to strings is </a:t>
            </a:r>
            <a:r>
              <a:rPr lang="en" sz="2800" dirty="0" smtClean="0"/>
              <a:t>used</a:t>
            </a:r>
            <a:endParaRPr lang="en" sz="2800" dirty="0"/>
          </a:p>
        </p:txBody>
      </p:sp>
    </p:spTree>
    <p:extLst>
      <p:ext uri="{BB962C8B-B14F-4D97-AF65-F5344CB8AC3E}">
        <p14:creationId xmlns:p14="http://schemas.microsoft.com/office/powerpoint/2010/main" val="4134681740"/>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6"/>
          <p:cNvSpPr>
            <a:spLocks noChangeArrowheads="1"/>
          </p:cNvSpPr>
          <p:nvPr/>
        </p:nvSpPr>
        <p:spPr bwMode="auto">
          <a:xfrm>
            <a:off x="5334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Tx/>
              <a:buChar char="•"/>
            </a:pPr>
            <a:r>
              <a:rPr lang="en-US" altLang="en-US" sz="3200" dirty="0">
                <a:latin typeface="Arial" pitchFamily="34" charset="0"/>
              </a:rPr>
              <a:t>Operating System</a:t>
            </a:r>
          </a:p>
          <a:p>
            <a:pPr lvl="2" eaLnBrk="1" hangingPunct="1">
              <a:spcBef>
                <a:spcPct val="20000"/>
              </a:spcBef>
              <a:buFontTx/>
              <a:buChar char="•"/>
            </a:pPr>
            <a:r>
              <a:rPr lang="en-US" altLang="en-US" sz="2400" dirty="0">
                <a:latin typeface="Arial" pitchFamily="34" charset="0"/>
              </a:rPr>
              <a:t>Manages computer hardware and provides environment for application programs to run.</a:t>
            </a:r>
          </a:p>
          <a:p>
            <a:pPr eaLnBrk="1" hangingPunct="1">
              <a:spcBef>
                <a:spcPct val="20000"/>
              </a:spcBef>
              <a:buFontTx/>
              <a:buChar char="•"/>
            </a:pPr>
            <a:r>
              <a:rPr lang="en-US" altLang="en-US" sz="3200" dirty="0">
                <a:latin typeface="Arial" pitchFamily="34" charset="0"/>
              </a:rPr>
              <a:t>Mode</a:t>
            </a:r>
          </a:p>
          <a:p>
            <a:pPr lvl="2" eaLnBrk="1" hangingPunct="1">
              <a:spcBef>
                <a:spcPct val="20000"/>
              </a:spcBef>
              <a:buFontTx/>
              <a:buChar char="•"/>
            </a:pPr>
            <a:r>
              <a:rPr lang="en-US" altLang="en-US" sz="2400" dirty="0">
                <a:latin typeface="Arial" pitchFamily="34" charset="0"/>
              </a:rPr>
              <a:t>User mode</a:t>
            </a:r>
          </a:p>
          <a:p>
            <a:pPr lvl="2" eaLnBrk="1" hangingPunct="1">
              <a:spcBef>
                <a:spcPct val="20000"/>
              </a:spcBef>
              <a:buFontTx/>
              <a:buChar char="•"/>
            </a:pPr>
            <a:r>
              <a:rPr lang="en-US" altLang="en-US" sz="2400" dirty="0">
                <a:latin typeface="Arial" pitchFamily="34" charset="0"/>
              </a:rPr>
              <a:t>Kernel mode</a:t>
            </a:r>
          </a:p>
          <a:p>
            <a:pPr eaLnBrk="1" hangingPunct="1">
              <a:spcBef>
                <a:spcPct val="20000"/>
              </a:spcBef>
              <a:buFontTx/>
              <a:buChar char="•"/>
            </a:pPr>
            <a:r>
              <a:rPr lang="en-US" altLang="en-US" sz="3200" dirty="0">
                <a:latin typeface="Arial" pitchFamily="34" charset="0"/>
              </a:rPr>
              <a:t>System Calls</a:t>
            </a:r>
          </a:p>
          <a:p>
            <a:pPr lvl="2" eaLnBrk="1" hangingPunct="1">
              <a:spcBef>
                <a:spcPct val="20000"/>
              </a:spcBef>
              <a:buFontTx/>
              <a:buChar char="•"/>
            </a:pPr>
            <a:r>
              <a:rPr lang="en-US" altLang="en-US" sz="2400" dirty="0">
                <a:latin typeface="Arial" pitchFamily="34" charset="0"/>
              </a:rPr>
              <a:t>Provide an interface to the services made</a:t>
            </a:r>
          </a:p>
          <a:p>
            <a:pPr lvl="2" eaLnBrk="1" hangingPunct="1">
              <a:spcBef>
                <a:spcPct val="20000"/>
              </a:spcBef>
            </a:pPr>
            <a:r>
              <a:rPr lang="en-US" altLang="en-US" sz="2400" dirty="0">
                <a:latin typeface="Arial" pitchFamily="34" charset="0"/>
              </a:rPr>
              <a:t> available by the OS</a:t>
            </a:r>
          </a:p>
        </p:txBody>
      </p:sp>
      <p:sp>
        <p:nvSpPr>
          <p:cNvPr id="7" name="Shape 105"/>
          <p:cNvSpPr txBox="1">
            <a:spLocks noGrp="1"/>
          </p:cNvSpPr>
          <p:nvPr>
            <p:ph type="title"/>
          </p:nvPr>
        </p:nvSpPr>
        <p:spPr>
          <a:xfrm>
            <a:off x="457200" y="274637"/>
            <a:ext cx="6879600" cy="1143299"/>
          </a:xfrm>
          <a:prstGeom prst="rect">
            <a:avLst/>
          </a:prstGeom>
        </p:spPr>
        <p:txBody>
          <a:bodyPr lIns="91425" tIns="91425" rIns="91425" bIns="91425" anchor="b" anchorCtr="0">
            <a:noAutofit/>
          </a:bodyPr>
          <a:lstStyle/>
          <a:p>
            <a:pPr lvl="0" rtl="0">
              <a:spcBef>
                <a:spcPts val="0"/>
              </a:spcBef>
              <a:buNone/>
            </a:pPr>
            <a:r>
              <a:rPr lang="en" dirty="0"/>
              <a:t>Introduction</a:t>
            </a:r>
          </a:p>
        </p:txBody>
      </p:sp>
    </p:spTree>
    <p:extLst>
      <p:ext uri="{BB962C8B-B14F-4D97-AF65-F5344CB8AC3E}">
        <p14:creationId xmlns:p14="http://schemas.microsoft.com/office/powerpoint/2010/main" val="3664457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Process(C/C++)</a:t>
            </a:r>
          </a:p>
        </p:txBody>
      </p:sp>
      <p:sp>
        <p:nvSpPr>
          <p:cNvPr id="241" name="Shape 241"/>
          <p:cNvSpPr txBox="1">
            <a:spLocks noGrp="1"/>
          </p:cNvSpPr>
          <p:nvPr>
            <p:ph type="body" idx="1"/>
          </p:nvPr>
        </p:nvSpPr>
        <p:spPr>
          <a:prstGeom prst="rect">
            <a:avLst/>
          </a:prstGeom>
        </p:spPr>
        <p:txBody>
          <a:bodyPr lIns="91425" tIns="91425" rIns="91425" bIns="91425" anchor="t" anchorCtr="0">
            <a:noAutofit/>
          </a:bodyPr>
          <a:lstStyle/>
          <a:p>
            <a:pPr marL="457200" lvl="0" indent="-406400" rtl="0">
              <a:spcBef>
                <a:spcPts val="0"/>
              </a:spcBef>
              <a:buClr>
                <a:schemeClr val="lt1"/>
              </a:buClr>
              <a:buSzPct val="100000"/>
              <a:buFont typeface="Arial"/>
              <a:buChar char="●"/>
            </a:pPr>
            <a:r>
              <a:rPr lang="en" sz="2800" dirty="0"/>
              <a:t>When a program is invoked from the shell, the shell sets the first element of the argument list to the name of the program, the second element of the argument list to the first command-line argument and so on.</a:t>
            </a:r>
          </a:p>
          <a:p>
            <a:pPr rtl="0">
              <a:spcBef>
                <a:spcPts val="0"/>
              </a:spcBef>
              <a:buNone/>
            </a:pPr>
            <a:endParaRPr sz="2800" dirty="0"/>
          </a:p>
          <a:p>
            <a:pPr lvl="0" rtl="0">
              <a:spcBef>
                <a:spcPts val="0"/>
              </a:spcBef>
              <a:buNone/>
            </a:pPr>
            <a:endParaRPr sz="2800" dirty="0"/>
          </a:p>
        </p:txBody>
      </p:sp>
    </p:spTree>
    <p:extLst>
      <p:ext uri="{BB962C8B-B14F-4D97-AF65-F5344CB8AC3E}">
        <p14:creationId xmlns:p14="http://schemas.microsoft.com/office/powerpoint/2010/main" val="2749493565"/>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93137"/>
            <a:ext cx="6879600" cy="1143299"/>
          </a:xfrm>
          <a:prstGeom prst="rect">
            <a:avLst/>
          </a:prstGeom>
        </p:spPr>
        <p:txBody>
          <a:bodyPr lIns="91425" tIns="91425" rIns="91425" bIns="91425" anchor="b" anchorCtr="0">
            <a:noAutofit/>
          </a:bodyPr>
          <a:lstStyle/>
          <a:p>
            <a:pPr>
              <a:spcBef>
                <a:spcPts val="0"/>
              </a:spcBef>
              <a:buNone/>
            </a:pPr>
            <a:r>
              <a:rPr lang="en"/>
              <a:t>Process(C/C++)</a:t>
            </a:r>
          </a:p>
        </p:txBody>
      </p:sp>
      <p:sp>
        <p:nvSpPr>
          <p:cNvPr id="247" name="Shape 247"/>
          <p:cNvSpPr txBox="1">
            <a:spLocks noGrp="1"/>
          </p:cNvSpPr>
          <p:nvPr>
            <p:ph type="body" idx="1"/>
          </p:nvPr>
        </p:nvSpPr>
        <p:spPr>
          <a:xfrm>
            <a:off x="457200" y="1159425"/>
            <a:ext cx="8408700" cy="5698500"/>
          </a:xfrm>
          <a:prstGeom prst="rect">
            <a:avLst/>
          </a:prstGeom>
        </p:spPr>
        <p:txBody>
          <a:bodyPr lIns="91425" tIns="91425" rIns="91425" bIns="91425" anchor="t" anchorCtr="0">
            <a:noAutofit/>
          </a:bodyPr>
          <a:lstStyle/>
          <a:p>
            <a:pPr lvl="0" rtl="0">
              <a:spcBef>
                <a:spcPts val="0"/>
              </a:spcBef>
              <a:buClr>
                <a:schemeClr val="dk1"/>
              </a:buClr>
              <a:buSzPct val="44000"/>
              <a:buFont typeface="Arial"/>
              <a:buNone/>
            </a:pPr>
            <a:r>
              <a:rPr lang="en" sz="2500" dirty="0"/>
              <a:t>int global=2;</a:t>
            </a:r>
          </a:p>
          <a:p>
            <a:pPr lvl="0" rtl="0">
              <a:spcBef>
                <a:spcPts val="0"/>
              </a:spcBef>
              <a:buClr>
                <a:schemeClr val="dk1"/>
              </a:buClr>
              <a:buSzPct val="44000"/>
              <a:buFont typeface="Arial"/>
              <a:buNone/>
            </a:pPr>
            <a:r>
              <a:rPr lang="en" sz="2500" dirty="0"/>
              <a:t>pid_t process_ID = 0;</a:t>
            </a:r>
          </a:p>
          <a:p>
            <a:pPr lvl="0" rtl="0">
              <a:spcBef>
                <a:spcPts val="0"/>
              </a:spcBef>
              <a:buClr>
                <a:schemeClr val="dk1"/>
              </a:buClr>
              <a:buSzPct val="44000"/>
              <a:buFont typeface="Arial"/>
              <a:buNone/>
            </a:pPr>
            <a:r>
              <a:rPr lang="en" sz="2500" dirty="0"/>
              <a:t>main(){</a:t>
            </a:r>
          </a:p>
          <a:p>
            <a:pPr lvl="0" rtl="0">
              <a:spcBef>
                <a:spcPts val="0"/>
              </a:spcBef>
              <a:buClr>
                <a:schemeClr val="dk1"/>
              </a:buClr>
              <a:buSzPct val="44000"/>
              <a:buFont typeface="Arial"/>
              <a:buNone/>
            </a:pPr>
            <a:r>
              <a:rPr lang="en" sz="2500" dirty="0"/>
              <a:t>    string process_type;</a:t>
            </a:r>
          </a:p>
          <a:p>
            <a:pPr lvl="0" rtl="0">
              <a:spcBef>
                <a:spcPts val="0"/>
              </a:spcBef>
              <a:buClr>
                <a:schemeClr val="dk1"/>
              </a:buClr>
              <a:buSzPct val="44000"/>
              <a:buFont typeface="Arial"/>
              <a:buNone/>
            </a:pPr>
            <a:r>
              <a:rPr lang="en" sz="2500" dirty="0"/>
              <a:t>    int iStack=50;</a:t>
            </a:r>
          </a:p>
          <a:p>
            <a:pPr lvl="0" rtl="0">
              <a:spcBef>
                <a:spcPts val="0"/>
              </a:spcBef>
              <a:buClr>
                <a:schemeClr val="dk1"/>
              </a:buClr>
              <a:buSzPct val="44000"/>
              <a:buFont typeface="Arial"/>
              <a:buNone/>
            </a:pPr>
            <a:r>
              <a:rPr lang="en" sz="2500" dirty="0"/>
              <a:t>    </a:t>
            </a:r>
            <a:r>
              <a:rPr lang="en" sz="2500" dirty="0">
                <a:solidFill>
                  <a:srgbClr val="FFFF00"/>
                </a:solidFill>
              </a:rPr>
              <a:t>pid_t pID = fork();</a:t>
            </a:r>
          </a:p>
          <a:p>
            <a:pPr lvl="0" rtl="0">
              <a:spcBef>
                <a:spcPts val="0"/>
              </a:spcBef>
              <a:buClr>
                <a:schemeClr val="dk1"/>
              </a:buClr>
              <a:buSzPct val="44000"/>
              <a:buFont typeface="Arial"/>
              <a:buNone/>
            </a:pPr>
            <a:r>
              <a:rPr lang="en" sz="2500" dirty="0">
                <a:solidFill>
                  <a:srgbClr val="FFFF00"/>
                </a:solidFill>
              </a:rPr>
              <a:t>    </a:t>
            </a:r>
            <a:r>
              <a:rPr lang="en" sz="2500" dirty="0" smtClean="0">
                <a:solidFill>
                  <a:srgbClr val="FFFF00"/>
                </a:solidFill>
              </a:rPr>
              <a:t>if (</a:t>
            </a:r>
            <a:r>
              <a:rPr lang="en" sz="2500" dirty="0">
                <a:solidFill>
                  <a:srgbClr val="FFFF00"/>
                </a:solidFill>
              </a:rPr>
              <a:t>pID==0</a:t>
            </a:r>
            <a:r>
              <a:rPr lang="en" sz="2500" dirty="0" smtClean="0">
                <a:solidFill>
                  <a:srgbClr val="FFFF00"/>
                </a:solidFill>
              </a:rPr>
              <a:t>) {</a:t>
            </a:r>
            <a:endParaRPr lang="en" sz="2500" dirty="0">
              <a:solidFill>
                <a:srgbClr val="FFFF00"/>
              </a:solidFill>
            </a:endParaRPr>
          </a:p>
          <a:p>
            <a:pPr lvl="1">
              <a:buClr>
                <a:schemeClr val="dk1"/>
              </a:buClr>
              <a:buSzPct val="44000"/>
              <a:buFont typeface="Arial"/>
              <a:buNone/>
            </a:pPr>
            <a:r>
              <a:rPr lang="en" sz="2300" dirty="0"/>
              <a:t>   	 process_type = "Child Process: ";</a:t>
            </a:r>
          </a:p>
          <a:p>
            <a:pPr lvl="1">
              <a:buClr>
                <a:schemeClr val="dk1"/>
              </a:buClr>
              <a:buSzPct val="44000"/>
              <a:buFont typeface="Arial"/>
              <a:buNone/>
            </a:pPr>
            <a:r>
              <a:rPr lang="en" sz="2300" dirty="0"/>
              <a:t>   	 global++;</a:t>
            </a:r>
          </a:p>
          <a:p>
            <a:pPr lvl="1">
              <a:buClr>
                <a:schemeClr val="dk1"/>
              </a:buClr>
              <a:buSzPct val="44000"/>
              <a:buFont typeface="Arial"/>
              <a:buNone/>
            </a:pPr>
            <a:r>
              <a:rPr lang="en" sz="2300" dirty="0"/>
              <a:t>   	 iStack++;</a:t>
            </a:r>
          </a:p>
          <a:p>
            <a:pPr lvl="1">
              <a:buClr>
                <a:schemeClr val="dk1"/>
              </a:buClr>
              <a:buSzPct val="44000"/>
              <a:buFont typeface="Arial"/>
              <a:buNone/>
            </a:pPr>
            <a:r>
              <a:rPr lang="en" sz="2300" dirty="0"/>
              <a:t>   	 process_ID = (int) getpid();</a:t>
            </a:r>
          </a:p>
          <a:p>
            <a:pPr lvl="1">
              <a:buClr>
                <a:schemeClr val="dk1"/>
              </a:buClr>
              <a:buSzPct val="44000"/>
              <a:buFont typeface="Arial"/>
              <a:buNone/>
            </a:pPr>
            <a:r>
              <a:rPr lang="en" sz="2300" dirty="0"/>
              <a:t>   	 </a:t>
            </a:r>
            <a:r>
              <a:rPr lang="en" sz="2300" dirty="0">
                <a:solidFill>
                  <a:srgbClr val="FFFF00"/>
                </a:solidFill>
              </a:rPr>
              <a:t>execlp("ls", "ls", "-l", "/", NULL);</a:t>
            </a:r>
          </a:p>
          <a:p>
            <a:pPr lvl="1">
              <a:buClr>
                <a:schemeClr val="dk1"/>
              </a:buClr>
              <a:buSzPct val="44000"/>
              <a:buFont typeface="Arial"/>
              <a:buNone/>
            </a:pPr>
            <a:r>
              <a:rPr lang="en" sz="2300" dirty="0"/>
              <a:t>   	 cout&lt;&lt;"Main program is over"&lt;&lt;endl;</a:t>
            </a:r>
          </a:p>
          <a:p>
            <a:pPr>
              <a:spcBef>
                <a:spcPts val="0"/>
              </a:spcBef>
              <a:buNone/>
            </a:pPr>
            <a:r>
              <a:rPr lang="en" sz="2500" dirty="0"/>
              <a:t>    }</a:t>
            </a:r>
          </a:p>
        </p:txBody>
      </p:sp>
    </p:spTree>
    <p:extLst>
      <p:ext uri="{BB962C8B-B14F-4D97-AF65-F5344CB8AC3E}">
        <p14:creationId xmlns:p14="http://schemas.microsoft.com/office/powerpoint/2010/main" val="274821612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57200" y="80187"/>
            <a:ext cx="6879600" cy="1143299"/>
          </a:xfrm>
          <a:prstGeom prst="rect">
            <a:avLst/>
          </a:prstGeom>
        </p:spPr>
        <p:txBody>
          <a:bodyPr lIns="91425" tIns="91425" rIns="91425" bIns="91425" anchor="b" anchorCtr="0">
            <a:noAutofit/>
          </a:bodyPr>
          <a:lstStyle/>
          <a:p>
            <a:pPr>
              <a:spcBef>
                <a:spcPts val="0"/>
              </a:spcBef>
              <a:buNone/>
            </a:pPr>
            <a:r>
              <a:rPr lang="en" dirty="0"/>
              <a:t>Process(C/C++)</a:t>
            </a:r>
          </a:p>
        </p:txBody>
      </p:sp>
      <p:sp>
        <p:nvSpPr>
          <p:cNvPr id="253" name="Shape 253"/>
          <p:cNvSpPr txBox="1">
            <a:spLocks noGrp="1"/>
          </p:cNvSpPr>
          <p:nvPr>
            <p:ph type="body" idx="1"/>
          </p:nvPr>
        </p:nvSpPr>
        <p:spPr>
          <a:xfrm>
            <a:off x="457200" y="1223500"/>
            <a:ext cx="8291999" cy="5555399"/>
          </a:xfrm>
          <a:prstGeom prst="rect">
            <a:avLst/>
          </a:prstGeom>
        </p:spPr>
        <p:txBody>
          <a:bodyPr lIns="91425" tIns="91425" rIns="91425" bIns="91425" anchor="t" anchorCtr="0">
            <a:noAutofit/>
          </a:bodyPr>
          <a:lstStyle/>
          <a:p>
            <a:pPr lvl="0" rtl="0">
              <a:spcBef>
                <a:spcPts val="0"/>
              </a:spcBef>
              <a:buClr>
                <a:schemeClr val="dk1"/>
              </a:buClr>
              <a:buSzPct val="47826"/>
              <a:buFont typeface="Arial"/>
              <a:buNone/>
            </a:pPr>
            <a:r>
              <a:rPr lang="en" sz="2300" dirty="0"/>
              <a:t>else </a:t>
            </a:r>
            <a:r>
              <a:rPr lang="en" sz="2300" dirty="0" smtClean="0">
                <a:solidFill>
                  <a:srgbClr val="FFFF00"/>
                </a:solidFill>
              </a:rPr>
              <a:t>if (pID &gt; 0) </a:t>
            </a:r>
            <a:r>
              <a:rPr lang="en" sz="2300" dirty="0" smtClean="0"/>
              <a:t>{</a:t>
            </a:r>
            <a:endParaRPr lang="en" sz="2300" dirty="0"/>
          </a:p>
          <a:p>
            <a:pPr lvl="0" rtl="0">
              <a:spcBef>
                <a:spcPts val="0"/>
              </a:spcBef>
              <a:buClr>
                <a:schemeClr val="dk1"/>
              </a:buClr>
              <a:buSzPct val="47826"/>
              <a:buFont typeface="Arial"/>
              <a:buNone/>
            </a:pPr>
            <a:r>
              <a:rPr lang="en" sz="2300" dirty="0"/>
              <a:t>	 process_type = "Parent Process: ";</a:t>
            </a:r>
          </a:p>
          <a:p>
            <a:pPr lvl="0" rtl="0">
              <a:spcBef>
                <a:spcPts val="0"/>
              </a:spcBef>
              <a:buClr>
                <a:schemeClr val="dk1"/>
              </a:buClr>
              <a:buSzPct val="47826"/>
              <a:buFont typeface="Arial"/>
              <a:buNone/>
            </a:pPr>
            <a:r>
              <a:rPr lang="en" sz="2300" dirty="0"/>
              <a:t>   	 process_ID = (int) getppid();</a:t>
            </a:r>
          </a:p>
          <a:p>
            <a:pPr lvl="0" rtl="0">
              <a:spcBef>
                <a:spcPts val="0"/>
              </a:spcBef>
              <a:buClr>
                <a:schemeClr val="dk1"/>
              </a:buClr>
              <a:buSzPct val="47826"/>
              <a:buFont typeface="Arial"/>
              <a:buNone/>
            </a:pPr>
            <a:r>
              <a:rPr lang="en" sz="2300" dirty="0" smtClean="0"/>
              <a:t>}</a:t>
            </a:r>
            <a:endParaRPr lang="en" sz="2300" dirty="0"/>
          </a:p>
          <a:p>
            <a:pPr lvl="0" rtl="0">
              <a:spcBef>
                <a:spcPts val="0"/>
              </a:spcBef>
              <a:buClr>
                <a:schemeClr val="dk1"/>
              </a:buClr>
              <a:buSzPct val="47826"/>
              <a:buFont typeface="Arial"/>
              <a:buNone/>
            </a:pPr>
            <a:r>
              <a:rPr lang="en" sz="2300" dirty="0"/>
              <a:t>    cout&lt;&lt;process_type;</a:t>
            </a:r>
          </a:p>
          <a:p>
            <a:pPr lvl="0" rtl="0">
              <a:spcBef>
                <a:spcPts val="0"/>
              </a:spcBef>
              <a:buClr>
                <a:schemeClr val="dk1"/>
              </a:buClr>
              <a:buSzPct val="47826"/>
              <a:buFont typeface="Arial"/>
              <a:buNone/>
            </a:pPr>
            <a:r>
              <a:rPr lang="en" sz="2300" dirty="0"/>
              <a:t>    cout&lt;&lt;" Global variable: "&lt;&lt;global;</a:t>
            </a:r>
          </a:p>
          <a:p>
            <a:pPr lvl="0" rtl="0">
              <a:spcBef>
                <a:spcPts val="0"/>
              </a:spcBef>
              <a:buClr>
                <a:schemeClr val="dk1"/>
              </a:buClr>
              <a:buSzPct val="47826"/>
              <a:buFont typeface="Arial"/>
              <a:buNone/>
            </a:pPr>
            <a:r>
              <a:rPr lang="en" sz="2300" dirty="0"/>
              <a:t>    cout&lt;&lt;" Stack Variable: "&lt;&lt;iStack&lt;&lt;endl;</a:t>
            </a:r>
          </a:p>
          <a:p>
            <a:pPr lvl="0" rtl="0">
              <a:spcBef>
                <a:spcPts val="0"/>
              </a:spcBef>
              <a:buClr>
                <a:schemeClr val="dk1"/>
              </a:buClr>
              <a:buSzPct val="47826"/>
              <a:buFont typeface="Arial"/>
              <a:buNone/>
            </a:pPr>
            <a:r>
              <a:rPr lang="en" sz="2300" dirty="0"/>
              <a:t>    cout&lt;&lt;" Process ID is "&lt;&lt;process_ID&lt;&lt;endl;</a:t>
            </a:r>
          </a:p>
          <a:p>
            <a:pPr lvl="0" rtl="0">
              <a:spcBef>
                <a:spcPts val="0"/>
              </a:spcBef>
              <a:buClr>
                <a:schemeClr val="dk1"/>
              </a:buClr>
              <a:buFont typeface="Arial"/>
              <a:buNone/>
            </a:pPr>
            <a:endParaRPr sz="2300" dirty="0"/>
          </a:p>
          <a:p>
            <a:pPr>
              <a:spcBef>
                <a:spcPts val="0"/>
              </a:spcBef>
              <a:buNone/>
            </a:pPr>
            <a:r>
              <a:rPr lang="en" sz="2300" dirty="0"/>
              <a:t>} </a:t>
            </a:r>
          </a:p>
        </p:txBody>
      </p:sp>
    </p:spTree>
    <p:extLst>
      <p:ext uri="{BB962C8B-B14F-4D97-AF65-F5344CB8AC3E}">
        <p14:creationId xmlns:p14="http://schemas.microsoft.com/office/powerpoint/2010/main" val="337598999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077200" cy="1143299"/>
          </a:xfrm>
        </p:spPr>
        <p:txBody>
          <a:bodyPr/>
          <a:lstStyle/>
          <a:p>
            <a:r>
              <a:rPr lang="en" dirty="0"/>
              <a:t>Process(C/C</a:t>
            </a:r>
            <a:r>
              <a:rPr lang="en" dirty="0" smtClean="0"/>
              <a:t>++) - </a:t>
            </a:r>
            <a:r>
              <a:rPr lang="en-US" altLang="en-US" dirty="0" smtClean="0"/>
              <a:t>wait(</a:t>
            </a:r>
            <a:r>
              <a:rPr lang="en-US" altLang="en-US" dirty="0" err="1" smtClean="0"/>
              <a:t>int</a:t>
            </a:r>
            <a:r>
              <a:rPr lang="en-US" altLang="en-US" dirty="0" smtClean="0"/>
              <a:t> </a:t>
            </a:r>
            <a:r>
              <a:rPr lang="en-US" altLang="en-US" dirty="0"/>
              <a:t>*)</a:t>
            </a:r>
            <a:endParaRPr lang="en-US" dirty="0"/>
          </a:p>
        </p:txBody>
      </p:sp>
      <p:sp>
        <p:nvSpPr>
          <p:cNvPr id="3" name="Text Placeholder 2"/>
          <p:cNvSpPr>
            <a:spLocks noGrp="1"/>
          </p:cNvSpPr>
          <p:nvPr>
            <p:ph type="body" idx="1"/>
          </p:nvPr>
        </p:nvSpPr>
        <p:spPr/>
        <p:txBody>
          <a:bodyPr>
            <a:normAutofit/>
          </a:bodyPr>
          <a:lstStyle/>
          <a:p>
            <a:pPr>
              <a:buFontTx/>
              <a:buChar char="•"/>
            </a:pPr>
            <a:r>
              <a:rPr lang="en-US" altLang="en-US" sz="2500" dirty="0" err="1"/>
              <a:t>int</a:t>
            </a:r>
            <a:r>
              <a:rPr lang="en-US" altLang="en-US" sz="2500" dirty="0"/>
              <a:t> wait (</a:t>
            </a:r>
            <a:r>
              <a:rPr lang="en-US" altLang="en-US" sz="2500" dirty="0" err="1"/>
              <a:t>int</a:t>
            </a:r>
            <a:r>
              <a:rPr lang="en-US" altLang="en-US" sz="2500" dirty="0"/>
              <a:t> *</a:t>
            </a:r>
            <a:r>
              <a:rPr lang="en-US" altLang="en-US" sz="2500" dirty="0" err="1"/>
              <a:t>status_location</a:t>
            </a:r>
            <a:r>
              <a:rPr lang="en-US" altLang="en-US" sz="2500" dirty="0"/>
              <a:t>) </a:t>
            </a:r>
          </a:p>
          <a:p>
            <a:pPr lvl="1">
              <a:buFont typeface="Courier New" panose="02070309020205020404" pitchFamily="49" charset="0"/>
              <a:buChar char="o"/>
            </a:pPr>
            <a:r>
              <a:rPr lang="en-US" altLang="en-US" sz="2300" dirty="0" smtClean="0"/>
              <a:t>Force </a:t>
            </a:r>
            <a:r>
              <a:rPr lang="en-US" altLang="en-US" sz="2300" dirty="0"/>
              <a:t>a parent process to wait for a child process to stop or terminate. </a:t>
            </a:r>
          </a:p>
          <a:p>
            <a:pPr lvl="1">
              <a:buFont typeface="Courier New" panose="02070309020205020404" pitchFamily="49" charset="0"/>
              <a:buChar char="o"/>
            </a:pPr>
            <a:r>
              <a:rPr lang="en-US" altLang="en-US" sz="2300" dirty="0"/>
              <a:t>wait() return the </a:t>
            </a:r>
            <a:r>
              <a:rPr lang="en-US" altLang="en-US" sz="2300" dirty="0" err="1"/>
              <a:t>pid</a:t>
            </a:r>
            <a:r>
              <a:rPr lang="en-US" altLang="en-US" sz="2300" dirty="0"/>
              <a:t> of the child or -1 for an error. </a:t>
            </a:r>
          </a:p>
          <a:p>
            <a:pPr lvl="1">
              <a:buFont typeface="Courier New" panose="02070309020205020404" pitchFamily="49" charset="0"/>
              <a:buChar char="o"/>
            </a:pPr>
            <a:r>
              <a:rPr lang="en-US" altLang="en-US" sz="2300" dirty="0"/>
              <a:t>The exit status of the child is returned to </a:t>
            </a:r>
            <a:r>
              <a:rPr lang="en-US" altLang="en-US" sz="2300" dirty="0" err="1"/>
              <a:t>status_location</a:t>
            </a:r>
            <a:r>
              <a:rPr lang="en-US" altLang="en-US" sz="2300" dirty="0" smtClean="0"/>
              <a:t>.</a:t>
            </a:r>
          </a:p>
          <a:p>
            <a:pPr lvl="1">
              <a:buFont typeface="Courier New" panose="02070309020205020404" pitchFamily="49" charset="0"/>
              <a:buChar char="o"/>
            </a:pPr>
            <a:endParaRPr lang="en-US" sz="2400" dirty="0">
              <a:effectLst/>
            </a:endParaRPr>
          </a:p>
          <a:p>
            <a:pPr lvl="1">
              <a:buFont typeface="Courier New" panose="02070309020205020404" pitchFamily="49" charset="0"/>
              <a:buChar char="o"/>
            </a:pPr>
            <a:endParaRPr lang="en-US" altLang="en-US" sz="2300" dirty="0"/>
          </a:p>
        </p:txBody>
      </p:sp>
    </p:spTree>
    <p:extLst>
      <p:ext uri="{BB962C8B-B14F-4D97-AF65-F5344CB8AC3E}">
        <p14:creationId xmlns:p14="http://schemas.microsoft.com/office/powerpoint/2010/main" val="3996735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077200" cy="1143299"/>
          </a:xfrm>
        </p:spPr>
        <p:txBody>
          <a:bodyPr/>
          <a:lstStyle/>
          <a:p>
            <a:r>
              <a:rPr lang="en" dirty="0"/>
              <a:t>Process(C/C</a:t>
            </a:r>
            <a:r>
              <a:rPr lang="en" dirty="0" smtClean="0"/>
              <a:t>++) - </a:t>
            </a:r>
            <a:r>
              <a:rPr lang="en-US" altLang="en-US" dirty="0"/>
              <a:t>exit(</a:t>
            </a:r>
            <a:r>
              <a:rPr lang="en-US" altLang="en-US" dirty="0" err="1"/>
              <a:t>int</a:t>
            </a:r>
            <a:r>
              <a:rPr lang="en-US" altLang="en-US" dirty="0"/>
              <a:t>)</a:t>
            </a:r>
            <a:endParaRPr lang="en-US" dirty="0"/>
          </a:p>
        </p:txBody>
      </p:sp>
      <p:sp>
        <p:nvSpPr>
          <p:cNvPr id="3" name="Text Placeholder 2"/>
          <p:cNvSpPr>
            <a:spLocks noGrp="1"/>
          </p:cNvSpPr>
          <p:nvPr>
            <p:ph type="body" idx="1"/>
          </p:nvPr>
        </p:nvSpPr>
        <p:spPr/>
        <p:txBody>
          <a:bodyPr>
            <a:normAutofit/>
          </a:bodyPr>
          <a:lstStyle/>
          <a:p>
            <a:pPr>
              <a:buFontTx/>
              <a:buChar char="•"/>
            </a:pPr>
            <a:r>
              <a:rPr lang="en-US" altLang="en-US" sz="2800" dirty="0">
                <a:effectLst/>
              </a:rPr>
              <a:t>void exit(</a:t>
            </a:r>
            <a:r>
              <a:rPr lang="en-US" altLang="en-US" sz="2800" dirty="0" err="1">
                <a:effectLst/>
              </a:rPr>
              <a:t>int</a:t>
            </a:r>
            <a:r>
              <a:rPr lang="en-US" altLang="en-US" sz="2800" dirty="0">
                <a:effectLst/>
              </a:rPr>
              <a:t> status</a:t>
            </a:r>
            <a:r>
              <a:rPr lang="en-US" altLang="en-US" sz="2800" dirty="0" smtClean="0">
                <a:effectLst/>
              </a:rPr>
              <a:t>)</a:t>
            </a:r>
          </a:p>
          <a:p>
            <a:pPr>
              <a:buFontTx/>
              <a:buChar char="•"/>
            </a:pPr>
            <a:r>
              <a:rPr lang="en-US" altLang="en-US" sz="2800" dirty="0" smtClean="0">
                <a:effectLst/>
              </a:rPr>
              <a:t>terminates </a:t>
            </a:r>
            <a:r>
              <a:rPr lang="en-US" altLang="en-US" sz="2800" dirty="0">
                <a:effectLst/>
              </a:rPr>
              <a:t>the process which calls this function and returns the exit status value. </a:t>
            </a:r>
            <a:endParaRPr lang="en-US" altLang="en-US" sz="2800" dirty="0" smtClean="0">
              <a:effectLst/>
            </a:endParaRPr>
          </a:p>
          <a:p>
            <a:pPr>
              <a:buFontTx/>
              <a:buChar char="•"/>
            </a:pPr>
            <a:r>
              <a:rPr lang="en-US" altLang="en-US" sz="2800" dirty="0" smtClean="0">
                <a:effectLst/>
              </a:rPr>
              <a:t>Both </a:t>
            </a:r>
            <a:r>
              <a:rPr lang="en-US" altLang="en-US" sz="2800" dirty="0">
                <a:effectLst/>
              </a:rPr>
              <a:t>UNIX and C++ (forked) programs can read the status value (from wait(), echo $? For bash</a:t>
            </a:r>
            <a:r>
              <a:rPr lang="en-US" altLang="en-US" sz="2800" dirty="0" smtClean="0">
                <a:effectLst/>
              </a:rPr>
              <a:t>).</a:t>
            </a:r>
          </a:p>
          <a:p>
            <a:pPr>
              <a:buFontTx/>
              <a:buChar char="•"/>
            </a:pPr>
            <a:r>
              <a:rPr lang="en-US" altLang="en-US" sz="2800" dirty="0">
                <a:effectLst/>
              </a:rPr>
              <a:t>By convention, a status </a:t>
            </a:r>
            <a:r>
              <a:rPr lang="en-US" altLang="en-US" sz="2800" dirty="0">
                <a:solidFill>
                  <a:srgbClr val="FFFF00"/>
                </a:solidFill>
                <a:effectLst/>
              </a:rPr>
              <a:t>of 0 means normal </a:t>
            </a:r>
            <a:r>
              <a:rPr lang="en-US" altLang="en-US" sz="2800" dirty="0">
                <a:effectLst/>
              </a:rPr>
              <a:t>termination any other value indicates an error or unusual occurrence. </a:t>
            </a:r>
          </a:p>
          <a:p>
            <a:pPr>
              <a:buFontTx/>
              <a:buChar char="•"/>
            </a:pPr>
            <a:endParaRPr lang="en-US" altLang="en-US" sz="2800" dirty="0">
              <a:effectLst/>
            </a:endParaRPr>
          </a:p>
        </p:txBody>
      </p:sp>
    </p:spTree>
    <p:extLst>
      <p:ext uri="{BB962C8B-B14F-4D97-AF65-F5344CB8AC3E}">
        <p14:creationId xmlns:p14="http://schemas.microsoft.com/office/powerpoint/2010/main" val="2435537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52400"/>
            <a:ext cx="8229600" cy="6477000"/>
          </a:xfrm>
        </p:spPr>
        <p:txBody>
          <a:bodyPr>
            <a:noAutofit/>
          </a:bodyPr>
          <a:lstStyle/>
          <a:p>
            <a:pPr marL="18288" indent="0">
              <a:buNone/>
            </a:pPr>
            <a:r>
              <a:rPr lang="en-US" sz="1600" dirty="0">
                <a:effectLst/>
              </a:rPr>
              <a:t>#include &lt;</a:t>
            </a:r>
            <a:r>
              <a:rPr lang="en-US" sz="1600" dirty="0" err="1">
                <a:effectLst/>
              </a:rPr>
              <a:t>iostream</a:t>
            </a:r>
            <a:r>
              <a:rPr lang="en-US" sz="1600" dirty="0">
                <a:effectLst/>
              </a:rPr>
              <a:t>&gt;</a:t>
            </a:r>
          </a:p>
          <a:p>
            <a:pPr marL="18288" indent="0">
              <a:buNone/>
            </a:pPr>
            <a:r>
              <a:rPr lang="en-US" sz="1600" dirty="0">
                <a:effectLst/>
              </a:rPr>
              <a:t>#include &lt;</a:t>
            </a:r>
            <a:r>
              <a:rPr lang="en-US" sz="1600" dirty="0" err="1">
                <a:effectLst/>
              </a:rPr>
              <a:t>cstdlib</a:t>
            </a:r>
            <a:r>
              <a:rPr lang="en-US" sz="1600" dirty="0">
                <a:effectLst/>
              </a:rPr>
              <a:t>&gt;</a:t>
            </a:r>
          </a:p>
          <a:p>
            <a:pPr marL="18288" indent="0">
              <a:buNone/>
            </a:pPr>
            <a:r>
              <a:rPr lang="en-US" sz="1600" dirty="0">
                <a:effectLst/>
              </a:rPr>
              <a:t>#include &lt;</a:t>
            </a:r>
            <a:r>
              <a:rPr lang="en-US" sz="1600" dirty="0" err="1">
                <a:effectLst/>
              </a:rPr>
              <a:t>unistd.h</a:t>
            </a:r>
            <a:r>
              <a:rPr lang="en-US" sz="1600" dirty="0">
                <a:effectLst/>
              </a:rPr>
              <a:t>&gt;</a:t>
            </a:r>
          </a:p>
          <a:p>
            <a:pPr marL="18288" indent="0">
              <a:buNone/>
            </a:pPr>
            <a:r>
              <a:rPr lang="en-US" sz="1600" dirty="0">
                <a:effectLst/>
              </a:rPr>
              <a:t>#include &lt;sys/</a:t>
            </a:r>
            <a:r>
              <a:rPr lang="en-US" sz="1600" dirty="0" err="1">
                <a:effectLst/>
              </a:rPr>
              <a:t>wait.h</a:t>
            </a:r>
            <a:r>
              <a:rPr lang="en-US" sz="1600" dirty="0">
                <a:effectLst/>
              </a:rPr>
              <a:t>&gt;</a:t>
            </a:r>
          </a:p>
          <a:p>
            <a:pPr marL="18288" indent="0">
              <a:buNone/>
            </a:pPr>
            <a:r>
              <a:rPr lang="en-US" sz="1600" dirty="0">
                <a:effectLst/>
              </a:rPr>
              <a:t> </a:t>
            </a:r>
          </a:p>
          <a:p>
            <a:pPr marL="18288" indent="0">
              <a:buNone/>
            </a:pPr>
            <a:r>
              <a:rPr lang="en-US" sz="1600" dirty="0">
                <a:effectLst/>
              </a:rPr>
              <a:t>using namespace </a:t>
            </a:r>
            <a:r>
              <a:rPr lang="en-US" sz="1600" dirty="0" err="1">
                <a:effectLst/>
              </a:rPr>
              <a:t>std</a:t>
            </a:r>
            <a:r>
              <a:rPr lang="en-US" sz="1600" dirty="0">
                <a:effectLst/>
              </a:rPr>
              <a:t>;</a:t>
            </a:r>
          </a:p>
          <a:p>
            <a:pPr marL="18288" indent="0">
              <a:buNone/>
            </a:pPr>
            <a:r>
              <a:rPr lang="en-US" sz="1600" dirty="0">
                <a:effectLst/>
              </a:rPr>
              <a:t> </a:t>
            </a:r>
          </a:p>
          <a:p>
            <a:pPr marL="18288" indent="0">
              <a:buNone/>
            </a:pPr>
            <a:r>
              <a:rPr lang="en-US" sz="1600" dirty="0" err="1">
                <a:effectLst/>
              </a:rPr>
              <a:t>int</a:t>
            </a:r>
            <a:r>
              <a:rPr lang="en-US" sz="1600" dirty="0">
                <a:effectLst/>
              </a:rPr>
              <a:t> main()</a:t>
            </a:r>
          </a:p>
          <a:p>
            <a:pPr marL="18288" indent="0">
              <a:buNone/>
            </a:pPr>
            <a:r>
              <a:rPr lang="en-US" sz="1600" dirty="0">
                <a:effectLst/>
              </a:rPr>
              <a:t>{</a:t>
            </a:r>
          </a:p>
          <a:p>
            <a:pPr marL="18288" indent="0">
              <a:buNone/>
            </a:pPr>
            <a:r>
              <a:rPr lang="en-US" sz="1600" dirty="0">
                <a:effectLst/>
              </a:rPr>
              <a:t>    </a:t>
            </a:r>
            <a:r>
              <a:rPr lang="en-US" sz="1600" dirty="0" err="1">
                <a:effectLst/>
              </a:rPr>
              <a:t>int</a:t>
            </a:r>
            <a:r>
              <a:rPr lang="en-US" sz="1600" dirty="0">
                <a:effectLst/>
              </a:rPr>
              <a:t> </a:t>
            </a:r>
            <a:r>
              <a:rPr lang="en-US" sz="1600" dirty="0" err="1">
                <a:effectLst/>
              </a:rPr>
              <a:t>pid</a:t>
            </a:r>
            <a:r>
              <a:rPr lang="en-US" sz="1600" dirty="0">
                <a:effectLst/>
              </a:rPr>
              <a:t>;</a:t>
            </a:r>
          </a:p>
          <a:p>
            <a:pPr marL="18288" indent="0">
              <a:buNone/>
            </a:pPr>
            <a:r>
              <a:rPr lang="en-US" sz="1600" dirty="0">
                <a:effectLst/>
              </a:rPr>
              <a:t>    </a:t>
            </a:r>
            <a:r>
              <a:rPr lang="en-US" sz="1600" dirty="0" err="1">
                <a:effectLst/>
              </a:rPr>
              <a:t>int</a:t>
            </a:r>
            <a:r>
              <a:rPr lang="en-US" sz="1600" dirty="0">
                <a:effectLst/>
              </a:rPr>
              <a:t> </a:t>
            </a:r>
            <a:r>
              <a:rPr lang="en-US" sz="1600" dirty="0" err="1">
                <a:effectLst/>
              </a:rPr>
              <a:t>child_exit_value</a:t>
            </a:r>
            <a:r>
              <a:rPr lang="en-US" sz="1600" dirty="0">
                <a:effectLst/>
              </a:rPr>
              <a:t>;</a:t>
            </a:r>
          </a:p>
          <a:p>
            <a:pPr marL="18288" indent="0">
              <a:buNone/>
            </a:pPr>
            <a:r>
              <a:rPr lang="en-US" sz="1600" dirty="0">
                <a:effectLst/>
              </a:rPr>
              <a:t>    </a:t>
            </a:r>
            <a:r>
              <a:rPr lang="en-US" sz="1600" dirty="0" err="1">
                <a:effectLst/>
              </a:rPr>
              <a:t>pid</a:t>
            </a:r>
            <a:r>
              <a:rPr lang="en-US" sz="1600" dirty="0">
                <a:effectLst/>
              </a:rPr>
              <a:t> = fork();</a:t>
            </a:r>
          </a:p>
          <a:p>
            <a:pPr marL="18288" indent="0">
              <a:buNone/>
            </a:pPr>
            <a:r>
              <a:rPr lang="en-US" sz="1600" dirty="0">
                <a:effectLst/>
              </a:rPr>
              <a:t>    if (</a:t>
            </a:r>
            <a:r>
              <a:rPr lang="en-US" sz="1600" dirty="0" err="1">
                <a:effectLst/>
              </a:rPr>
              <a:t>pid</a:t>
            </a:r>
            <a:r>
              <a:rPr lang="en-US" sz="1600" dirty="0">
                <a:effectLst/>
              </a:rPr>
              <a:t> == 0) // child process</a:t>
            </a:r>
          </a:p>
          <a:p>
            <a:pPr marL="18288" indent="0">
              <a:buNone/>
            </a:pPr>
            <a:r>
              <a:rPr lang="en-US" sz="1600" dirty="0">
                <a:effectLst/>
              </a:rPr>
              <a:t>    {</a:t>
            </a:r>
          </a:p>
          <a:p>
            <a:pPr marL="18288" indent="0">
              <a:buNone/>
            </a:pPr>
            <a:r>
              <a:rPr lang="en-US" sz="1600" dirty="0">
                <a:effectLst/>
              </a:rPr>
              <a:t>      </a:t>
            </a:r>
            <a:r>
              <a:rPr lang="en-US" sz="1600" dirty="0" err="1">
                <a:effectLst/>
              </a:rPr>
              <a:t>cout</a:t>
            </a:r>
            <a:r>
              <a:rPr lang="en-US" sz="1600" dirty="0">
                <a:effectLst/>
              </a:rPr>
              <a:t> &lt;&lt; "Child process </a:t>
            </a:r>
            <a:r>
              <a:rPr lang="en-US" sz="1600" dirty="0" err="1">
                <a:effectLst/>
              </a:rPr>
              <a:t>pid</a:t>
            </a:r>
            <a:r>
              <a:rPr lang="en-US" sz="1600" dirty="0">
                <a:effectLst/>
              </a:rPr>
              <a:t> = " &lt;&lt; </a:t>
            </a:r>
            <a:r>
              <a:rPr lang="en-US" sz="1600" dirty="0" err="1">
                <a:effectLst/>
              </a:rPr>
              <a:t>getpid</a:t>
            </a:r>
            <a:r>
              <a:rPr lang="en-US" sz="1600" dirty="0">
                <a:effectLst/>
              </a:rPr>
              <a:t>() &lt;&lt; </a:t>
            </a:r>
            <a:r>
              <a:rPr lang="en-US" sz="1600" dirty="0" err="1">
                <a:effectLst/>
              </a:rPr>
              <a:t>endl</a:t>
            </a:r>
            <a:r>
              <a:rPr lang="en-US" sz="1600" dirty="0">
                <a:effectLst/>
              </a:rPr>
              <a:t>;</a:t>
            </a:r>
          </a:p>
          <a:p>
            <a:pPr marL="18288" indent="0">
              <a:buNone/>
            </a:pPr>
            <a:r>
              <a:rPr lang="en-US" sz="1600" dirty="0">
                <a:effectLst/>
              </a:rPr>
              <a:t>      sleep(1);</a:t>
            </a:r>
          </a:p>
          <a:p>
            <a:pPr marL="18288" indent="0">
              <a:buNone/>
            </a:pPr>
            <a:r>
              <a:rPr lang="en-US" sz="1600" dirty="0">
                <a:effectLst/>
              </a:rPr>
              <a:t>      exit(8);</a:t>
            </a:r>
          </a:p>
          <a:p>
            <a:pPr marL="18288" indent="0">
              <a:buNone/>
            </a:pPr>
            <a:r>
              <a:rPr lang="en-US" sz="1600" dirty="0">
                <a:effectLst/>
              </a:rPr>
              <a:t>    }</a:t>
            </a:r>
          </a:p>
          <a:p>
            <a:pPr marL="18288" indent="0">
              <a:buNone/>
            </a:pPr>
            <a:r>
              <a:rPr lang="en-US" sz="1600" dirty="0">
                <a:effectLst/>
              </a:rPr>
              <a:t>    else // parent process</a:t>
            </a:r>
          </a:p>
          <a:p>
            <a:pPr marL="18288" indent="0">
              <a:buNone/>
            </a:pPr>
            <a:r>
              <a:rPr lang="en-US" sz="1600" dirty="0">
                <a:effectLst/>
              </a:rPr>
              <a:t>    {</a:t>
            </a:r>
          </a:p>
          <a:p>
            <a:pPr marL="18288" indent="0">
              <a:buNone/>
            </a:pPr>
            <a:r>
              <a:rPr lang="en-US" sz="1600" dirty="0">
                <a:effectLst/>
              </a:rPr>
              <a:t>      </a:t>
            </a:r>
            <a:r>
              <a:rPr lang="en-US" sz="1600" dirty="0" err="1">
                <a:effectLst/>
              </a:rPr>
              <a:t>child_exit_value</a:t>
            </a:r>
            <a:r>
              <a:rPr lang="en-US" sz="1600" dirty="0">
                <a:effectLst/>
              </a:rPr>
              <a:t> = 0;</a:t>
            </a:r>
          </a:p>
          <a:p>
            <a:pPr marL="18288" indent="0">
              <a:buNone/>
            </a:pPr>
            <a:r>
              <a:rPr lang="en-US" sz="1600" dirty="0">
                <a:effectLst/>
              </a:rPr>
              <a:t>      wait(&amp;</a:t>
            </a:r>
            <a:r>
              <a:rPr lang="en-US" sz="1600" dirty="0" err="1">
                <a:effectLst/>
              </a:rPr>
              <a:t>child_exit_value</a:t>
            </a:r>
            <a:r>
              <a:rPr lang="en-US" sz="1600" dirty="0">
                <a:effectLst/>
              </a:rPr>
              <a:t>);</a:t>
            </a:r>
          </a:p>
          <a:p>
            <a:pPr marL="18288" indent="0">
              <a:buNone/>
            </a:pPr>
            <a:r>
              <a:rPr lang="en-US" sz="1600" dirty="0">
                <a:effectLst/>
              </a:rPr>
              <a:t>      </a:t>
            </a:r>
            <a:r>
              <a:rPr lang="en-US" sz="1600" dirty="0" err="1">
                <a:effectLst/>
              </a:rPr>
              <a:t>cout</a:t>
            </a:r>
            <a:r>
              <a:rPr lang="en-US" sz="1600" dirty="0">
                <a:effectLst/>
              </a:rPr>
              <a:t> &lt;&lt; "Parent process </a:t>
            </a:r>
            <a:r>
              <a:rPr lang="en-US" sz="1600" dirty="0" err="1">
                <a:effectLst/>
              </a:rPr>
              <a:t>pid</a:t>
            </a:r>
            <a:r>
              <a:rPr lang="en-US" sz="1600" dirty="0">
                <a:effectLst/>
              </a:rPr>
              <a:t> = " &lt;&lt; </a:t>
            </a:r>
            <a:r>
              <a:rPr lang="en-US" sz="1600" dirty="0" err="1">
                <a:effectLst/>
              </a:rPr>
              <a:t>getpid</a:t>
            </a:r>
            <a:r>
              <a:rPr lang="en-US" sz="1600" dirty="0">
                <a:effectLst/>
              </a:rPr>
              <a:t>() &lt;&lt; </a:t>
            </a:r>
            <a:r>
              <a:rPr lang="en-US" sz="1600" dirty="0" err="1">
                <a:effectLst/>
              </a:rPr>
              <a:t>endl</a:t>
            </a:r>
            <a:r>
              <a:rPr lang="en-US" sz="1600" dirty="0">
                <a:effectLst/>
              </a:rPr>
              <a:t>;</a:t>
            </a:r>
          </a:p>
          <a:p>
            <a:pPr marL="18288" indent="0">
              <a:buNone/>
            </a:pPr>
            <a:r>
              <a:rPr lang="en-US" sz="1600" dirty="0">
                <a:effectLst/>
              </a:rPr>
              <a:t>      </a:t>
            </a:r>
            <a:r>
              <a:rPr lang="en-US" sz="1600" dirty="0" err="1">
                <a:effectLst/>
              </a:rPr>
              <a:t>cout</a:t>
            </a:r>
            <a:r>
              <a:rPr lang="en-US" sz="1600" dirty="0">
                <a:effectLst/>
              </a:rPr>
              <a:t> &lt;&lt; "The exit system call in Child process return value : " &lt;&lt; </a:t>
            </a:r>
            <a:r>
              <a:rPr lang="en-US" sz="1600" dirty="0" err="1">
                <a:effectLst/>
              </a:rPr>
              <a:t>endl</a:t>
            </a:r>
            <a:r>
              <a:rPr lang="en-US" sz="1600" dirty="0">
                <a:effectLst/>
              </a:rPr>
              <a:t>;</a:t>
            </a:r>
          </a:p>
          <a:p>
            <a:pPr marL="18288" indent="0">
              <a:buNone/>
            </a:pPr>
            <a:r>
              <a:rPr lang="en-US" sz="1600" dirty="0">
                <a:effectLst/>
              </a:rPr>
              <a:t>      </a:t>
            </a:r>
            <a:r>
              <a:rPr lang="en-US" sz="1600" dirty="0" err="1">
                <a:effectLst/>
              </a:rPr>
              <a:t>cout</a:t>
            </a:r>
            <a:r>
              <a:rPr lang="en-US" sz="1600" dirty="0">
                <a:effectLst/>
              </a:rPr>
              <a:t> &lt;&lt; WEXITSTATUS(</a:t>
            </a:r>
            <a:r>
              <a:rPr lang="en-US" sz="1600" dirty="0" err="1">
                <a:effectLst/>
              </a:rPr>
              <a:t>child_exit_value</a:t>
            </a:r>
            <a:r>
              <a:rPr lang="en-US" sz="1600" dirty="0">
                <a:effectLst/>
              </a:rPr>
              <a:t>) &lt;&lt; </a:t>
            </a:r>
            <a:r>
              <a:rPr lang="en-US" sz="1600" dirty="0" err="1">
                <a:effectLst/>
              </a:rPr>
              <a:t>endl</a:t>
            </a:r>
            <a:r>
              <a:rPr lang="en-US" sz="1600" dirty="0">
                <a:effectLst/>
              </a:rPr>
              <a:t>;</a:t>
            </a:r>
          </a:p>
          <a:p>
            <a:pPr marL="18288" indent="0">
              <a:buNone/>
            </a:pPr>
            <a:r>
              <a:rPr lang="en-US" sz="1600" dirty="0">
                <a:effectLst/>
              </a:rPr>
              <a:t>    </a:t>
            </a:r>
            <a:r>
              <a:rPr lang="en-US" sz="1600" dirty="0" smtClean="0">
                <a:effectLst/>
              </a:rPr>
              <a:t>} </a:t>
            </a:r>
          </a:p>
          <a:p>
            <a:pPr marL="18288" indent="0">
              <a:buNone/>
            </a:pPr>
            <a:r>
              <a:rPr lang="en-US" sz="1600" dirty="0">
                <a:effectLst/>
              </a:rPr>
              <a:t>}</a:t>
            </a:r>
          </a:p>
        </p:txBody>
      </p:sp>
    </p:spTree>
    <p:extLst>
      <p:ext uri="{BB962C8B-B14F-4D97-AF65-F5344CB8AC3E}">
        <p14:creationId xmlns:p14="http://schemas.microsoft.com/office/powerpoint/2010/main" val="3580394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458200" cy="1143299"/>
          </a:xfrm>
        </p:spPr>
        <p:txBody>
          <a:bodyPr/>
          <a:lstStyle/>
          <a:p>
            <a:r>
              <a:rPr lang="en" dirty="0"/>
              <a:t>Process(C/C</a:t>
            </a:r>
            <a:r>
              <a:rPr lang="en" dirty="0" smtClean="0"/>
              <a:t>++) – </a:t>
            </a:r>
            <a:r>
              <a:rPr lang="en-US" altLang="en-US" sz="3600" dirty="0" smtClean="0"/>
              <a:t>Multi Children</a:t>
            </a:r>
            <a:endParaRPr lang="en-US" sz="3600" dirty="0"/>
          </a:p>
        </p:txBody>
      </p:sp>
      <p:sp>
        <p:nvSpPr>
          <p:cNvPr id="3" name="Text Placeholder 2"/>
          <p:cNvSpPr>
            <a:spLocks noGrp="1"/>
          </p:cNvSpPr>
          <p:nvPr>
            <p:ph type="body" idx="1"/>
          </p:nvPr>
        </p:nvSpPr>
        <p:spPr/>
        <p:txBody>
          <a:bodyPr>
            <a:normAutofit/>
          </a:bodyPr>
          <a:lstStyle/>
          <a:p>
            <a:pPr>
              <a:buFontTx/>
              <a:buChar char="•"/>
            </a:pPr>
            <a:r>
              <a:rPr lang="en-US" altLang="en-US" sz="2500" dirty="0" err="1"/>
              <a:t>int</a:t>
            </a:r>
            <a:r>
              <a:rPr lang="en-US" altLang="en-US" sz="2500" dirty="0"/>
              <a:t> wait (</a:t>
            </a:r>
            <a:r>
              <a:rPr lang="en-US" altLang="en-US" sz="2500" dirty="0" err="1"/>
              <a:t>int</a:t>
            </a:r>
            <a:r>
              <a:rPr lang="en-US" altLang="en-US" sz="2500" dirty="0"/>
              <a:t> *</a:t>
            </a:r>
            <a:r>
              <a:rPr lang="en-US" altLang="en-US" sz="2500" dirty="0" err="1"/>
              <a:t>status_location</a:t>
            </a:r>
            <a:r>
              <a:rPr lang="en-US" altLang="en-US" sz="2500" dirty="0"/>
              <a:t>) </a:t>
            </a:r>
          </a:p>
          <a:p>
            <a:pPr lvl="1">
              <a:buFont typeface="Courier New" panose="02070309020205020404" pitchFamily="49" charset="0"/>
              <a:buChar char="o"/>
            </a:pPr>
            <a:r>
              <a:rPr lang="en-US" sz="2400" dirty="0" smtClean="0">
                <a:effectLst/>
              </a:rPr>
              <a:t>If </a:t>
            </a:r>
            <a:r>
              <a:rPr lang="en-US" sz="2400" dirty="0">
                <a:effectLst/>
              </a:rPr>
              <a:t>the calling process has multiple child processes, the function returns when one returns. </a:t>
            </a:r>
          </a:p>
          <a:p>
            <a:pPr lvl="1">
              <a:buFont typeface="Courier New" panose="02070309020205020404" pitchFamily="49" charset="0"/>
              <a:buChar char="o"/>
            </a:pPr>
            <a:r>
              <a:rPr lang="en-US" sz="2400" dirty="0" smtClean="0">
                <a:effectLst/>
              </a:rPr>
              <a:t>To wait for one child:  wait(NULL).</a:t>
            </a:r>
          </a:p>
          <a:p>
            <a:pPr lvl="1">
              <a:buFont typeface="Courier New" panose="02070309020205020404" pitchFamily="49" charset="0"/>
              <a:buChar char="o"/>
            </a:pPr>
            <a:r>
              <a:rPr lang="en-US" sz="2400" dirty="0" smtClean="0">
                <a:effectLst/>
              </a:rPr>
              <a:t>To wait for many children: </a:t>
            </a:r>
            <a:r>
              <a:rPr lang="en-US" sz="2400" dirty="0" err="1" smtClean="0">
                <a:effectLst/>
              </a:rPr>
              <a:t>waitpid</a:t>
            </a:r>
            <a:r>
              <a:rPr lang="en-US" sz="2400" dirty="0" smtClean="0">
                <a:effectLst/>
              </a:rPr>
              <a:t>(</a:t>
            </a:r>
            <a:r>
              <a:rPr lang="en-US" sz="2400" dirty="0" err="1" smtClean="0">
                <a:effectLst/>
              </a:rPr>
              <a:t>pid</a:t>
            </a:r>
            <a:r>
              <a:rPr lang="en-US" sz="2400" dirty="0" smtClean="0">
                <a:effectLst/>
              </a:rPr>
              <a:t>[</a:t>
            </a:r>
            <a:r>
              <a:rPr lang="en-US" sz="2400" dirty="0" err="1" smtClean="0">
                <a:effectLst/>
              </a:rPr>
              <a:t>i</a:t>
            </a:r>
            <a:r>
              <a:rPr lang="en-US" sz="2400" dirty="0" smtClean="0">
                <a:effectLst/>
              </a:rPr>
              <a:t>], NULL, 0</a:t>
            </a:r>
            <a:r>
              <a:rPr lang="en-US" sz="2400" dirty="0">
                <a:effectLst/>
              </a:rPr>
              <a:t>);</a:t>
            </a:r>
          </a:p>
          <a:p>
            <a:pPr lvl="1">
              <a:buFont typeface="Courier New" panose="02070309020205020404" pitchFamily="49" charset="0"/>
              <a:buChar char="o"/>
            </a:pPr>
            <a:endParaRPr lang="en-US" sz="2400" dirty="0">
              <a:effectLst/>
            </a:endParaRPr>
          </a:p>
          <a:p>
            <a:pPr lvl="1">
              <a:buFont typeface="Courier New" panose="02070309020205020404" pitchFamily="49" charset="0"/>
              <a:buChar char="o"/>
            </a:pPr>
            <a:endParaRPr lang="en-US" altLang="en-US" sz="2300" dirty="0"/>
          </a:p>
        </p:txBody>
      </p:sp>
    </p:spTree>
    <p:extLst>
      <p:ext uri="{BB962C8B-B14F-4D97-AF65-F5344CB8AC3E}">
        <p14:creationId xmlns:p14="http://schemas.microsoft.com/office/powerpoint/2010/main" val="1009110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0"/>
            <a:ext cx="8229600" cy="7543800"/>
          </a:xfrm>
        </p:spPr>
        <p:txBody>
          <a:bodyPr>
            <a:normAutofit fontScale="25000" lnSpcReduction="20000"/>
          </a:bodyPr>
          <a:lstStyle/>
          <a:p>
            <a:pPr marL="18288" indent="0">
              <a:buNone/>
            </a:pPr>
            <a:r>
              <a:rPr lang="en-US" sz="4800" dirty="0">
                <a:effectLst/>
              </a:rPr>
              <a:t>#include &lt;</a:t>
            </a:r>
            <a:r>
              <a:rPr lang="en-US" sz="4800" dirty="0" err="1">
                <a:effectLst/>
              </a:rPr>
              <a:t>iostream</a:t>
            </a:r>
            <a:r>
              <a:rPr lang="en-US" sz="4800" dirty="0">
                <a:effectLst/>
              </a:rPr>
              <a:t>&gt;</a:t>
            </a:r>
          </a:p>
          <a:p>
            <a:pPr marL="18288" indent="0">
              <a:buNone/>
            </a:pPr>
            <a:r>
              <a:rPr lang="en-US" sz="4800" dirty="0">
                <a:effectLst/>
              </a:rPr>
              <a:t>#include &lt;sys/</a:t>
            </a:r>
            <a:r>
              <a:rPr lang="en-US" sz="4800" dirty="0" err="1">
                <a:effectLst/>
              </a:rPr>
              <a:t>types.h</a:t>
            </a:r>
            <a:r>
              <a:rPr lang="en-US" sz="4800" dirty="0">
                <a:effectLst/>
              </a:rPr>
              <a:t>&gt;</a:t>
            </a:r>
          </a:p>
          <a:p>
            <a:pPr marL="18288" indent="0">
              <a:buNone/>
            </a:pPr>
            <a:r>
              <a:rPr lang="en-US" sz="4800" dirty="0">
                <a:effectLst/>
              </a:rPr>
              <a:t>#include &lt;sys/</a:t>
            </a:r>
            <a:r>
              <a:rPr lang="en-US" sz="4800" dirty="0" err="1">
                <a:effectLst/>
              </a:rPr>
              <a:t>wait.h</a:t>
            </a:r>
            <a:r>
              <a:rPr lang="en-US" sz="4800" dirty="0">
                <a:effectLst/>
              </a:rPr>
              <a:t>&gt;</a:t>
            </a:r>
          </a:p>
          <a:p>
            <a:pPr marL="18288" indent="0">
              <a:buNone/>
            </a:pPr>
            <a:r>
              <a:rPr lang="en-US" sz="4800" dirty="0">
                <a:effectLst/>
              </a:rPr>
              <a:t>#include &lt;</a:t>
            </a:r>
            <a:r>
              <a:rPr lang="en-US" sz="4800" dirty="0" err="1">
                <a:effectLst/>
              </a:rPr>
              <a:t>unistd.h</a:t>
            </a:r>
            <a:r>
              <a:rPr lang="en-US" sz="4800" dirty="0">
                <a:effectLst/>
              </a:rPr>
              <a:t>&gt;</a:t>
            </a:r>
          </a:p>
          <a:p>
            <a:pPr marL="18288" indent="0">
              <a:buNone/>
            </a:pPr>
            <a:r>
              <a:rPr lang="en-US" sz="4800" dirty="0">
                <a:effectLst/>
              </a:rPr>
              <a:t>#include &lt;</a:t>
            </a:r>
            <a:r>
              <a:rPr lang="en-US" sz="4800" dirty="0" err="1">
                <a:effectLst/>
              </a:rPr>
              <a:t>cstdlib</a:t>
            </a:r>
            <a:r>
              <a:rPr lang="en-US" sz="4800" dirty="0">
                <a:effectLst/>
              </a:rPr>
              <a:t>&gt;</a:t>
            </a:r>
          </a:p>
          <a:p>
            <a:pPr marL="18288" indent="0">
              <a:buNone/>
            </a:pPr>
            <a:r>
              <a:rPr lang="en-US" sz="4800" dirty="0">
                <a:effectLst/>
              </a:rPr>
              <a:t> </a:t>
            </a:r>
          </a:p>
          <a:p>
            <a:pPr marL="18288" indent="0">
              <a:buNone/>
            </a:pPr>
            <a:r>
              <a:rPr lang="en-US" sz="4800" dirty="0">
                <a:effectLst/>
              </a:rPr>
              <a:t>using namespace </a:t>
            </a:r>
            <a:r>
              <a:rPr lang="en-US" sz="4800" dirty="0" err="1">
                <a:effectLst/>
              </a:rPr>
              <a:t>std</a:t>
            </a:r>
            <a:r>
              <a:rPr lang="en-US" sz="4800" dirty="0">
                <a:effectLst/>
              </a:rPr>
              <a:t>;</a:t>
            </a:r>
          </a:p>
          <a:p>
            <a:pPr marL="18288" indent="0">
              <a:buNone/>
            </a:pPr>
            <a:r>
              <a:rPr lang="en-US" sz="4800" dirty="0">
                <a:effectLst/>
              </a:rPr>
              <a:t> </a:t>
            </a:r>
          </a:p>
          <a:p>
            <a:pPr marL="18288" indent="0">
              <a:buNone/>
            </a:pPr>
            <a:r>
              <a:rPr lang="en-US" sz="4800" dirty="0" err="1">
                <a:effectLst/>
              </a:rPr>
              <a:t>int</a:t>
            </a:r>
            <a:r>
              <a:rPr lang="en-US" sz="4800" dirty="0">
                <a:effectLst/>
              </a:rPr>
              <a:t> main()</a:t>
            </a:r>
          </a:p>
          <a:p>
            <a:pPr marL="18288" indent="0">
              <a:buNone/>
            </a:pPr>
            <a:r>
              <a:rPr lang="en-US" sz="4800" dirty="0">
                <a:effectLst/>
              </a:rPr>
              <a:t>{</a:t>
            </a:r>
          </a:p>
          <a:p>
            <a:pPr marL="18288" indent="0">
              <a:buNone/>
            </a:pPr>
            <a:r>
              <a:rPr lang="en-US" sz="4800" dirty="0">
                <a:effectLst/>
              </a:rPr>
              <a:t>    </a:t>
            </a:r>
            <a:r>
              <a:rPr lang="en-US" sz="4800" dirty="0" err="1">
                <a:effectLst/>
              </a:rPr>
              <a:t>int</a:t>
            </a:r>
            <a:r>
              <a:rPr lang="en-US" sz="4800" dirty="0">
                <a:effectLst/>
              </a:rPr>
              <a:t> </a:t>
            </a:r>
            <a:r>
              <a:rPr lang="en-US" sz="4800" dirty="0" err="1">
                <a:effectLst/>
              </a:rPr>
              <a:t>pid</a:t>
            </a:r>
            <a:r>
              <a:rPr lang="en-US" sz="4800" dirty="0">
                <a:effectLst/>
              </a:rPr>
              <a:t>[3];</a:t>
            </a:r>
          </a:p>
          <a:p>
            <a:pPr marL="18288" indent="0">
              <a:buNone/>
            </a:pPr>
            <a:r>
              <a:rPr lang="en-US" sz="4800" dirty="0">
                <a:effectLst/>
              </a:rPr>
              <a:t>    </a:t>
            </a:r>
            <a:r>
              <a:rPr lang="en-US" sz="4800" dirty="0" err="1">
                <a:effectLst/>
              </a:rPr>
              <a:t>pid</a:t>
            </a:r>
            <a:r>
              <a:rPr lang="en-US" sz="4800" dirty="0">
                <a:effectLst/>
              </a:rPr>
              <a:t>[0] = fork(); </a:t>
            </a:r>
          </a:p>
          <a:p>
            <a:pPr marL="18288" indent="0">
              <a:buNone/>
            </a:pPr>
            <a:r>
              <a:rPr lang="en-US" sz="4800" dirty="0">
                <a:effectLst/>
              </a:rPr>
              <a:t>    if (</a:t>
            </a:r>
            <a:r>
              <a:rPr lang="en-US" sz="4800" dirty="0" err="1">
                <a:effectLst/>
              </a:rPr>
              <a:t>pid</a:t>
            </a:r>
            <a:r>
              <a:rPr lang="en-US" sz="4800" dirty="0">
                <a:effectLst/>
              </a:rPr>
              <a:t>[0] &gt; 0) </a:t>
            </a:r>
          </a:p>
          <a:p>
            <a:pPr marL="18288" indent="0">
              <a:buNone/>
            </a:pPr>
            <a:r>
              <a:rPr lang="en-US" sz="4800" dirty="0">
                <a:effectLst/>
              </a:rPr>
              <a:t>    {   </a:t>
            </a:r>
          </a:p>
          <a:p>
            <a:pPr marL="18288" indent="0">
              <a:buNone/>
            </a:pPr>
            <a:r>
              <a:rPr lang="en-US" sz="4800" dirty="0">
                <a:effectLst/>
              </a:rPr>
              <a:t>        </a:t>
            </a:r>
            <a:r>
              <a:rPr lang="en-US" sz="4800" dirty="0" err="1">
                <a:effectLst/>
              </a:rPr>
              <a:t>cout</a:t>
            </a:r>
            <a:r>
              <a:rPr lang="en-US" sz="4800" dirty="0">
                <a:effectLst/>
              </a:rPr>
              <a:t> &lt;&lt; "[parent] 1 </a:t>
            </a:r>
            <a:r>
              <a:rPr lang="en-US" sz="4800" dirty="0" err="1">
                <a:effectLst/>
              </a:rPr>
              <a:t>pid</a:t>
            </a:r>
            <a:r>
              <a:rPr lang="en-US" sz="4800" dirty="0">
                <a:effectLst/>
              </a:rPr>
              <a:t> = " &lt;&lt; </a:t>
            </a:r>
            <a:r>
              <a:rPr lang="en-US" sz="4800" dirty="0" err="1">
                <a:effectLst/>
              </a:rPr>
              <a:t>getpid</a:t>
            </a:r>
            <a:r>
              <a:rPr lang="en-US" sz="4800" dirty="0">
                <a:effectLst/>
              </a:rPr>
              <a:t>() &lt;&lt; </a:t>
            </a:r>
            <a:r>
              <a:rPr lang="en-US" sz="4800" dirty="0" err="1">
                <a:effectLst/>
              </a:rPr>
              <a:t>endl</a:t>
            </a:r>
            <a:r>
              <a:rPr lang="en-US" sz="4800" dirty="0">
                <a:effectLst/>
              </a:rPr>
              <a:t>;</a:t>
            </a:r>
          </a:p>
          <a:p>
            <a:pPr marL="18288" indent="0">
              <a:buNone/>
            </a:pPr>
            <a:r>
              <a:rPr lang="en-US" sz="4800" dirty="0">
                <a:effectLst/>
              </a:rPr>
              <a:t>        </a:t>
            </a:r>
            <a:r>
              <a:rPr lang="en-US" sz="4800" dirty="0" err="1">
                <a:effectLst/>
              </a:rPr>
              <a:t>pid</a:t>
            </a:r>
            <a:r>
              <a:rPr lang="en-US" sz="4800" dirty="0">
                <a:effectLst/>
              </a:rPr>
              <a:t>[1] = fork();</a:t>
            </a:r>
          </a:p>
          <a:p>
            <a:pPr marL="18288" indent="0">
              <a:buNone/>
            </a:pPr>
            <a:r>
              <a:rPr lang="en-US" sz="4800" dirty="0">
                <a:effectLst/>
              </a:rPr>
              <a:t>        if (</a:t>
            </a:r>
            <a:r>
              <a:rPr lang="en-US" sz="4800" dirty="0" err="1">
                <a:effectLst/>
              </a:rPr>
              <a:t>pid</a:t>
            </a:r>
            <a:r>
              <a:rPr lang="en-US" sz="4800" dirty="0">
                <a:effectLst/>
              </a:rPr>
              <a:t>[1] &gt; 0)</a:t>
            </a:r>
          </a:p>
          <a:p>
            <a:pPr marL="18288" indent="0">
              <a:buNone/>
            </a:pPr>
            <a:r>
              <a:rPr lang="en-US" sz="4800" dirty="0">
                <a:effectLst/>
              </a:rPr>
              <a:t>        {</a:t>
            </a:r>
          </a:p>
          <a:p>
            <a:pPr marL="18288" indent="0">
              <a:buNone/>
            </a:pPr>
            <a:r>
              <a:rPr lang="en-US" sz="4800" dirty="0">
                <a:effectLst/>
              </a:rPr>
              <a:t>          </a:t>
            </a:r>
            <a:r>
              <a:rPr lang="en-US" sz="4800" dirty="0" err="1">
                <a:effectLst/>
              </a:rPr>
              <a:t>cout</a:t>
            </a:r>
            <a:r>
              <a:rPr lang="en-US" sz="4800" dirty="0">
                <a:effectLst/>
              </a:rPr>
              <a:t> &lt;&lt; "[parent] 2 </a:t>
            </a:r>
            <a:r>
              <a:rPr lang="en-US" sz="4800" dirty="0" err="1">
                <a:effectLst/>
              </a:rPr>
              <a:t>pid</a:t>
            </a:r>
            <a:r>
              <a:rPr lang="en-US" sz="4800" dirty="0">
                <a:effectLst/>
              </a:rPr>
              <a:t> = " &lt;&lt; </a:t>
            </a:r>
            <a:r>
              <a:rPr lang="en-US" sz="4800" dirty="0" err="1">
                <a:effectLst/>
              </a:rPr>
              <a:t>getpid</a:t>
            </a:r>
            <a:r>
              <a:rPr lang="en-US" sz="4800" dirty="0">
                <a:effectLst/>
              </a:rPr>
              <a:t>() &lt;&lt; </a:t>
            </a:r>
            <a:r>
              <a:rPr lang="en-US" sz="4800" dirty="0" err="1">
                <a:effectLst/>
              </a:rPr>
              <a:t>endl</a:t>
            </a:r>
            <a:r>
              <a:rPr lang="en-US" sz="4800" dirty="0">
                <a:effectLst/>
              </a:rPr>
              <a:t>;</a:t>
            </a:r>
          </a:p>
          <a:p>
            <a:pPr marL="18288" indent="0">
              <a:buNone/>
            </a:pPr>
            <a:r>
              <a:rPr lang="en-US" sz="4800" dirty="0">
                <a:effectLst/>
              </a:rPr>
              <a:t>          </a:t>
            </a:r>
            <a:r>
              <a:rPr lang="en-US" sz="4800" dirty="0" err="1">
                <a:effectLst/>
              </a:rPr>
              <a:t>pid</a:t>
            </a:r>
            <a:r>
              <a:rPr lang="en-US" sz="4800" dirty="0">
                <a:effectLst/>
              </a:rPr>
              <a:t>[2] = fork();</a:t>
            </a:r>
          </a:p>
          <a:p>
            <a:pPr marL="18288" indent="0">
              <a:buNone/>
            </a:pPr>
            <a:r>
              <a:rPr lang="en-US" sz="4800" dirty="0">
                <a:effectLst/>
              </a:rPr>
              <a:t>          if (</a:t>
            </a:r>
            <a:r>
              <a:rPr lang="en-US" sz="4800" dirty="0" err="1">
                <a:effectLst/>
              </a:rPr>
              <a:t>pid</a:t>
            </a:r>
            <a:r>
              <a:rPr lang="en-US" sz="4800" dirty="0">
                <a:effectLst/>
              </a:rPr>
              <a:t>[2] &gt; 0)</a:t>
            </a:r>
          </a:p>
          <a:p>
            <a:pPr marL="18288" indent="0">
              <a:buNone/>
            </a:pPr>
            <a:r>
              <a:rPr lang="en-US" sz="4800" dirty="0">
                <a:effectLst/>
              </a:rPr>
              <a:t>          {</a:t>
            </a:r>
          </a:p>
          <a:p>
            <a:pPr marL="18288" indent="0">
              <a:buNone/>
            </a:pPr>
            <a:r>
              <a:rPr lang="en-US" sz="4800" dirty="0">
                <a:effectLst/>
              </a:rPr>
              <a:t>            </a:t>
            </a:r>
            <a:r>
              <a:rPr lang="en-US" sz="4800" dirty="0" err="1">
                <a:effectLst/>
              </a:rPr>
              <a:t>cout</a:t>
            </a:r>
            <a:r>
              <a:rPr lang="en-US" sz="4800" dirty="0">
                <a:effectLst/>
              </a:rPr>
              <a:t> &lt;&lt; "[parent] 3 </a:t>
            </a:r>
            <a:r>
              <a:rPr lang="en-US" sz="4800" dirty="0" err="1">
                <a:effectLst/>
              </a:rPr>
              <a:t>pid</a:t>
            </a:r>
            <a:r>
              <a:rPr lang="en-US" sz="4800" dirty="0">
                <a:effectLst/>
              </a:rPr>
              <a:t> = " &lt;&lt; </a:t>
            </a:r>
            <a:r>
              <a:rPr lang="en-US" sz="4800" dirty="0" err="1">
                <a:effectLst/>
              </a:rPr>
              <a:t>getpid</a:t>
            </a:r>
            <a:r>
              <a:rPr lang="en-US" sz="4800" dirty="0">
                <a:effectLst/>
              </a:rPr>
              <a:t>() &lt;&lt; </a:t>
            </a:r>
            <a:r>
              <a:rPr lang="en-US" sz="4800" dirty="0" err="1">
                <a:effectLst/>
              </a:rPr>
              <a:t>endl</a:t>
            </a:r>
            <a:r>
              <a:rPr lang="en-US" sz="4800" dirty="0">
                <a:effectLst/>
              </a:rPr>
              <a:t>;</a:t>
            </a:r>
          </a:p>
          <a:p>
            <a:pPr marL="18288" indent="0">
              <a:buNone/>
            </a:pPr>
            <a:r>
              <a:rPr lang="en-US" sz="4800" dirty="0">
                <a:effectLst/>
              </a:rPr>
              <a:t>          }</a:t>
            </a:r>
          </a:p>
          <a:p>
            <a:pPr marL="18288" indent="0">
              <a:buNone/>
            </a:pPr>
            <a:r>
              <a:rPr lang="en-US" sz="4800" dirty="0">
                <a:effectLst/>
              </a:rPr>
              <a:t>          else if (</a:t>
            </a:r>
            <a:r>
              <a:rPr lang="en-US" sz="4800" dirty="0" err="1">
                <a:effectLst/>
              </a:rPr>
              <a:t>pid</a:t>
            </a:r>
            <a:r>
              <a:rPr lang="en-US" sz="4800" dirty="0">
                <a:effectLst/>
              </a:rPr>
              <a:t>[2] == 0)</a:t>
            </a:r>
          </a:p>
          <a:p>
            <a:pPr marL="18288" indent="0">
              <a:buNone/>
            </a:pPr>
            <a:r>
              <a:rPr lang="en-US" sz="4800" dirty="0">
                <a:effectLst/>
              </a:rPr>
              <a:t>          {</a:t>
            </a:r>
          </a:p>
          <a:p>
            <a:pPr marL="18288" indent="0">
              <a:buNone/>
            </a:pPr>
            <a:r>
              <a:rPr lang="en-US" sz="4800" dirty="0">
                <a:effectLst/>
              </a:rPr>
              <a:t>            </a:t>
            </a:r>
            <a:r>
              <a:rPr lang="en-US" sz="4800" dirty="0" err="1">
                <a:effectLst/>
              </a:rPr>
              <a:t>cout</a:t>
            </a:r>
            <a:r>
              <a:rPr lang="en-US" sz="4800" dirty="0">
                <a:effectLst/>
              </a:rPr>
              <a:t> &lt;&lt; "[child 3] </a:t>
            </a:r>
            <a:r>
              <a:rPr lang="en-US" sz="4800" dirty="0" err="1">
                <a:effectLst/>
              </a:rPr>
              <a:t>pid</a:t>
            </a:r>
            <a:r>
              <a:rPr lang="en-US" sz="4800" dirty="0">
                <a:effectLst/>
              </a:rPr>
              <a:t> = " &lt;&lt; </a:t>
            </a:r>
            <a:r>
              <a:rPr lang="en-US" sz="4800" dirty="0" err="1">
                <a:effectLst/>
              </a:rPr>
              <a:t>getpid</a:t>
            </a:r>
            <a:r>
              <a:rPr lang="en-US" sz="4800" dirty="0">
                <a:effectLst/>
              </a:rPr>
              <a:t>() &lt;&lt;  </a:t>
            </a:r>
            <a:r>
              <a:rPr lang="en-US" sz="4800" dirty="0" err="1">
                <a:effectLst/>
              </a:rPr>
              <a:t>endl</a:t>
            </a:r>
            <a:r>
              <a:rPr lang="en-US" sz="4800" dirty="0">
                <a:effectLst/>
              </a:rPr>
              <a:t>;</a:t>
            </a:r>
          </a:p>
          <a:p>
            <a:pPr marL="18288" indent="0">
              <a:buNone/>
            </a:pPr>
            <a:r>
              <a:rPr lang="en-US" sz="4800" dirty="0">
                <a:effectLst/>
              </a:rPr>
              <a:t>            exit(3);</a:t>
            </a:r>
          </a:p>
          <a:p>
            <a:pPr marL="18288" indent="0">
              <a:buNone/>
            </a:pPr>
            <a:r>
              <a:rPr lang="en-US" sz="4800" dirty="0">
                <a:effectLst/>
              </a:rPr>
              <a:t>          }</a:t>
            </a:r>
          </a:p>
          <a:p>
            <a:pPr marL="18288" indent="0">
              <a:buNone/>
            </a:pPr>
            <a:r>
              <a:rPr lang="en-US" sz="4800" dirty="0">
                <a:effectLst/>
              </a:rPr>
              <a:t>        }</a:t>
            </a:r>
          </a:p>
          <a:p>
            <a:pPr marL="18288" indent="0">
              <a:buNone/>
            </a:pPr>
            <a:r>
              <a:rPr lang="en-US" sz="4800" dirty="0">
                <a:effectLst/>
              </a:rPr>
              <a:t>        else if (</a:t>
            </a:r>
            <a:r>
              <a:rPr lang="en-US" sz="4800" dirty="0" err="1">
                <a:effectLst/>
              </a:rPr>
              <a:t>pid</a:t>
            </a:r>
            <a:r>
              <a:rPr lang="en-US" sz="4800" dirty="0">
                <a:effectLst/>
              </a:rPr>
              <a:t>[1] == 0) </a:t>
            </a:r>
          </a:p>
          <a:p>
            <a:pPr marL="18288" indent="0">
              <a:buNone/>
            </a:pPr>
            <a:r>
              <a:rPr lang="en-US" sz="4800" dirty="0">
                <a:effectLst/>
              </a:rPr>
              <a:t>        {   </a:t>
            </a:r>
          </a:p>
          <a:p>
            <a:pPr marL="18288" indent="0">
              <a:buNone/>
            </a:pPr>
            <a:r>
              <a:rPr lang="en-US" sz="4800" dirty="0">
                <a:effectLst/>
              </a:rPr>
              <a:t>          </a:t>
            </a:r>
            <a:r>
              <a:rPr lang="en-US" sz="4800" dirty="0" err="1">
                <a:effectLst/>
              </a:rPr>
              <a:t>cout</a:t>
            </a:r>
            <a:r>
              <a:rPr lang="en-US" sz="4800" dirty="0">
                <a:effectLst/>
              </a:rPr>
              <a:t> &lt;&lt; "[child 2] </a:t>
            </a:r>
            <a:r>
              <a:rPr lang="en-US" sz="4800" dirty="0" err="1">
                <a:effectLst/>
              </a:rPr>
              <a:t>pid</a:t>
            </a:r>
            <a:r>
              <a:rPr lang="en-US" sz="4800" dirty="0">
                <a:effectLst/>
              </a:rPr>
              <a:t> = " &lt;&lt; </a:t>
            </a:r>
            <a:r>
              <a:rPr lang="en-US" sz="4800" dirty="0" err="1">
                <a:effectLst/>
              </a:rPr>
              <a:t>getpid</a:t>
            </a:r>
            <a:r>
              <a:rPr lang="en-US" sz="4800" dirty="0">
                <a:effectLst/>
              </a:rPr>
              <a:t>() &lt;&lt;  </a:t>
            </a:r>
            <a:r>
              <a:rPr lang="en-US" sz="4800" dirty="0" err="1">
                <a:effectLst/>
              </a:rPr>
              <a:t>endl</a:t>
            </a:r>
            <a:r>
              <a:rPr lang="en-US" sz="4800" dirty="0">
                <a:effectLst/>
              </a:rPr>
              <a:t>;</a:t>
            </a:r>
          </a:p>
          <a:p>
            <a:pPr marL="18288" indent="0">
              <a:buNone/>
            </a:pPr>
            <a:r>
              <a:rPr lang="en-US" sz="4800" dirty="0">
                <a:effectLst/>
              </a:rPr>
              <a:t>          exit(2);</a:t>
            </a:r>
          </a:p>
          <a:p>
            <a:pPr marL="18288" indent="0">
              <a:buNone/>
            </a:pPr>
            <a:r>
              <a:rPr lang="en-US" sz="4800" dirty="0">
                <a:effectLst/>
              </a:rPr>
              <a:t>        }</a:t>
            </a:r>
          </a:p>
          <a:p>
            <a:pPr marL="18288" indent="0">
              <a:buNone/>
            </a:pPr>
            <a:r>
              <a:rPr lang="en-US" sz="4800" dirty="0">
                <a:effectLst/>
              </a:rPr>
              <a:t>        for(</a:t>
            </a:r>
            <a:r>
              <a:rPr lang="en-US" sz="4800" dirty="0" err="1">
                <a:effectLst/>
              </a:rPr>
              <a:t>int</a:t>
            </a:r>
            <a:r>
              <a:rPr lang="en-US" sz="4800" dirty="0">
                <a:effectLst/>
              </a:rPr>
              <a:t> </a:t>
            </a:r>
            <a:r>
              <a:rPr lang="en-US" sz="4800" dirty="0" err="1">
                <a:effectLst/>
              </a:rPr>
              <a:t>i</a:t>
            </a:r>
            <a:r>
              <a:rPr lang="en-US" sz="4800" dirty="0">
                <a:effectLst/>
              </a:rPr>
              <a:t> = 0; </a:t>
            </a:r>
            <a:r>
              <a:rPr lang="en-US" sz="4800" dirty="0" err="1">
                <a:effectLst/>
              </a:rPr>
              <a:t>i</a:t>
            </a:r>
            <a:r>
              <a:rPr lang="en-US" sz="4800" dirty="0">
                <a:effectLst/>
              </a:rPr>
              <a:t> &lt; 3; </a:t>
            </a:r>
            <a:r>
              <a:rPr lang="en-US" sz="4800" dirty="0" err="1">
                <a:effectLst/>
              </a:rPr>
              <a:t>i</a:t>
            </a:r>
            <a:r>
              <a:rPr lang="en-US" sz="4800" dirty="0">
                <a:effectLst/>
              </a:rPr>
              <a:t>++)</a:t>
            </a:r>
          </a:p>
          <a:p>
            <a:pPr marL="18288" indent="0">
              <a:buNone/>
            </a:pPr>
            <a:r>
              <a:rPr lang="en-US" sz="4800" dirty="0">
                <a:effectLst/>
              </a:rPr>
              <a:t>        {</a:t>
            </a:r>
          </a:p>
          <a:p>
            <a:pPr marL="18288" indent="0">
              <a:buNone/>
            </a:pPr>
            <a:r>
              <a:rPr lang="en-US" sz="4800" dirty="0">
                <a:effectLst/>
              </a:rPr>
              <a:t>          </a:t>
            </a:r>
            <a:r>
              <a:rPr lang="en-US" sz="4800" dirty="0" err="1">
                <a:effectLst/>
              </a:rPr>
              <a:t>waitpid</a:t>
            </a:r>
            <a:r>
              <a:rPr lang="en-US" sz="4800" dirty="0">
                <a:effectLst/>
              </a:rPr>
              <a:t>(</a:t>
            </a:r>
            <a:r>
              <a:rPr lang="en-US" sz="4800" dirty="0" err="1">
                <a:effectLst/>
              </a:rPr>
              <a:t>pid</a:t>
            </a:r>
            <a:r>
              <a:rPr lang="en-US" sz="4800" dirty="0">
                <a:effectLst/>
              </a:rPr>
              <a:t>[</a:t>
            </a:r>
            <a:r>
              <a:rPr lang="en-US" sz="4800" dirty="0" err="1">
                <a:effectLst/>
              </a:rPr>
              <a:t>i</a:t>
            </a:r>
            <a:r>
              <a:rPr lang="en-US" sz="4800" dirty="0">
                <a:effectLst/>
              </a:rPr>
              <a:t>],NULL,0);</a:t>
            </a:r>
          </a:p>
          <a:p>
            <a:pPr marL="18288" indent="0">
              <a:buNone/>
            </a:pPr>
            <a:r>
              <a:rPr lang="en-US" sz="4800" dirty="0">
                <a:effectLst/>
              </a:rPr>
              <a:t>        }</a:t>
            </a:r>
          </a:p>
          <a:p>
            <a:pPr marL="18288" indent="0">
              <a:buNone/>
            </a:pPr>
            <a:r>
              <a:rPr lang="en-US" sz="4800" dirty="0">
                <a:effectLst/>
              </a:rPr>
              <a:t>        </a:t>
            </a:r>
            <a:r>
              <a:rPr lang="en-US" sz="4800" dirty="0" err="1">
                <a:effectLst/>
              </a:rPr>
              <a:t>cout</a:t>
            </a:r>
            <a:r>
              <a:rPr lang="en-US" sz="4800" dirty="0">
                <a:effectLst/>
              </a:rPr>
              <a:t> &lt;&lt; "[parent] 1 finished " &lt;&lt; </a:t>
            </a:r>
            <a:r>
              <a:rPr lang="en-US" sz="4800" dirty="0" err="1">
                <a:effectLst/>
              </a:rPr>
              <a:t>endl</a:t>
            </a:r>
            <a:r>
              <a:rPr lang="en-US" sz="4800" dirty="0">
                <a:effectLst/>
              </a:rPr>
              <a:t>;</a:t>
            </a:r>
          </a:p>
          <a:p>
            <a:pPr marL="18288" indent="0">
              <a:buNone/>
            </a:pPr>
            <a:r>
              <a:rPr lang="en-US" sz="4800" dirty="0">
                <a:effectLst/>
              </a:rPr>
              <a:t>    } </a:t>
            </a:r>
          </a:p>
          <a:p>
            <a:pPr marL="18288" indent="0">
              <a:buNone/>
            </a:pPr>
            <a:r>
              <a:rPr lang="en-US" sz="4800" dirty="0">
                <a:effectLst/>
              </a:rPr>
              <a:t>    else if (</a:t>
            </a:r>
            <a:r>
              <a:rPr lang="en-US" sz="4800" dirty="0" err="1">
                <a:effectLst/>
              </a:rPr>
              <a:t>pid</a:t>
            </a:r>
            <a:r>
              <a:rPr lang="en-US" sz="4800" dirty="0">
                <a:effectLst/>
              </a:rPr>
              <a:t>[0] == 0) </a:t>
            </a:r>
          </a:p>
          <a:p>
            <a:pPr marL="18288" indent="0">
              <a:buNone/>
            </a:pPr>
            <a:r>
              <a:rPr lang="en-US" sz="4800" dirty="0">
                <a:effectLst/>
              </a:rPr>
              <a:t>    {   </a:t>
            </a:r>
          </a:p>
          <a:p>
            <a:pPr marL="18288" indent="0">
              <a:buNone/>
            </a:pPr>
            <a:r>
              <a:rPr lang="en-US" sz="4800" dirty="0">
                <a:effectLst/>
              </a:rPr>
              <a:t>        </a:t>
            </a:r>
            <a:r>
              <a:rPr lang="en-US" sz="4800" dirty="0" err="1">
                <a:effectLst/>
              </a:rPr>
              <a:t>cout</a:t>
            </a:r>
            <a:r>
              <a:rPr lang="en-US" sz="4800" dirty="0">
                <a:effectLst/>
              </a:rPr>
              <a:t> &lt;&lt; "[child 1] </a:t>
            </a:r>
            <a:r>
              <a:rPr lang="en-US" sz="4800" dirty="0" err="1">
                <a:effectLst/>
              </a:rPr>
              <a:t>pid</a:t>
            </a:r>
            <a:r>
              <a:rPr lang="en-US" sz="4800" dirty="0">
                <a:effectLst/>
              </a:rPr>
              <a:t> = " &lt;&lt; </a:t>
            </a:r>
            <a:r>
              <a:rPr lang="en-US" sz="4800" dirty="0" err="1">
                <a:effectLst/>
              </a:rPr>
              <a:t>getpid</a:t>
            </a:r>
            <a:r>
              <a:rPr lang="en-US" sz="4800" dirty="0">
                <a:effectLst/>
              </a:rPr>
              <a:t>() &lt;&lt; </a:t>
            </a:r>
            <a:r>
              <a:rPr lang="en-US" sz="4800" dirty="0" err="1">
                <a:effectLst/>
              </a:rPr>
              <a:t>endl</a:t>
            </a:r>
            <a:r>
              <a:rPr lang="en-US" sz="4800" dirty="0">
                <a:effectLst/>
              </a:rPr>
              <a:t>;</a:t>
            </a:r>
          </a:p>
          <a:p>
            <a:pPr marL="18288" indent="0">
              <a:buNone/>
            </a:pPr>
            <a:r>
              <a:rPr lang="en-US" sz="4800" dirty="0">
                <a:effectLst/>
              </a:rPr>
              <a:t>        exit(1);</a:t>
            </a:r>
          </a:p>
          <a:p>
            <a:pPr marL="18288" indent="0">
              <a:buNone/>
            </a:pPr>
            <a:r>
              <a:rPr lang="en-US" sz="4800" dirty="0">
                <a:effectLst/>
              </a:rPr>
              <a:t>    }</a:t>
            </a:r>
          </a:p>
          <a:p>
            <a:pPr marL="18288" indent="0">
              <a:buNone/>
            </a:pPr>
            <a:r>
              <a:rPr lang="en-US" sz="4800" dirty="0">
                <a:effectLst/>
              </a:rPr>
              <a:t>}</a:t>
            </a:r>
          </a:p>
          <a:p>
            <a:endParaRPr lang="en-US" dirty="0"/>
          </a:p>
        </p:txBody>
      </p:sp>
    </p:spTree>
    <p:extLst>
      <p:ext uri="{BB962C8B-B14F-4D97-AF65-F5344CB8AC3E}">
        <p14:creationId xmlns:p14="http://schemas.microsoft.com/office/powerpoint/2010/main" val="2977944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457200" y="152400"/>
            <a:ext cx="6879600" cy="1143299"/>
          </a:xfrm>
          <a:prstGeom prst="rect">
            <a:avLst/>
          </a:prstGeom>
        </p:spPr>
        <p:txBody>
          <a:bodyPr lIns="91425" tIns="91425" rIns="91425" bIns="91425" anchor="b" anchorCtr="0">
            <a:noAutofit/>
          </a:bodyPr>
          <a:lstStyle/>
          <a:p>
            <a:pPr>
              <a:spcBef>
                <a:spcPts val="0"/>
              </a:spcBef>
              <a:buNone/>
            </a:pPr>
            <a:r>
              <a:rPr lang="en" dirty="0"/>
              <a:t>Process(Java)</a:t>
            </a:r>
          </a:p>
        </p:txBody>
      </p:sp>
      <p:sp>
        <p:nvSpPr>
          <p:cNvPr id="271" name="Shape 271"/>
          <p:cNvSpPr txBox="1">
            <a:spLocks noGrp="1"/>
          </p:cNvSpPr>
          <p:nvPr>
            <p:ph type="body" idx="1"/>
          </p:nvPr>
        </p:nvSpPr>
        <p:spPr>
          <a:xfrm>
            <a:off x="457200" y="1295400"/>
            <a:ext cx="8686800" cy="5145299"/>
          </a:xfrm>
          <a:prstGeom prst="rect">
            <a:avLst/>
          </a:prstGeom>
        </p:spPr>
        <p:txBody>
          <a:bodyPr lIns="91425" tIns="91425" rIns="91425" bIns="91425" anchor="t" anchorCtr="0">
            <a:noAutofit/>
          </a:bodyPr>
          <a:lstStyle/>
          <a:p>
            <a:pPr marL="457200" lvl="0" indent="-431800" rtl="0">
              <a:spcBef>
                <a:spcPts val="0"/>
              </a:spcBef>
              <a:buClr>
                <a:schemeClr val="lt1"/>
              </a:buClr>
              <a:buSzPct val="100000"/>
              <a:buFont typeface="Arial"/>
              <a:buChar char="●"/>
            </a:pPr>
            <a:r>
              <a:rPr lang="en" dirty="0"/>
              <a:t>Before JDK 5.0, the only way to fork off and execute a process was to use the exec() method of the java.lang.Runtime </a:t>
            </a:r>
            <a:r>
              <a:rPr lang="en" dirty="0" smtClean="0"/>
              <a:t>class.</a:t>
            </a:r>
          </a:p>
          <a:p>
            <a:pPr marL="822960" lvl="1" indent="-431800">
              <a:buClr>
                <a:schemeClr val="lt1"/>
              </a:buClr>
              <a:buSzPct val="100000"/>
              <a:buFont typeface="Arial" panose="020B0604020202020204" pitchFamily="34" charset="0"/>
              <a:buChar char="•"/>
            </a:pPr>
            <a:r>
              <a:rPr lang="en-US" dirty="0" smtClean="0"/>
              <a:t>The </a:t>
            </a:r>
            <a:r>
              <a:rPr lang="en-US" dirty="0" err="1"/>
              <a:t>java.lang.Runtime.exec</a:t>
            </a:r>
            <a:r>
              <a:rPr lang="en-US" dirty="0"/>
              <a:t>(String command) method executes the "command" in a separate process</a:t>
            </a:r>
            <a:r>
              <a:rPr lang="en-US" dirty="0" smtClean="0"/>
              <a:t>.</a:t>
            </a:r>
          </a:p>
          <a:p>
            <a:pPr marL="1389888" lvl="4" indent="0">
              <a:buNone/>
            </a:pPr>
            <a:r>
              <a:rPr lang="en-US" sz="1800" b="1" dirty="0"/>
              <a:t>public class </a:t>
            </a:r>
            <a:r>
              <a:rPr lang="en-US" sz="1800" b="1" dirty="0" err="1"/>
              <a:t>CreateProcess</a:t>
            </a:r>
            <a:r>
              <a:rPr lang="en-US" sz="1800" b="1" dirty="0"/>
              <a:t> </a:t>
            </a:r>
          </a:p>
          <a:p>
            <a:pPr marL="1389888" lvl="4" indent="0">
              <a:buNone/>
            </a:pPr>
            <a:r>
              <a:rPr lang="en-US" sz="1800" dirty="0"/>
              <a:t>{</a:t>
            </a:r>
          </a:p>
          <a:p>
            <a:pPr marL="1389888" lvl="4" indent="0">
              <a:buNone/>
            </a:pPr>
            <a:r>
              <a:rPr lang="en-US" sz="1800" b="1" dirty="0" smtClean="0"/>
              <a:t>	public </a:t>
            </a:r>
            <a:r>
              <a:rPr lang="en-US" sz="1800" b="1" dirty="0"/>
              <a:t>static void main(String[] </a:t>
            </a:r>
            <a:r>
              <a:rPr lang="en-US" sz="1800" b="1" dirty="0" err="1"/>
              <a:t>args</a:t>
            </a:r>
            <a:r>
              <a:rPr lang="en-US" sz="1800" b="1" dirty="0"/>
              <a:t>) </a:t>
            </a:r>
          </a:p>
          <a:p>
            <a:pPr marL="1389888" lvl="4" indent="0">
              <a:buNone/>
            </a:pPr>
            <a:r>
              <a:rPr lang="en-US" sz="1800" dirty="0" smtClean="0"/>
              <a:t>	{</a:t>
            </a:r>
            <a:endParaRPr lang="en-US" sz="1800" dirty="0"/>
          </a:p>
          <a:p>
            <a:pPr marL="1389888" lvl="4" indent="0">
              <a:buNone/>
            </a:pPr>
            <a:r>
              <a:rPr lang="en-US" sz="1800" dirty="0"/>
              <a:t>   </a:t>
            </a:r>
            <a:r>
              <a:rPr lang="en-US" sz="1800" dirty="0" smtClean="0"/>
              <a:t>	   </a:t>
            </a:r>
            <a:r>
              <a:rPr lang="en-US" sz="1800" b="1" dirty="0" smtClean="0"/>
              <a:t>try </a:t>
            </a:r>
            <a:endParaRPr lang="en-US" sz="1800" b="1" dirty="0"/>
          </a:p>
          <a:p>
            <a:pPr marL="1389888" lvl="4" indent="0">
              <a:buNone/>
            </a:pPr>
            <a:r>
              <a:rPr lang="en-US" sz="1800" dirty="0"/>
              <a:t>   </a:t>
            </a:r>
            <a:r>
              <a:rPr lang="en-US" sz="1800" dirty="0" smtClean="0"/>
              <a:t>	   {</a:t>
            </a:r>
            <a:endParaRPr lang="en-US" sz="1800" dirty="0"/>
          </a:p>
          <a:p>
            <a:pPr marL="1709928" lvl="5" indent="0">
              <a:buNone/>
            </a:pPr>
            <a:r>
              <a:rPr lang="en-US" sz="1700" dirty="0" smtClean="0"/>
              <a:t>	</a:t>
            </a:r>
            <a:r>
              <a:rPr lang="en-US" sz="1700" dirty="0" err="1" smtClean="0"/>
              <a:t>System.</a:t>
            </a:r>
            <a:r>
              <a:rPr lang="en-US" sz="1700" b="1" i="1" dirty="0" err="1" smtClean="0"/>
              <a:t>out.println</a:t>
            </a:r>
            <a:r>
              <a:rPr lang="en-US" sz="1700" b="1" i="1" dirty="0"/>
              <a:t>("Create a process to execute notepad.exe");</a:t>
            </a:r>
          </a:p>
          <a:p>
            <a:pPr marL="1709928" lvl="5" indent="0">
              <a:buNone/>
            </a:pPr>
            <a:r>
              <a:rPr lang="en-US" sz="1700" dirty="0" smtClean="0"/>
              <a:t>	Process </a:t>
            </a:r>
            <a:r>
              <a:rPr lang="en-US" sz="1700" u="sng" dirty="0" err="1"/>
              <a:t>process</a:t>
            </a:r>
            <a:r>
              <a:rPr lang="en-US" sz="1700" u="sng" dirty="0"/>
              <a:t> = </a:t>
            </a:r>
            <a:r>
              <a:rPr lang="en-US" sz="1700" u="sng" dirty="0" err="1"/>
              <a:t>Runtime.</a:t>
            </a:r>
            <a:r>
              <a:rPr lang="en-US" sz="1700" i="1" u="sng" dirty="0" err="1"/>
              <a:t>getRuntime</a:t>
            </a:r>
            <a:r>
              <a:rPr lang="en-US" sz="1700" i="1" u="sng" dirty="0"/>
              <a:t>().exec("notepad.exe");</a:t>
            </a:r>
          </a:p>
          <a:p>
            <a:pPr marL="1709928" lvl="5" indent="0">
              <a:buNone/>
            </a:pPr>
            <a:r>
              <a:rPr lang="en-US" sz="1700" dirty="0" smtClean="0"/>
              <a:t>	</a:t>
            </a:r>
            <a:r>
              <a:rPr lang="en-US" sz="1700" dirty="0" err="1" smtClean="0"/>
              <a:t>System.</a:t>
            </a:r>
            <a:r>
              <a:rPr lang="en-US" sz="1700" b="1" i="1" dirty="0" err="1" smtClean="0"/>
              <a:t>out.println</a:t>
            </a:r>
            <a:r>
              <a:rPr lang="en-US" sz="1700" b="1" i="1" dirty="0"/>
              <a:t>("Notepad is now open in other window.");</a:t>
            </a:r>
          </a:p>
          <a:p>
            <a:pPr marL="1389888" lvl="4" indent="0">
              <a:buNone/>
            </a:pPr>
            <a:r>
              <a:rPr lang="en-US" sz="1800" dirty="0"/>
              <a:t>   </a:t>
            </a:r>
            <a:r>
              <a:rPr lang="en-US" sz="1800" dirty="0" smtClean="0"/>
              <a:t>	   } </a:t>
            </a:r>
            <a:r>
              <a:rPr lang="en-US" sz="1800" b="1" dirty="0" smtClean="0"/>
              <a:t>catch </a:t>
            </a:r>
            <a:r>
              <a:rPr lang="en-US" sz="1800" b="1" dirty="0"/>
              <a:t>(Exception ex) {}</a:t>
            </a:r>
          </a:p>
          <a:p>
            <a:pPr marL="1389888" lvl="4" indent="0">
              <a:buNone/>
            </a:pPr>
            <a:r>
              <a:rPr lang="en-US" sz="1800" dirty="0" smtClean="0"/>
              <a:t>	}</a:t>
            </a:r>
            <a:endParaRPr lang="en-US" sz="1800" dirty="0"/>
          </a:p>
          <a:p>
            <a:pPr marL="1389888" lvl="4" indent="0">
              <a:buNone/>
            </a:pPr>
            <a:r>
              <a:rPr lang="en-US" sz="1800" dirty="0" smtClean="0"/>
              <a:t>}</a:t>
            </a:r>
            <a:endParaRPr lang="en-US" sz="1800" dirty="0"/>
          </a:p>
          <a:p>
            <a:pPr marL="457200" lvl="0" indent="-431800" rtl="0">
              <a:spcBef>
                <a:spcPts val="0"/>
              </a:spcBef>
              <a:buClr>
                <a:schemeClr val="lt1"/>
              </a:buClr>
              <a:buSzPct val="100000"/>
              <a:buFont typeface="Arial"/>
              <a:buChar char="●"/>
            </a:pPr>
            <a:r>
              <a:rPr lang="en" dirty="0" smtClean="0"/>
              <a:t>New </a:t>
            </a:r>
            <a:r>
              <a:rPr lang="en" dirty="0"/>
              <a:t>ways of executing a command in a separate process involves a class called ProcessBuilder.</a:t>
            </a:r>
          </a:p>
        </p:txBody>
      </p:sp>
    </p:spTree>
    <p:extLst>
      <p:ext uri="{BB962C8B-B14F-4D97-AF65-F5344CB8AC3E}">
        <p14:creationId xmlns:p14="http://schemas.microsoft.com/office/powerpoint/2010/main" val="1965270750"/>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Process(Java)</a:t>
            </a:r>
          </a:p>
        </p:txBody>
      </p:sp>
      <p:sp>
        <p:nvSpPr>
          <p:cNvPr id="277" name="Shape 277"/>
          <p:cNvSpPr txBox="1">
            <a:spLocks noGrp="1"/>
          </p:cNvSpPr>
          <p:nvPr>
            <p:ph type="body" idx="1"/>
          </p:nvPr>
        </p:nvSpPr>
        <p:spPr>
          <a:prstGeom prst="rect">
            <a:avLst/>
          </a:prstGeom>
        </p:spPr>
        <p:txBody>
          <a:bodyPr lIns="91425" tIns="91425" rIns="91425" bIns="91425" anchor="t" anchorCtr="0">
            <a:noAutofit/>
          </a:bodyPr>
          <a:lstStyle/>
          <a:p>
            <a:pPr marL="457200" lvl="0" indent="-431800" rtl="0">
              <a:spcBef>
                <a:spcPts val="0"/>
              </a:spcBef>
              <a:buClr>
                <a:schemeClr val="lt1"/>
              </a:buClr>
              <a:buSzPct val="100000"/>
              <a:buFont typeface="Arial"/>
              <a:buChar char="●"/>
            </a:pPr>
            <a:r>
              <a:rPr lang="en"/>
              <a:t>Before calling the exec()</a:t>
            </a:r>
          </a:p>
          <a:p>
            <a:pPr marL="914400" lvl="1" indent="-406400" rtl="0">
              <a:spcBef>
                <a:spcPts val="0"/>
              </a:spcBef>
              <a:buClr>
                <a:schemeClr val="lt1"/>
              </a:buClr>
              <a:buSzPct val="87500"/>
              <a:buFont typeface="Courier New"/>
              <a:buChar char="o"/>
            </a:pPr>
            <a:r>
              <a:rPr lang="en"/>
              <a:t>Specify the command and it’s arguments</a:t>
            </a:r>
          </a:p>
          <a:p>
            <a:pPr marL="914400" lvl="1" indent="-406400" rtl="0">
              <a:spcBef>
                <a:spcPts val="0"/>
              </a:spcBef>
              <a:buClr>
                <a:schemeClr val="lt1"/>
              </a:buClr>
              <a:buSzPct val="87500"/>
              <a:buFont typeface="Courier New"/>
              <a:buChar char="o"/>
            </a:pPr>
            <a:r>
              <a:rPr lang="en"/>
              <a:t>Environment variable settings</a:t>
            </a:r>
          </a:p>
          <a:p>
            <a:pPr marL="914400" lvl="1" indent="-406400" rtl="0">
              <a:spcBef>
                <a:spcPts val="0"/>
              </a:spcBef>
              <a:buClr>
                <a:schemeClr val="lt1"/>
              </a:buClr>
              <a:buSzPct val="87500"/>
              <a:buFont typeface="Courier New"/>
              <a:buChar char="o"/>
            </a:pPr>
            <a:r>
              <a:rPr lang="en"/>
              <a:t>Working directory</a:t>
            </a:r>
          </a:p>
          <a:p>
            <a:pPr rtl="0">
              <a:spcBef>
                <a:spcPts val="0"/>
              </a:spcBef>
              <a:buNone/>
            </a:pPr>
            <a:endParaRPr/>
          </a:p>
          <a:p>
            <a:pPr marL="457200" lvl="0" indent="-431800" rtl="0">
              <a:spcBef>
                <a:spcPts val="0"/>
              </a:spcBef>
              <a:buClr>
                <a:schemeClr val="lt1"/>
              </a:buClr>
              <a:buSzPct val="100000"/>
              <a:buFont typeface="Arial"/>
              <a:buChar char="●"/>
            </a:pPr>
            <a:r>
              <a:rPr lang="en"/>
              <a:t>All versions of the method return a java.lang.Process object for managing the created process</a:t>
            </a:r>
          </a:p>
          <a:p>
            <a:pPr marL="914400" lvl="1" indent="-406400">
              <a:spcBef>
                <a:spcPts val="0"/>
              </a:spcBef>
              <a:buClr>
                <a:schemeClr val="lt1"/>
              </a:buClr>
              <a:buSzPct val="87500"/>
              <a:buFont typeface="Courier New"/>
              <a:buChar char="o"/>
            </a:pPr>
            <a:r>
              <a:rPr lang="en"/>
              <a:t>After this, we can get the input/output stream of the subprocess and other information</a:t>
            </a:r>
          </a:p>
        </p:txBody>
      </p:sp>
    </p:spTree>
    <p:extLst>
      <p:ext uri="{BB962C8B-B14F-4D97-AF65-F5344CB8AC3E}">
        <p14:creationId xmlns:p14="http://schemas.microsoft.com/office/powerpoint/2010/main" val="249773759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t>Introduction</a:t>
            </a:r>
          </a:p>
        </p:txBody>
      </p:sp>
      <p:sp>
        <p:nvSpPr>
          <p:cNvPr id="106" name="Shape 106"/>
          <p:cNvSpPr txBox="1">
            <a:spLocks noGrp="1"/>
          </p:cNvSpPr>
          <p:nvPr>
            <p:ph type="body" idx="1"/>
          </p:nvPr>
        </p:nvSpPr>
        <p:spPr>
          <a:prstGeom prst="rect">
            <a:avLst/>
          </a:prstGeom>
        </p:spPr>
        <p:txBody>
          <a:bodyPr lIns="91425" tIns="91425" rIns="91425" bIns="91425" anchor="t" anchorCtr="0">
            <a:noAutofit/>
          </a:bodyPr>
          <a:lstStyle/>
          <a:p>
            <a:pPr marL="457200" lvl="0" indent="-431800" rtl="0">
              <a:spcBef>
                <a:spcPts val="0"/>
              </a:spcBef>
              <a:buClr>
                <a:srgbClr val="FFFFFF"/>
              </a:buClr>
              <a:buSzPct val="100000"/>
              <a:buFont typeface="Arial"/>
              <a:buChar char="●"/>
            </a:pPr>
            <a:r>
              <a:rPr lang="en" dirty="0">
                <a:solidFill>
                  <a:srgbClr val="FFFFFF"/>
                </a:solidFill>
              </a:rPr>
              <a:t>System calls provide an essential interface between a process and the operating system</a:t>
            </a:r>
          </a:p>
          <a:p>
            <a:pPr lvl="0" rtl="0">
              <a:spcBef>
                <a:spcPts val="0"/>
              </a:spcBef>
              <a:buNone/>
            </a:pPr>
            <a:endParaRPr dirty="0">
              <a:solidFill>
                <a:srgbClr val="FFFFFF"/>
              </a:solidFill>
            </a:endParaRPr>
          </a:p>
          <a:p>
            <a:pPr marL="457200" lvl="0" indent="-431800" rtl="0">
              <a:spcBef>
                <a:spcPts val="0"/>
              </a:spcBef>
              <a:buClr>
                <a:srgbClr val="FFFFFF"/>
              </a:buClr>
              <a:buSzPct val="100000"/>
              <a:buFont typeface="Arial"/>
              <a:buChar char="●"/>
            </a:pPr>
            <a:r>
              <a:rPr lang="en" dirty="0" smtClean="0">
                <a:solidFill>
                  <a:srgbClr val="FFFFFF"/>
                </a:solidFill>
              </a:rPr>
              <a:t>For example, UNIX </a:t>
            </a:r>
            <a:r>
              <a:rPr lang="en" dirty="0">
                <a:solidFill>
                  <a:srgbClr val="FFFFFF"/>
                </a:solidFill>
              </a:rPr>
              <a:t>has about 60 system calls that are at the </a:t>
            </a:r>
            <a:r>
              <a:rPr lang="en" i="1" dirty="0">
                <a:solidFill>
                  <a:srgbClr val="FFFFFF"/>
                </a:solidFill>
              </a:rPr>
              <a:t>heart </a:t>
            </a:r>
            <a:r>
              <a:rPr lang="en" dirty="0">
                <a:solidFill>
                  <a:srgbClr val="FFFFFF"/>
                </a:solidFill>
              </a:rPr>
              <a:t>of the operating system</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Process Exec()</a:t>
            </a:r>
            <a:endParaRPr lang="en-US" dirty="0"/>
          </a:p>
        </p:txBody>
      </p:sp>
      <p:sp>
        <p:nvSpPr>
          <p:cNvPr id="3" name="Text Placeholder 2"/>
          <p:cNvSpPr>
            <a:spLocks noGrp="1"/>
          </p:cNvSpPr>
          <p:nvPr>
            <p:ph type="body" idx="1"/>
          </p:nvPr>
        </p:nvSpPr>
        <p:spPr/>
        <p:txBody>
          <a:bodyPr>
            <a:normAutofit fontScale="92500" lnSpcReduction="20000"/>
          </a:bodyPr>
          <a:lstStyle/>
          <a:p>
            <a:pPr marL="18288" indent="0">
              <a:buNone/>
            </a:pPr>
            <a:r>
              <a:rPr lang="en-US" dirty="0">
                <a:effectLst/>
              </a:rPr>
              <a:t>import </a:t>
            </a:r>
            <a:r>
              <a:rPr lang="en-US" dirty="0" err="1">
                <a:effectLst/>
              </a:rPr>
              <a:t>java.util</a:t>
            </a:r>
            <a:r>
              <a:rPr lang="en-US" dirty="0">
                <a:effectLst/>
              </a:rPr>
              <a:t>.*;</a:t>
            </a:r>
          </a:p>
          <a:p>
            <a:pPr marL="18288" indent="0">
              <a:buNone/>
            </a:pPr>
            <a:r>
              <a:rPr lang="en-US" dirty="0">
                <a:effectLst/>
              </a:rPr>
              <a:t>import java.io.*;</a:t>
            </a:r>
          </a:p>
          <a:p>
            <a:pPr marL="18288" indent="0">
              <a:buNone/>
            </a:pPr>
            <a:r>
              <a:rPr lang="en-US" dirty="0">
                <a:effectLst/>
              </a:rPr>
              <a:t> </a:t>
            </a:r>
          </a:p>
          <a:p>
            <a:pPr marL="18288" indent="0">
              <a:buNone/>
            </a:pPr>
            <a:r>
              <a:rPr lang="en-US" dirty="0">
                <a:effectLst/>
              </a:rPr>
              <a:t>public class </a:t>
            </a:r>
            <a:r>
              <a:rPr lang="en-US" dirty="0" err="1">
                <a:effectLst/>
              </a:rPr>
              <a:t>J_Process</a:t>
            </a:r>
            <a:endParaRPr lang="en-US" dirty="0">
              <a:effectLst/>
            </a:endParaRPr>
          </a:p>
          <a:p>
            <a:pPr marL="18288" indent="0">
              <a:buNone/>
            </a:pPr>
            <a:r>
              <a:rPr lang="en-US" dirty="0">
                <a:effectLst/>
              </a:rPr>
              <a:t>{</a:t>
            </a:r>
          </a:p>
          <a:p>
            <a:pPr marL="18288" indent="0">
              <a:buNone/>
            </a:pPr>
            <a:r>
              <a:rPr lang="en-US" dirty="0">
                <a:effectLst/>
              </a:rPr>
              <a:t>  public static void main(String[] </a:t>
            </a:r>
            <a:r>
              <a:rPr lang="en-US" dirty="0" err="1">
                <a:effectLst/>
              </a:rPr>
              <a:t>args</a:t>
            </a:r>
            <a:r>
              <a:rPr lang="en-US" dirty="0">
                <a:effectLst/>
              </a:rPr>
              <a:t>) {</a:t>
            </a:r>
          </a:p>
          <a:p>
            <a:pPr marL="18288" indent="0">
              <a:buNone/>
            </a:pPr>
            <a:r>
              <a:rPr lang="en-US" dirty="0">
                <a:effectLst/>
              </a:rPr>
              <a:t>    try {</a:t>
            </a:r>
          </a:p>
          <a:p>
            <a:pPr marL="18288" indent="0">
              <a:buNone/>
            </a:pPr>
            <a:r>
              <a:rPr lang="en-US" dirty="0">
                <a:effectLst/>
              </a:rPr>
              <a:t>        Process </a:t>
            </a:r>
            <a:r>
              <a:rPr lang="en-US" dirty="0" err="1">
                <a:effectLst/>
              </a:rPr>
              <a:t>myProcess</a:t>
            </a:r>
            <a:r>
              <a:rPr lang="en-US" dirty="0">
                <a:effectLst/>
              </a:rPr>
              <a:t> = </a:t>
            </a:r>
            <a:r>
              <a:rPr lang="en-US" dirty="0" err="1">
                <a:effectLst/>
              </a:rPr>
              <a:t>Runtime.getRuntime</a:t>
            </a:r>
            <a:r>
              <a:rPr lang="en-US" dirty="0">
                <a:effectLst/>
              </a:rPr>
              <a:t>().exec("/bin/ls");</a:t>
            </a:r>
          </a:p>
          <a:p>
            <a:pPr marL="18288" indent="0">
              <a:buNone/>
            </a:pPr>
            <a:r>
              <a:rPr lang="en-US" dirty="0">
                <a:effectLst/>
              </a:rPr>
              <a:t>        </a:t>
            </a:r>
            <a:r>
              <a:rPr lang="en-US" dirty="0" err="1">
                <a:effectLst/>
              </a:rPr>
              <a:t>InputStreamReader</a:t>
            </a:r>
            <a:r>
              <a:rPr lang="en-US" dirty="0">
                <a:effectLst/>
              </a:rPr>
              <a:t> </a:t>
            </a:r>
            <a:r>
              <a:rPr lang="en-US" dirty="0" err="1">
                <a:effectLst/>
              </a:rPr>
              <a:t>myProReader</a:t>
            </a:r>
            <a:r>
              <a:rPr lang="en-US" dirty="0">
                <a:effectLst/>
              </a:rPr>
              <a:t> = new </a:t>
            </a:r>
            <a:r>
              <a:rPr lang="en-US" dirty="0" err="1">
                <a:effectLst/>
              </a:rPr>
              <a:t>InputStreamReader</a:t>
            </a:r>
            <a:r>
              <a:rPr lang="en-US" dirty="0">
                <a:effectLst/>
              </a:rPr>
              <a:t>(</a:t>
            </a:r>
            <a:r>
              <a:rPr lang="en-US" dirty="0" err="1">
                <a:effectLst/>
              </a:rPr>
              <a:t>myProcess.getInputStream</a:t>
            </a:r>
            <a:r>
              <a:rPr lang="en-US" dirty="0">
                <a:effectLst/>
              </a:rPr>
              <a:t>());</a:t>
            </a:r>
          </a:p>
          <a:p>
            <a:pPr marL="18288" indent="0">
              <a:buNone/>
            </a:pPr>
            <a:r>
              <a:rPr lang="en-US" dirty="0">
                <a:effectLst/>
              </a:rPr>
              <a:t>        </a:t>
            </a:r>
            <a:r>
              <a:rPr lang="en-US" dirty="0" err="1">
                <a:effectLst/>
              </a:rPr>
              <a:t>BufferedReader</a:t>
            </a:r>
            <a:r>
              <a:rPr lang="en-US" dirty="0">
                <a:effectLst/>
              </a:rPr>
              <a:t> </a:t>
            </a:r>
            <a:r>
              <a:rPr lang="en-US" dirty="0" err="1">
                <a:effectLst/>
              </a:rPr>
              <a:t>myProInput</a:t>
            </a:r>
            <a:r>
              <a:rPr lang="en-US" dirty="0">
                <a:effectLst/>
              </a:rPr>
              <a:t> = new </a:t>
            </a:r>
            <a:r>
              <a:rPr lang="en-US" dirty="0" err="1">
                <a:effectLst/>
              </a:rPr>
              <a:t>BufferedReader</a:t>
            </a:r>
            <a:r>
              <a:rPr lang="en-US" dirty="0">
                <a:effectLst/>
              </a:rPr>
              <a:t>(</a:t>
            </a:r>
            <a:r>
              <a:rPr lang="en-US" dirty="0" err="1">
                <a:effectLst/>
              </a:rPr>
              <a:t>myProReader</a:t>
            </a:r>
            <a:r>
              <a:rPr lang="en-US" dirty="0">
                <a:effectLst/>
              </a:rPr>
              <a:t>);</a:t>
            </a:r>
          </a:p>
          <a:p>
            <a:pPr marL="18288" indent="0">
              <a:buNone/>
            </a:pPr>
            <a:r>
              <a:rPr lang="en-US" dirty="0">
                <a:effectLst/>
              </a:rPr>
              <a:t>        String line;</a:t>
            </a:r>
          </a:p>
          <a:p>
            <a:pPr marL="18288" indent="0">
              <a:buNone/>
            </a:pPr>
            <a:r>
              <a:rPr lang="en-US" dirty="0">
                <a:effectLst/>
              </a:rPr>
              <a:t>        while ((line = (</a:t>
            </a:r>
            <a:r>
              <a:rPr lang="en-US" dirty="0" err="1">
                <a:effectLst/>
              </a:rPr>
              <a:t>myProInput.readLine</a:t>
            </a:r>
            <a:r>
              <a:rPr lang="en-US" dirty="0">
                <a:effectLst/>
              </a:rPr>
              <a:t>())) != null)</a:t>
            </a:r>
          </a:p>
          <a:p>
            <a:pPr marL="18288" indent="0">
              <a:buNone/>
            </a:pPr>
            <a:r>
              <a:rPr lang="en-US" dirty="0">
                <a:effectLst/>
              </a:rPr>
              <a:t>        {</a:t>
            </a:r>
          </a:p>
          <a:p>
            <a:pPr marL="18288" indent="0">
              <a:buNone/>
            </a:pPr>
            <a:r>
              <a:rPr lang="en-US" dirty="0">
                <a:effectLst/>
              </a:rPr>
              <a:t>          </a:t>
            </a:r>
            <a:r>
              <a:rPr lang="en-US" dirty="0" err="1">
                <a:effectLst/>
              </a:rPr>
              <a:t>System.out.println</a:t>
            </a:r>
            <a:r>
              <a:rPr lang="en-US" dirty="0">
                <a:effectLst/>
              </a:rPr>
              <a:t>(line);</a:t>
            </a:r>
          </a:p>
          <a:p>
            <a:pPr marL="18288" indent="0">
              <a:buNone/>
            </a:pPr>
            <a:r>
              <a:rPr lang="en-US" dirty="0">
                <a:effectLst/>
              </a:rPr>
              <a:t>        }</a:t>
            </a:r>
          </a:p>
          <a:p>
            <a:pPr marL="18288" indent="0">
              <a:buNone/>
            </a:pPr>
            <a:r>
              <a:rPr lang="en-US" dirty="0">
                <a:effectLst/>
              </a:rPr>
              <a:t>    } catch (Exception e)</a:t>
            </a:r>
          </a:p>
          <a:p>
            <a:pPr marL="18288" indent="0">
              <a:buNone/>
            </a:pPr>
            <a:r>
              <a:rPr lang="en-US" dirty="0">
                <a:effectLst/>
              </a:rPr>
              <a:t>    { }</a:t>
            </a:r>
          </a:p>
          <a:p>
            <a:pPr marL="18288" indent="0">
              <a:buNone/>
            </a:pPr>
            <a:r>
              <a:rPr lang="en-US" dirty="0">
                <a:effectLst/>
              </a:rPr>
              <a:t>  }</a:t>
            </a:r>
          </a:p>
          <a:p>
            <a:pPr marL="18288" indent="0">
              <a:buNone/>
            </a:pPr>
            <a:r>
              <a:rPr lang="en-US" dirty="0">
                <a:effectLst/>
              </a:rPr>
              <a:t>}</a:t>
            </a:r>
          </a:p>
          <a:p>
            <a:endParaRPr lang="en-US" dirty="0"/>
          </a:p>
        </p:txBody>
      </p:sp>
    </p:spTree>
    <p:extLst>
      <p:ext uri="{BB962C8B-B14F-4D97-AF65-F5344CB8AC3E}">
        <p14:creationId xmlns:p14="http://schemas.microsoft.com/office/powerpoint/2010/main" val="6499000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Process(Java)</a:t>
            </a:r>
          </a:p>
        </p:txBody>
      </p:sp>
      <p:sp>
        <p:nvSpPr>
          <p:cNvPr id="283" name="Shape 283"/>
          <p:cNvSpPr txBox="1">
            <a:spLocks noGrp="1"/>
          </p:cNvSpPr>
          <p:nvPr>
            <p:ph type="body" idx="1"/>
          </p:nvPr>
        </p:nvSpPr>
        <p:spPr>
          <a:prstGeom prst="rect">
            <a:avLst/>
          </a:prstGeom>
        </p:spPr>
        <p:txBody>
          <a:bodyPr lIns="91425" tIns="91425" rIns="91425" bIns="91425" anchor="t" anchorCtr="0">
            <a:noAutofit/>
          </a:bodyPr>
          <a:lstStyle/>
          <a:p>
            <a:pPr marL="457200" lvl="0" indent="-431800" rtl="0">
              <a:spcBef>
                <a:spcPts val="0"/>
              </a:spcBef>
              <a:buClr>
                <a:schemeClr val="lt1"/>
              </a:buClr>
              <a:buSzPct val="100000"/>
              <a:buFont typeface="Arial"/>
              <a:buChar char="●"/>
            </a:pPr>
            <a:r>
              <a:rPr lang="en" dirty="0"/>
              <a:t>The ProcessBuilder class has two constructors</a:t>
            </a:r>
          </a:p>
          <a:p>
            <a:pPr marL="914400" lvl="1" indent="-406400" rtl="0">
              <a:spcBef>
                <a:spcPts val="0"/>
              </a:spcBef>
              <a:buClr>
                <a:schemeClr val="lt1"/>
              </a:buClr>
              <a:buSzPct val="87500"/>
              <a:buFont typeface="Arial"/>
              <a:buChar char="○"/>
            </a:pPr>
            <a:r>
              <a:rPr lang="en" dirty="0"/>
              <a:t>public ProcessBuilder(List command)</a:t>
            </a:r>
          </a:p>
          <a:p>
            <a:pPr marL="1371600" lvl="2" indent="-381000" rtl="0">
              <a:spcBef>
                <a:spcPts val="0"/>
              </a:spcBef>
              <a:buClr>
                <a:schemeClr val="lt1"/>
              </a:buClr>
              <a:buSzPct val="75000"/>
              <a:buFont typeface="Arial"/>
              <a:buChar char="■"/>
            </a:pPr>
            <a:r>
              <a:rPr lang="en" dirty="0"/>
              <a:t>Accepts a List for the command and it’s argument</a:t>
            </a:r>
          </a:p>
          <a:p>
            <a:pPr marL="914400" lvl="1" indent="-381000" rtl="0">
              <a:spcBef>
                <a:spcPts val="0"/>
              </a:spcBef>
              <a:buClr>
                <a:schemeClr val="lt1"/>
              </a:buClr>
              <a:buSzPct val="100000"/>
              <a:buFont typeface="Arial"/>
              <a:buChar char="○"/>
            </a:pPr>
            <a:r>
              <a:rPr lang="en" dirty="0"/>
              <a:t>public ProcessBuilder(String… command)</a:t>
            </a:r>
          </a:p>
          <a:p>
            <a:pPr marL="1371600" lvl="2" indent="-381000" rtl="0">
              <a:spcBef>
                <a:spcPts val="0"/>
              </a:spcBef>
              <a:buClr>
                <a:schemeClr val="lt1"/>
              </a:buClr>
              <a:buSzPct val="75000"/>
              <a:buFont typeface="Arial"/>
              <a:buChar char="■"/>
            </a:pPr>
            <a:r>
              <a:rPr lang="en" dirty="0"/>
              <a:t>Accepts a variable number of String arguments</a:t>
            </a:r>
          </a:p>
          <a:p>
            <a:pPr rtl="0">
              <a:spcBef>
                <a:spcPts val="0"/>
              </a:spcBef>
              <a:buNone/>
            </a:pPr>
            <a:endParaRPr dirty="0"/>
          </a:p>
          <a:p>
            <a:pPr lvl="0" rtl="0">
              <a:spcBef>
                <a:spcPts val="0"/>
              </a:spcBef>
              <a:buNone/>
            </a:pPr>
            <a:endParaRPr dirty="0"/>
          </a:p>
          <a:p>
            <a:pPr marL="457200" lvl="0" indent="-431800" rtl="0">
              <a:spcBef>
                <a:spcPts val="0"/>
              </a:spcBef>
              <a:buClr>
                <a:schemeClr val="lt1"/>
              </a:buClr>
              <a:buSzPct val="100000"/>
              <a:buFont typeface="Arial"/>
              <a:buChar char="●"/>
            </a:pPr>
            <a:r>
              <a:rPr lang="en" dirty="0"/>
              <a:t>Call start() to execute the command</a:t>
            </a:r>
          </a:p>
        </p:txBody>
      </p:sp>
    </p:spTree>
    <p:extLst>
      <p:ext uri="{BB962C8B-B14F-4D97-AF65-F5344CB8AC3E}">
        <p14:creationId xmlns:p14="http://schemas.microsoft.com/office/powerpoint/2010/main" val="3099004272"/>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74637"/>
            <a:ext cx="7924800" cy="1143299"/>
          </a:xfrm>
          <a:prstGeom prst="rect">
            <a:avLst/>
          </a:prstGeom>
        </p:spPr>
        <p:txBody>
          <a:bodyPr lIns="91425" tIns="91425" rIns="91425" bIns="91425" anchor="b" anchorCtr="0">
            <a:noAutofit/>
          </a:bodyPr>
          <a:lstStyle/>
          <a:p>
            <a:pPr>
              <a:spcBef>
                <a:spcPts val="0"/>
              </a:spcBef>
              <a:buNone/>
            </a:pPr>
            <a:r>
              <a:rPr lang="en" dirty="0"/>
              <a:t>Process(Java</a:t>
            </a:r>
            <a:r>
              <a:rPr lang="en" dirty="0" smtClean="0"/>
              <a:t>) - Windwos</a:t>
            </a:r>
            <a:endParaRPr lang="en" dirty="0"/>
          </a:p>
        </p:txBody>
      </p:sp>
      <p:sp>
        <p:nvSpPr>
          <p:cNvPr id="289" name="Shape 289"/>
          <p:cNvSpPr txBox="1">
            <a:spLocks noGrp="1"/>
          </p:cNvSpPr>
          <p:nvPr>
            <p:ph type="body" idx="1"/>
          </p:nvPr>
        </p:nvSpPr>
        <p:spPr>
          <a:xfrm>
            <a:off x="533400" y="1447800"/>
            <a:ext cx="8229600" cy="4840499"/>
          </a:xfrm>
          <a:prstGeom prst="rect">
            <a:avLst/>
          </a:prstGeom>
        </p:spPr>
        <p:txBody>
          <a:bodyPr lIns="91425" tIns="91425" rIns="91425" bIns="91425" anchor="t" anchorCtr="0">
            <a:noAutofit/>
          </a:bodyPr>
          <a:lstStyle/>
          <a:p>
            <a:pPr marL="18288" indent="0">
              <a:buNone/>
            </a:pPr>
            <a:r>
              <a:rPr lang="en-US" sz="1400" b="1" dirty="0"/>
              <a:t>import java.io.*;</a:t>
            </a:r>
          </a:p>
          <a:p>
            <a:pPr marL="18288" indent="0">
              <a:buNone/>
            </a:pPr>
            <a:r>
              <a:rPr lang="en-US" sz="1400" b="1" dirty="0"/>
              <a:t>import </a:t>
            </a:r>
            <a:r>
              <a:rPr lang="en-US" sz="1400" b="1" dirty="0" err="1"/>
              <a:t>java.util</a:t>
            </a:r>
            <a:r>
              <a:rPr lang="en-US" sz="1400" b="1" dirty="0"/>
              <a:t>.*;</a:t>
            </a:r>
          </a:p>
          <a:p>
            <a:pPr marL="18288" indent="0">
              <a:buNone/>
            </a:pPr>
            <a:endParaRPr lang="en-US" sz="1400" dirty="0"/>
          </a:p>
          <a:p>
            <a:pPr marL="18288" indent="0">
              <a:buNone/>
            </a:pPr>
            <a:r>
              <a:rPr lang="en-US" sz="1400" b="1" dirty="0"/>
              <a:t>public class </a:t>
            </a:r>
            <a:r>
              <a:rPr lang="en-US" sz="1400" b="1" dirty="0" err="1"/>
              <a:t>Build_Process_Windows</a:t>
            </a:r>
            <a:r>
              <a:rPr lang="en-US" sz="1400" b="1" dirty="0"/>
              <a:t> {</a:t>
            </a:r>
          </a:p>
          <a:p>
            <a:pPr marL="18288" indent="0">
              <a:buNone/>
            </a:pPr>
            <a:r>
              <a:rPr lang="en-US" sz="1400" dirty="0"/>
              <a:t>    </a:t>
            </a:r>
            <a:r>
              <a:rPr lang="en-US" sz="1400" b="1" dirty="0"/>
              <a:t>public static void main(String[] </a:t>
            </a:r>
            <a:r>
              <a:rPr lang="en-US" sz="1400" b="1" dirty="0" err="1"/>
              <a:t>args</a:t>
            </a:r>
            <a:r>
              <a:rPr lang="en-US" sz="1400" b="1" dirty="0"/>
              <a:t>) throws Exception</a:t>
            </a:r>
          </a:p>
          <a:p>
            <a:pPr marL="18288" indent="0">
              <a:buNone/>
            </a:pPr>
            <a:r>
              <a:rPr lang="en-US" sz="1400" dirty="0"/>
              <a:t>    {</a:t>
            </a:r>
          </a:p>
          <a:p>
            <a:pPr marL="18288" indent="0">
              <a:buNone/>
            </a:pPr>
            <a:r>
              <a:rPr lang="en-US" sz="1400" dirty="0"/>
              <a:t>    String[] </a:t>
            </a:r>
            <a:r>
              <a:rPr lang="en-US" sz="1400" dirty="0" err="1"/>
              <a:t>proCommands</a:t>
            </a:r>
            <a:r>
              <a:rPr lang="en-US" sz="1400" dirty="0"/>
              <a:t> = {"</a:t>
            </a:r>
            <a:r>
              <a:rPr lang="en-US" sz="1400" dirty="0" err="1"/>
              <a:t>cmd</a:t>
            </a:r>
            <a:r>
              <a:rPr lang="en-US" sz="1400" dirty="0"/>
              <a:t>", "/c", "</a:t>
            </a:r>
            <a:r>
              <a:rPr lang="en-US" sz="1400" dirty="0" err="1"/>
              <a:t>dir</a:t>
            </a:r>
            <a:r>
              <a:rPr lang="en-US" sz="1400" dirty="0"/>
              <a:t>"};</a:t>
            </a:r>
          </a:p>
          <a:p>
            <a:pPr marL="18288" indent="0">
              <a:buNone/>
            </a:pPr>
            <a:r>
              <a:rPr lang="en-US" sz="1400" dirty="0"/>
              <a:t>    </a:t>
            </a:r>
            <a:r>
              <a:rPr lang="en-US" sz="1400" dirty="0" err="1"/>
              <a:t>ProcessBuilder</a:t>
            </a:r>
            <a:r>
              <a:rPr lang="en-US" sz="1400" dirty="0"/>
              <a:t> </a:t>
            </a:r>
            <a:r>
              <a:rPr lang="en-US" sz="1400" dirty="0" err="1"/>
              <a:t>processBuilder</a:t>
            </a:r>
            <a:r>
              <a:rPr lang="en-US" sz="1400" dirty="0"/>
              <a:t> = </a:t>
            </a:r>
            <a:r>
              <a:rPr lang="en-US" sz="1400" b="1" dirty="0"/>
              <a:t>new </a:t>
            </a:r>
            <a:r>
              <a:rPr lang="en-US" sz="1400" b="1" dirty="0" err="1"/>
              <a:t>ProcessBuilder</a:t>
            </a:r>
            <a:r>
              <a:rPr lang="en-US" sz="1400" b="1" dirty="0"/>
              <a:t>(</a:t>
            </a:r>
            <a:r>
              <a:rPr lang="en-US" sz="1400" b="1" dirty="0" err="1"/>
              <a:t>proCommands</a:t>
            </a:r>
            <a:r>
              <a:rPr lang="en-US" sz="1400" b="1" dirty="0"/>
              <a:t>);</a:t>
            </a:r>
          </a:p>
          <a:p>
            <a:pPr marL="18288" indent="0">
              <a:buNone/>
            </a:pPr>
            <a:r>
              <a:rPr lang="en-US" sz="1400" dirty="0"/>
              <a:t>    </a:t>
            </a:r>
            <a:r>
              <a:rPr lang="en-US" sz="1400" dirty="0" err="1"/>
              <a:t>processBuilder.directory</a:t>
            </a:r>
            <a:r>
              <a:rPr lang="en-US" sz="1400" dirty="0"/>
              <a:t>(</a:t>
            </a:r>
            <a:r>
              <a:rPr lang="en-US" sz="1400" b="1" dirty="0"/>
              <a:t>new File("c:\\temp"));</a:t>
            </a:r>
          </a:p>
          <a:p>
            <a:pPr marL="18288" indent="0">
              <a:buNone/>
            </a:pPr>
            <a:r>
              <a:rPr lang="en-US" sz="1400" dirty="0"/>
              <a:t>    Process </a:t>
            </a:r>
            <a:r>
              <a:rPr lang="en-US" sz="1400" dirty="0" err="1"/>
              <a:t>myProcess</a:t>
            </a:r>
            <a:r>
              <a:rPr lang="en-US" sz="1400" dirty="0"/>
              <a:t> = </a:t>
            </a:r>
            <a:r>
              <a:rPr lang="en-US" sz="1400" dirty="0" err="1"/>
              <a:t>processBuilder.start</a:t>
            </a:r>
            <a:r>
              <a:rPr lang="en-US" sz="1400" dirty="0"/>
              <a:t>();</a:t>
            </a:r>
          </a:p>
          <a:p>
            <a:pPr marL="18288" indent="0">
              <a:buNone/>
            </a:pPr>
            <a:endParaRPr lang="en-US" sz="1400" dirty="0"/>
          </a:p>
          <a:p>
            <a:pPr marL="18288" indent="0">
              <a:buNone/>
            </a:pPr>
            <a:r>
              <a:rPr lang="en-US" sz="1400" dirty="0"/>
              <a:t>     </a:t>
            </a:r>
            <a:r>
              <a:rPr lang="en-US" sz="1400" dirty="0" err="1"/>
              <a:t>BufferedReader</a:t>
            </a:r>
            <a:r>
              <a:rPr lang="en-US" sz="1400" dirty="0"/>
              <a:t> </a:t>
            </a:r>
            <a:r>
              <a:rPr lang="en-US" sz="1400" dirty="0" err="1"/>
              <a:t>readOutputCMD</a:t>
            </a:r>
            <a:r>
              <a:rPr lang="en-US" sz="1400" dirty="0"/>
              <a:t> = </a:t>
            </a:r>
            <a:r>
              <a:rPr lang="en-US" sz="1400" b="1" dirty="0"/>
              <a:t>new </a:t>
            </a:r>
            <a:r>
              <a:rPr lang="en-US" sz="1400" b="1" dirty="0" err="1"/>
              <a:t>BufferedReader</a:t>
            </a:r>
            <a:r>
              <a:rPr lang="en-US" sz="1400" b="1" dirty="0"/>
              <a:t>(new </a:t>
            </a:r>
            <a:r>
              <a:rPr lang="en-US" sz="1400" b="1" dirty="0" err="1"/>
              <a:t>InputStreamReader</a:t>
            </a:r>
            <a:r>
              <a:rPr lang="en-US" sz="1400" b="1" dirty="0"/>
              <a:t>(</a:t>
            </a:r>
          </a:p>
          <a:p>
            <a:pPr marL="18288" indent="0">
              <a:buNone/>
            </a:pPr>
            <a:r>
              <a:rPr lang="en-US" sz="1400" dirty="0"/>
              <a:t>                                         </a:t>
            </a:r>
            <a:r>
              <a:rPr lang="en-US" sz="1400" dirty="0" err="1"/>
              <a:t>myProcess.getInputStream</a:t>
            </a:r>
            <a:r>
              <a:rPr lang="en-US" sz="1400" dirty="0"/>
              <a:t>()));</a:t>
            </a:r>
          </a:p>
          <a:p>
            <a:pPr marL="18288" indent="0">
              <a:buNone/>
            </a:pPr>
            <a:r>
              <a:rPr lang="en-US" sz="1400" dirty="0"/>
              <a:t>     String </a:t>
            </a:r>
            <a:r>
              <a:rPr lang="en-US" sz="1400" dirty="0" err="1"/>
              <a:t>outputLine</a:t>
            </a:r>
            <a:r>
              <a:rPr lang="en-US" sz="1400" dirty="0"/>
              <a:t>;</a:t>
            </a:r>
          </a:p>
          <a:p>
            <a:pPr marL="18288" indent="0">
              <a:buNone/>
            </a:pPr>
            <a:r>
              <a:rPr lang="en-US" sz="1400" dirty="0"/>
              <a:t>     </a:t>
            </a:r>
            <a:r>
              <a:rPr lang="en-US" sz="1400" dirty="0" err="1"/>
              <a:t>System.</a:t>
            </a:r>
            <a:r>
              <a:rPr lang="en-US" sz="1400" b="1" i="1" dirty="0" err="1"/>
              <a:t>out.println</a:t>
            </a:r>
            <a:r>
              <a:rPr lang="en-US" sz="1400" b="1" i="1" dirty="0"/>
              <a:t>("Output of " + </a:t>
            </a:r>
            <a:r>
              <a:rPr lang="en-US" sz="1400" b="1" i="1" dirty="0" err="1"/>
              <a:t>Arrays.toString</a:t>
            </a:r>
            <a:r>
              <a:rPr lang="en-US" sz="1400" b="1" i="1" dirty="0"/>
              <a:t>(</a:t>
            </a:r>
            <a:r>
              <a:rPr lang="en-US" sz="1400" b="1" i="1" dirty="0" err="1"/>
              <a:t>proCommands</a:t>
            </a:r>
            <a:r>
              <a:rPr lang="en-US" sz="1400" b="1" i="1" dirty="0"/>
              <a:t>));</a:t>
            </a:r>
          </a:p>
          <a:p>
            <a:pPr marL="18288" indent="0">
              <a:buNone/>
            </a:pPr>
            <a:r>
              <a:rPr lang="en-US" sz="1400" dirty="0"/>
              <a:t>     </a:t>
            </a:r>
            <a:r>
              <a:rPr lang="en-US" sz="1400" b="1" dirty="0"/>
              <a:t>while ((</a:t>
            </a:r>
            <a:r>
              <a:rPr lang="en-US" sz="1400" b="1" dirty="0" err="1"/>
              <a:t>outputLine</a:t>
            </a:r>
            <a:r>
              <a:rPr lang="en-US" sz="1400" b="1" dirty="0"/>
              <a:t> = </a:t>
            </a:r>
            <a:r>
              <a:rPr lang="en-US" sz="1400" b="1" dirty="0" err="1"/>
              <a:t>readOutputCMD.readLine</a:t>
            </a:r>
            <a:r>
              <a:rPr lang="en-US" sz="1400" b="1" dirty="0"/>
              <a:t>()) != null) </a:t>
            </a:r>
          </a:p>
          <a:p>
            <a:pPr marL="18288" indent="0">
              <a:buNone/>
            </a:pPr>
            <a:r>
              <a:rPr lang="en-US" sz="1400" dirty="0"/>
              <a:t>     {</a:t>
            </a:r>
          </a:p>
          <a:p>
            <a:pPr marL="18288" indent="0">
              <a:buNone/>
            </a:pPr>
            <a:r>
              <a:rPr lang="en-US" sz="1400" dirty="0"/>
              <a:t>         </a:t>
            </a:r>
            <a:r>
              <a:rPr lang="en-US" sz="1400" dirty="0" err="1"/>
              <a:t>System.</a:t>
            </a:r>
            <a:r>
              <a:rPr lang="en-US" sz="1400" b="1" i="1" dirty="0" err="1"/>
              <a:t>out.println</a:t>
            </a:r>
            <a:r>
              <a:rPr lang="en-US" sz="1400" b="1" i="1" dirty="0"/>
              <a:t>(</a:t>
            </a:r>
            <a:r>
              <a:rPr lang="en-US" sz="1400" b="1" i="1" dirty="0" err="1"/>
              <a:t>outputLine</a:t>
            </a:r>
            <a:r>
              <a:rPr lang="en-US" sz="1400" b="1" i="1" dirty="0"/>
              <a:t>);</a:t>
            </a:r>
          </a:p>
          <a:p>
            <a:pPr marL="18288" indent="0">
              <a:buNone/>
            </a:pPr>
            <a:r>
              <a:rPr lang="en-US" sz="1400" dirty="0"/>
              <a:t>     }    </a:t>
            </a:r>
          </a:p>
          <a:p>
            <a:pPr marL="18288" indent="0">
              <a:buNone/>
            </a:pPr>
            <a:endParaRPr lang="en-US" sz="1400" dirty="0"/>
          </a:p>
          <a:p>
            <a:pPr marL="18288" indent="0">
              <a:buNone/>
            </a:pPr>
            <a:r>
              <a:rPr lang="en-US" sz="1400" dirty="0"/>
              <a:t>     </a:t>
            </a:r>
            <a:r>
              <a:rPr lang="en-US" sz="1400" b="1" dirty="0" err="1"/>
              <a:t>int</a:t>
            </a:r>
            <a:r>
              <a:rPr lang="en-US" sz="1400" b="1" dirty="0"/>
              <a:t> </a:t>
            </a:r>
            <a:r>
              <a:rPr lang="en-US" sz="1400" b="1" dirty="0" err="1"/>
              <a:t>processExitValue</a:t>
            </a:r>
            <a:r>
              <a:rPr lang="en-US" sz="1400" b="1" dirty="0"/>
              <a:t> = </a:t>
            </a:r>
            <a:r>
              <a:rPr lang="en-US" sz="1400" b="1" dirty="0" err="1"/>
              <a:t>myProcess.waitFor</a:t>
            </a:r>
            <a:r>
              <a:rPr lang="en-US" sz="1400" b="1" dirty="0"/>
              <a:t>();</a:t>
            </a:r>
          </a:p>
          <a:p>
            <a:pPr marL="18288" indent="0">
              <a:buNone/>
            </a:pPr>
            <a:r>
              <a:rPr lang="en-US" sz="1400" dirty="0"/>
              <a:t>     </a:t>
            </a:r>
            <a:r>
              <a:rPr lang="en-US" sz="1400" dirty="0" err="1"/>
              <a:t>System.</a:t>
            </a:r>
            <a:r>
              <a:rPr lang="en-US" sz="1400" b="1" i="1" dirty="0" err="1"/>
              <a:t>out.println</a:t>
            </a:r>
            <a:r>
              <a:rPr lang="en-US" sz="1400" b="1" i="1" dirty="0"/>
              <a:t>("Process Exit Value is: " + </a:t>
            </a:r>
            <a:r>
              <a:rPr lang="en-US" sz="1400" b="1" i="1" dirty="0" err="1"/>
              <a:t>processExitValue</a:t>
            </a:r>
            <a:r>
              <a:rPr lang="en-US" sz="1400" b="1" i="1" dirty="0"/>
              <a:t>);</a:t>
            </a:r>
          </a:p>
          <a:p>
            <a:pPr marL="18288" indent="0">
              <a:buNone/>
            </a:pPr>
            <a:r>
              <a:rPr lang="en-US" sz="1400" dirty="0"/>
              <a:t>    }</a:t>
            </a:r>
          </a:p>
          <a:p>
            <a:pPr marL="18288" indent="0">
              <a:buNone/>
            </a:pPr>
            <a:r>
              <a:rPr lang="en-US" sz="1400" dirty="0"/>
              <a:t>}</a:t>
            </a:r>
            <a:endParaRPr lang="en" sz="1400" dirty="0"/>
          </a:p>
        </p:txBody>
      </p:sp>
    </p:spTree>
    <p:extLst>
      <p:ext uri="{BB962C8B-B14F-4D97-AF65-F5344CB8AC3E}">
        <p14:creationId xmlns:p14="http://schemas.microsoft.com/office/powerpoint/2010/main" val="213934321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533400" y="16042"/>
            <a:ext cx="6879600" cy="1143299"/>
          </a:xfrm>
          <a:prstGeom prst="rect">
            <a:avLst/>
          </a:prstGeom>
        </p:spPr>
        <p:txBody>
          <a:bodyPr lIns="91425" tIns="91425" rIns="91425" bIns="91425" anchor="b" anchorCtr="0">
            <a:noAutofit/>
          </a:bodyPr>
          <a:lstStyle/>
          <a:p>
            <a:pPr>
              <a:spcBef>
                <a:spcPts val="0"/>
              </a:spcBef>
              <a:buNone/>
            </a:pPr>
            <a:r>
              <a:rPr lang="en" dirty="0" smtClean="0"/>
              <a:t>Process (</a:t>
            </a:r>
            <a:r>
              <a:rPr lang="en" dirty="0"/>
              <a:t>Java</a:t>
            </a:r>
            <a:r>
              <a:rPr lang="en" dirty="0" smtClean="0"/>
              <a:t>) - LINUX</a:t>
            </a:r>
            <a:endParaRPr lang="en" dirty="0"/>
          </a:p>
        </p:txBody>
      </p:sp>
      <p:sp>
        <p:nvSpPr>
          <p:cNvPr id="295" name="Shape 295"/>
          <p:cNvSpPr txBox="1">
            <a:spLocks noGrp="1"/>
          </p:cNvSpPr>
          <p:nvPr>
            <p:ph type="body" idx="1"/>
          </p:nvPr>
        </p:nvSpPr>
        <p:spPr>
          <a:xfrm>
            <a:off x="304800" y="1143000"/>
            <a:ext cx="8839200" cy="5297699"/>
          </a:xfrm>
          <a:prstGeom prst="rect">
            <a:avLst/>
          </a:prstGeom>
        </p:spPr>
        <p:txBody>
          <a:bodyPr lIns="91425" tIns="91425" rIns="91425" bIns="91425" anchor="t" anchorCtr="0">
            <a:noAutofit/>
          </a:bodyPr>
          <a:lstStyle/>
          <a:p>
            <a:pPr marL="18288" indent="0">
              <a:buNone/>
            </a:pPr>
            <a:r>
              <a:rPr lang="en-US" sz="1200" b="1" dirty="0">
                <a:effectLst/>
              </a:rPr>
              <a:t>import java.io.*;</a:t>
            </a:r>
            <a:endParaRPr lang="en-US" sz="1200" dirty="0">
              <a:effectLst/>
            </a:endParaRPr>
          </a:p>
          <a:p>
            <a:pPr marL="18288" indent="0">
              <a:buNone/>
            </a:pPr>
            <a:r>
              <a:rPr lang="en-US" sz="1200" b="1" dirty="0">
                <a:effectLst/>
              </a:rPr>
              <a:t>import </a:t>
            </a:r>
            <a:r>
              <a:rPr lang="en-US" sz="1200" b="1" dirty="0" err="1">
                <a:effectLst/>
              </a:rPr>
              <a:t>java.util</a:t>
            </a:r>
            <a:r>
              <a:rPr lang="en-US" sz="1200" b="1" dirty="0">
                <a:effectLst/>
              </a:rPr>
              <a:t>.*;</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public class </a:t>
            </a:r>
            <a:r>
              <a:rPr lang="en-US" sz="1200" b="1" dirty="0" err="1">
                <a:effectLst/>
              </a:rPr>
              <a:t>Build_Process</a:t>
            </a:r>
            <a:endParaRPr lang="en-US" sz="1200" dirty="0">
              <a:effectLst/>
            </a:endParaRPr>
          </a:p>
          <a:p>
            <a:pPr marL="18288" indent="0">
              <a:buNone/>
            </a:pPr>
            <a:r>
              <a:rPr lang="en-US" sz="1200" b="1" dirty="0">
                <a:effectLst/>
              </a:rPr>
              <a:t>{</a:t>
            </a:r>
            <a:endParaRPr lang="en-US" sz="1200" dirty="0">
              <a:effectLst/>
            </a:endParaRPr>
          </a:p>
          <a:p>
            <a:pPr marL="18288" indent="0">
              <a:buNone/>
            </a:pPr>
            <a:r>
              <a:rPr lang="en-US" sz="1200" b="1" dirty="0">
                <a:effectLst/>
              </a:rPr>
              <a:t>        public static String </a:t>
            </a:r>
            <a:r>
              <a:rPr lang="en-US" sz="1200" b="1" dirty="0" err="1">
                <a:effectLst/>
              </a:rPr>
              <a:t>getProcessID</a:t>
            </a:r>
            <a:r>
              <a:rPr lang="en-US" sz="1200" b="1" dirty="0">
                <a:effectLst/>
              </a:rPr>
              <a:t>() throws Exception</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                 List&lt;String&gt; </a:t>
            </a:r>
            <a:r>
              <a:rPr lang="en-US" sz="1200" b="1" dirty="0" err="1">
                <a:effectLst/>
              </a:rPr>
              <a:t>proCommands</a:t>
            </a:r>
            <a:r>
              <a:rPr lang="en-US" sz="1200" b="1" dirty="0">
                <a:effectLst/>
              </a:rPr>
              <a:t> = new </a:t>
            </a:r>
            <a:r>
              <a:rPr lang="en-US" sz="1200" b="1" dirty="0" err="1">
                <a:effectLst/>
              </a:rPr>
              <a:t>ArrayList</a:t>
            </a:r>
            <a:r>
              <a:rPr lang="en-US" sz="1200" b="1" dirty="0">
                <a:effectLst/>
              </a:rPr>
              <a:t>&lt;String&gt;();</a:t>
            </a:r>
            <a:endParaRPr lang="en-US" sz="1200" dirty="0">
              <a:effectLst/>
            </a:endParaRPr>
          </a:p>
          <a:p>
            <a:pPr marL="18288" indent="0">
              <a:buNone/>
            </a:pPr>
            <a:r>
              <a:rPr lang="en-US" sz="1200" b="1" dirty="0">
                <a:effectLst/>
              </a:rPr>
              <a:t>                 </a:t>
            </a:r>
            <a:r>
              <a:rPr lang="en-US" sz="1200" b="1" dirty="0" err="1">
                <a:effectLst/>
              </a:rPr>
              <a:t>proCommands.add</a:t>
            </a:r>
            <a:r>
              <a:rPr lang="en-US" sz="1200" b="1" dirty="0">
                <a:effectLst/>
              </a:rPr>
              <a:t>("/bin/bash");</a:t>
            </a:r>
            <a:endParaRPr lang="en-US" sz="1200" dirty="0">
              <a:effectLst/>
            </a:endParaRPr>
          </a:p>
          <a:p>
            <a:pPr marL="18288" indent="0">
              <a:buNone/>
            </a:pPr>
            <a:r>
              <a:rPr lang="en-US" sz="1200" b="1" dirty="0">
                <a:effectLst/>
              </a:rPr>
              <a:t>                 </a:t>
            </a:r>
            <a:r>
              <a:rPr lang="en-US" sz="1200" b="1" dirty="0" err="1">
                <a:effectLst/>
              </a:rPr>
              <a:t>proCommands.add</a:t>
            </a:r>
            <a:r>
              <a:rPr lang="en-US" sz="1200" b="1" dirty="0">
                <a:effectLst/>
              </a:rPr>
              <a:t>("-c");</a:t>
            </a:r>
            <a:endParaRPr lang="en-US" sz="1200" dirty="0">
              <a:effectLst/>
            </a:endParaRPr>
          </a:p>
          <a:p>
            <a:pPr marL="18288" indent="0">
              <a:buNone/>
            </a:pPr>
            <a:r>
              <a:rPr lang="en-US" sz="1200" b="1" dirty="0">
                <a:effectLst/>
              </a:rPr>
              <a:t>                 </a:t>
            </a:r>
            <a:r>
              <a:rPr lang="en-US" sz="1200" b="1" dirty="0" err="1">
                <a:effectLst/>
              </a:rPr>
              <a:t>proCommands.add</a:t>
            </a:r>
            <a:r>
              <a:rPr lang="en-US" sz="1200" b="1" dirty="0">
                <a:effectLst/>
              </a:rPr>
              <a:t>("echo $PPID");</a:t>
            </a:r>
            <a:endParaRPr lang="en-US" sz="1200" dirty="0">
              <a:effectLst/>
            </a:endParaRPr>
          </a:p>
          <a:p>
            <a:pPr marL="18288" indent="0">
              <a:buNone/>
            </a:pPr>
            <a:r>
              <a:rPr lang="en-US" sz="1200" b="1" dirty="0">
                <a:effectLst/>
              </a:rPr>
              <a:t>                 </a:t>
            </a:r>
            <a:r>
              <a:rPr lang="en-US" sz="1200" b="1" dirty="0" err="1">
                <a:effectLst/>
              </a:rPr>
              <a:t>ProcessBuilder</a:t>
            </a:r>
            <a:r>
              <a:rPr lang="en-US" sz="1200" b="1" dirty="0">
                <a:effectLst/>
              </a:rPr>
              <a:t> </a:t>
            </a:r>
            <a:r>
              <a:rPr lang="en-US" sz="1200" b="1" dirty="0" err="1">
                <a:effectLst/>
              </a:rPr>
              <a:t>processBuilder</a:t>
            </a:r>
            <a:r>
              <a:rPr lang="en-US" sz="1200" b="1" dirty="0">
                <a:effectLst/>
              </a:rPr>
              <a:t> = new </a:t>
            </a:r>
            <a:r>
              <a:rPr lang="en-US" sz="1200" b="1" dirty="0" err="1">
                <a:effectLst/>
              </a:rPr>
              <a:t>ProcessBuilder</a:t>
            </a:r>
            <a:r>
              <a:rPr lang="en-US" sz="1200" b="1" dirty="0">
                <a:effectLst/>
              </a:rPr>
              <a:t>(</a:t>
            </a:r>
            <a:r>
              <a:rPr lang="en-US" sz="1200" b="1" dirty="0" err="1">
                <a:effectLst/>
              </a:rPr>
              <a:t>proCommands</a:t>
            </a:r>
            <a:r>
              <a:rPr lang="en-US" sz="1200" b="1" dirty="0">
                <a:effectLst/>
              </a:rPr>
              <a:t>);</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                 Process </a:t>
            </a:r>
            <a:r>
              <a:rPr lang="en-US" sz="1200" b="1" dirty="0" err="1">
                <a:effectLst/>
              </a:rPr>
              <a:t>myProcess</a:t>
            </a:r>
            <a:r>
              <a:rPr lang="en-US" sz="1200" b="1" dirty="0">
                <a:effectLst/>
              </a:rPr>
              <a:t> = </a:t>
            </a:r>
            <a:r>
              <a:rPr lang="en-US" sz="1200" b="1" dirty="0" err="1">
                <a:effectLst/>
              </a:rPr>
              <a:t>processBuilder.start</a:t>
            </a:r>
            <a:r>
              <a:rPr lang="en-US" sz="1200" b="1" dirty="0">
                <a:effectLst/>
              </a:rPr>
              <a:t>();</a:t>
            </a:r>
            <a:endParaRPr lang="en-US" sz="1200" dirty="0">
              <a:effectLst/>
            </a:endParaRPr>
          </a:p>
          <a:p>
            <a:pPr marL="18288" indent="0">
              <a:buNone/>
            </a:pPr>
            <a:r>
              <a:rPr lang="en-US" sz="1200" b="1" dirty="0">
                <a:effectLst/>
              </a:rPr>
              <a:t>                 </a:t>
            </a:r>
            <a:r>
              <a:rPr lang="en-US" sz="1200" b="1" dirty="0" err="1">
                <a:effectLst/>
              </a:rPr>
              <a:t>myProcess.waitFor</a:t>
            </a:r>
            <a:r>
              <a:rPr lang="en-US" sz="1200" b="1" dirty="0">
                <a:effectLst/>
              </a:rPr>
              <a:t>();</a:t>
            </a:r>
            <a:endParaRPr lang="en-US" sz="1200" dirty="0">
              <a:effectLst/>
            </a:endParaRPr>
          </a:p>
          <a:p>
            <a:pPr marL="18288" indent="0">
              <a:buNone/>
            </a:pPr>
            <a:r>
              <a:rPr lang="en-US" sz="1200" b="1" dirty="0">
                <a:effectLst/>
              </a:rPr>
              <a:t>                 if(</a:t>
            </a:r>
            <a:r>
              <a:rPr lang="en-US" sz="1200" b="1" dirty="0" err="1">
                <a:effectLst/>
              </a:rPr>
              <a:t>myProcess.exitValue</a:t>
            </a:r>
            <a:r>
              <a:rPr lang="en-US" sz="1200" b="1" dirty="0">
                <a:effectLst/>
              </a:rPr>
              <a:t>() == 0)</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                         </a:t>
            </a:r>
            <a:r>
              <a:rPr lang="en-US" sz="1200" b="1" dirty="0" err="1">
                <a:effectLst/>
              </a:rPr>
              <a:t>BufferedReader</a:t>
            </a:r>
            <a:r>
              <a:rPr lang="en-US" sz="1200" b="1" dirty="0">
                <a:effectLst/>
              </a:rPr>
              <a:t> </a:t>
            </a:r>
            <a:r>
              <a:rPr lang="en-US" sz="1200" b="1" dirty="0" err="1">
                <a:effectLst/>
              </a:rPr>
              <a:t>outReader</a:t>
            </a:r>
            <a:r>
              <a:rPr lang="en-US" sz="1200" b="1" dirty="0">
                <a:effectLst/>
              </a:rPr>
              <a:t> = new </a:t>
            </a:r>
            <a:r>
              <a:rPr lang="en-US" sz="1200" b="1" dirty="0" err="1">
                <a:effectLst/>
              </a:rPr>
              <a:t>BufferedReader</a:t>
            </a:r>
            <a:r>
              <a:rPr lang="en-US" sz="1200" b="1" dirty="0">
                <a:effectLst/>
              </a:rPr>
              <a:t>(new </a:t>
            </a:r>
            <a:r>
              <a:rPr lang="en-US" sz="1200" b="1" dirty="0" err="1">
                <a:effectLst/>
              </a:rPr>
              <a:t>InputStreamReader</a:t>
            </a:r>
            <a:r>
              <a:rPr lang="en-US" sz="1200" b="1" dirty="0">
                <a:effectLst/>
              </a:rPr>
              <a:t>(</a:t>
            </a:r>
            <a:r>
              <a:rPr lang="en-US" sz="1200" b="1" dirty="0" err="1">
                <a:effectLst/>
              </a:rPr>
              <a:t>myProcess.getInputStream</a:t>
            </a:r>
            <a:r>
              <a:rPr lang="en-US" sz="1200" b="1" dirty="0">
                <a:effectLst/>
              </a:rPr>
              <a:t>()));</a:t>
            </a:r>
            <a:endParaRPr lang="en-US" sz="1200" dirty="0">
              <a:effectLst/>
            </a:endParaRPr>
          </a:p>
          <a:p>
            <a:pPr marL="18288" indent="0">
              <a:buNone/>
            </a:pPr>
            <a:r>
              <a:rPr lang="en-US" sz="1200" b="1" dirty="0">
                <a:effectLst/>
              </a:rPr>
              <a:t>                         return </a:t>
            </a:r>
            <a:r>
              <a:rPr lang="en-US" sz="1200" b="1" dirty="0" err="1">
                <a:effectLst/>
              </a:rPr>
              <a:t>outReader.readLine</a:t>
            </a:r>
            <a:r>
              <a:rPr lang="en-US" sz="1200" b="1" dirty="0">
                <a:effectLst/>
              </a:rPr>
              <a:t>().trim();</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                 else</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                         </a:t>
            </a:r>
            <a:r>
              <a:rPr lang="en-US" sz="1200" b="1" dirty="0" err="1">
                <a:effectLst/>
              </a:rPr>
              <a:t>System.out.println</a:t>
            </a:r>
            <a:r>
              <a:rPr lang="en-US" sz="1200" b="1" dirty="0">
                <a:effectLst/>
              </a:rPr>
              <a:t>("Error while getting PID");</a:t>
            </a:r>
            <a:endParaRPr lang="en-US" sz="1200" dirty="0">
              <a:effectLst/>
            </a:endParaRPr>
          </a:p>
          <a:p>
            <a:pPr marL="18288" indent="0">
              <a:buNone/>
            </a:pPr>
            <a:r>
              <a:rPr lang="en-US" sz="1200" b="1" dirty="0">
                <a:effectLst/>
              </a:rPr>
              <a:t>                         return "";</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    public static void main(String[] </a:t>
            </a:r>
            <a:r>
              <a:rPr lang="en-US" sz="1200" b="1" dirty="0" err="1">
                <a:effectLst/>
              </a:rPr>
              <a:t>args</a:t>
            </a:r>
            <a:r>
              <a:rPr lang="en-US" sz="1200" b="1" dirty="0">
                <a:effectLst/>
              </a:rPr>
              <a:t>) throws Exception</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         </a:t>
            </a:r>
            <a:r>
              <a:rPr lang="en-US" sz="1200" b="1" dirty="0" err="1">
                <a:effectLst/>
              </a:rPr>
              <a:t>System.out.println</a:t>
            </a:r>
            <a:r>
              <a:rPr lang="en-US" sz="1200" b="1" dirty="0">
                <a:effectLst/>
              </a:rPr>
              <a:t>("Process ID is" + </a:t>
            </a:r>
            <a:r>
              <a:rPr lang="en-US" sz="1200" b="1" dirty="0" err="1">
                <a:effectLst/>
              </a:rPr>
              <a:t>getProcessID</a:t>
            </a:r>
            <a:r>
              <a:rPr lang="en-US" sz="1200" b="1" dirty="0">
                <a:effectLst/>
              </a:rPr>
              <a:t>());</a:t>
            </a:r>
            <a:endParaRPr lang="en-US" sz="1200" dirty="0">
              <a:effectLst/>
            </a:endParaRPr>
          </a:p>
          <a:p>
            <a:pPr marL="18288" indent="0">
              <a:buNone/>
            </a:pPr>
            <a:r>
              <a:rPr lang="en-US" sz="1200" b="1" dirty="0">
                <a:effectLst/>
              </a:rPr>
              <a:t>    }</a:t>
            </a:r>
            <a:endParaRPr lang="en-US" sz="1200" dirty="0">
              <a:effectLst/>
            </a:endParaRPr>
          </a:p>
          <a:p>
            <a:pPr marL="18288" indent="0">
              <a:buNone/>
            </a:pPr>
            <a:r>
              <a:rPr lang="en-US" sz="1200" b="1" dirty="0">
                <a:effectLst/>
              </a:rPr>
              <a:t>}</a:t>
            </a:r>
            <a:endParaRPr lang="en-US" sz="1200" dirty="0">
              <a:effectLst/>
            </a:endParaRPr>
          </a:p>
        </p:txBody>
      </p:sp>
    </p:spTree>
    <p:extLst>
      <p:ext uri="{BB962C8B-B14F-4D97-AF65-F5344CB8AC3E}">
        <p14:creationId xmlns:p14="http://schemas.microsoft.com/office/powerpoint/2010/main" val="853117563"/>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457200" y="274637"/>
            <a:ext cx="8534400" cy="1554163"/>
          </a:xfrm>
          <a:prstGeom prst="rect">
            <a:avLst/>
          </a:prstGeom>
        </p:spPr>
        <p:txBody>
          <a:bodyPr lIns="91425" tIns="91425" rIns="91425" bIns="91425" anchor="b" anchorCtr="0">
            <a:noAutofit/>
          </a:bodyPr>
          <a:lstStyle/>
          <a:p>
            <a:pPr>
              <a:spcBef>
                <a:spcPts val="0"/>
              </a:spcBef>
              <a:buNone/>
            </a:pPr>
            <a:r>
              <a:rPr lang="en" dirty="0"/>
              <a:t>Process(Java</a:t>
            </a:r>
            <a:r>
              <a:rPr lang="en" dirty="0" smtClean="0"/>
              <a:t>) – a little complex one</a:t>
            </a:r>
            <a:endParaRPr lang="en" dirty="0"/>
          </a:p>
        </p:txBody>
      </p:sp>
      <p:sp>
        <p:nvSpPr>
          <p:cNvPr id="301" name="Shape 301"/>
          <p:cNvSpPr txBox="1">
            <a:spLocks noGrp="1"/>
          </p:cNvSpPr>
          <p:nvPr>
            <p:ph type="body" idx="1"/>
          </p:nvPr>
        </p:nvSpPr>
        <p:spPr>
          <a:xfrm>
            <a:off x="457200" y="2057400"/>
            <a:ext cx="8229600" cy="4383299"/>
          </a:xfrm>
          <a:prstGeom prst="rect">
            <a:avLst/>
          </a:prstGeom>
        </p:spPr>
        <p:txBody>
          <a:bodyPr lIns="91425" tIns="91425" rIns="91425" bIns="91425" anchor="t" anchorCtr="0">
            <a:noAutofit/>
          </a:bodyPr>
          <a:lstStyle/>
          <a:p>
            <a:pPr lvl="0" rtl="0">
              <a:spcBef>
                <a:spcPts val="0"/>
              </a:spcBef>
              <a:buClr>
                <a:schemeClr val="dk1"/>
              </a:buClr>
              <a:buSzPct val="44000"/>
              <a:buFont typeface="Arial"/>
              <a:buNone/>
            </a:pPr>
            <a:r>
              <a:rPr lang="en" sz="2500" dirty="0"/>
              <a:t>    </a:t>
            </a:r>
            <a:r>
              <a:rPr lang="en" sz="2500" dirty="0" smtClean="0"/>
              <a:t>combine with threads</a:t>
            </a:r>
            <a:endParaRPr sz="2500" dirty="0"/>
          </a:p>
          <a:p>
            <a:pPr lvl="0" rtl="0">
              <a:spcBef>
                <a:spcPts val="0"/>
              </a:spcBef>
              <a:buNone/>
            </a:pPr>
            <a:endParaRPr sz="2500" dirty="0"/>
          </a:p>
        </p:txBody>
      </p:sp>
    </p:spTree>
    <p:extLst>
      <p:ext uri="{BB962C8B-B14F-4D97-AF65-F5344CB8AC3E}">
        <p14:creationId xmlns:p14="http://schemas.microsoft.com/office/powerpoint/2010/main" val="985304245"/>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710770"/>
            <a:ext cx="6879600" cy="707099"/>
          </a:xfrm>
          <a:prstGeom prst="rect">
            <a:avLst/>
          </a:prstGeom>
        </p:spPr>
        <p:txBody>
          <a:bodyPr lIns="91425" tIns="91425" rIns="91425" bIns="91425" anchor="b" anchorCtr="0">
            <a:noAutofit/>
          </a:bodyPr>
          <a:lstStyle/>
          <a:p>
            <a:pPr>
              <a:spcBef>
                <a:spcPts val="0"/>
              </a:spcBef>
              <a:buNone/>
            </a:pPr>
            <a:r>
              <a:rPr lang="en" dirty="0" smtClean="0"/>
              <a:t>Process (C#)</a:t>
            </a:r>
            <a:endParaRPr lang="en" dirty="0"/>
          </a:p>
        </p:txBody>
      </p:sp>
      <p:sp>
        <p:nvSpPr>
          <p:cNvPr id="133" name="Shape 133"/>
          <p:cNvSpPr txBox="1">
            <a:spLocks noGrp="1"/>
          </p:cNvSpPr>
          <p:nvPr>
            <p:ph type="body" idx="1"/>
          </p:nvPr>
        </p:nvSpPr>
        <p:spPr>
          <a:prstGeom prst="rect">
            <a:avLst/>
          </a:prstGeom>
        </p:spPr>
        <p:txBody>
          <a:bodyPr lIns="91425" tIns="91425" rIns="91425" bIns="91425" anchor="t" anchorCtr="0">
            <a:noAutofit/>
          </a:bodyPr>
          <a:lstStyle/>
          <a:p>
            <a:pPr marL="0" indent="0" rtl="0">
              <a:spcBef>
                <a:spcPts val="0"/>
              </a:spcBef>
              <a:buNone/>
            </a:pPr>
            <a:r>
              <a:rPr lang="en" dirty="0"/>
              <a:t>In order to access system calls from C#, we must include the following </a:t>
            </a:r>
            <a:r>
              <a:rPr lang="en" b="1" u="sng" dirty="0"/>
              <a:t>namespaces</a:t>
            </a:r>
            <a:r>
              <a:rPr lang="en" dirty="0"/>
              <a:t> (collections of classes):</a:t>
            </a:r>
          </a:p>
          <a:p>
            <a:pPr rtl="0">
              <a:spcBef>
                <a:spcPts val="0"/>
              </a:spcBef>
              <a:buNone/>
            </a:pPr>
            <a:endParaRPr dirty="0"/>
          </a:p>
          <a:p>
            <a:pPr marL="457200" lvl="0" indent="457200" rtl="0">
              <a:spcBef>
                <a:spcPts val="0"/>
              </a:spcBef>
              <a:buClr>
                <a:schemeClr val="dk1"/>
              </a:buClr>
              <a:buSzPct val="34375"/>
              <a:buFont typeface="Arial"/>
              <a:buNone/>
            </a:pPr>
            <a:r>
              <a:rPr lang="en" dirty="0"/>
              <a:t>using System;</a:t>
            </a:r>
          </a:p>
          <a:p>
            <a:pPr marL="457200" lvl="0" indent="457200" rtl="0">
              <a:spcBef>
                <a:spcPts val="0"/>
              </a:spcBef>
              <a:buNone/>
            </a:pPr>
            <a:r>
              <a:rPr lang="en" dirty="0"/>
              <a:t>using System.Diagnostics;</a:t>
            </a:r>
          </a:p>
          <a:p>
            <a:pPr lvl="0" rtl="0">
              <a:spcBef>
                <a:spcPts val="0"/>
              </a:spcBef>
              <a:buNone/>
            </a:pPr>
            <a:endParaRPr dirty="0"/>
          </a:p>
          <a:p>
            <a:pPr lvl="0" rtl="0">
              <a:spcBef>
                <a:spcPts val="0"/>
              </a:spcBef>
              <a:buClr>
                <a:schemeClr val="dk1"/>
              </a:buClr>
              <a:buSzPct val="34375"/>
              <a:buFont typeface="Arial"/>
              <a:buNone/>
            </a:pPr>
            <a:r>
              <a:rPr lang="en" i="1" dirty="0"/>
              <a:t>“using” is a keyword that imports a namespace</a:t>
            </a:r>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smtClean="0"/>
              <a:t>Process (C#)</a:t>
            </a:r>
            <a:endParaRPr lang="en" dirty="0"/>
          </a:p>
        </p:txBody>
      </p:sp>
      <p:sp>
        <p:nvSpPr>
          <p:cNvPr id="146" name="Shape 146"/>
          <p:cNvSpPr txBox="1">
            <a:spLocks noGrp="1"/>
          </p:cNvSpPr>
          <p:nvPr>
            <p:ph type="body" idx="1"/>
          </p:nvPr>
        </p:nvSpPr>
        <p:spPr>
          <a:prstGeom prst="rect">
            <a:avLst/>
          </a:prstGeom>
        </p:spPr>
        <p:txBody>
          <a:bodyPr lIns="91425" tIns="91425" rIns="91425" bIns="91425" anchor="t" anchorCtr="0">
            <a:noAutofit/>
          </a:bodyPr>
          <a:lstStyle/>
          <a:p>
            <a:pPr marL="457200" lvl="0" indent="-431800" rtl="0">
              <a:spcBef>
                <a:spcPts val="0"/>
              </a:spcBef>
              <a:buClr>
                <a:schemeClr val="lt1"/>
              </a:buClr>
              <a:buSzPct val="100000"/>
              <a:buFont typeface="Arial"/>
              <a:buChar char="●"/>
            </a:pPr>
            <a:r>
              <a:rPr lang="en"/>
              <a:t>Creating a new process in C# (use Process class)</a:t>
            </a:r>
          </a:p>
          <a:p>
            <a:pPr marL="457200" lvl="0" indent="0" rtl="0">
              <a:spcBef>
                <a:spcPts val="0"/>
              </a:spcBef>
              <a:buNone/>
            </a:pPr>
            <a:r>
              <a:rPr lang="en" sz="3200" b="1">
                <a:solidFill>
                  <a:srgbClr val="FF9900"/>
                </a:solidFill>
              </a:rPr>
              <a:t>Process myProcess = new Process();</a:t>
            </a:r>
          </a:p>
          <a:p>
            <a:pPr marL="457200" lvl="0" indent="-431800" rtl="0">
              <a:spcBef>
                <a:spcPts val="0"/>
              </a:spcBef>
              <a:buClr>
                <a:schemeClr val="lt1"/>
              </a:buClr>
              <a:buSzPct val="100000"/>
              <a:buFont typeface="Arial"/>
              <a:buChar char="●"/>
            </a:pPr>
            <a:r>
              <a:rPr lang="en"/>
              <a:t>Retrieving Process ID</a:t>
            </a:r>
          </a:p>
          <a:p>
            <a:pPr marL="457200" indent="457200" rtl="0">
              <a:spcBef>
                <a:spcPts val="0"/>
              </a:spcBef>
              <a:buNone/>
            </a:pPr>
            <a:r>
              <a:rPr lang="en" b="1">
                <a:solidFill>
                  <a:srgbClr val="FF9900"/>
                </a:solidFill>
              </a:rPr>
              <a:t>Console.WriteLine(myProcess.Id);</a:t>
            </a:r>
          </a:p>
          <a:p>
            <a:pPr marL="457200" indent="457200" rtl="0">
              <a:spcBef>
                <a:spcPts val="0"/>
              </a:spcBef>
              <a:buNone/>
            </a:pPr>
            <a:r>
              <a:rPr lang="en"/>
              <a:t>//prints process Id</a:t>
            </a:r>
          </a:p>
          <a:p>
            <a:pPr marL="457200" lvl="0" indent="-431800" rtl="0">
              <a:spcBef>
                <a:spcPts val="0"/>
              </a:spcBef>
              <a:buClr>
                <a:schemeClr val="lt1"/>
              </a:buClr>
              <a:buSzPct val="100000"/>
              <a:buFont typeface="Arial"/>
              <a:buChar char="●"/>
            </a:pPr>
            <a:r>
              <a:rPr lang="en"/>
              <a:t>Start process</a:t>
            </a:r>
          </a:p>
          <a:p>
            <a:pPr rtl="0">
              <a:spcBef>
                <a:spcPts val="0"/>
              </a:spcBef>
              <a:buNone/>
            </a:pPr>
            <a:r>
              <a:rPr lang="en"/>
              <a:t>		</a:t>
            </a:r>
            <a:r>
              <a:rPr lang="en" b="1">
                <a:solidFill>
                  <a:srgbClr val="FF9900"/>
                </a:solidFill>
              </a:rPr>
              <a:t>myProcess.Start()</a:t>
            </a:r>
          </a:p>
          <a:p>
            <a:pPr lvl="0" rtl="0">
              <a:spcBef>
                <a:spcPts val="0"/>
              </a:spcBef>
              <a:buNone/>
            </a:pPr>
            <a:r>
              <a:rPr lang="en"/>
              <a:t>		//starts specified process </a:t>
            </a:r>
            <a:r>
              <a:rPr lang="en" sz="1800"/>
              <a:t>(arguements optional)</a:t>
            </a:r>
          </a:p>
          <a:p>
            <a:pPr marL="457200" lvl="0" indent="0" rt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p:spPr>
        <p:txBody>
          <a:bodyPr lIns="91425" tIns="91425" rIns="91425" bIns="91425" anchor="b" anchorCtr="0">
            <a:noAutofit/>
          </a:bodyPr>
          <a:lstStyle/>
          <a:p>
            <a:r>
              <a:rPr lang="en" dirty="0"/>
              <a:t>Process  (C#)</a:t>
            </a:r>
          </a:p>
        </p:txBody>
      </p:sp>
      <p:sp>
        <p:nvSpPr>
          <p:cNvPr id="152" name="Shape 152"/>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dirty="0"/>
              <a:t>Executing a </a:t>
            </a:r>
            <a:r>
              <a:rPr lang="en" dirty="0" smtClean="0"/>
              <a:t>process</a:t>
            </a:r>
          </a:p>
          <a:p>
            <a:pPr rtl="0">
              <a:spcBef>
                <a:spcPts val="0"/>
              </a:spcBef>
              <a:buNone/>
            </a:pPr>
            <a:endParaRPr lang="en" dirty="0"/>
          </a:p>
          <a:p>
            <a:pPr marL="18288" indent="0">
              <a:buNone/>
            </a:pPr>
            <a:r>
              <a:rPr lang="en-US" dirty="0"/>
              <a:t>using </a:t>
            </a:r>
            <a:r>
              <a:rPr lang="en-US" dirty="0" err="1"/>
              <a:t>System.Diagnostics</a:t>
            </a:r>
            <a:r>
              <a:rPr lang="en-US" dirty="0"/>
              <a:t>;</a:t>
            </a:r>
          </a:p>
          <a:p>
            <a:pPr marL="18288" indent="0">
              <a:buNone/>
            </a:pPr>
            <a:endParaRPr lang="en-US" dirty="0"/>
          </a:p>
          <a:p>
            <a:pPr marL="18288" indent="0">
              <a:buNone/>
            </a:pPr>
            <a:r>
              <a:rPr lang="en-US" dirty="0"/>
              <a:t>namespace MyProcess_1</a:t>
            </a:r>
          </a:p>
          <a:p>
            <a:pPr marL="18288" indent="0">
              <a:buNone/>
            </a:pPr>
            <a:r>
              <a:rPr lang="en-US" dirty="0"/>
              <a:t>{</a:t>
            </a:r>
          </a:p>
          <a:p>
            <a:pPr marL="18288" indent="0">
              <a:buNone/>
            </a:pPr>
            <a:r>
              <a:rPr lang="en-US" dirty="0"/>
              <a:t>    class Program</a:t>
            </a:r>
          </a:p>
          <a:p>
            <a:pPr marL="18288" indent="0">
              <a:buNone/>
            </a:pPr>
            <a:r>
              <a:rPr lang="en-US" dirty="0"/>
              <a:t>    {</a:t>
            </a:r>
          </a:p>
          <a:p>
            <a:pPr marL="18288" indent="0">
              <a:buNone/>
            </a:pPr>
            <a:r>
              <a:rPr lang="en-US" dirty="0"/>
              <a:t>        static void Main(string[] </a:t>
            </a:r>
            <a:r>
              <a:rPr lang="en-US" dirty="0" err="1"/>
              <a:t>args</a:t>
            </a:r>
            <a:r>
              <a:rPr lang="en-US" dirty="0"/>
              <a:t>)</a:t>
            </a:r>
          </a:p>
          <a:p>
            <a:pPr marL="18288" indent="0">
              <a:buNone/>
            </a:pPr>
            <a:r>
              <a:rPr lang="en-US" dirty="0"/>
              <a:t>        {</a:t>
            </a:r>
          </a:p>
          <a:p>
            <a:pPr marL="18288" indent="0">
              <a:buNone/>
            </a:pPr>
            <a:r>
              <a:rPr lang="en-US" dirty="0"/>
              <a:t>            </a:t>
            </a:r>
            <a:r>
              <a:rPr lang="en-US" dirty="0" err="1"/>
              <a:t>Process.Start</a:t>
            </a:r>
            <a:r>
              <a:rPr lang="en-US" dirty="0"/>
              <a:t>("notepad.exe");</a:t>
            </a:r>
          </a:p>
          <a:p>
            <a:pPr marL="18288" indent="0">
              <a:buNone/>
            </a:pPr>
            <a:r>
              <a:rPr lang="en-US" dirty="0"/>
              <a:t>        }</a:t>
            </a:r>
          </a:p>
          <a:p>
            <a:pPr marL="18288" indent="0">
              <a:buNone/>
            </a:pPr>
            <a:r>
              <a:rPr lang="en-US" dirty="0"/>
              <a:t>    }</a:t>
            </a:r>
          </a:p>
          <a:p>
            <a:pPr marL="18288" indent="0">
              <a:buNone/>
            </a:pPr>
            <a:r>
              <a:rPr lang="en-US" dirty="0"/>
              <a:t>}</a:t>
            </a:r>
          </a:p>
          <a:p>
            <a:pPr rtl="0">
              <a:spcBef>
                <a:spcPts val="0"/>
              </a:spcBef>
              <a:buNone/>
            </a:pPr>
            <a:endParaRPr lang="en" dirty="0"/>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prstGeom prst="rect">
            <a:avLst/>
          </a:prstGeom>
        </p:spPr>
        <p:txBody>
          <a:bodyPr lIns="91425" tIns="91425" rIns="91425" bIns="91425" anchor="b" anchorCtr="0">
            <a:noAutofit/>
          </a:bodyPr>
          <a:lstStyle/>
          <a:p>
            <a:pPr lvl="0"/>
            <a:r>
              <a:rPr lang="en" dirty="0"/>
              <a:t>Process  (C#)</a:t>
            </a:r>
          </a:p>
        </p:txBody>
      </p:sp>
      <p:sp>
        <p:nvSpPr>
          <p:cNvPr id="159" name="Shape 159"/>
          <p:cNvSpPr txBox="1">
            <a:spLocks noGrp="1"/>
          </p:cNvSpPr>
          <p:nvPr>
            <p:ph type="body" idx="1"/>
          </p:nvPr>
        </p:nvSpPr>
        <p:spPr>
          <a:prstGeom prst="rect">
            <a:avLst/>
          </a:prstGeom>
        </p:spPr>
        <p:txBody>
          <a:bodyPr lIns="91425" tIns="91425" rIns="91425" bIns="91425" anchor="t" anchorCtr="0">
            <a:noAutofit/>
          </a:bodyPr>
          <a:lstStyle/>
          <a:p>
            <a:pPr marL="457200" lvl="0" indent="-431800" rtl="0">
              <a:spcBef>
                <a:spcPts val="0"/>
              </a:spcBef>
              <a:buClr>
                <a:schemeClr val="lt1"/>
              </a:buClr>
              <a:buSzPct val="100000"/>
              <a:buFont typeface="Arial"/>
              <a:buChar char="●"/>
            </a:pPr>
            <a:r>
              <a:rPr lang="en"/>
              <a:t>Accessing process name</a:t>
            </a:r>
          </a:p>
          <a:p>
            <a:pPr marL="457200" indent="0" rtl="0">
              <a:spcBef>
                <a:spcPts val="0"/>
              </a:spcBef>
              <a:buNone/>
            </a:pPr>
            <a:r>
              <a:rPr lang="en" b="1"/>
              <a:t>   </a:t>
            </a:r>
            <a:r>
              <a:rPr lang="en" sz="3200" b="1">
                <a:solidFill>
                  <a:srgbClr val="FF9900"/>
                </a:solidFill>
              </a:rPr>
              <a:t>myProcess</a:t>
            </a:r>
            <a:r>
              <a:rPr lang="en" b="1">
                <a:solidFill>
                  <a:srgbClr val="FF9900"/>
                </a:solidFill>
              </a:rPr>
              <a:t>.ProcessName()</a:t>
            </a:r>
          </a:p>
          <a:p>
            <a:pPr marL="457200" indent="0" rtl="0">
              <a:spcBef>
                <a:spcPts val="0"/>
              </a:spcBef>
              <a:buNone/>
            </a:pPr>
            <a:r>
              <a:rPr lang="en" b="1"/>
              <a:t>   </a:t>
            </a:r>
            <a:r>
              <a:rPr lang="en"/>
              <a:t>//returns String of process name</a:t>
            </a:r>
          </a:p>
          <a:p>
            <a:pPr lvl="0" rtl="0">
              <a:spcBef>
                <a:spcPts val="0"/>
              </a:spcBef>
              <a:buNone/>
            </a:pPr>
            <a:endParaRPr/>
          </a:p>
          <a:p>
            <a:pPr marL="457200" lvl="0" indent="-431800" rtl="0">
              <a:spcBef>
                <a:spcPts val="0"/>
              </a:spcBef>
              <a:buClr>
                <a:schemeClr val="lt1"/>
              </a:buClr>
              <a:buSzPct val="100000"/>
              <a:buFont typeface="Arial"/>
              <a:buChar char="●"/>
            </a:pPr>
            <a:r>
              <a:rPr lang="en"/>
              <a:t>Accessing process status</a:t>
            </a:r>
          </a:p>
          <a:p>
            <a:pPr marL="457200" lvl="0" indent="0" rtl="0">
              <a:spcBef>
                <a:spcPts val="0"/>
              </a:spcBef>
              <a:buNone/>
            </a:pPr>
            <a:r>
              <a:rPr lang="en" b="1"/>
              <a:t>   </a:t>
            </a:r>
            <a:r>
              <a:rPr lang="en" b="1">
                <a:solidFill>
                  <a:srgbClr val="FF9900"/>
                </a:solidFill>
              </a:rPr>
              <a:t>myProcess.Responding</a:t>
            </a:r>
          </a:p>
          <a:p>
            <a:pPr marL="457200" indent="0" rtl="0">
              <a:spcBef>
                <a:spcPts val="0"/>
              </a:spcBef>
              <a:buNone/>
            </a:pPr>
            <a:r>
              <a:rPr lang="en"/>
              <a:t>   //returns boolean true if running, false if      </a:t>
            </a:r>
          </a:p>
          <a:p>
            <a:pPr marL="457200" lvl="0" indent="0" rtl="0">
              <a:spcBef>
                <a:spcPts val="0"/>
              </a:spcBef>
              <a:buNone/>
            </a:pPr>
            <a:r>
              <a:rPr lang="en"/>
              <a:t>  //idle</a:t>
            </a:r>
          </a:p>
          <a:p>
            <a:pPr marL="457200" lvl="0" indent="0" rt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prstGeom prst="rect">
            <a:avLst/>
          </a:prstGeom>
        </p:spPr>
        <p:txBody>
          <a:bodyPr lIns="91425" tIns="91425" rIns="91425" bIns="91425" anchor="b" anchorCtr="0">
            <a:noAutofit/>
          </a:bodyPr>
          <a:lstStyle/>
          <a:p>
            <a:r>
              <a:rPr lang="en" dirty="0"/>
              <a:t>Process  (C#)</a:t>
            </a:r>
          </a:p>
        </p:txBody>
      </p:sp>
      <p:sp>
        <p:nvSpPr>
          <p:cNvPr id="165" name="Shape 165"/>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 dirty="0"/>
              <a:t>Accessing Process </a:t>
            </a:r>
            <a:r>
              <a:rPr lang="en" dirty="0" smtClean="0"/>
              <a:t>Information</a:t>
            </a:r>
          </a:p>
          <a:p>
            <a:pPr>
              <a:spcBef>
                <a:spcPts val="0"/>
              </a:spcBef>
              <a:buNone/>
            </a:pPr>
            <a:endParaRPr lang="en" dirty="0"/>
          </a:p>
          <a:p>
            <a:pPr marL="18288" indent="0">
              <a:buNone/>
            </a:pPr>
            <a:r>
              <a:rPr lang="en-US" sz="1200" dirty="0"/>
              <a:t>using System;</a:t>
            </a:r>
          </a:p>
          <a:p>
            <a:pPr marL="18288" indent="0">
              <a:buNone/>
            </a:pPr>
            <a:r>
              <a:rPr lang="en-US" sz="1200" dirty="0"/>
              <a:t>using </a:t>
            </a:r>
            <a:r>
              <a:rPr lang="en-US" sz="1200" dirty="0" err="1"/>
              <a:t>System.Diagnostics</a:t>
            </a:r>
            <a:r>
              <a:rPr lang="en-US" sz="1200" dirty="0"/>
              <a:t>;</a:t>
            </a:r>
          </a:p>
          <a:p>
            <a:pPr marL="18288" indent="0">
              <a:buNone/>
            </a:pPr>
            <a:endParaRPr lang="en-US" sz="1200" dirty="0"/>
          </a:p>
          <a:p>
            <a:pPr marL="18288" indent="0">
              <a:buNone/>
            </a:pPr>
            <a:r>
              <a:rPr lang="en-US" sz="1200" dirty="0"/>
              <a:t>namespace MyProcess_2</a:t>
            </a:r>
          </a:p>
          <a:p>
            <a:pPr marL="18288" indent="0">
              <a:buNone/>
            </a:pPr>
            <a:r>
              <a:rPr lang="en-US" sz="1200" dirty="0"/>
              <a:t>{</a:t>
            </a:r>
          </a:p>
          <a:p>
            <a:pPr marL="18288" indent="0">
              <a:buNone/>
            </a:pPr>
            <a:r>
              <a:rPr lang="en-US" sz="1200" dirty="0"/>
              <a:t>    class Program</a:t>
            </a:r>
          </a:p>
          <a:p>
            <a:pPr marL="18288" indent="0">
              <a:buNone/>
            </a:pPr>
            <a:r>
              <a:rPr lang="en-US" sz="1200" dirty="0"/>
              <a:t>    {</a:t>
            </a:r>
          </a:p>
          <a:p>
            <a:pPr marL="18288" indent="0">
              <a:buNone/>
            </a:pPr>
            <a:r>
              <a:rPr lang="en-US" sz="1200" dirty="0"/>
              <a:t>        static void Main(string[] </a:t>
            </a:r>
            <a:r>
              <a:rPr lang="en-US" sz="1200" dirty="0" err="1"/>
              <a:t>args</a:t>
            </a:r>
            <a:r>
              <a:rPr lang="en-US" sz="1200" dirty="0"/>
              <a:t>)</a:t>
            </a:r>
          </a:p>
          <a:p>
            <a:pPr marL="18288" indent="0">
              <a:buNone/>
            </a:pPr>
            <a:r>
              <a:rPr lang="en-US" sz="1200" dirty="0"/>
              <a:t>        {</a:t>
            </a:r>
          </a:p>
          <a:p>
            <a:pPr marL="18288" indent="0">
              <a:buNone/>
            </a:pPr>
            <a:r>
              <a:rPr lang="en-US" sz="1200" dirty="0"/>
              <a:t>            Process[] </a:t>
            </a:r>
            <a:r>
              <a:rPr lang="en-US" sz="1200" dirty="0" err="1"/>
              <a:t>myProcesses</a:t>
            </a:r>
            <a:r>
              <a:rPr lang="en-US" sz="1200" dirty="0"/>
              <a:t> = </a:t>
            </a:r>
            <a:r>
              <a:rPr lang="en-US" sz="1200" dirty="0" err="1"/>
              <a:t>Process.GetProcesses</a:t>
            </a:r>
            <a:r>
              <a:rPr lang="en-US" sz="1200" dirty="0"/>
              <a:t>();</a:t>
            </a:r>
          </a:p>
          <a:p>
            <a:pPr marL="18288" indent="0">
              <a:buNone/>
            </a:pPr>
            <a:r>
              <a:rPr lang="en-US" sz="1200" dirty="0"/>
              <a:t>            </a:t>
            </a:r>
            <a:r>
              <a:rPr lang="en-US" sz="1200" dirty="0" err="1"/>
              <a:t>Console.WriteLine</a:t>
            </a:r>
            <a:r>
              <a:rPr lang="en-US" sz="1200" dirty="0"/>
              <a:t>("Number of Processes: {0}", </a:t>
            </a:r>
            <a:r>
              <a:rPr lang="en-US" sz="1200" dirty="0" err="1"/>
              <a:t>myProcesses.Length</a:t>
            </a:r>
            <a:r>
              <a:rPr lang="en-US" sz="1200" dirty="0"/>
              <a:t>);</a:t>
            </a:r>
          </a:p>
          <a:p>
            <a:pPr marL="18288" indent="0">
              <a:buNone/>
            </a:pPr>
            <a:r>
              <a:rPr lang="en-US" sz="1200" dirty="0"/>
              <a:t>            </a:t>
            </a:r>
            <a:r>
              <a:rPr lang="en-US" sz="1200" dirty="0" err="1"/>
              <a:t>foreach</a:t>
            </a:r>
            <a:r>
              <a:rPr lang="en-US" sz="1200" dirty="0"/>
              <a:t> (Process </a:t>
            </a:r>
            <a:r>
              <a:rPr lang="en-US" sz="1200" dirty="0" err="1"/>
              <a:t>tmpProcess</a:t>
            </a:r>
            <a:r>
              <a:rPr lang="en-US" sz="1200" dirty="0"/>
              <a:t> in </a:t>
            </a:r>
            <a:r>
              <a:rPr lang="en-US" sz="1200" dirty="0" err="1"/>
              <a:t>myProcesses</a:t>
            </a:r>
            <a:r>
              <a:rPr lang="en-US" sz="1200" dirty="0"/>
              <a:t>)</a:t>
            </a:r>
          </a:p>
          <a:p>
            <a:pPr marL="18288" indent="0">
              <a:buNone/>
            </a:pPr>
            <a:r>
              <a:rPr lang="en-US" sz="1200" dirty="0"/>
              <a:t>            {</a:t>
            </a:r>
          </a:p>
          <a:p>
            <a:pPr marL="18288" indent="0">
              <a:buNone/>
            </a:pPr>
            <a:r>
              <a:rPr lang="en-US" sz="1200" dirty="0"/>
              <a:t>                </a:t>
            </a:r>
            <a:r>
              <a:rPr lang="en-US" sz="1200" dirty="0" err="1"/>
              <a:t>Console.WriteLine</a:t>
            </a:r>
            <a:r>
              <a:rPr lang="en-US" sz="1200" dirty="0"/>
              <a:t>(</a:t>
            </a:r>
            <a:r>
              <a:rPr lang="en-US" sz="1200" dirty="0" err="1"/>
              <a:t>tmpProcess.Id</a:t>
            </a:r>
            <a:r>
              <a:rPr lang="en-US" sz="1200" dirty="0"/>
              <a:t>);</a:t>
            </a:r>
          </a:p>
          <a:p>
            <a:pPr marL="18288" indent="0">
              <a:buNone/>
            </a:pPr>
            <a:r>
              <a:rPr lang="en-US" sz="1200" dirty="0"/>
              <a:t>            }</a:t>
            </a:r>
          </a:p>
          <a:p>
            <a:pPr marL="18288" indent="0">
              <a:buNone/>
            </a:pPr>
            <a:r>
              <a:rPr lang="en-US" sz="1200" dirty="0"/>
              <a:t>        }</a:t>
            </a:r>
          </a:p>
          <a:p>
            <a:pPr marL="18288" indent="0">
              <a:buNone/>
            </a:pPr>
            <a:r>
              <a:rPr lang="en-US" sz="1200" dirty="0"/>
              <a:t>    }</a:t>
            </a:r>
          </a:p>
          <a:p>
            <a:pPr marL="18288" indent="0">
              <a:buNone/>
            </a:pPr>
            <a:r>
              <a:rPr lang="en-US" sz="1200" dirty="0"/>
              <a:t>}</a:t>
            </a:r>
          </a:p>
          <a:p>
            <a:pPr>
              <a:spcBef>
                <a:spcPts val="0"/>
              </a:spcBef>
              <a:buNone/>
            </a:pPr>
            <a:endParaRPr lang="en"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a:xfrm>
            <a:off x="457200" y="457200"/>
            <a:ext cx="8229600" cy="1139825"/>
          </a:xfrm>
          <a:noFill/>
        </p:spPr>
        <p:txBody>
          <a:bodyPr/>
          <a:lstStyle/>
          <a:p>
            <a:pPr eaLnBrk="1" hangingPunct="1"/>
            <a:r>
              <a:rPr lang="en-US" altLang="en-US" sz="3200" dirty="0" smtClean="0"/>
              <a:t>Creating, Compiling and Running a </a:t>
            </a:r>
            <a:br>
              <a:rPr lang="en-US" altLang="en-US" sz="3200" dirty="0" smtClean="0"/>
            </a:br>
            <a:r>
              <a:rPr lang="en-US" altLang="en-US" sz="3200" dirty="0" smtClean="0"/>
              <a:t>C/C++ program</a:t>
            </a:r>
          </a:p>
        </p:txBody>
      </p:sp>
      <p:sp>
        <p:nvSpPr>
          <p:cNvPr id="6148" name="Rectangle 6"/>
          <p:cNvSpPr>
            <a:spLocks noChangeArrowheads="1"/>
          </p:cNvSpPr>
          <p:nvPr/>
        </p:nvSpPr>
        <p:spPr bwMode="auto">
          <a:xfrm>
            <a:off x="1066800" y="1752600"/>
            <a:ext cx="73914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Tx/>
              <a:buChar char="•"/>
            </a:pPr>
            <a:r>
              <a:rPr lang="en-US" altLang="en-US" sz="2800" dirty="0">
                <a:latin typeface="Arial" pitchFamily="34" charset="0"/>
              </a:rPr>
              <a:t>Creating a  C/C++ Program</a:t>
            </a:r>
          </a:p>
          <a:p>
            <a:pPr lvl="2" eaLnBrk="1" hangingPunct="1">
              <a:spcBef>
                <a:spcPct val="20000"/>
              </a:spcBef>
              <a:buFontTx/>
              <a:buChar char="•"/>
            </a:pPr>
            <a:r>
              <a:rPr lang="en-US" altLang="en-US" sz="2000" dirty="0">
                <a:latin typeface="Arial" pitchFamily="34" charset="0"/>
              </a:rPr>
              <a:t>Editor on a PC machine such as Notepad, Text Pad</a:t>
            </a:r>
          </a:p>
          <a:p>
            <a:pPr lvl="2" eaLnBrk="1" hangingPunct="1">
              <a:spcBef>
                <a:spcPct val="20000"/>
              </a:spcBef>
              <a:buFontTx/>
              <a:buChar char="•"/>
            </a:pPr>
            <a:r>
              <a:rPr lang="en-US" altLang="en-US" sz="2000" dirty="0">
                <a:latin typeface="Arial" pitchFamily="34" charset="0"/>
              </a:rPr>
              <a:t>Editor on a UNIX machine such as vi editor, Pico</a:t>
            </a:r>
          </a:p>
          <a:p>
            <a:pPr eaLnBrk="1" hangingPunct="1">
              <a:spcBef>
                <a:spcPct val="20000"/>
              </a:spcBef>
              <a:buFontTx/>
              <a:buChar char="•"/>
            </a:pPr>
            <a:r>
              <a:rPr lang="en-US" altLang="en-US" sz="2800" dirty="0">
                <a:latin typeface="Arial" pitchFamily="34" charset="0"/>
              </a:rPr>
              <a:t>Compiling a C/C++ Program</a:t>
            </a:r>
          </a:p>
          <a:p>
            <a:pPr lvl="2" eaLnBrk="1" hangingPunct="1">
              <a:spcBef>
                <a:spcPct val="20000"/>
              </a:spcBef>
              <a:buFontTx/>
              <a:buChar char="•"/>
            </a:pPr>
            <a:r>
              <a:rPr lang="en-US" altLang="en-US" sz="2000" dirty="0">
                <a:latin typeface="Arial" pitchFamily="34" charset="0"/>
              </a:rPr>
              <a:t>GNU Compiler (g++), </a:t>
            </a:r>
            <a:r>
              <a:rPr lang="en-US" altLang="en-US" sz="2000" dirty="0" smtClean="0">
                <a:latin typeface="Arial" pitchFamily="34" charset="0"/>
              </a:rPr>
              <a:t>g</a:t>
            </a:r>
            <a:r>
              <a:rPr lang="en-US" altLang="en-US" sz="2000" dirty="0">
                <a:latin typeface="Arial" pitchFamily="34" charset="0"/>
              </a:rPr>
              <a:t>++ </a:t>
            </a:r>
            <a:r>
              <a:rPr lang="en-US" altLang="en-US" sz="2000" dirty="0" err="1">
                <a:latin typeface="Arial" pitchFamily="34" charset="0"/>
              </a:rPr>
              <a:t>myFile.C</a:t>
            </a:r>
            <a:endParaRPr lang="en-US" altLang="en-US" sz="2000" dirty="0">
              <a:latin typeface="Arial" pitchFamily="34" charset="0"/>
            </a:endParaRPr>
          </a:p>
          <a:p>
            <a:pPr lvl="2" eaLnBrk="1" hangingPunct="1">
              <a:spcBef>
                <a:spcPct val="20000"/>
              </a:spcBef>
              <a:buFontTx/>
              <a:buChar char="•"/>
            </a:pPr>
            <a:r>
              <a:rPr lang="en-US" altLang="en-US" sz="2000" dirty="0">
                <a:latin typeface="Arial" pitchFamily="34" charset="0"/>
              </a:rPr>
              <a:t>also can use  </a:t>
            </a:r>
            <a:r>
              <a:rPr lang="en-US" altLang="en-US" sz="2000" b="1" i="1" dirty="0">
                <a:latin typeface="Arial" pitchFamily="34" charset="0"/>
              </a:rPr>
              <a:t>-o </a:t>
            </a:r>
            <a:r>
              <a:rPr lang="en-US" altLang="en-US" sz="2000" dirty="0">
                <a:latin typeface="Arial" pitchFamily="34" charset="0"/>
              </a:rPr>
              <a:t>and filename in the compilation: </a:t>
            </a:r>
          </a:p>
          <a:p>
            <a:pPr lvl="2" eaLnBrk="1" hangingPunct="1">
              <a:spcBef>
                <a:spcPct val="20000"/>
              </a:spcBef>
            </a:pPr>
            <a:r>
              <a:rPr lang="en-US" altLang="en-US" sz="2000" dirty="0">
                <a:latin typeface="Arial" pitchFamily="34" charset="0"/>
              </a:rPr>
              <a:t>                          </a:t>
            </a:r>
            <a:r>
              <a:rPr lang="en-US" altLang="en-US" sz="2000" i="1" dirty="0">
                <a:latin typeface="Arial" pitchFamily="34" charset="0"/>
              </a:rPr>
              <a:t>g++ -o </a:t>
            </a:r>
            <a:r>
              <a:rPr lang="en-US" altLang="en-US" sz="2000" i="1" dirty="0" err="1">
                <a:latin typeface="Arial" pitchFamily="34" charset="0"/>
              </a:rPr>
              <a:t>myFile</a:t>
            </a:r>
            <a:r>
              <a:rPr lang="en-US" altLang="en-US" sz="2000" i="1" dirty="0">
                <a:latin typeface="Arial" pitchFamily="34" charset="0"/>
              </a:rPr>
              <a:t> </a:t>
            </a:r>
            <a:r>
              <a:rPr lang="en-US" altLang="en-US" sz="2000" i="1" dirty="0" err="1">
                <a:latin typeface="Arial" pitchFamily="34" charset="0"/>
              </a:rPr>
              <a:t>myFile.C</a:t>
            </a:r>
            <a:endParaRPr lang="en-US" altLang="en-US" sz="2000" i="1" dirty="0">
              <a:latin typeface="Arial" pitchFamily="34" charset="0"/>
            </a:endParaRPr>
          </a:p>
          <a:p>
            <a:pPr eaLnBrk="1" hangingPunct="1">
              <a:spcBef>
                <a:spcPct val="20000"/>
              </a:spcBef>
              <a:buFontTx/>
              <a:buChar char="•"/>
            </a:pPr>
            <a:r>
              <a:rPr lang="en-US" altLang="en-US" sz="2800" dirty="0">
                <a:latin typeface="Arial" pitchFamily="34" charset="0"/>
              </a:rPr>
              <a:t>Running the program</a:t>
            </a:r>
          </a:p>
          <a:p>
            <a:pPr lvl="2" eaLnBrk="1" hangingPunct="1">
              <a:spcBef>
                <a:spcPct val="20000"/>
              </a:spcBef>
              <a:buFontTx/>
              <a:buChar char="•"/>
            </a:pPr>
            <a:r>
              <a:rPr lang="en-US" altLang="en-US" sz="2000" dirty="0" err="1">
                <a:latin typeface="Arial" pitchFamily="34" charset="0"/>
              </a:rPr>
              <a:t>a.out</a:t>
            </a:r>
            <a:r>
              <a:rPr lang="en-US" altLang="en-US" sz="2000" dirty="0">
                <a:latin typeface="Arial" pitchFamily="34" charset="0"/>
              </a:rPr>
              <a:t> or </a:t>
            </a:r>
            <a:r>
              <a:rPr lang="en-US" altLang="en-US" sz="2000" dirty="0" err="1">
                <a:latin typeface="Arial" pitchFamily="34" charset="0"/>
              </a:rPr>
              <a:t>myFile</a:t>
            </a:r>
            <a:endParaRPr lang="en-US" altLang="en-US" sz="2000" dirty="0">
              <a:latin typeface="Arial" pitchFamily="34" charset="0"/>
            </a:endParaRPr>
          </a:p>
          <a:p>
            <a:pPr lvl="2" eaLnBrk="1" hangingPunct="1">
              <a:spcBef>
                <a:spcPct val="20000"/>
              </a:spcBef>
            </a:pPr>
            <a:endParaRPr lang="en-US" altLang="en-US" sz="2000" dirty="0">
              <a:latin typeface="Arial" pitchFamily="34" charset="0"/>
            </a:endParaRPr>
          </a:p>
          <a:p>
            <a:pPr lvl="2" eaLnBrk="1" hangingPunct="1">
              <a:spcBef>
                <a:spcPct val="20000"/>
              </a:spcBef>
            </a:pPr>
            <a:endParaRPr lang="en-US" altLang="en-US" sz="2400" dirty="0">
              <a:latin typeface="Arial" pitchFamily="34" charset="0"/>
            </a:endParaRPr>
          </a:p>
          <a:p>
            <a:pPr lvl="2" eaLnBrk="1" hangingPunct="1">
              <a:spcBef>
                <a:spcPct val="20000"/>
              </a:spcBef>
            </a:pPr>
            <a:endParaRPr lang="en-US" altLang="en-US" sz="2400" dirty="0">
              <a:latin typeface="Arial" pitchFamily="34" charset="0"/>
            </a:endParaRPr>
          </a:p>
          <a:p>
            <a:pPr lvl="2" eaLnBrk="1" hangingPunct="1">
              <a:spcBef>
                <a:spcPct val="20000"/>
              </a:spcBef>
              <a:buFontTx/>
              <a:buChar char="•"/>
            </a:pPr>
            <a:endParaRPr lang="en-US" altLang="en-US" sz="2400" dirty="0">
              <a:latin typeface="Arial" pitchFamily="34" charset="0"/>
            </a:endParaRPr>
          </a:p>
        </p:txBody>
      </p:sp>
    </p:spTree>
    <p:extLst>
      <p:ext uri="{BB962C8B-B14F-4D97-AF65-F5344CB8AC3E}">
        <p14:creationId xmlns:p14="http://schemas.microsoft.com/office/powerpoint/2010/main" val="37802995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p:spPr>
        <p:txBody>
          <a:bodyPr lIns="91425" tIns="91425" rIns="91425" bIns="91425" anchor="b" anchorCtr="0">
            <a:noAutofit/>
          </a:bodyPr>
          <a:lstStyle/>
          <a:p>
            <a:pPr lvl="0"/>
            <a:r>
              <a:rPr lang="en" dirty="0"/>
              <a:t>Process  (C#)</a:t>
            </a:r>
          </a:p>
        </p:txBody>
      </p:sp>
      <p:sp>
        <p:nvSpPr>
          <p:cNvPr id="172" name="Shape 172"/>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t>Accessing Process </a:t>
            </a:r>
            <a:r>
              <a:rPr lang="en" dirty="0" smtClean="0"/>
              <a:t>Information</a:t>
            </a:r>
          </a:p>
          <a:p>
            <a:pPr lvl="0" rtl="0">
              <a:spcBef>
                <a:spcPts val="0"/>
              </a:spcBef>
              <a:buNone/>
            </a:pPr>
            <a:endParaRPr lang="en" dirty="0"/>
          </a:p>
          <a:p>
            <a:pPr marL="18288" indent="0">
              <a:buNone/>
            </a:pPr>
            <a:r>
              <a:rPr lang="en-US" sz="1100" dirty="0"/>
              <a:t>using System;</a:t>
            </a:r>
          </a:p>
          <a:p>
            <a:pPr marL="18288" indent="0">
              <a:buNone/>
            </a:pPr>
            <a:r>
              <a:rPr lang="en-US" sz="1100" dirty="0"/>
              <a:t>using </a:t>
            </a:r>
            <a:r>
              <a:rPr lang="en-US" sz="1100" dirty="0" err="1"/>
              <a:t>System.Diagnostics</a:t>
            </a:r>
            <a:r>
              <a:rPr lang="en-US" sz="1100" dirty="0"/>
              <a:t>;</a:t>
            </a:r>
          </a:p>
          <a:p>
            <a:pPr marL="18288" indent="0">
              <a:buNone/>
            </a:pPr>
            <a:endParaRPr lang="en-US" sz="1100" dirty="0"/>
          </a:p>
          <a:p>
            <a:pPr marL="18288" indent="0">
              <a:buNone/>
            </a:pPr>
            <a:r>
              <a:rPr lang="en-US" sz="1100" dirty="0"/>
              <a:t>namespace MyProcess_3</a:t>
            </a:r>
          </a:p>
          <a:p>
            <a:pPr marL="18288" indent="0">
              <a:buNone/>
            </a:pPr>
            <a:r>
              <a:rPr lang="en-US" sz="1100" dirty="0"/>
              <a:t>{</a:t>
            </a:r>
          </a:p>
          <a:p>
            <a:pPr marL="18288" indent="0">
              <a:buNone/>
            </a:pPr>
            <a:r>
              <a:rPr lang="en-US" sz="1100" dirty="0"/>
              <a:t>    class Program</a:t>
            </a:r>
          </a:p>
          <a:p>
            <a:pPr marL="18288" indent="0">
              <a:buNone/>
            </a:pPr>
            <a:r>
              <a:rPr lang="en-US" sz="1100" dirty="0"/>
              <a:t>    {</a:t>
            </a:r>
          </a:p>
          <a:p>
            <a:pPr marL="18288" indent="0">
              <a:buNone/>
            </a:pPr>
            <a:r>
              <a:rPr lang="en-US" sz="1100" dirty="0"/>
              <a:t>        static void Main(string[] </a:t>
            </a:r>
            <a:r>
              <a:rPr lang="en-US" sz="1100" dirty="0" err="1"/>
              <a:t>args</a:t>
            </a:r>
            <a:r>
              <a:rPr lang="en-US" sz="1100" dirty="0"/>
              <a:t>)</a:t>
            </a:r>
          </a:p>
          <a:p>
            <a:pPr marL="18288" indent="0">
              <a:buNone/>
            </a:pPr>
            <a:r>
              <a:rPr lang="en-US" sz="1100" dirty="0"/>
              <a:t>        {</a:t>
            </a:r>
          </a:p>
          <a:p>
            <a:pPr marL="18288" indent="0">
              <a:buNone/>
            </a:pPr>
            <a:r>
              <a:rPr lang="en-US" sz="1100" dirty="0"/>
              <a:t>            Process[] </a:t>
            </a:r>
            <a:r>
              <a:rPr lang="en-US" sz="1100" dirty="0" err="1"/>
              <a:t>myProcesses</a:t>
            </a:r>
            <a:r>
              <a:rPr lang="en-US" sz="1100" dirty="0"/>
              <a:t> = </a:t>
            </a:r>
            <a:r>
              <a:rPr lang="en-US" sz="1100" dirty="0" err="1"/>
              <a:t>Process.GetProcesses</a:t>
            </a:r>
            <a:r>
              <a:rPr lang="en-US" sz="1100" dirty="0"/>
              <a:t>();</a:t>
            </a:r>
          </a:p>
          <a:p>
            <a:pPr marL="18288" indent="0">
              <a:buNone/>
            </a:pPr>
            <a:r>
              <a:rPr lang="en-US" sz="1100" dirty="0"/>
              <a:t>            </a:t>
            </a:r>
            <a:r>
              <a:rPr lang="en-US" sz="1100" dirty="0" err="1"/>
              <a:t>Console.WriteLine</a:t>
            </a:r>
            <a:r>
              <a:rPr lang="en-US" sz="1100" dirty="0"/>
              <a:t>("Number of Processes: {0}", </a:t>
            </a:r>
            <a:r>
              <a:rPr lang="en-US" sz="1100" dirty="0" err="1"/>
              <a:t>myProcesses.Length</a:t>
            </a:r>
            <a:r>
              <a:rPr lang="en-US" sz="1100" dirty="0"/>
              <a:t>);</a:t>
            </a:r>
          </a:p>
          <a:p>
            <a:pPr marL="18288" indent="0">
              <a:buNone/>
            </a:pPr>
            <a:r>
              <a:rPr lang="en-US" sz="1100" dirty="0"/>
              <a:t>            </a:t>
            </a:r>
            <a:r>
              <a:rPr lang="en-US" sz="1100" dirty="0" err="1"/>
              <a:t>Console.WriteLine</a:t>
            </a:r>
            <a:r>
              <a:rPr lang="en-US" sz="1100" dirty="0"/>
              <a:t>("{0, -8} {1, -30} {2, -10}", "PID", "Process Name", "Status");</a:t>
            </a:r>
          </a:p>
          <a:p>
            <a:pPr marL="18288" indent="0">
              <a:buNone/>
            </a:pPr>
            <a:r>
              <a:rPr lang="en-US" sz="1100" dirty="0"/>
              <a:t>            </a:t>
            </a:r>
            <a:r>
              <a:rPr lang="en-US" sz="1100" dirty="0" err="1"/>
              <a:t>foreach</a:t>
            </a:r>
            <a:r>
              <a:rPr lang="en-US" sz="1100" dirty="0"/>
              <a:t> (Process </a:t>
            </a:r>
            <a:r>
              <a:rPr lang="en-US" sz="1100" dirty="0" err="1"/>
              <a:t>tmpProcess</a:t>
            </a:r>
            <a:r>
              <a:rPr lang="en-US" sz="1100" dirty="0"/>
              <a:t> in </a:t>
            </a:r>
            <a:r>
              <a:rPr lang="en-US" sz="1100" dirty="0" err="1"/>
              <a:t>myProcesses</a:t>
            </a:r>
            <a:r>
              <a:rPr lang="en-US" sz="1100" dirty="0"/>
              <a:t>)</a:t>
            </a:r>
          </a:p>
          <a:p>
            <a:pPr marL="18288" indent="0">
              <a:buNone/>
            </a:pPr>
            <a:r>
              <a:rPr lang="en-US" sz="1100" dirty="0"/>
              <a:t>            {</a:t>
            </a:r>
          </a:p>
          <a:p>
            <a:pPr marL="18288" indent="0">
              <a:buNone/>
            </a:pPr>
            <a:r>
              <a:rPr lang="en-US" sz="1100" dirty="0"/>
              <a:t>                </a:t>
            </a:r>
            <a:r>
              <a:rPr lang="en-US" sz="1100" dirty="0" err="1"/>
              <a:t>Console.WriteLine</a:t>
            </a:r>
            <a:r>
              <a:rPr lang="en-US" sz="1100" dirty="0"/>
              <a:t>("{0, -8} {1, -30} {2, -10}",</a:t>
            </a:r>
          </a:p>
          <a:p>
            <a:pPr marL="18288" indent="0">
              <a:buNone/>
            </a:pPr>
            <a:r>
              <a:rPr lang="en-US" sz="1100" dirty="0"/>
              <a:t>                    </a:t>
            </a:r>
            <a:r>
              <a:rPr lang="en-US" sz="1100" dirty="0" err="1"/>
              <a:t>tmpProcess.Id</a:t>
            </a:r>
            <a:r>
              <a:rPr lang="en-US" sz="1100" dirty="0"/>
              <a:t>, </a:t>
            </a:r>
            <a:r>
              <a:rPr lang="en-US" sz="1100" dirty="0" err="1"/>
              <a:t>tmpProcess.ProcessName</a:t>
            </a:r>
            <a:r>
              <a:rPr lang="en-US" sz="1100" dirty="0"/>
              <a:t>, </a:t>
            </a:r>
            <a:r>
              <a:rPr lang="en-US" sz="1100" dirty="0" err="1"/>
              <a:t>tmpProcess.Responding</a:t>
            </a:r>
            <a:r>
              <a:rPr lang="en-US" sz="1100" dirty="0"/>
              <a:t> ? "Running" : "Idle");</a:t>
            </a:r>
          </a:p>
          <a:p>
            <a:pPr marL="18288" indent="0">
              <a:buNone/>
            </a:pPr>
            <a:r>
              <a:rPr lang="en-US" sz="1100" dirty="0"/>
              <a:t>            }</a:t>
            </a:r>
          </a:p>
          <a:p>
            <a:pPr marL="18288" indent="0">
              <a:buNone/>
            </a:pPr>
            <a:r>
              <a:rPr lang="en-US" sz="1100" dirty="0"/>
              <a:t>        }</a:t>
            </a:r>
          </a:p>
          <a:p>
            <a:pPr marL="18288" indent="0">
              <a:buNone/>
            </a:pPr>
            <a:r>
              <a:rPr lang="en-US" sz="1100" dirty="0"/>
              <a:t>    }</a:t>
            </a:r>
          </a:p>
          <a:p>
            <a:pPr marL="18288" indent="0">
              <a:buNone/>
            </a:pPr>
            <a:r>
              <a:rPr lang="en-US" sz="1100" dirty="0"/>
              <a:t>}</a:t>
            </a:r>
          </a:p>
          <a:p>
            <a:pPr lvl="0" rtl="0">
              <a:spcBef>
                <a:spcPts val="0"/>
              </a:spcBef>
              <a:buNone/>
            </a:pPr>
            <a:endParaRPr lang="en" dirty="0"/>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lIns="91425" tIns="91425" rIns="91425" bIns="91425" anchor="b" anchorCtr="0">
            <a:noAutofit/>
          </a:bodyPr>
          <a:lstStyle/>
          <a:p>
            <a:pPr lvl="0"/>
            <a:r>
              <a:rPr lang="en" dirty="0"/>
              <a:t>Process  (C#)</a:t>
            </a:r>
          </a:p>
        </p:txBody>
      </p:sp>
      <p:sp>
        <p:nvSpPr>
          <p:cNvPr id="186" name="Shape 186"/>
          <p:cNvSpPr txBox="1">
            <a:spLocks noGrp="1"/>
          </p:cNvSpPr>
          <p:nvPr>
            <p:ph type="body" idx="1"/>
          </p:nvPr>
        </p:nvSpPr>
        <p:spPr>
          <a:prstGeom prst="rect">
            <a:avLst/>
          </a:prstGeom>
        </p:spPr>
        <p:txBody>
          <a:bodyPr lIns="91425" tIns="91425" rIns="91425" bIns="91425" anchor="t" anchorCtr="0">
            <a:noAutofit/>
          </a:bodyPr>
          <a:lstStyle/>
          <a:p>
            <a:pPr marL="457200" lvl="0" indent="-431800" rtl="0">
              <a:spcBef>
                <a:spcPts val="0"/>
              </a:spcBef>
              <a:buClr>
                <a:schemeClr val="lt1"/>
              </a:buClr>
              <a:buSzPct val="100000"/>
              <a:buFont typeface="Arial"/>
              <a:buChar char="●"/>
            </a:pPr>
            <a:r>
              <a:rPr lang="en"/>
              <a:t>Waiting for a process to end</a:t>
            </a:r>
          </a:p>
          <a:p>
            <a:pPr marL="457200" lvl="0" indent="0" rtl="0">
              <a:spcBef>
                <a:spcPts val="0"/>
              </a:spcBef>
              <a:buNone/>
            </a:pPr>
            <a:r>
              <a:rPr lang="en" sz="2700" b="1">
                <a:solidFill>
                  <a:srgbClr val="FF9900"/>
                </a:solidFill>
              </a:rPr>
              <a:t>Process waitProcess = myProcess.Start();</a:t>
            </a:r>
          </a:p>
          <a:p>
            <a:pPr marL="457200" lvl="0" indent="0" rtl="0">
              <a:spcBef>
                <a:spcPts val="0"/>
              </a:spcBef>
              <a:buNone/>
            </a:pPr>
            <a:r>
              <a:rPr lang="en" sz="2700" b="1">
                <a:solidFill>
                  <a:srgbClr val="FF9900"/>
                </a:solidFill>
              </a:rPr>
              <a:t>waitProcess.WaitForExit();</a:t>
            </a:r>
          </a:p>
          <a:p>
            <a:pPr marL="457200" lvl="0" indent="0" rtl="0">
              <a:spcBef>
                <a:spcPts val="0"/>
              </a:spcBef>
              <a:buNone/>
            </a:pPr>
            <a:r>
              <a:rPr lang="en" sz="2700"/>
              <a:t>//exits after myProcess is complete</a:t>
            </a:r>
          </a:p>
          <a:p>
            <a:pPr lvl="0" rtl="0">
              <a:spcBef>
                <a:spcPts val="0"/>
              </a:spcBef>
              <a:buNone/>
            </a:pPr>
            <a:endParaRPr/>
          </a:p>
          <a:p>
            <a:pPr marL="457200" lvl="0" indent="-431800" rtl="0">
              <a:spcBef>
                <a:spcPts val="0"/>
              </a:spcBef>
              <a:buClr>
                <a:schemeClr val="lt1"/>
              </a:buClr>
              <a:buSzPct val="100000"/>
              <a:buFont typeface="Arial"/>
              <a:buChar char="●"/>
            </a:pPr>
            <a:r>
              <a:rPr lang="en"/>
              <a:t>Process Exit Code</a:t>
            </a:r>
          </a:p>
          <a:p>
            <a:pPr marL="457200" lvl="0" indent="0" rtl="0">
              <a:spcBef>
                <a:spcPts val="0"/>
              </a:spcBef>
              <a:buNone/>
            </a:pPr>
            <a:r>
              <a:rPr lang="en" b="1"/>
              <a:t>   </a:t>
            </a:r>
            <a:r>
              <a:rPr lang="en" b="1">
                <a:solidFill>
                  <a:srgbClr val="FF9900"/>
                </a:solidFill>
              </a:rPr>
              <a:t>myProcess.ExitCode</a:t>
            </a:r>
          </a:p>
          <a:p>
            <a:pPr marL="457200" indent="0" rtl="0">
              <a:spcBef>
                <a:spcPts val="0"/>
              </a:spcBef>
              <a:buNone/>
            </a:pPr>
            <a:r>
              <a:rPr lang="en"/>
              <a:t>   </a:t>
            </a:r>
            <a:r>
              <a:rPr lang="en" sz="2400">
                <a:solidFill>
                  <a:srgbClr val="FFFFFF"/>
                </a:solidFill>
              </a:rPr>
              <a:t>//returns 0 if normal termination occurs</a:t>
            </a:r>
          </a:p>
          <a:p>
            <a:pPr marL="457200" indent="0" rtl="0">
              <a:spcBef>
                <a:spcPts val="0"/>
              </a:spcBef>
              <a:buNone/>
            </a:pPr>
            <a:r>
              <a:rPr lang="en" sz="2400">
                <a:solidFill>
                  <a:srgbClr val="FFFFFF"/>
                </a:solidFill>
              </a:rPr>
              <a:t>   // any other value indicates an error or unusual </a:t>
            </a:r>
          </a:p>
          <a:p>
            <a:pPr marL="457200" lvl="0" indent="0" rtl="0">
              <a:spcBef>
                <a:spcPts val="0"/>
              </a:spcBef>
              <a:buNone/>
            </a:pPr>
            <a:r>
              <a:rPr lang="en" sz="2400">
                <a:solidFill>
                  <a:srgbClr val="FFFFFF"/>
                </a:solidFill>
              </a:rPr>
              <a:t>   //occurrence</a:t>
            </a:r>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Process</a:t>
            </a:r>
          </a:p>
        </p:txBody>
      </p:sp>
      <p:sp>
        <p:nvSpPr>
          <p:cNvPr id="192" name="Shape 192"/>
          <p:cNvSpPr txBox="1">
            <a:spLocks noGrp="1"/>
          </p:cNvSpPr>
          <p:nvPr>
            <p:ph type="body" idx="1"/>
          </p:nvPr>
        </p:nvSpPr>
        <p:spPr>
          <a:prstGeom prst="rect">
            <a:avLst/>
          </a:prstGeom>
        </p:spPr>
        <p:txBody>
          <a:bodyPr lIns="91425" tIns="91425" rIns="91425" bIns="91425" anchor="t" anchorCtr="0">
            <a:noAutofit/>
          </a:bodyPr>
          <a:lstStyle/>
          <a:p>
            <a:pPr marL="457200" lvl="0" indent="-431800" rtl="0">
              <a:spcBef>
                <a:spcPts val="0"/>
              </a:spcBef>
              <a:buClr>
                <a:schemeClr val="lt1"/>
              </a:buClr>
              <a:buSzPct val="100000"/>
              <a:buFont typeface="Arial"/>
              <a:buChar char="●"/>
            </a:pPr>
            <a:r>
              <a:rPr lang="en" dirty="0"/>
              <a:t>Forcing a process to end</a:t>
            </a:r>
          </a:p>
          <a:p>
            <a:pPr marL="457200" lvl="0" indent="0" rtl="0">
              <a:spcBef>
                <a:spcPts val="0"/>
              </a:spcBef>
              <a:buNone/>
            </a:pPr>
            <a:r>
              <a:rPr lang="en" sz="2700" b="1" dirty="0">
                <a:solidFill>
                  <a:srgbClr val="FF9900"/>
                </a:solidFill>
              </a:rPr>
              <a:t>myProcess.Kill();</a:t>
            </a:r>
          </a:p>
          <a:p>
            <a:pPr marL="457200" lvl="0" indent="0" rtl="0">
              <a:spcBef>
                <a:spcPts val="0"/>
              </a:spcBef>
              <a:buNone/>
            </a:pPr>
            <a:r>
              <a:rPr lang="en" sz="2700" dirty="0"/>
              <a:t>//forcess the process to terminate </a:t>
            </a:r>
            <a:r>
              <a:rPr lang="en" sz="2700" dirty="0" smtClean="0"/>
              <a:t>immediately</a:t>
            </a:r>
          </a:p>
          <a:p>
            <a:pPr marL="457200" lvl="0" indent="0" rtl="0">
              <a:spcBef>
                <a:spcPts val="0"/>
              </a:spcBef>
              <a:buNone/>
            </a:pPr>
            <a:endParaRPr lang="en" sz="2700" dirty="0"/>
          </a:p>
          <a:p>
            <a:pPr marL="18288" indent="0">
              <a:buNone/>
            </a:pPr>
            <a:r>
              <a:rPr lang="en-US" sz="1400" dirty="0"/>
              <a:t>using System;</a:t>
            </a:r>
          </a:p>
          <a:p>
            <a:pPr marL="18288" indent="0">
              <a:buNone/>
            </a:pPr>
            <a:r>
              <a:rPr lang="en-US" sz="1400" dirty="0"/>
              <a:t>using </a:t>
            </a:r>
            <a:r>
              <a:rPr lang="en-US" sz="1400" dirty="0" err="1"/>
              <a:t>System.Diagnostics</a:t>
            </a:r>
            <a:r>
              <a:rPr lang="en-US" sz="1400" dirty="0"/>
              <a:t>;</a:t>
            </a:r>
          </a:p>
          <a:p>
            <a:pPr marL="18288" indent="0">
              <a:buNone/>
            </a:pPr>
            <a:r>
              <a:rPr lang="en-US" sz="1400" dirty="0"/>
              <a:t>using </a:t>
            </a:r>
            <a:r>
              <a:rPr lang="en-US" sz="1400" dirty="0" err="1"/>
              <a:t>System.Threading</a:t>
            </a:r>
            <a:r>
              <a:rPr lang="en-US" sz="1400" dirty="0"/>
              <a:t>;</a:t>
            </a:r>
          </a:p>
          <a:p>
            <a:pPr marL="18288" indent="0">
              <a:buNone/>
            </a:pPr>
            <a:endParaRPr lang="en-US" sz="1400" dirty="0"/>
          </a:p>
          <a:p>
            <a:pPr marL="18288" indent="0">
              <a:buNone/>
            </a:pPr>
            <a:r>
              <a:rPr lang="en-US" sz="1400" dirty="0"/>
              <a:t>namespace MyProcess_4</a:t>
            </a:r>
          </a:p>
          <a:p>
            <a:pPr marL="18288" indent="0">
              <a:buNone/>
            </a:pPr>
            <a:r>
              <a:rPr lang="en-US" sz="1400" dirty="0"/>
              <a:t>{</a:t>
            </a:r>
          </a:p>
          <a:p>
            <a:pPr marL="18288" indent="0">
              <a:buNone/>
            </a:pPr>
            <a:r>
              <a:rPr lang="en-US" sz="1400" dirty="0"/>
              <a:t>    class Program</a:t>
            </a:r>
          </a:p>
          <a:p>
            <a:pPr marL="18288" indent="0">
              <a:buNone/>
            </a:pPr>
            <a:r>
              <a:rPr lang="en-US" sz="1400" dirty="0"/>
              <a:t>    {</a:t>
            </a:r>
          </a:p>
          <a:p>
            <a:pPr marL="18288" indent="0">
              <a:buNone/>
            </a:pPr>
            <a:r>
              <a:rPr lang="en-US" sz="1400" dirty="0"/>
              <a:t>        static void Main(string[] </a:t>
            </a:r>
            <a:r>
              <a:rPr lang="en-US" sz="1400" dirty="0" err="1"/>
              <a:t>args</a:t>
            </a:r>
            <a:r>
              <a:rPr lang="en-US" sz="1400" dirty="0"/>
              <a:t>)</a:t>
            </a:r>
          </a:p>
          <a:p>
            <a:pPr marL="18288" indent="0">
              <a:buNone/>
            </a:pPr>
            <a:r>
              <a:rPr lang="en-US" sz="1400" dirty="0"/>
              <a:t>        {</a:t>
            </a:r>
          </a:p>
          <a:p>
            <a:pPr marL="18288" indent="0">
              <a:buNone/>
            </a:pPr>
            <a:r>
              <a:rPr lang="en-US" sz="1400" dirty="0"/>
              <a:t>            Process </a:t>
            </a:r>
            <a:r>
              <a:rPr lang="en-US" sz="1400" dirty="0" err="1"/>
              <a:t>myProcess</a:t>
            </a:r>
            <a:r>
              <a:rPr lang="en-US" sz="1400" dirty="0"/>
              <a:t> = </a:t>
            </a:r>
            <a:r>
              <a:rPr lang="en-US" sz="1400" dirty="0" err="1"/>
              <a:t>Process.Start</a:t>
            </a:r>
            <a:r>
              <a:rPr lang="en-US" sz="1400" dirty="0"/>
              <a:t>("notepad.exe");</a:t>
            </a:r>
          </a:p>
          <a:p>
            <a:pPr marL="18288" indent="0">
              <a:buNone/>
            </a:pPr>
            <a:r>
              <a:rPr lang="en-US" sz="1400" dirty="0"/>
              <a:t>            </a:t>
            </a:r>
            <a:r>
              <a:rPr lang="en-US" sz="1400" dirty="0" err="1"/>
              <a:t>Thread.Sleep</a:t>
            </a:r>
            <a:r>
              <a:rPr lang="en-US" sz="1400" dirty="0"/>
              <a:t>(3000);</a:t>
            </a:r>
          </a:p>
          <a:p>
            <a:pPr marL="18288" indent="0">
              <a:buNone/>
            </a:pPr>
            <a:r>
              <a:rPr lang="en-US" sz="1400" dirty="0"/>
              <a:t>            </a:t>
            </a:r>
            <a:r>
              <a:rPr lang="en-US" sz="1400" dirty="0" err="1"/>
              <a:t>myProcess.Kill</a:t>
            </a:r>
            <a:r>
              <a:rPr lang="en-US" sz="1400" dirty="0"/>
              <a:t>();</a:t>
            </a:r>
          </a:p>
          <a:p>
            <a:pPr marL="18288" indent="0">
              <a:buNone/>
            </a:pPr>
            <a:r>
              <a:rPr lang="en-US" sz="1400" dirty="0"/>
              <a:t>        }</a:t>
            </a:r>
          </a:p>
          <a:p>
            <a:pPr marL="18288" indent="0">
              <a:buNone/>
            </a:pPr>
            <a:r>
              <a:rPr lang="en-US" sz="1400" dirty="0"/>
              <a:t>    }</a:t>
            </a:r>
          </a:p>
          <a:p>
            <a:pPr marL="18288" indent="0">
              <a:buNone/>
            </a:pPr>
            <a:r>
              <a:rPr lang="en-US" sz="1400" dirty="0"/>
              <a:t>}</a:t>
            </a:r>
          </a:p>
          <a:p>
            <a:pPr marL="457200" lvl="0" indent="0" rtl="0">
              <a:spcBef>
                <a:spcPts val="0"/>
              </a:spcBef>
              <a:buNone/>
            </a:pPr>
            <a:endParaRPr lang="en" sz="2700"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smtClean="0">
                <a:solidFill>
                  <a:srgbClr val="006600"/>
                </a:solidFill>
              </a:rPr>
              <a:t>Simple C++ Program</a:t>
            </a:r>
          </a:p>
        </p:txBody>
      </p:sp>
      <p:pic>
        <p:nvPicPr>
          <p:cNvPr id="819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620000" cy="503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txBox="1">
            <a:spLocks noChangeArrowheads="1"/>
          </p:cNvSpPr>
          <p:nvPr/>
        </p:nvSpPr>
        <p:spPr>
          <a:xfrm>
            <a:off x="457200" y="457201"/>
            <a:ext cx="8229600" cy="762000"/>
          </a:xfrm>
          <a:prstGeom prst="rect">
            <a:avLst/>
          </a:prstGeom>
          <a:noFill/>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dirty="0" smtClean="0"/>
              <a:t>C/C++ program</a:t>
            </a:r>
          </a:p>
        </p:txBody>
      </p:sp>
    </p:spTree>
    <p:extLst>
      <p:ext uri="{BB962C8B-B14F-4D97-AF65-F5344CB8AC3E}">
        <p14:creationId xmlns:p14="http://schemas.microsoft.com/office/powerpoint/2010/main" val="299034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685800" y="685800"/>
            <a:ext cx="7543800" cy="914400"/>
          </a:xfrm>
        </p:spPr>
        <p:txBody>
          <a:bodyPr/>
          <a:lstStyle/>
          <a:p>
            <a:pPr eaLnBrk="1" hangingPunct="1"/>
            <a:r>
              <a:rPr lang="en-US" altLang="en-US" dirty="0" smtClean="0"/>
              <a:t>Where to start</a:t>
            </a:r>
          </a:p>
        </p:txBody>
      </p:sp>
      <p:sp>
        <p:nvSpPr>
          <p:cNvPr id="9220" name="Content Placeholder 21"/>
          <p:cNvSpPr>
            <a:spLocks noGrp="1"/>
          </p:cNvSpPr>
          <p:nvPr>
            <p:ph sz="half" idx="4294967295"/>
          </p:nvPr>
        </p:nvSpPr>
        <p:spPr>
          <a:xfrm>
            <a:off x="914400" y="1600200"/>
            <a:ext cx="7772400" cy="4525963"/>
          </a:xfrm>
          <a:prstGeom prst="rect">
            <a:avLst/>
          </a:prstGeom>
        </p:spPr>
        <p:txBody>
          <a:bodyPr/>
          <a:lstStyle/>
          <a:p>
            <a:pPr>
              <a:lnSpc>
                <a:spcPct val="90000"/>
              </a:lnSpc>
            </a:pPr>
            <a:endParaRPr lang="en-US" altLang="en-US" dirty="0" smtClean="0"/>
          </a:p>
          <a:p>
            <a:pPr>
              <a:lnSpc>
                <a:spcPct val="90000"/>
              </a:lnSpc>
              <a:buFont typeface="Arial" panose="020B0604020202020204" pitchFamily="34" charset="0"/>
              <a:buChar char="•"/>
            </a:pPr>
            <a:r>
              <a:rPr lang="en-US" altLang="en-US" dirty="0" smtClean="0"/>
              <a:t>Available UNIX/Linux:  cs1.calstatela.edu in CSULA campus</a:t>
            </a:r>
          </a:p>
          <a:p>
            <a:pPr>
              <a:lnSpc>
                <a:spcPct val="90000"/>
              </a:lnSpc>
              <a:buFont typeface="Arial" panose="020B0604020202020204" pitchFamily="34" charset="0"/>
              <a:buChar char="•"/>
            </a:pPr>
            <a:endParaRPr lang="en-US" altLang="en-US" dirty="0" smtClean="0"/>
          </a:p>
          <a:p>
            <a:pPr>
              <a:lnSpc>
                <a:spcPct val="90000"/>
              </a:lnSpc>
              <a:buFont typeface="Arial" panose="020B0604020202020204" pitchFamily="34" charset="0"/>
              <a:buChar char="•"/>
            </a:pPr>
            <a:r>
              <a:rPr lang="en-US" altLang="en-US" dirty="0" smtClean="0"/>
              <a:t>Use telnet to login. There are several different kind of telnet.</a:t>
            </a:r>
          </a:p>
          <a:p>
            <a:pPr eaLnBrk="1" hangingPunct="1">
              <a:buFontTx/>
              <a:buNone/>
            </a:pPr>
            <a:endParaRPr lang="en-US" altLang="en-US" dirty="0" smtClean="0"/>
          </a:p>
        </p:txBody>
      </p:sp>
    </p:spTree>
    <p:extLst>
      <p:ext uri="{BB962C8B-B14F-4D97-AF65-F5344CB8AC3E}">
        <p14:creationId xmlns:p14="http://schemas.microsoft.com/office/powerpoint/2010/main" val="197393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533400" y="152400"/>
            <a:ext cx="7543800" cy="914400"/>
          </a:xfrm>
        </p:spPr>
        <p:txBody>
          <a:bodyPr/>
          <a:lstStyle/>
          <a:p>
            <a:pPr eaLnBrk="1" hangingPunct="1"/>
            <a:r>
              <a:rPr lang="en-US" altLang="en-US" dirty="0" smtClean="0"/>
              <a:t>Vi Editor</a:t>
            </a:r>
          </a:p>
        </p:txBody>
      </p:sp>
      <p:sp>
        <p:nvSpPr>
          <p:cNvPr id="11268" name="Content Placeholder 21"/>
          <p:cNvSpPr>
            <a:spLocks noGrp="1"/>
          </p:cNvSpPr>
          <p:nvPr>
            <p:ph sz="half" idx="4294967295"/>
          </p:nvPr>
        </p:nvSpPr>
        <p:spPr>
          <a:xfrm>
            <a:off x="685800" y="1295400"/>
            <a:ext cx="7315200" cy="4876800"/>
          </a:xfrm>
          <a:prstGeom prst="rect">
            <a:avLst/>
          </a:prstGeom>
        </p:spPr>
        <p:txBody>
          <a:bodyPr/>
          <a:lstStyle/>
          <a:p>
            <a:pPr>
              <a:lnSpc>
                <a:spcPct val="90000"/>
              </a:lnSpc>
              <a:buFont typeface="Arial" panose="020B0604020202020204" pitchFamily="34" charset="0"/>
              <a:buChar char="•"/>
            </a:pPr>
            <a:r>
              <a:rPr lang="en-US" altLang="en-US" sz="2400" b="1" dirty="0" smtClean="0"/>
              <a:t>modal editor (two mode)</a:t>
            </a:r>
          </a:p>
          <a:p>
            <a:pPr>
              <a:lnSpc>
                <a:spcPct val="90000"/>
              </a:lnSpc>
              <a:buFont typeface="Arial" panose="020B0604020202020204" pitchFamily="34" charset="0"/>
              <a:buChar char="•"/>
            </a:pPr>
            <a:r>
              <a:rPr lang="en-US" altLang="en-US" sz="2400" b="1" dirty="0" smtClean="0"/>
              <a:t>command mode</a:t>
            </a:r>
          </a:p>
          <a:p>
            <a:pPr lvl="2">
              <a:lnSpc>
                <a:spcPct val="90000"/>
              </a:lnSpc>
              <a:buFont typeface="Arial" panose="020B0604020202020204" pitchFamily="34" charset="0"/>
              <a:buChar char="•"/>
            </a:pPr>
            <a:r>
              <a:rPr lang="en-US" altLang="en-US" sz="1600" b="1" dirty="0" smtClean="0"/>
              <a:t>The initial mode where most of the keys perform vi commands </a:t>
            </a:r>
            <a:br>
              <a:rPr lang="en-US" altLang="en-US" sz="1600" b="1" dirty="0" smtClean="0"/>
            </a:br>
            <a:endParaRPr lang="en-US" altLang="en-US" sz="1600" b="1" dirty="0" smtClean="0"/>
          </a:p>
          <a:p>
            <a:pPr>
              <a:lnSpc>
                <a:spcPct val="90000"/>
              </a:lnSpc>
              <a:buFont typeface="Arial" panose="020B0604020202020204" pitchFamily="34" charset="0"/>
              <a:buChar char="•"/>
            </a:pPr>
            <a:r>
              <a:rPr lang="en-US" altLang="en-US" sz="2400" b="1" dirty="0" smtClean="0"/>
              <a:t>insert mode</a:t>
            </a:r>
          </a:p>
          <a:p>
            <a:pPr lvl="2">
              <a:lnSpc>
                <a:spcPct val="90000"/>
              </a:lnSpc>
              <a:buFont typeface="Arial" panose="020B0604020202020204" pitchFamily="34" charset="0"/>
              <a:buChar char="•"/>
            </a:pPr>
            <a:r>
              <a:rPr lang="en-US" altLang="en-US" sz="1600" b="1" dirty="0" smtClean="0"/>
              <a:t>The mode where what you type is inserted into your document </a:t>
            </a:r>
            <a:br>
              <a:rPr lang="en-US" altLang="en-US" sz="1600" b="1" dirty="0" smtClean="0"/>
            </a:br>
            <a:endParaRPr lang="en-US" altLang="en-US" sz="1600" b="1" dirty="0" smtClean="0"/>
          </a:p>
          <a:p>
            <a:pPr>
              <a:lnSpc>
                <a:spcPct val="90000"/>
              </a:lnSpc>
              <a:buFont typeface="Arial" panose="020B0604020202020204" pitchFamily="34" charset="0"/>
              <a:buChar char="•"/>
            </a:pPr>
            <a:r>
              <a:rPr lang="en-US" altLang="en-US" sz="2400" b="1" dirty="0" smtClean="0"/>
              <a:t>command line mode transitions</a:t>
            </a:r>
          </a:p>
          <a:p>
            <a:pPr marL="18288" indent="0">
              <a:lnSpc>
                <a:spcPct val="90000"/>
              </a:lnSpc>
              <a:buNone/>
            </a:pPr>
            <a:r>
              <a:rPr lang="en-US" altLang="en-US" sz="2400" b="1" dirty="0" smtClean="0"/>
              <a:t>			</a:t>
            </a:r>
          </a:p>
          <a:p>
            <a:pPr lvl="1">
              <a:lnSpc>
                <a:spcPct val="90000"/>
              </a:lnSpc>
              <a:buFont typeface="Arial" panose="020B0604020202020204" pitchFamily="34" charset="0"/>
              <a:buChar char="•"/>
            </a:pPr>
            <a:r>
              <a:rPr lang="en-US" altLang="en-US" sz="2000" b="1" dirty="0" smtClean="0"/>
              <a:t>command mode to insert mode</a:t>
            </a:r>
            <a:br>
              <a:rPr lang="en-US" altLang="en-US" sz="2000" b="1" dirty="0" smtClean="0"/>
            </a:br>
            <a:r>
              <a:rPr lang="en-US" altLang="en-US" sz="2000" b="1" dirty="0" smtClean="0"/>
              <a:t>Several commands/keys put you into insert mode</a:t>
            </a:r>
          </a:p>
          <a:p>
            <a:pPr marL="384048" lvl="1" indent="0">
              <a:lnSpc>
                <a:spcPct val="90000"/>
              </a:lnSpc>
              <a:buNone/>
            </a:pPr>
            <a:r>
              <a:rPr lang="en-US" altLang="en-US" sz="2000" b="1" dirty="0" smtClean="0"/>
              <a:t>	 </a:t>
            </a:r>
            <a:r>
              <a:rPr lang="en-US" altLang="en-US" sz="2000" b="1" i="1" dirty="0" err="1" smtClean="0">
                <a:latin typeface="new courier"/>
              </a:rPr>
              <a:t>i</a:t>
            </a:r>
            <a:r>
              <a:rPr lang="en-US" altLang="en-US" sz="2000" b="1" i="1" dirty="0" smtClean="0">
                <a:latin typeface="new courier"/>
              </a:rPr>
              <a:t> a I A o </a:t>
            </a:r>
            <a:r>
              <a:rPr lang="en-US" altLang="en-US" sz="2000" b="1" i="1" dirty="0" err="1" smtClean="0">
                <a:latin typeface="new courier"/>
              </a:rPr>
              <a:t>O</a:t>
            </a:r>
            <a:r>
              <a:rPr lang="en-US" altLang="en-US" sz="2000" b="1" dirty="0" smtClean="0"/>
              <a:t> </a:t>
            </a:r>
          </a:p>
          <a:p>
            <a:pPr lvl="1">
              <a:lnSpc>
                <a:spcPct val="90000"/>
              </a:lnSpc>
              <a:buFont typeface="Arial" panose="020B0604020202020204" pitchFamily="34" charset="0"/>
              <a:buChar char="•"/>
            </a:pPr>
            <a:r>
              <a:rPr lang="en-US" altLang="en-US" sz="2000" b="1" dirty="0" smtClean="0"/>
              <a:t>insert mode to command mode</a:t>
            </a:r>
            <a:br>
              <a:rPr lang="en-US" altLang="en-US" sz="2000" b="1" dirty="0" smtClean="0"/>
            </a:br>
            <a:r>
              <a:rPr lang="en-US" altLang="en-US" sz="2000" b="1" dirty="0" smtClean="0"/>
              <a:t>Hit the escape key</a:t>
            </a:r>
          </a:p>
          <a:p>
            <a:pPr lvl="1">
              <a:lnSpc>
                <a:spcPct val="90000"/>
              </a:lnSpc>
            </a:pPr>
            <a:endParaRPr lang="en-US" altLang="en-US" sz="2000" b="1" dirty="0" smtClean="0"/>
          </a:p>
          <a:p>
            <a:pPr eaLnBrk="1" hangingPunct="1"/>
            <a:endParaRPr lang="en-US" altLang="en-US" dirty="0" smtClean="0"/>
          </a:p>
        </p:txBody>
      </p:sp>
    </p:spTree>
    <p:extLst>
      <p:ext uri="{BB962C8B-B14F-4D97-AF65-F5344CB8AC3E}">
        <p14:creationId xmlns:p14="http://schemas.microsoft.com/office/powerpoint/2010/main" val="3704210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609600" y="228600"/>
            <a:ext cx="7543800" cy="914400"/>
          </a:xfrm>
        </p:spPr>
        <p:txBody>
          <a:bodyPr/>
          <a:lstStyle/>
          <a:p>
            <a:pPr eaLnBrk="1" hangingPunct="1"/>
            <a:r>
              <a:rPr lang="en-US" altLang="en-US" dirty="0" smtClean="0"/>
              <a:t>Vi editor commands</a:t>
            </a:r>
          </a:p>
        </p:txBody>
      </p:sp>
      <p:sp>
        <p:nvSpPr>
          <p:cNvPr id="12292" name="Content Placeholder 21"/>
          <p:cNvSpPr>
            <a:spLocks noGrp="1"/>
          </p:cNvSpPr>
          <p:nvPr>
            <p:ph sz="half" idx="4294967295"/>
          </p:nvPr>
        </p:nvSpPr>
        <p:spPr>
          <a:xfrm>
            <a:off x="762000" y="1524000"/>
            <a:ext cx="8001000" cy="4525963"/>
          </a:xfrm>
          <a:prstGeom prst="rect">
            <a:avLst/>
          </a:prstGeom>
        </p:spPr>
        <p:txBody>
          <a:bodyPr/>
          <a:lstStyle/>
          <a:p>
            <a:pPr eaLnBrk="1" hangingPunct="1">
              <a:buFont typeface="Arial" panose="020B0604020202020204" pitchFamily="34" charset="0"/>
              <a:buChar char="•"/>
            </a:pPr>
            <a:r>
              <a:rPr lang="en-US" altLang="en-US" dirty="0" smtClean="0"/>
              <a:t>To create a file </a:t>
            </a:r>
          </a:p>
          <a:p>
            <a:pPr lvl="2" eaLnBrk="1" hangingPunct="1">
              <a:buFont typeface="Arial" panose="020B0604020202020204" pitchFamily="34" charset="0"/>
              <a:buChar char="•"/>
            </a:pPr>
            <a:r>
              <a:rPr lang="en-US" altLang="en-US" dirty="0" smtClean="0"/>
              <a:t>Vi </a:t>
            </a:r>
            <a:r>
              <a:rPr lang="en-US" altLang="en-US" dirty="0" err="1" smtClean="0"/>
              <a:t>filename.c</a:t>
            </a:r>
            <a:endParaRPr lang="en-US" altLang="en-US" dirty="0" smtClean="0"/>
          </a:p>
          <a:p>
            <a:pPr eaLnBrk="1" hangingPunct="1">
              <a:buFont typeface="Arial" panose="020B0604020202020204" pitchFamily="34" charset="0"/>
              <a:buChar char="•"/>
            </a:pPr>
            <a:r>
              <a:rPr lang="en-US" altLang="en-US" dirty="0" smtClean="0"/>
              <a:t>To save a file</a:t>
            </a:r>
          </a:p>
          <a:p>
            <a:pPr lvl="2" eaLnBrk="1" hangingPunct="1">
              <a:buFont typeface="Arial" panose="020B0604020202020204" pitchFamily="34" charset="0"/>
              <a:buChar char="•"/>
            </a:pPr>
            <a:r>
              <a:rPr lang="en-US" altLang="en-US" dirty="0" smtClean="0"/>
              <a:t>:</a:t>
            </a:r>
            <a:r>
              <a:rPr lang="en-US" altLang="en-US" dirty="0" err="1" smtClean="0"/>
              <a:t>wq</a:t>
            </a:r>
            <a:r>
              <a:rPr lang="en-US" altLang="en-US" dirty="0" smtClean="0"/>
              <a:t> write any changes and quit</a:t>
            </a:r>
          </a:p>
          <a:p>
            <a:pPr lvl="2" eaLnBrk="1" hangingPunct="1">
              <a:buFont typeface="Arial" panose="020B0604020202020204" pitchFamily="34" charset="0"/>
              <a:buChar char="•"/>
            </a:pPr>
            <a:r>
              <a:rPr lang="en-US" altLang="en-US" dirty="0" smtClean="0"/>
              <a:t>:q Quit( will only do so if no changes)</a:t>
            </a:r>
          </a:p>
          <a:p>
            <a:pPr lvl="2" eaLnBrk="1" hangingPunct="1">
              <a:buFont typeface="Arial" panose="020B0604020202020204" pitchFamily="34" charset="0"/>
              <a:buChar char="•"/>
            </a:pPr>
            <a:r>
              <a:rPr lang="en-US" altLang="en-US" dirty="0" smtClean="0"/>
              <a:t>:q! quit without saving changes</a:t>
            </a:r>
          </a:p>
          <a:p>
            <a:pPr>
              <a:buFont typeface="Arial" panose="020B0604020202020204" pitchFamily="34" charset="0"/>
              <a:buChar char="•"/>
            </a:pPr>
            <a:r>
              <a:rPr lang="en-US" altLang="en-US" dirty="0" smtClean="0"/>
              <a:t>To delete </a:t>
            </a:r>
          </a:p>
          <a:p>
            <a:pPr lvl="2">
              <a:buFont typeface="Arial" panose="020B0604020202020204" pitchFamily="34" charset="0"/>
              <a:buChar char="•"/>
            </a:pPr>
            <a:r>
              <a:rPr lang="en-US" altLang="en-US" dirty="0" smtClean="0"/>
              <a:t>x -- delete a character</a:t>
            </a:r>
          </a:p>
          <a:p>
            <a:pPr lvl="2">
              <a:buFont typeface="Arial" panose="020B0604020202020204" pitchFamily="34" charset="0"/>
              <a:buChar char="•"/>
            </a:pPr>
            <a:r>
              <a:rPr lang="en-US" altLang="en-US" dirty="0" err="1" smtClean="0"/>
              <a:t>dd</a:t>
            </a:r>
            <a:r>
              <a:rPr lang="en-US" altLang="en-US" dirty="0" smtClean="0"/>
              <a:t> – delete the entire line</a:t>
            </a:r>
          </a:p>
          <a:p>
            <a:pPr lvl="2">
              <a:buFont typeface="Arial" panose="020B0604020202020204" pitchFamily="34" charset="0"/>
              <a:buChar char="•"/>
            </a:pPr>
            <a:r>
              <a:rPr lang="en-US" altLang="en-US" dirty="0" smtClean="0"/>
              <a:t>d$ -- delete from the current position to the end of</a:t>
            </a:r>
          </a:p>
          <a:p>
            <a:pPr lvl="2">
              <a:buFont typeface="Arial" panose="020B0604020202020204" pitchFamily="34" charset="0"/>
              <a:buChar char="•"/>
            </a:pPr>
            <a:r>
              <a:rPr lang="en-US" altLang="en-US" dirty="0" smtClean="0"/>
              <a:t>            the line</a:t>
            </a:r>
          </a:p>
          <a:p>
            <a:pPr lvl="2"/>
            <a:endParaRPr lang="en-US" altLang="en-US" dirty="0" smtClean="0"/>
          </a:p>
          <a:p>
            <a:pPr eaLnBrk="1" hangingPunct="1"/>
            <a:endParaRPr lang="en-US" altLang="en-US" dirty="0" smtClean="0"/>
          </a:p>
          <a:p>
            <a:pPr eaLnBrk="1" hangingPunct="1"/>
            <a:endParaRPr lang="en-US" altLang="en-US" dirty="0" smtClean="0"/>
          </a:p>
          <a:p>
            <a:pPr lvl="2" eaLnBrk="1" hangingPunct="1">
              <a:buFontTx/>
              <a:buNone/>
            </a:pPr>
            <a:endParaRPr lang="en-US" altLang="en-US" dirty="0" smtClean="0"/>
          </a:p>
        </p:txBody>
      </p:sp>
    </p:spTree>
    <p:extLst>
      <p:ext uri="{BB962C8B-B14F-4D97-AF65-F5344CB8AC3E}">
        <p14:creationId xmlns:p14="http://schemas.microsoft.com/office/powerpoint/2010/main" val="3729051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276</TotalTime>
  <Words>2455</Words>
  <Application>Microsoft Office PowerPoint</Application>
  <PresentationFormat>On-screen Show (4:3)</PresentationFormat>
  <Paragraphs>614</Paragraphs>
  <Slides>52</Slides>
  <Notes>45</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Elemental</vt:lpstr>
      <vt:lpstr>Advanced  Operating Systems</vt:lpstr>
      <vt:lpstr>Introduction</vt:lpstr>
      <vt:lpstr>Introduction</vt:lpstr>
      <vt:lpstr>Introduction</vt:lpstr>
      <vt:lpstr>Creating, Compiling and Running a  C/C++ program</vt:lpstr>
      <vt:lpstr>Simple C++ Program</vt:lpstr>
      <vt:lpstr>Where to start</vt:lpstr>
      <vt:lpstr>Vi Editor</vt:lpstr>
      <vt:lpstr>Vi editor commands</vt:lpstr>
      <vt:lpstr>Time Functions</vt:lpstr>
      <vt:lpstr>Time Functions</vt:lpstr>
      <vt:lpstr>Time in C++ on UNIX </vt:lpstr>
      <vt:lpstr>Time in C++ on UNIX </vt:lpstr>
      <vt:lpstr>Time in Java</vt:lpstr>
      <vt:lpstr>Time in C#</vt:lpstr>
      <vt:lpstr>PowerPoint Presentation</vt:lpstr>
      <vt:lpstr>Process Control</vt:lpstr>
      <vt:lpstr>Process(C/C++)</vt:lpstr>
      <vt:lpstr>Process(C/C++)</vt:lpstr>
      <vt:lpstr>Process(C/C++)</vt:lpstr>
      <vt:lpstr>Process(C/C++)</vt:lpstr>
      <vt:lpstr>Process(C/C++)</vt:lpstr>
      <vt:lpstr>Process(C/C++)</vt:lpstr>
      <vt:lpstr>Process(C/C++)</vt:lpstr>
      <vt:lpstr>Process(C/C++)</vt:lpstr>
      <vt:lpstr>Process(C/C++)</vt:lpstr>
      <vt:lpstr>Process(C/C++)</vt:lpstr>
      <vt:lpstr>Process(C/C++)</vt:lpstr>
      <vt:lpstr>Process(C/C++)</vt:lpstr>
      <vt:lpstr>Process(C/C++)</vt:lpstr>
      <vt:lpstr>Process(C/C++)</vt:lpstr>
      <vt:lpstr>Process(C/C++)</vt:lpstr>
      <vt:lpstr>Process(C/C++) - wait(int *)</vt:lpstr>
      <vt:lpstr>Process(C/C++) - exit(int)</vt:lpstr>
      <vt:lpstr>PowerPoint Presentation</vt:lpstr>
      <vt:lpstr>Process(C/C++) – Multi Children</vt:lpstr>
      <vt:lpstr>PowerPoint Presentation</vt:lpstr>
      <vt:lpstr>Process(Java)</vt:lpstr>
      <vt:lpstr>Process(Java)</vt:lpstr>
      <vt:lpstr>Java Process Exec()</vt:lpstr>
      <vt:lpstr>Process(Java)</vt:lpstr>
      <vt:lpstr>Process(Java) - Windwos</vt:lpstr>
      <vt:lpstr>Process (Java) - LINUX</vt:lpstr>
      <vt:lpstr>Process(Java) – a little complex one</vt:lpstr>
      <vt:lpstr>Process (C#)</vt:lpstr>
      <vt:lpstr>Process (C#)</vt:lpstr>
      <vt:lpstr>Process  (C#)</vt:lpstr>
      <vt:lpstr>Process  (C#)</vt:lpstr>
      <vt:lpstr>Process  (C#)</vt:lpstr>
      <vt:lpstr>Process  (C#)</vt:lpstr>
      <vt:lpstr>Process  (C#)</vt:lpstr>
      <vt:lpstr>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Operating Systems</dc:title>
  <cp:lastModifiedBy>Jiang Guo</cp:lastModifiedBy>
  <cp:revision>24</cp:revision>
  <dcterms:modified xsi:type="dcterms:W3CDTF">2016-08-06T16:24:41Z</dcterms:modified>
</cp:coreProperties>
</file>