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 id="2147483656" r:id="rId2"/>
  </p:sldMasterIdLst>
  <p:notesMasterIdLst>
    <p:notesMasterId r:id="rId55"/>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443" r:id="rId20"/>
    <p:sldId id="346" r:id="rId21"/>
    <p:sldId id="347" r:id="rId22"/>
    <p:sldId id="348" r:id="rId23"/>
    <p:sldId id="349" r:id="rId24"/>
    <p:sldId id="350" r:id="rId25"/>
    <p:sldId id="345" r:id="rId26"/>
    <p:sldId id="391" r:id="rId27"/>
    <p:sldId id="392" r:id="rId28"/>
    <p:sldId id="433" r:id="rId29"/>
    <p:sldId id="393" r:id="rId30"/>
    <p:sldId id="396" r:id="rId31"/>
    <p:sldId id="406" r:id="rId32"/>
    <p:sldId id="407" r:id="rId33"/>
    <p:sldId id="408" r:id="rId34"/>
    <p:sldId id="409" r:id="rId35"/>
    <p:sldId id="410" r:id="rId36"/>
    <p:sldId id="411" r:id="rId37"/>
    <p:sldId id="412" r:id="rId38"/>
    <p:sldId id="413" r:id="rId39"/>
    <p:sldId id="414" r:id="rId40"/>
    <p:sldId id="416" r:id="rId41"/>
    <p:sldId id="418" r:id="rId42"/>
    <p:sldId id="421" r:id="rId43"/>
    <p:sldId id="444" r:id="rId44"/>
    <p:sldId id="422" r:id="rId45"/>
    <p:sldId id="434" r:id="rId46"/>
    <p:sldId id="435" r:id="rId47"/>
    <p:sldId id="436" r:id="rId48"/>
    <p:sldId id="437" r:id="rId49"/>
    <p:sldId id="438" r:id="rId50"/>
    <p:sldId id="439" r:id="rId51"/>
    <p:sldId id="440" r:id="rId52"/>
    <p:sldId id="441" r:id="rId53"/>
    <p:sldId id="442" r:id="rId54"/>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94660"/>
  </p:normalViewPr>
  <p:slideViewPr>
    <p:cSldViewPr>
      <p:cViewPr varScale="1">
        <p:scale>
          <a:sx n="118" d="100"/>
          <a:sy n="118" d="100"/>
        </p:scale>
        <p:origin x="-1138"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29178384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54" name="Shape 5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2" name="Shape 5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Shape 7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54" name="Shape 7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Shape 5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8" name="Shape 5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84" name="Shape 5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Shape 6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40" name="Shape 6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Shape 6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47" name="Shape 6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Shape 6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8" name="Shape 6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4" name="Shape 6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Shape 6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70" name="Shape 6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76" name="Shape 6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Shape 6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2" name="Shape 6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Shape 6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8" name="Shape 6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Shape 6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0" name="Shape 7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Shape 7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12" name="Shape 7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Shape 7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30" name="Shape 7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Shape 7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30" name="Shape 7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Shape 7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36" name="Shape 7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rot="10800000" flipH="1">
            <a:off x="0" y="2984999"/>
            <a:ext cx="9144000" cy="2158500"/>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9" name="Shape 9"/>
          <p:cNvSpPr/>
          <p:nvPr/>
        </p:nvSpPr>
        <p:spPr>
          <a:xfrm>
            <a:off x="0" y="2393175"/>
            <a:ext cx="4617372" cy="59050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10" name="Shape 10"/>
          <p:cNvSpPr/>
          <p:nvPr/>
        </p:nvSpPr>
        <p:spPr>
          <a:xfrm rot="10800000" flipH="1">
            <a:off x="0" y="2983958"/>
            <a:ext cx="4617372" cy="571095"/>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
        <p:nvSpPr>
          <p:cNvPr id="11" name="Shape 11"/>
          <p:cNvSpPr txBox="1">
            <a:spLocks noGrp="1"/>
          </p:cNvSpPr>
          <p:nvPr>
            <p:ph type="ctrTitle"/>
          </p:nvPr>
        </p:nvSpPr>
        <p:spPr>
          <a:xfrm>
            <a:off x="685800" y="1746892"/>
            <a:ext cx="7772400" cy="1238099"/>
          </a:xfrm>
          <a:prstGeom prst="rect">
            <a:avLst/>
          </a:prstGeom>
        </p:spPr>
        <p:txBody>
          <a:bodyPr lIns="91425" tIns="91425" rIns="91425" bIns="91425" anchor="b"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12" name="Shape 12"/>
          <p:cNvSpPr txBox="1">
            <a:spLocks noGrp="1"/>
          </p:cNvSpPr>
          <p:nvPr>
            <p:ph type="subTitle" idx="1"/>
          </p:nvPr>
        </p:nvSpPr>
        <p:spPr>
          <a:xfrm>
            <a:off x="685800" y="3093357"/>
            <a:ext cx="7772400" cy="666600"/>
          </a:xfrm>
          <a:prstGeom prst="rect">
            <a:avLst/>
          </a:prstGeom>
        </p:spPr>
        <p:txBody>
          <a:bodyPr lIns="91425" tIns="91425" rIns="91425" bIns="91425" anchor="t" anchorCtr="0"/>
          <a:lstStyle>
            <a:lvl1pPr algn="ctr">
              <a:spcBef>
                <a:spcPts val="0"/>
              </a:spcBef>
              <a:buClr>
                <a:schemeClr val="dk2"/>
              </a:buClr>
              <a:buSzPct val="100000"/>
              <a:buNone/>
              <a:defRPr sz="2400" i="1">
                <a:solidFill>
                  <a:schemeClr val="dk2"/>
                </a:solidFill>
              </a:defRPr>
            </a:lvl1pPr>
            <a:lvl2pPr algn="ctr">
              <a:spcBef>
                <a:spcPts val="0"/>
              </a:spcBef>
              <a:buClr>
                <a:schemeClr val="dk2"/>
              </a:buClr>
              <a:buNone/>
              <a:defRPr i="1">
                <a:solidFill>
                  <a:schemeClr val="dk2"/>
                </a:solidFill>
              </a:defRPr>
            </a:lvl2pPr>
            <a:lvl3pPr algn="ctr">
              <a:spcBef>
                <a:spcPts val="0"/>
              </a:spcBef>
              <a:buClr>
                <a:schemeClr val="dk2"/>
              </a:buClr>
              <a:buNone/>
              <a:defRPr i="1">
                <a:solidFill>
                  <a:schemeClr val="dk2"/>
                </a:solidFill>
              </a:defRPr>
            </a:lvl3pPr>
            <a:lvl4pPr algn="ctr">
              <a:spcBef>
                <a:spcPts val="0"/>
              </a:spcBef>
              <a:buClr>
                <a:schemeClr val="dk2"/>
              </a:buClr>
              <a:buSzPct val="100000"/>
              <a:buNone/>
              <a:defRPr sz="2400" i="1">
                <a:solidFill>
                  <a:schemeClr val="dk2"/>
                </a:solidFill>
              </a:defRPr>
            </a:lvl4pPr>
            <a:lvl5pPr algn="ctr">
              <a:spcBef>
                <a:spcPts val="0"/>
              </a:spcBef>
              <a:buClr>
                <a:schemeClr val="dk2"/>
              </a:buClr>
              <a:buSzPct val="100000"/>
              <a:buNone/>
              <a:defRPr sz="2400" i="1">
                <a:solidFill>
                  <a:schemeClr val="dk2"/>
                </a:solidFill>
              </a:defRPr>
            </a:lvl5pPr>
            <a:lvl6pPr algn="ctr">
              <a:spcBef>
                <a:spcPts val="0"/>
              </a:spcBef>
              <a:buClr>
                <a:schemeClr val="dk2"/>
              </a:buClr>
              <a:buSzPct val="100000"/>
              <a:buNone/>
              <a:defRPr sz="2400" i="1">
                <a:solidFill>
                  <a:schemeClr val="dk2"/>
                </a:solidFill>
              </a:defRPr>
            </a:lvl6pPr>
            <a:lvl7pPr algn="ctr">
              <a:spcBef>
                <a:spcPts val="0"/>
              </a:spcBef>
              <a:buClr>
                <a:schemeClr val="dk2"/>
              </a:buClr>
              <a:buSzPct val="100000"/>
              <a:buNone/>
              <a:defRPr sz="2400" i="1">
                <a:solidFill>
                  <a:schemeClr val="dk2"/>
                </a:solidFill>
              </a:defRPr>
            </a:lvl7pPr>
            <a:lvl8pPr algn="ctr">
              <a:spcBef>
                <a:spcPts val="0"/>
              </a:spcBef>
              <a:buClr>
                <a:schemeClr val="dk2"/>
              </a:buClr>
              <a:buSzPct val="100000"/>
              <a:buNone/>
              <a:defRPr sz="2400" i="1">
                <a:solidFill>
                  <a:schemeClr val="dk2"/>
                </a:solidFill>
              </a:defRPr>
            </a:lvl8pPr>
            <a:lvl9pPr algn="ctr">
              <a:spcBef>
                <a:spcPts val="0"/>
              </a:spcBef>
              <a:buClr>
                <a:schemeClr val="dk2"/>
              </a:buClr>
              <a:buSzPct val="100000"/>
              <a:buNone/>
              <a:defRPr sz="2400" i="1">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27F93-BEEF-4CB9-879E-8A89E470E2FA}" type="datetimeFigureOut">
              <a:rPr lang="en-US" smtClean="0">
                <a:solidFill>
                  <a:prstClr val="black">
                    <a:tint val="95000"/>
                  </a:prstClr>
                </a:solidFill>
              </a:rPr>
              <a:pPr/>
              <a:t>6/1/2017</a:t>
            </a:fld>
            <a:endParaRPr lang="en-US">
              <a:solidFill>
                <a:prstClr val="black">
                  <a:tint val="95000"/>
                </a:prstClr>
              </a:solidFill>
            </a:endParaRPr>
          </a:p>
        </p:txBody>
      </p:sp>
      <p:sp>
        <p:nvSpPr>
          <p:cNvPr id="3" name="Footer Placeholder 2"/>
          <p:cNvSpPr>
            <a:spLocks noGrp="1"/>
          </p:cNvSpPr>
          <p:nvPr>
            <p:ph type="ftr" sz="quarter" idx="11"/>
          </p:nvPr>
        </p:nvSpPr>
        <p:spPr/>
        <p:txBody>
          <a:bodyPr/>
          <a:lstStyle/>
          <a:p>
            <a:endParaRPr lang="en-US">
              <a:solidFill>
                <a:prstClr val="black">
                  <a:tint val="95000"/>
                </a:prstClr>
              </a:solidFill>
            </a:endParaRPr>
          </a:p>
        </p:txBody>
      </p:sp>
      <p:sp>
        <p:nvSpPr>
          <p:cNvPr id="4" name="Slide Number Placeholder 3"/>
          <p:cNvSpPr>
            <a:spLocks noGrp="1"/>
          </p:cNvSpPr>
          <p:nvPr>
            <p:ph type="sldNum" sz="quarter" idx="12"/>
          </p:nvPr>
        </p:nvSpPr>
        <p:spPr/>
        <p:txBody>
          <a:bodyPr/>
          <a:lstStyle/>
          <a:p>
            <a:fld id="{D640DF2F-B345-4435-90A7-404E3921A2E7}"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90588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14300"/>
            <a:ext cx="2523744" cy="733806"/>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8" y="1307350"/>
            <a:ext cx="5920641" cy="34191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297514"/>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C227F93-BEEF-4CB9-879E-8A89E470E2FA}" type="datetimeFigureOut">
              <a:rPr lang="en-US" smtClean="0">
                <a:solidFill>
                  <a:prstClr val="black">
                    <a:tint val="95000"/>
                  </a:prstClr>
                </a:solidFill>
              </a:rPr>
              <a:pPr/>
              <a:t>6/1/2017</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D640DF2F-B345-4435-90A7-404E3921A2E7}" type="slidenum">
              <a:rPr lang="en-US" smtClean="0">
                <a:solidFill>
                  <a:prstClr val="black">
                    <a:tint val="95000"/>
                  </a:prstClr>
                </a:solidFill>
              </a:rPr>
              <a:pPr/>
              <a:t>‹#›</a:t>
            </a:fld>
            <a:endParaRPr lang="en-US">
              <a:solidFill>
                <a:prstClr val="black">
                  <a:tint val="95000"/>
                </a:prstClr>
              </a:solidFill>
            </a:endParaRPr>
          </a:p>
        </p:txBody>
      </p:sp>
      <p:sp>
        <p:nvSpPr>
          <p:cNvPr id="12" name="Rectangle 11"/>
          <p:cNvSpPr/>
          <p:nvPr/>
        </p:nvSpPr>
        <p:spPr bwMode="invGray">
          <a:xfrm>
            <a:off x="2855737" y="0"/>
            <a:ext cx="45720" cy="1090422"/>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kern="1200">
              <a:solidFill>
                <a:prstClr val="white"/>
              </a:solidFill>
            </a:endParaRPr>
          </a:p>
        </p:txBody>
      </p:sp>
      <p:sp>
        <p:nvSpPr>
          <p:cNvPr id="9" name="Rectangle 8"/>
          <p:cNvSpPr/>
          <p:nvPr/>
        </p:nvSpPr>
        <p:spPr bwMode="invGray">
          <a:xfrm>
            <a:off x="2855737" y="0"/>
            <a:ext cx="45720" cy="1090422"/>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kern="1200">
              <a:solidFill>
                <a:prstClr val="white"/>
              </a:solidFill>
            </a:endParaRPr>
          </a:p>
        </p:txBody>
      </p:sp>
    </p:spTree>
    <p:extLst>
      <p:ext uri="{BB962C8B-B14F-4D97-AF65-F5344CB8AC3E}">
        <p14:creationId xmlns:p14="http://schemas.microsoft.com/office/powerpoint/2010/main" val="3810093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16586"/>
            <a:ext cx="2525150" cy="733806"/>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6" y="1113606"/>
            <a:ext cx="6247397" cy="4029894"/>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296162"/>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877824"/>
            <a:ext cx="2523744" cy="150876"/>
          </a:xfrm>
        </p:spPr>
        <p:txBody>
          <a:bodyPr/>
          <a:lstStyle/>
          <a:p>
            <a:fld id="{8C227F93-BEEF-4CB9-879E-8A89E470E2FA}" type="datetimeFigureOut">
              <a:rPr lang="en-US" smtClean="0">
                <a:solidFill>
                  <a:prstClr val="black">
                    <a:tint val="95000"/>
                  </a:prstClr>
                </a:solidFill>
              </a:rPr>
              <a:pPr/>
              <a:t>6/1/2017</a:t>
            </a:fld>
            <a:endParaRPr lang="en-US">
              <a:solidFill>
                <a:prstClr val="black">
                  <a:tint val="95000"/>
                </a:prstClr>
              </a:solidFill>
            </a:endParaRPr>
          </a:p>
        </p:txBody>
      </p:sp>
      <p:sp>
        <p:nvSpPr>
          <p:cNvPr id="11" name="Rectangle 10"/>
          <p:cNvSpPr/>
          <p:nvPr/>
        </p:nvSpPr>
        <p:spPr>
          <a:xfrm>
            <a:off x="2855737" y="0"/>
            <a:ext cx="45720"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kern="1200">
              <a:solidFill>
                <a:prstClr val="white"/>
              </a:solidFill>
            </a:endParaRPr>
          </a:p>
        </p:txBody>
      </p:sp>
      <p:sp>
        <p:nvSpPr>
          <p:cNvPr id="9" name="Rectangle 8"/>
          <p:cNvSpPr/>
          <p:nvPr/>
        </p:nvSpPr>
        <p:spPr bwMode="invGray">
          <a:xfrm>
            <a:off x="2855737" y="0"/>
            <a:ext cx="45720"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kern="1200">
              <a:solidFill>
                <a:prstClr val="white"/>
              </a:solidFill>
            </a:endParaRPr>
          </a:p>
        </p:txBody>
      </p:sp>
      <p:sp>
        <p:nvSpPr>
          <p:cNvPr id="6" name="Footer Placeholder 5"/>
          <p:cNvSpPr>
            <a:spLocks noGrp="1"/>
          </p:cNvSpPr>
          <p:nvPr>
            <p:ph type="ftr" sz="quarter" idx="11"/>
          </p:nvPr>
        </p:nvSpPr>
        <p:spPr>
          <a:xfrm>
            <a:off x="3035808" y="877824"/>
            <a:ext cx="5193792" cy="150876"/>
          </a:xfrm>
        </p:spPr>
        <p:txBody>
          <a:bodyPr/>
          <a:lstStyle>
            <a:lvl1pPr>
              <a:defRPr>
                <a:solidFill>
                  <a:schemeClr val="bg1">
                    <a:shade val="50000"/>
                  </a:schemeClr>
                </a:solidFill>
              </a:defRPr>
            </a:lvl1pPr>
          </a:lstStyle>
          <a:p>
            <a:endParaRPr lang="en-US">
              <a:solidFill>
                <a:prstClr val="white">
                  <a:shade val="50000"/>
                </a:prstClr>
              </a:solidFill>
            </a:endParaRPr>
          </a:p>
        </p:txBody>
      </p:sp>
      <p:sp>
        <p:nvSpPr>
          <p:cNvPr id="7" name="Slide Number Placeholder 6"/>
          <p:cNvSpPr>
            <a:spLocks noGrp="1"/>
          </p:cNvSpPr>
          <p:nvPr>
            <p:ph type="sldNum" sz="quarter" idx="12"/>
          </p:nvPr>
        </p:nvSpPr>
        <p:spPr>
          <a:xfrm>
            <a:off x="8339328" y="877824"/>
            <a:ext cx="733864" cy="150876"/>
          </a:xfrm>
        </p:spPr>
        <p:txBody>
          <a:bodyPr/>
          <a:lstStyle/>
          <a:p>
            <a:fld id="{D640DF2F-B345-4435-90A7-404E3921A2E7}"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45675584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227F93-BEEF-4CB9-879E-8A89E470E2FA}" type="datetimeFigureOut">
              <a:rPr lang="en-US" smtClean="0">
                <a:solidFill>
                  <a:prstClr val="black">
                    <a:tint val="95000"/>
                  </a:prstClr>
                </a:solidFill>
              </a:rPr>
              <a:pPr/>
              <a:t>6/1/2017</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D640DF2F-B345-4435-90A7-404E3921A2E7}"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18960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51435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kern="1200">
              <a:solidFill>
                <a:prstClr val="white"/>
              </a:solidFill>
            </a:endParaRPr>
          </a:p>
        </p:txBody>
      </p:sp>
      <p:sp>
        <p:nvSpPr>
          <p:cNvPr id="8" name="Rectangle 7"/>
          <p:cNvSpPr/>
          <p:nvPr/>
        </p:nvSpPr>
        <p:spPr bwMode="ltGray">
          <a:xfrm>
            <a:off x="6647688" y="0"/>
            <a:ext cx="2514601" cy="51435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kern="1200">
              <a:solidFill>
                <a:prstClr val="white"/>
              </a:solidFill>
            </a:endParaRPr>
          </a:p>
        </p:txBody>
      </p:sp>
      <p:sp>
        <p:nvSpPr>
          <p:cNvPr id="2" name="Vertical Title 1"/>
          <p:cNvSpPr>
            <a:spLocks noGrp="1"/>
          </p:cNvSpPr>
          <p:nvPr>
            <p:ph type="title" orient="vert"/>
          </p:nvPr>
        </p:nvSpPr>
        <p:spPr>
          <a:xfrm>
            <a:off x="6781800" y="205980"/>
            <a:ext cx="1905000" cy="438864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28600"/>
            <a:ext cx="60198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227F93-BEEF-4CB9-879E-8A89E470E2FA}" type="datetimeFigureOut">
              <a:rPr lang="en-US" smtClean="0">
                <a:solidFill>
                  <a:prstClr val="black">
                    <a:tint val="95000"/>
                  </a:prstClr>
                </a:solidFill>
              </a:rPr>
              <a:pPr/>
              <a:t>6/1/2017</a:t>
            </a:fld>
            <a:endParaRPr lang="en-US">
              <a:solidFill>
                <a:prstClr val="black">
                  <a:tint val="95000"/>
                </a:prstClr>
              </a:solidFill>
            </a:endParaRPr>
          </a:p>
        </p:txBody>
      </p:sp>
      <p:sp>
        <p:nvSpPr>
          <p:cNvPr id="5" name="Footer Placeholder 4"/>
          <p:cNvSpPr>
            <a:spLocks noGrp="1"/>
          </p:cNvSpPr>
          <p:nvPr>
            <p:ph type="ftr" sz="quarter" idx="11"/>
          </p:nvPr>
        </p:nvSpPr>
        <p:spPr>
          <a:xfrm>
            <a:off x="2640597" y="4783095"/>
            <a:ext cx="3836404" cy="273844"/>
          </a:xfrm>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D640DF2F-B345-4435-90A7-404E3921A2E7}"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44357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163100"/>
            <a:ext cx="9144000" cy="3980399"/>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15" name="Shape 15"/>
          <p:cNvSpPr/>
          <p:nvPr/>
        </p:nvSpPr>
        <p:spPr>
          <a:xfrm flipH="1">
            <a:off x="4526627" y="571349"/>
            <a:ext cx="4617372" cy="59050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16" name="Shape 16"/>
          <p:cNvSpPr/>
          <p:nvPr/>
        </p:nvSpPr>
        <p:spPr>
          <a:xfrm rot="10800000">
            <a:off x="4526627" y="1162132"/>
            <a:ext cx="4617372" cy="571095"/>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
        <p:nvSpPr>
          <p:cNvPr id="17" name="Shape 17"/>
          <p:cNvSpPr txBox="1">
            <a:spLocks noGrp="1"/>
          </p:cNvSpPr>
          <p:nvPr>
            <p:ph type="title"/>
          </p:nvPr>
        </p:nvSpPr>
        <p:spPr>
          <a:xfrm>
            <a:off x="457200" y="205978"/>
            <a:ext cx="8229600" cy="857400"/>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aption">
    <p:spTree>
      <p:nvGrpSpPr>
        <p:cNvPr id="1" name="Shape 31"/>
        <p:cNvGrpSpPr/>
        <p:nvPr/>
      </p:nvGrpSpPr>
      <p:grpSpPr>
        <a:xfrm>
          <a:off x="0" y="0"/>
          <a:ext cx="0" cy="0"/>
          <a:chOff x="0" y="0"/>
          <a:chExt cx="0" cy="0"/>
        </a:xfrm>
      </p:grpSpPr>
      <p:sp>
        <p:nvSpPr>
          <p:cNvPr id="32" name="Shape 32"/>
          <p:cNvSpPr/>
          <p:nvPr/>
        </p:nvSpPr>
        <p:spPr>
          <a:xfrm rot="10800000" flipH="1">
            <a:off x="0" y="4412699"/>
            <a:ext cx="9144000" cy="730799"/>
          </a:xfrm>
          <a:prstGeom prst="rect">
            <a:avLst/>
          </a:prstGeom>
          <a:solidFill>
            <a:schemeClr val="lt1"/>
          </a:solidFill>
          <a:ln>
            <a:noFill/>
          </a:ln>
        </p:spPr>
        <p:txBody>
          <a:bodyPr lIns="91425" tIns="45700" rIns="91425" bIns="45700" anchor="ctr" anchorCtr="0">
            <a:noAutofit/>
          </a:bodyPr>
          <a:lstStyle/>
          <a:p>
            <a:pPr>
              <a:spcBef>
                <a:spcPts val="0"/>
              </a:spcBef>
              <a:buNone/>
            </a:pPr>
            <a:endParaRPr/>
          </a:p>
        </p:txBody>
      </p:sp>
      <p:sp>
        <p:nvSpPr>
          <p:cNvPr id="33" name="Shape 33"/>
          <p:cNvSpPr/>
          <p:nvPr/>
        </p:nvSpPr>
        <p:spPr>
          <a:xfrm flipH="1">
            <a:off x="4526627" y="3820834"/>
            <a:ext cx="4617372" cy="590502"/>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lIns="91425" tIns="45700" rIns="91425" bIns="45700" anchor="ctr" anchorCtr="0">
            <a:noAutofit/>
          </a:bodyPr>
          <a:lstStyle/>
          <a:p>
            <a:pPr>
              <a:spcBef>
                <a:spcPts val="0"/>
              </a:spcBef>
              <a:buNone/>
            </a:pPr>
            <a:endParaRPr/>
          </a:p>
        </p:txBody>
      </p:sp>
      <p:sp>
        <p:nvSpPr>
          <p:cNvPr id="34" name="Shape 34"/>
          <p:cNvSpPr/>
          <p:nvPr/>
        </p:nvSpPr>
        <p:spPr>
          <a:xfrm rot="10800000">
            <a:off x="4526627" y="4411617"/>
            <a:ext cx="4617372" cy="571095"/>
          </a:xfrm>
          <a:custGeom>
            <a:avLst/>
            <a:gdLst/>
            <a:ahLst/>
            <a:cxnLst/>
            <a:rect l="0" t="0" r="0" b="0"/>
            <a:pathLst>
              <a:path w="4617373" h="1108924" extrusionOk="0">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lIns="91425" tIns="45700" rIns="91425" bIns="45700" anchor="ctr" anchorCtr="0">
            <a:noAutofit/>
          </a:bodyPr>
          <a:lstStyle/>
          <a:p>
            <a:pPr>
              <a:spcBef>
                <a:spcPts val="0"/>
              </a:spcBef>
              <a:buNone/>
            </a:pPr>
            <a:endParaRPr/>
          </a:p>
        </p:txBody>
      </p:sp>
      <p:sp>
        <p:nvSpPr>
          <p:cNvPr id="35" name="Shape 35"/>
          <p:cNvSpPr txBox="1">
            <a:spLocks noGrp="1"/>
          </p:cNvSpPr>
          <p:nvPr>
            <p:ph type="body" idx="1"/>
          </p:nvPr>
        </p:nvSpPr>
        <p:spPr>
          <a:xfrm>
            <a:off x="457200" y="4421726"/>
            <a:ext cx="8229600" cy="505200"/>
          </a:xfrm>
          <a:prstGeom prst="rect">
            <a:avLst/>
          </a:prstGeom>
        </p:spPr>
        <p:txBody>
          <a:bodyPr lIns="91425" tIns="91425" rIns="91425" bIns="91425" anchor="ctr" anchorCtr="0"/>
          <a:lstStyle>
            <a:lvl1pPr>
              <a:spcBef>
                <a:spcPts val="0"/>
              </a:spcBef>
              <a:buClr>
                <a:schemeClr val="dk2"/>
              </a:buClr>
              <a:buSzPct val="100000"/>
              <a:buNone/>
              <a:defRPr sz="2400" i="1">
                <a:solidFill>
                  <a:schemeClr val="dk2"/>
                </a:solidFill>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9143999" cy="385157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kern="1200">
              <a:solidFill>
                <a:prstClr val="white"/>
              </a:solidFill>
            </a:endParaRPr>
          </a:p>
        </p:txBody>
      </p:sp>
      <p:sp>
        <p:nvSpPr>
          <p:cNvPr id="2" name="Title 1"/>
          <p:cNvSpPr>
            <a:spLocks noGrp="1"/>
          </p:cNvSpPr>
          <p:nvPr>
            <p:ph type="ctrTitle"/>
          </p:nvPr>
        </p:nvSpPr>
        <p:spPr>
          <a:xfrm>
            <a:off x="685800" y="2516886"/>
            <a:ext cx="8077200" cy="1255014"/>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371600"/>
            <a:ext cx="8077200" cy="1124712"/>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8C227F93-BEEF-4CB9-879E-8A89E470E2FA}" type="datetimeFigureOut">
              <a:rPr lang="en-US" smtClean="0">
                <a:solidFill>
                  <a:prstClr val="white">
                    <a:tint val="95000"/>
                  </a:prstClr>
                </a:solidFill>
              </a:rPr>
              <a:pPr/>
              <a:t>6/1/2017</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D640DF2F-B345-4435-90A7-404E3921A2E7}" type="slidenum">
              <a:rPr lang="en-US" smtClean="0">
                <a:solidFill>
                  <a:prstClr val="white">
                    <a:tint val="95000"/>
                  </a:prstClr>
                </a:solidFill>
              </a:rPr>
              <a:pPr/>
              <a:t>‹#›</a:t>
            </a:fld>
            <a:endParaRPr lang="en-US">
              <a:solidFill>
                <a:prstClr val="white">
                  <a:tint val="95000"/>
                </a:prstClr>
              </a:solidFill>
            </a:endParaRPr>
          </a:p>
        </p:txBody>
      </p:sp>
      <p:sp>
        <p:nvSpPr>
          <p:cNvPr id="10" name="Rectangle 9"/>
          <p:cNvSpPr/>
          <p:nvPr/>
        </p:nvSpPr>
        <p:spPr bwMode="invGray">
          <a:xfrm>
            <a:off x="0" y="3846251"/>
            <a:ext cx="9144000" cy="3429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kern="1200">
              <a:solidFill>
                <a:prstClr val="white"/>
              </a:solidFill>
            </a:endParaRPr>
          </a:p>
        </p:txBody>
      </p:sp>
    </p:spTree>
    <p:extLst>
      <p:ext uri="{BB962C8B-B14F-4D97-AF65-F5344CB8AC3E}">
        <p14:creationId xmlns:p14="http://schemas.microsoft.com/office/powerpoint/2010/main" val="156424775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586"/>
            <a:ext cx="8229600" cy="939546"/>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227F93-BEEF-4CB9-879E-8A89E470E2FA}" type="datetimeFigureOut">
              <a:rPr lang="en-US" smtClean="0">
                <a:solidFill>
                  <a:prstClr val="black">
                    <a:tint val="95000"/>
                  </a:prstClr>
                </a:solidFill>
              </a:rPr>
              <a:pPr/>
              <a:t>6/1/2017</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D640DF2F-B345-4435-90A7-404E3921A2E7}"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089663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195189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kern="1200">
              <a:solidFill>
                <a:prstClr val="white"/>
              </a:solidFill>
            </a:endParaRPr>
          </a:p>
        </p:txBody>
      </p:sp>
      <p:sp>
        <p:nvSpPr>
          <p:cNvPr id="12" name="Rectangle 11"/>
          <p:cNvSpPr/>
          <p:nvPr/>
        </p:nvSpPr>
        <p:spPr bwMode="invGray">
          <a:xfrm>
            <a:off x="0" y="1951890"/>
            <a:ext cx="9144000" cy="3429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kern="1200">
              <a:solidFill>
                <a:prstClr val="white"/>
              </a:solidFill>
            </a:endParaRPr>
          </a:p>
        </p:txBody>
      </p:sp>
      <p:sp>
        <p:nvSpPr>
          <p:cNvPr id="2" name="Title 1"/>
          <p:cNvSpPr>
            <a:spLocks noGrp="1"/>
          </p:cNvSpPr>
          <p:nvPr>
            <p:ph type="title"/>
          </p:nvPr>
        </p:nvSpPr>
        <p:spPr>
          <a:xfrm>
            <a:off x="749808" y="89154"/>
            <a:ext cx="8013192" cy="1227582"/>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371600"/>
            <a:ext cx="8022336" cy="51435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C227F93-BEEF-4CB9-879E-8A89E470E2FA}" type="datetimeFigureOut">
              <a:rPr lang="en-US" smtClean="0">
                <a:solidFill>
                  <a:prstClr val="white">
                    <a:tint val="95000"/>
                  </a:prstClr>
                </a:solidFill>
              </a:rPr>
              <a:pPr/>
              <a:t>6/1/2017</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D640DF2F-B345-4435-90A7-404E3921A2E7}"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377457647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330452"/>
            <a:ext cx="4038600" cy="3467862"/>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330452"/>
            <a:ext cx="4038600" cy="3467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C227F93-BEEF-4CB9-879E-8A89E470E2FA}" type="datetimeFigureOut">
              <a:rPr lang="en-US" smtClean="0">
                <a:solidFill>
                  <a:prstClr val="black">
                    <a:tint val="95000"/>
                  </a:prstClr>
                </a:solidFill>
              </a:rPr>
              <a:pPr/>
              <a:t>6/1/2017</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D640DF2F-B345-4435-90A7-404E3921A2E7}"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700868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74241"/>
            <a:ext cx="4040188"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1837134"/>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6" y="1274241"/>
            <a:ext cx="4041775"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6" y="1837134"/>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C227F93-BEEF-4CB9-879E-8A89E470E2FA}" type="datetimeFigureOut">
              <a:rPr lang="en-US" smtClean="0">
                <a:solidFill>
                  <a:prstClr val="black">
                    <a:tint val="95000"/>
                  </a:prstClr>
                </a:solidFill>
              </a:rPr>
              <a:pPr/>
              <a:t>6/1/2017</a:t>
            </a:fld>
            <a:endParaRPr lang="en-US">
              <a:solidFill>
                <a:prstClr val="black">
                  <a:tint val="95000"/>
                </a:prstClr>
              </a:solidFill>
            </a:endParaRPr>
          </a:p>
        </p:txBody>
      </p:sp>
      <p:sp>
        <p:nvSpPr>
          <p:cNvPr id="8" name="Footer Placeholder 7"/>
          <p:cNvSpPr>
            <a:spLocks noGrp="1"/>
          </p:cNvSpPr>
          <p:nvPr>
            <p:ph type="ftr" sz="quarter" idx="11"/>
          </p:nvPr>
        </p:nvSpPr>
        <p:spPr/>
        <p:txBody>
          <a:bodyPr/>
          <a:lstStyle/>
          <a:p>
            <a:endParaRPr lang="en-US">
              <a:solidFill>
                <a:prstClr val="black">
                  <a:tint val="95000"/>
                </a:prstClr>
              </a:solidFill>
            </a:endParaRPr>
          </a:p>
        </p:txBody>
      </p:sp>
      <p:sp>
        <p:nvSpPr>
          <p:cNvPr id="9" name="Slide Number Placeholder 8"/>
          <p:cNvSpPr>
            <a:spLocks noGrp="1"/>
          </p:cNvSpPr>
          <p:nvPr>
            <p:ph type="sldNum" sz="quarter" idx="12"/>
          </p:nvPr>
        </p:nvSpPr>
        <p:spPr/>
        <p:txBody>
          <a:bodyPr/>
          <a:lstStyle/>
          <a:p>
            <a:fld id="{D640DF2F-B345-4435-90A7-404E3921A2E7}"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974942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C227F93-BEEF-4CB9-879E-8A89E470E2FA}" type="datetimeFigureOut">
              <a:rPr lang="en-US" smtClean="0">
                <a:solidFill>
                  <a:prstClr val="black">
                    <a:tint val="95000"/>
                  </a:prstClr>
                </a:solidFill>
              </a:rPr>
              <a:pPr/>
              <a:t>6/1/2017</a:t>
            </a:fld>
            <a:endParaRPr lang="en-US">
              <a:solidFill>
                <a:prstClr val="black">
                  <a:tint val="95000"/>
                </a:prstClr>
              </a:solidFill>
            </a:endParaRPr>
          </a:p>
        </p:txBody>
      </p:sp>
      <p:sp>
        <p:nvSpPr>
          <p:cNvPr id="4" name="Footer Placeholder 3"/>
          <p:cNvSpPr>
            <a:spLocks noGrp="1"/>
          </p:cNvSpPr>
          <p:nvPr>
            <p:ph type="ftr" sz="quarter" idx="11"/>
          </p:nvPr>
        </p:nvSpPr>
        <p:spPr/>
        <p:txBody>
          <a:bodyPr/>
          <a:lstStyle/>
          <a:p>
            <a:endParaRPr lang="en-US">
              <a:solidFill>
                <a:prstClr val="black">
                  <a:tint val="95000"/>
                </a:prstClr>
              </a:solidFill>
            </a:endParaRPr>
          </a:p>
        </p:txBody>
      </p:sp>
      <p:sp>
        <p:nvSpPr>
          <p:cNvPr id="5" name="Slide Number Placeholder 4"/>
          <p:cNvSpPr>
            <a:spLocks noGrp="1"/>
          </p:cNvSpPr>
          <p:nvPr>
            <p:ph type="sldNum" sz="quarter" idx="12"/>
          </p:nvPr>
        </p:nvSpPr>
        <p:spPr/>
        <p:txBody>
          <a:bodyPr/>
          <a:lstStyle/>
          <a:p>
            <a:fld id="{D640DF2F-B345-4435-90A7-404E3921A2E7}"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5983253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gs>
            <a:gs pos="100000">
              <a:schemeClr val="dk2"/>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ctr" anchorCtr="0"/>
          <a:lstStyle>
            <a:lvl1pPr>
              <a:spcBef>
                <a:spcPts val="0"/>
              </a:spcBef>
              <a:buClr>
                <a:schemeClr val="lt1"/>
              </a:buClr>
              <a:buSzPct val="100000"/>
              <a:buFont typeface="Georgia"/>
              <a:buNone/>
              <a:defRPr sz="4800">
                <a:solidFill>
                  <a:schemeClr val="lt1"/>
                </a:solidFill>
                <a:latin typeface="Georgia"/>
                <a:ea typeface="Georgia"/>
                <a:cs typeface="Georgia"/>
                <a:sym typeface="Georgia"/>
              </a:defRPr>
            </a:lvl1pPr>
            <a:lvl2pPr>
              <a:spcBef>
                <a:spcPts val="0"/>
              </a:spcBef>
              <a:buClr>
                <a:schemeClr val="lt1"/>
              </a:buClr>
              <a:buSzPct val="100000"/>
              <a:buFont typeface="Georgia"/>
              <a:buNone/>
              <a:defRPr sz="4800">
                <a:solidFill>
                  <a:schemeClr val="lt1"/>
                </a:solidFill>
                <a:latin typeface="Georgia"/>
                <a:ea typeface="Georgia"/>
                <a:cs typeface="Georgia"/>
                <a:sym typeface="Georgia"/>
              </a:defRPr>
            </a:lvl2pPr>
            <a:lvl3pPr>
              <a:spcBef>
                <a:spcPts val="0"/>
              </a:spcBef>
              <a:buClr>
                <a:schemeClr val="lt1"/>
              </a:buClr>
              <a:buSzPct val="100000"/>
              <a:buFont typeface="Georgia"/>
              <a:buNone/>
              <a:defRPr sz="4800">
                <a:solidFill>
                  <a:schemeClr val="lt1"/>
                </a:solidFill>
                <a:latin typeface="Georgia"/>
                <a:ea typeface="Georgia"/>
                <a:cs typeface="Georgia"/>
                <a:sym typeface="Georgia"/>
              </a:defRPr>
            </a:lvl3pPr>
            <a:lvl4pPr>
              <a:spcBef>
                <a:spcPts val="0"/>
              </a:spcBef>
              <a:buClr>
                <a:schemeClr val="lt1"/>
              </a:buClr>
              <a:buSzPct val="100000"/>
              <a:buFont typeface="Georgia"/>
              <a:buNone/>
              <a:defRPr sz="4800">
                <a:solidFill>
                  <a:schemeClr val="lt1"/>
                </a:solidFill>
                <a:latin typeface="Georgia"/>
                <a:ea typeface="Georgia"/>
                <a:cs typeface="Georgia"/>
                <a:sym typeface="Georgia"/>
              </a:defRPr>
            </a:lvl4pPr>
            <a:lvl5pPr>
              <a:spcBef>
                <a:spcPts val="0"/>
              </a:spcBef>
              <a:buClr>
                <a:schemeClr val="lt1"/>
              </a:buClr>
              <a:buSzPct val="100000"/>
              <a:buFont typeface="Georgia"/>
              <a:buNone/>
              <a:defRPr sz="4800">
                <a:solidFill>
                  <a:schemeClr val="lt1"/>
                </a:solidFill>
                <a:latin typeface="Georgia"/>
                <a:ea typeface="Georgia"/>
                <a:cs typeface="Georgia"/>
                <a:sym typeface="Georgia"/>
              </a:defRPr>
            </a:lvl5pPr>
            <a:lvl6pPr>
              <a:spcBef>
                <a:spcPts val="0"/>
              </a:spcBef>
              <a:buClr>
                <a:schemeClr val="lt1"/>
              </a:buClr>
              <a:buSzPct val="100000"/>
              <a:buFont typeface="Georgia"/>
              <a:buNone/>
              <a:defRPr sz="4800">
                <a:solidFill>
                  <a:schemeClr val="lt1"/>
                </a:solidFill>
                <a:latin typeface="Georgia"/>
                <a:ea typeface="Georgia"/>
                <a:cs typeface="Georgia"/>
                <a:sym typeface="Georgia"/>
              </a:defRPr>
            </a:lvl6pPr>
            <a:lvl7pPr>
              <a:spcBef>
                <a:spcPts val="0"/>
              </a:spcBef>
              <a:buClr>
                <a:schemeClr val="lt1"/>
              </a:buClr>
              <a:buSzPct val="100000"/>
              <a:buFont typeface="Georgia"/>
              <a:buNone/>
              <a:defRPr sz="4800">
                <a:solidFill>
                  <a:schemeClr val="lt1"/>
                </a:solidFill>
                <a:latin typeface="Georgia"/>
                <a:ea typeface="Georgia"/>
                <a:cs typeface="Georgia"/>
                <a:sym typeface="Georgia"/>
              </a:defRPr>
            </a:lvl7pPr>
            <a:lvl8pPr>
              <a:spcBef>
                <a:spcPts val="0"/>
              </a:spcBef>
              <a:buClr>
                <a:schemeClr val="lt1"/>
              </a:buClr>
              <a:buSzPct val="100000"/>
              <a:buFont typeface="Georgia"/>
              <a:buNone/>
              <a:defRPr sz="4800">
                <a:solidFill>
                  <a:schemeClr val="lt1"/>
                </a:solidFill>
                <a:latin typeface="Georgia"/>
                <a:ea typeface="Georgia"/>
                <a:cs typeface="Georgia"/>
                <a:sym typeface="Georgia"/>
              </a:defRPr>
            </a:lvl8pPr>
            <a:lvl9pPr>
              <a:spcBef>
                <a:spcPts val="0"/>
              </a:spcBef>
              <a:buClr>
                <a:schemeClr val="lt1"/>
              </a:buClr>
              <a:buSzPct val="100000"/>
              <a:buFont typeface="Georgia"/>
              <a:buNone/>
              <a:defRPr sz="4800">
                <a:solidFill>
                  <a:schemeClr val="lt1"/>
                </a:solidFill>
                <a:latin typeface="Georgia"/>
                <a:ea typeface="Georgia"/>
                <a:cs typeface="Georgia"/>
                <a:sym typeface="Georgia"/>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buFont typeface="Georgia"/>
              <a:defRPr sz="3000">
                <a:solidFill>
                  <a:schemeClr val="dk1"/>
                </a:solidFill>
                <a:latin typeface="Georgia"/>
                <a:ea typeface="Georgia"/>
                <a:cs typeface="Georgia"/>
                <a:sym typeface="Georgia"/>
              </a:defRPr>
            </a:lvl1pPr>
            <a:lvl2pPr>
              <a:spcBef>
                <a:spcPts val="480"/>
              </a:spcBef>
              <a:buClr>
                <a:schemeClr val="dk1"/>
              </a:buClr>
              <a:buSzPct val="100000"/>
              <a:buFont typeface="Georgia"/>
              <a:defRPr sz="2400">
                <a:solidFill>
                  <a:schemeClr val="dk1"/>
                </a:solidFill>
                <a:latin typeface="Georgia"/>
                <a:ea typeface="Georgia"/>
                <a:cs typeface="Georgia"/>
                <a:sym typeface="Georgia"/>
              </a:defRPr>
            </a:lvl2pPr>
            <a:lvl3pPr>
              <a:spcBef>
                <a:spcPts val="480"/>
              </a:spcBef>
              <a:buClr>
                <a:schemeClr val="dk1"/>
              </a:buClr>
              <a:buSzPct val="100000"/>
              <a:buFont typeface="Georgia"/>
              <a:defRPr sz="2400">
                <a:solidFill>
                  <a:schemeClr val="dk1"/>
                </a:solidFill>
                <a:latin typeface="Georgia"/>
                <a:ea typeface="Georgia"/>
                <a:cs typeface="Georgia"/>
                <a:sym typeface="Georgia"/>
              </a:defRPr>
            </a:lvl3pPr>
            <a:lvl4pPr>
              <a:spcBef>
                <a:spcPts val="360"/>
              </a:spcBef>
              <a:buClr>
                <a:schemeClr val="dk1"/>
              </a:buClr>
              <a:buSzPct val="100000"/>
              <a:buFont typeface="Georgia"/>
              <a:defRPr sz="1800">
                <a:solidFill>
                  <a:schemeClr val="dk1"/>
                </a:solidFill>
                <a:latin typeface="Georgia"/>
                <a:ea typeface="Georgia"/>
                <a:cs typeface="Georgia"/>
                <a:sym typeface="Georgia"/>
              </a:defRPr>
            </a:lvl4pPr>
            <a:lvl5pPr>
              <a:spcBef>
                <a:spcPts val="360"/>
              </a:spcBef>
              <a:buClr>
                <a:schemeClr val="dk1"/>
              </a:buClr>
              <a:buSzPct val="100000"/>
              <a:buFont typeface="Georgia"/>
              <a:defRPr sz="1800">
                <a:solidFill>
                  <a:schemeClr val="dk1"/>
                </a:solidFill>
                <a:latin typeface="Georgia"/>
                <a:ea typeface="Georgia"/>
                <a:cs typeface="Georgia"/>
                <a:sym typeface="Georgia"/>
              </a:defRPr>
            </a:lvl5pPr>
            <a:lvl6pPr>
              <a:spcBef>
                <a:spcPts val="360"/>
              </a:spcBef>
              <a:buClr>
                <a:schemeClr val="dk1"/>
              </a:buClr>
              <a:buSzPct val="100000"/>
              <a:buFont typeface="Georgia"/>
              <a:defRPr sz="1800">
                <a:solidFill>
                  <a:schemeClr val="dk1"/>
                </a:solidFill>
                <a:latin typeface="Georgia"/>
                <a:ea typeface="Georgia"/>
                <a:cs typeface="Georgia"/>
                <a:sym typeface="Georgia"/>
              </a:defRPr>
            </a:lvl6pPr>
            <a:lvl7pPr>
              <a:spcBef>
                <a:spcPts val="360"/>
              </a:spcBef>
              <a:buClr>
                <a:schemeClr val="dk1"/>
              </a:buClr>
              <a:buSzPct val="100000"/>
              <a:buFont typeface="Georgia"/>
              <a:defRPr sz="1800">
                <a:solidFill>
                  <a:schemeClr val="dk1"/>
                </a:solidFill>
                <a:latin typeface="Georgia"/>
                <a:ea typeface="Georgia"/>
                <a:cs typeface="Georgia"/>
                <a:sym typeface="Georgia"/>
              </a:defRPr>
            </a:lvl7pPr>
            <a:lvl8pPr>
              <a:spcBef>
                <a:spcPts val="360"/>
              </a:spcBef>
              <a:buClr>
                <a:schemeClr val="dk1"/>
              </a:buClr>
              <a:buSzPct val="100000"/>
              <a:buFont typeface="Georgia"/>
              <a:defRPr sz="1800">
                <a:solidFill>
                  <a:schemeClr val="dk1"/>
                </a:solidFill>
                <a:latin typeface="Georgia"/>
                <a:ea typeface="Georgia"/>
                <a:cs typeface="Georgia"/>
                <a:sym typeface="Georgia"/>
              </a:defRPr>
            </a:lvl8pPr>
            <a:lvl9pPr>
              <a:spcBef>
                <a:spcPts val="360"/>
              </a:spcBef>
              <a:buClr>
                <a:schemeClr val="dk1"/>
              </a:buClr>
              <a:buSzPct val="100000"/>
              <a:buFont typeface="Georgia"/>
              <a:defRPr sz="1800">
                <a:solidFill>
                  <a:schemeClr val="dk1"/>
                </a:solidFill>
                <a:latin typeface="Georgia"/>
                <a:ea typeface="Georgia"/>
                <a:cs typeface="Georgia"/>
                <a:sym typeface="Georgi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76921"/>
            <a:ext cx="9144000" cy="3429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kern="1200">
              <a:solidFill>
                <a:prstClr val="white"/>
              </a:solidFill>
            </a:endParaRPr>
          </a:p>
        </p:txBody>
      </p:sp>
      <p:sp>
        <p:nvSpPr>
          <p:cNvPr id="7" name="Rectangle 6"/>
          <p:cNvSpPr/>
          <p:nvPr/>
        </p:nvSpPr>
        <p:spPr bwMode="ltGray">
          <a:xfrm>
            <a:off x="1" y="0"/>
            <a:ext cx="9143999" cy="10753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kern="1200">
              <a:solidFill>
                <a:prstClr val="white"/>
              </a:solidFill>
            </a:endParaRPr>
          </a:p>
        </p:txBody>
      </p:sp>
      <p:sp>
        <p:nvSpPr>
          <p:cNvPr id="2" name="Title Placeholder 1"/>
          <p:cNvSpPr>
            <a:spLocks noGrp="1"/>
          </p:cNvSpPr>
          <p:nvPr>
            <p:ph type="title"/>
          </p:nvPr>
        </p:nvSpPr>
        <p:spPr>
          <a:xfrm>
            <a:off x="457200" y="114300"/>
            <a:ext cx="8229600" cy="938297"/>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31394"/>
            <a:ext cx="8229600" cy="3469207"/>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4857749"/>
            <a:ext cx="2133600" cy="20574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8C227F93-BEEF-4CB9-879E-8A89E470E2FA}" type="datetimeFigureOut">
              <a:rPr lang="en-US" kern="1200" smtClean="0">
                <a:solidFill>
                  <a:prstClr val="black">
                    <a:tint val="95000"/>
                  </a:prstClr>
                </a:solidFill>
                <a:latin typeface="Corbel"/>
                <a:ea typeface="+mn-ea"/>
                <a:cs typeface="+mn-cs"/>
              </a:rPr>
              <a:pPr/>
              <a:t>6/1/2017</a:t>
            </a:fld>
            <a:endParaRPr lang="en-US" kern="1200">
              <a:solidFill>
                <a:prstClr val="black">
                  <a:tint val="95000"/>
                </a:prstClr>
              </a:solidFill>
              <a:latin typeface="Corbel"/>
              <a:ea typeface="+mn-ea"/>
              <a:cs typeface="+mn-cs"/>
            </a:endParaRPr>
          </a:p>
        </p:txBody>
      </p:sp>
      <p:sp>
        <p:nvSpPr>
          <p:cNvPr id="5" name="Footer Placeholder 4"/>
          <p:cNvSpPr>
            <a:spLocks noGrp="1"/>
          </p:cNvSpPr>
          <p:nvPr>
            <p:ph type="ftr" sz="quarter" idx="3"/>
          </p:nvPr>
        </p:nvSpPr>
        <p:spPr>
          <a:xfrm>
            <a:off x="2640597" y="4857749"/>
            <a:ext cx="5507719" cy="20574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kern="1200">
              <a:solidFill>
                <a:prstClr val="black">
                  <a:tint val="95000"/>
                </a:prstClr>
              </a:solidFill>
              <a:latin typeface="Corbel"/>
              <a:ea typeface="+mn-ea"/>
              <a:cs typeface="+mn-cs"/>
            </a:endParaRPr>
          </a:p>
        </p:txBody>
      </p:sp>
      <p:sp>
        <p:nvSpPr>
          <p:cNvPr id="6" name="Slide Number Placeholder 5"/>
          <p:cNvSpPr>
            <a:spLocks noGrp="1"/>
          </p:cNvSpPr>
          <p:nvPr>
            <p:ph type="sldNum" sz="quarter" idx="4"/>
          </p:nvPr>
        </p:nvSpPr>
        <p:spPr>
          <a:xfrm>
            <a:off x="8204396" y="4857749"/>
            <a:ext cx="733864" cy="20574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640DF2F-B345-4435-90A7-404E3921A2E7}" type="slidenum">
              <a:rPr lang="en-US" kern="1200" smtClean="0">
                <a:solidFill>
                  <a:prstClr val="black">
                    <a:tint val="95000"/>
                  </a:prstClr>
                </a:solidFill>
                <a:latin typeface="Corbel"/>
                <a:ea typeface="+mn-ea"/>
                <a:cs typeface="+mn-cs"/>
              </a:rPr>
              <a:pPr/>
              <a:t>‹#›</a:t>
            </a:fld>
            <a:endParaRPr lang="en-US" kern="1200">
              <a:solidFill>
                <a:prstClr val="black">
                  <a:tint val="95000"/>
                </a:prstClr>
              </a:solidFill>
              <a:latin typeface="Corbel"/>
              <a:ea typeface="+mn-ea"/>
              <a:cs typeface="+mn-cs"/>
            </a:endParaRPr>
          </a:p>
        </p:txBody>
      </p:sp>
    </p:spTree>
    <p:extLst>
      <p:ext uri="{BB962C8B-B14F-4D97-AF65-F5344CB8AC3E}">
        <p14:creationId xmlns:p14="http://schemas.microsoft.com/office/powerpoint/2010/main" val="3063861004"/>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hyperlink" Target="http://en.wikipedia.org/wiki/Software_design" TargetMode="External"/><Relationship Id="rId3" Type="http://schemas.openxmlformats.org/officeDocument/2006/relationships/hyperlink" Target="http://en.wikipedia.org/wiki/Process_(computing)" TargetMode="External"/><Relationship Id="rId7" Type="http://schemas.openxmlformats.org/officeDocument/2006/relationships/hyperlink" Target="http://en.wikipedia.org/wiki/Algorithmic_efficienc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en.wikipedia.org/wiki/Software_requirements" TargetMode="External"/><Relationship Id="rId5" Type="http://schemas.openxmlformats.org/officeDocument/2006/relationships/hyperlink" Target="http://en.wikipedia.org/wiki/Distributed_computing" TargetMode="External"/><Relationship Id="rId10" Type="http://schemas.openxmlformats.org/officeDocument/2006/relationships/hyperlink" Target="http://en.wikipedia.org/wiki/Latency_(engineering)" TargetMode="External"/><Relationship Id="rId4" Type="http://schemas.openxmlformats.org/officeDocument/2006/relationships/hyperlink" Target="http://en.wikipedia.org/wiki/Client-server_model" TargetMode="External"/><Relationship Id="rId9" Type="http://schemas.openxmlformats.org/officeDocument/2006/relationships/hyperlink" Target="http://en.wikipedia.org/wiki/Bandwidth_(comput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en.wikipedia.org/wiki/Human%E2%80%93machine_interface" TargetMode="External"/><Relationship Id="rId3" Type="http://schemas.openxmlformats.org/officeDocument/2006/relationships/hyperlink" Target="http://en.wikipedia.org/wiki/Software_implementation" TargetMode="External"/><Relationship Id="rId7" Type="http://schemas.openxmlformats.org/officeDocument/2006/relationships/hyperlink" Target="http://en.wikipedia.org/wiki/Privilege_separatio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en.wikipedia.org/wiki/Distributed_computing" TargetMode="External"/><Relationship Id="rId5" Type="http://schemas.openxmlformats.org/officeDocument/2006/relationships/hyperlink" Target="http://en.wikipedia.org/wiki/Web_browser" TargetMode="External"/><Relationship Id="rId4" Type="http://schemas.openxmlformats.org/officeDocument/2006/relationships/hyperlink" Target="http://en.wikipedia.org/wiki/Web_server"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www.linfo.org/memory.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www.linfo.org/microprocessor.htm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msdn.microsoft.com/en-us/library/system.io.pipes.anonymouspipeserverstream(v=vs.110).aspx"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hyperlink" Target="https://msdn.microsoft.com/en-us/library/system.io.pipes.anonymouspipeclientstream(v=vs.110).aspx" TargetMode="External"/><Relationship Id="rId4" Type="http://schemas.openxmlformats.org/officeDocument/2006/relationships/hyperlink" Target="https://msdn.microsoft.com/en-us/library/bb344934(v=vs.110).aspx"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msdn.microsoft.com/en-us/library/system.io.pipes.namedpipeserverstream(v=vs.110).aspx"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msdn.microsoft.com/en-us/library/system.io.pipes.namedpipeclientstream(v=vs.110).aspx"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javarevisited.blogspot.com/2011/09/javalangoutofmemoryerror-permgen-space.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Asynchronous_communicatio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en.wikipedia.org/wiki/Communications_protoco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ctrTitle"/>
          </p:nvPr>
        </p:nvSpPr>
        <p:spPr>
          <a:xfrm>
            <a:off x="685800" y="1123950"/>
            <a:ext cx="7772400" cy="1238099"/>
          </a:xfrm>
          <a:prstGeom prst="rect">
            <a:avLst/>
          </a:prstGeom>
        </p:spPr>
        <p:txBody>
          <a:bodyPr lIns="91425" tIns="91425" rIns="91425" bIns="91425" anchor="b" anchorCtr="0">
            <a:noAutofit/>
          </a:bodyPr>
          <a:lstStyle/>
          <a:p>
            <a:r>
              <a:rPr lang="en" dirty="0">
                <a:solidFill>
                  <a:srgbClr val="FFFFFF"/>
                </a:solidFill>
              </a:rPr>
              <a:t>IPC - Inter-process </a:t>
            </a:r>
            <a:r>
              <a:rPr lang="en" dirty="0" smtClean="0">
                <a:solidFill>
                  <a:srgbClr val="FFFFFF"/>
                </a:solidFill>
              </a:rPr>
              <a:t>Communication </a:t>
            </a:r>
            <a:endParaRPr lang="en" dirty="0">
              <a:solidFill>
                <a:srgbClr val="FFFFFF"/>
              </a:solidFill>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sz="4300" dirty="0">
                <a:solidFill>
                  <a:srgbClr val="FFFFFF"/>
                </a:solidFill>
                <a:latin typeface="Arial"/>
                <a:ea typeface="Arial"/>
                <a:cs typeface="Arial"/>
                <a:sym typeface="Arial"/>
              </a:rPr>
              <a:t>Generating </a:t>
            </a:r>
            <a:r>
              <a:rPr lang="en" sz="4300" dirty="0" smtClean="0">
                <a:solidFill>
                  <a:srgbClr val="FFFFFF"/>
                </a:solidFill>
                <a:latin typeface="Arial"/>
                <a:ea typeface="Arial"/>
                <a:cs typeface="Arial"/>
                <a:sym typeface="Arial"/>
              </a:rPr>
              <a:t>Key (C++)</a:t>
            </a:r>
            <a:endParaRPr lang="en" sz="4300" dirty="0">
              <a:solidFill>
                <a:srgbClr val="FFFFFF"/>
              </a:solidFill>
              <a:latin typeface="Arial"/>
              <a:ea typeface="Arial"/>
              <a:cs typeface="Arial"/>
              <a:sym typeface="Arial"/>
            </a:endParaRPr>
          </a:p>
        </p:txBody>
      </p:sp>
      <p:sp>
        <p:nvSpPr>
          <p:cNvPr id="107" name="Shape 10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lnSpc>
                <a:spcPct val="95000"/>
              </a:lnSpc>
              <a:spcBef>
                <a:spcPts val="0"/>
              </a:spcBef>
              <a:buClr>
                <a:srgbClr val="000000"/>
              </a:buClr>
              <a:buSzPct val="100000"/>
              <a:buFont typeface="Arial"/>
              <a:buChar char="●"/>
            </a:pPr>
            <a:r>
              <a:rPr lang="en" sz="1800" dirty="0">
                <a:solidFill>
                  <a:srgbClr val="000000"/>
                </a:solidFill>
              </a:rPr>
              <a:t>Hard-coded number as key can cause problems if unrelated    	        programs create same key for different queues.</a:t>
            </a:r>
          </a:p>
          <a:p>
            <a:pPr marL="914400" lvl="0" indent="-342900" rtl="0">
              <a:lnSpc>
                <a:spcPct val="95000"/>
              </a:lnSpc>
              <a:spcBef>
                <a:spcPts val="0"/>
              </a:spcBef>
              <a:buClr>
                <a:srgbClr val="000000"/>
              </a:buClr>
              <a:buSzPct val="100000"/>
              <a:buFont typeface="Arial"/>
              <a:buChar char="●"/>
            </a:pPr>
            <a:r>
              <a:rPr lang="en" sz="1800" dirty="0">
                <a:solidFill>
                  <a:srgbClr val="000000"/>
                </a:solidFill>
              </a:rPr>
              <a:t>ftok( ) generates unique key using two arguments.</a:t>
            </a:r>
          </a:p>
          <a:p>
            <a:pPr marL="457200" lvl="0" indent="0" rtl="0">
              <a:lnSpc>
                <a:spcPct val="95000"/>
              </a:lnSpc>
              <a:spcBef>
                <a:spcPts val="0"/>
              </a:spcBef>
              <a:buNone/>
            </a:pPr>
            <a:r>
              <a:rPr lang="en" sz="1800" dirty="0">
                <a:solidFill>
                  <a:srgbClr val="000000"/>
                </a:solidFill>
              </a:rPr>
              <a:t>    	key_t ftok(const char *</a:t>
            </a:r>
            <a:r>
              <a:rPr lang="en" sz="1800" i="1" dirty="0">
                <a:solidFill>
                  <a:srgbClr val="000000"/>
                </a:solidFill>
              </a:rPr>
              <a:t>path</a:t>
            </a:r>
            <a:r>
              <a:rPr lang="en" sz="1800" dirty="0">
                <a:solidFill>
                  <a:srgbClr val="000000"/>
                </a:solidFill>
              </a:rPr>
              <a:t>, int </a:t>
            </a:r>
            <a:r>
              <a:rPr lang="en" sz="1800" i="1" dirty="0">
                <a:solidFill>
                  <a:srgbClr val="000000"/>
                </a:solidFill>
              </a:rPr>
              <a:t>id</a:t>
            </a:r>
            <a:r>
              <a:rPr lang="en" sz="1800" dirty="0">
                <a:solidFill>
                  <a:srgbClr val="000000"/>
                </a:solidFill>
              </a:rPr>
              <a:t>);</a:t>
            </a:r>
          </a:p>
          <a:p>
            <a:pPr rtl="0">
              <a:lnSpc>
                <a:spcPct val="95000"/>
              </a:lnSpc>
              <a:spcBef>
                <a:spcPts val="0"/>
              </a:spcBef>
              <a:buNone/>
            </a:pPr>
            <a:r>
              <a:rPr lang="en" sz="1800" b="1" dirty="0">
                <a:solidFill>
                  <a:srgbClr val="000000"/>
                </a:solidFill>
              </a:rPr>
              <a:t> </a:t>
            </a:r>
          </a:p>
          <a:p>
            <a:pPr marL="457200" lvl="0" indent="-342900" rtl="0">
              <a:lnSpc>
                <a:spcPct val="95000"/>
              </a:lnSpc>
              <a:spcBef>
                <a:spcPts val="0"/>
              </a:spcBef>
              <a:buClr>
                <a:srgbClr val="000000"/>
              </a:buClr>
              <a:buSzPct val="100000"/>
              <a:buFont typeface="Arial"/>
              <a:buChar char="●"/>
            </a:pPr>
            <a:r>
              <a:rPr lang="en" sz="1800" dirty="0">
                <a:solidFill>
                  <a:srgbClr val="000000"/>
                </a:solidFill>
              </a:rPr>
              <a:t>Arguments:</a:t>
            </a:r>
          </a:p>
          <a:p>
            <a:pPr lvl="0" rtl="0">
              <a:lnSpc>
                <a:spcPct val="95000"/>
              </a:lnSpc>
              <a:spcBef>
                <a:spcPts val="0"/>
              </a:spcBef>
              <a:buNone/>
            </a:pPr>
            <a:r>
              <a:rPr lang="en" sz="1800" i="1" dirty="0">
                <a:solidFill>
                  <a:srgbClr val="000000"/>
                </a:solidFill>
              </a:rPr>
              <a:t>     	</a:t>
            </a:r>
            <a:r>
              <a:rPr lang="en" sz="1800" i="1" dirty="0" smtClean="0">
                <a:solidFill>
                  <a:srgbClr val="000000"/>
                </a:solidFill>
              </a:rPr>
              <a:t>id</a:t>
            </a:r>
            <a:r>
              <a:rPr lang="en" sz="1800" dirty="0">
                <a:solidFill>
                  <a:srgbClr val="000000"/>
                </a:solidFill>
              </a:rPr>
              <a:t>: set to some arbitrary char, like 'A'</a:t>
            </a:r>
          </a:p>
          <a:p>
            <a:pPr lvl="0" rtl="0">
              <a:lnSpc>
                <a:spcPct val="95000"/>
              </a:lnSpc>
              <a:spcBef>
                <a:spcPts val="0"/>
              </a:spcBef>
              <a:buNone/>
            </a:pPr>
            <a:r>
              <a:rPr lang="en" sz="1800" dirty="0">
                <a:solidFill>
                  <a:srgbClr val="000000"/>
                </a:solidFill>
              </a:rPr>
              <a:t>   	</a:t>
            </a:r>
            <a:r>
              <a:rPr lang="en" sz="1800" i="1" dirty="0" smtClean="0">
                <a:solidFill>
                  <a:srgbClr val="000000"/>
                </a:solidFill>
              </a:rPr>
              <a:t>path</a:t>
            </a:r>
            <a:r>
              <a:rPr lang="en" sz="1800" dirty="0">
                <a:solidFill>
                  <a:srgbClr val="000000"/>
                </a:solidFill>
              </a:rPr>
              <a:t>: a file that this process can read </a:t>
            </a:r>
          </a:p>
          <a:p>
            <a:pPr lvl="0" rtl="0">
              <a:lnSpc>
                <a:spcPct val="95000"/>
              </a:lnSpc>
              <a:spcBef>
                <a:spcPts val="0"/>
              </a:spcBef>
              <a:buNone/>
            </a:pPr>
            <a:endParaRPr sz="1800" dirty="0">
              <a:solidFill>
                <a:srgbClr val="000000"/>
              </a:solidFill>
            </a:endParaRPr>
          </a:p>
          <a:p>
            <a:pPr marL="457200" lvl="0" indent="-342900" rtl="0">
              <a:lnSpc>
                <a:spcPct val="95000"/>
              </a:lnSpc>
              <a:spcBef>
                <a:spcPts val="0"/>
              </a:spcBef>
              <a:buClr>
                <a:srgbClr val="000000"/>
              </a:buClr>
              <a:buSzPct val="100000"/>
              <a:buFont typeface="Arial"/>
              <a:buChar char="●"/>
            </a:pPr>
            <a:r>
              <a:rPr lang="en" sz="1800" dirty="0">
                <a:solidFill>
                  <a:srgbClr val="000000"/>
                </a:solidFill>
              </a:rPr>
              <a:t>   include &lt;sys/msg.h&gt;</a:t>
            </a:r>
          </a:p>
          <a:p>
            <a:pPr lvl="0" rtl="0">
              <a:lnSpc>
                <a:spcPct val="95000"/>
              </a:lnSpc>
              <a:spcBef>
                <a:spcPts val="0"/>
              </a:spcBef>
              <a:buNone/>
            </a:pPr>
            <a:r>
              <a:rPr lang="en" sz="1800" dirty="0">
                <a:solidFill>
                  <a:srgbClr val="000000"/>
                </a:solidFill>
              </a:rPr>
              <a:t>   	  	key = ftok("msg_q.c", 'b');</a:t>
            </a:r>
          </a:p>
          <a:p>
            <a:pPr lvl="0" rtl="0">
              <a:lnSpc>
                <a:spcPct val="95000"/>
              </a:lnSpc>
              <a:spcBef>
                <a:spcPts val="0"/>
              </a:spcBef>
              <a:buNone/>
            </a:pPr>
            <a:r>
              <a:rPr lang="en" sz="1800" dirty="0">
                <a:solidFill>
                  <a:srgbClr val="000000"/>
                </a:solidFill>
              </a:rPr>
              <a:t>   	  	msqid = msgget(key, 0666 | IPC_CREAT);</a:t>
            </a:r>
          </a:p>
          <a:p>
            <a:pPr>
              <a:spcBef>
                <a:spcPts val="0"/>
              </a:spcBef>
              <a:buNone/>
            </a:pPr>
            <a:endParaRPr sz="1800" dirty="0">
              <a:solidFill>
                <a:srgbClr val="000000"/>
              </a:solidFill>
            </a:endParaRP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sz="4300" dirty="0">
                <a:solidFill>
                  <a:srgbClr val="FFFFFF"/>
                </a:solidFill>
                <a:latin typeface="Arial"/>
                <a:ea typeface="Arial"/>
                <a:cs typeface="Arial"/>
                <a:sym typeface="Arial"/>
              </a:rPr>
              <a:t>Sending to the </a:t>
            </a:r>
            <a:r>
              <a:rPr lang="en" sz="4300" dirty="0" smtClean="0">
                <a:solidFill>
                  <a:srgbClr val="FFFFFF"/>
                </a:solidFill>
                <a:latin typeface="Arial"/>
                <a:ea typeface="Arial"/>
                <a:cs typeface="Arial"/>
                <a:sym typeface="Arial"/>
              </a:rPr>
              <a:t>queue (C++)</a:t>
            </a:r>
            <a:endParaRPr lang="en" sz="4300" dirty="0">
              <a:solidFill>
                <a:srgbClr val="FFFFFF"/>
              </a:solidFill>
              <a:latin typeface="Arial"/>
              <a:ea typeface="Arial"/>
              <a:cs typeface="Arial"/>
              <a:sym typeface="Arial"/>
            </a:endParaRPr>
          </a:p>
        </p:txBody>
      </p:sp>
      <p:sp>
        <p:nvSpPr>
          <p:cNvPr id="113" name="Shape 11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lnSpc>
                <a:spcPct val="95000"/>
              </a:lnSpc>
              <a:spcBef>
                <a:spcPts val="0"/>
              </a:spcBef>
              <a:buClr>
                <a:srgbClr val="000000"/>
              </a:buClr>
              <a:buSzPct val="100000"/>
              <a:buFont typeface="Arial"/>
              <a:buChar char="●"/>
            </a:pPr>
            <a:r>
              <a:rPr lang="en" sz="1800" dirty="0">
                <a:solidFill>
                  <a:srgbClr val="000000"/>
                </a:solidFill>
              </a:rPr>
              <a:t>Message has two parts; defined in template </a:t>
            </a:r>
            <a:r>
              <a:rPr lang="en" sz="1800" dirty="0" smtClean="0">
                <a:solidFill>
                  <a:srgbClr val="000000"/>
                </a:solidFill>
              </a:rPr>
              <a:t>structure.</a:t>
            </a:r>
          </a:p>
          <a:p>
            <a:pPr marL="114300" lvl="0" rtl="0">
              <a:lnSpc>
                <a:spcPct val="95000"/>
              </a:lnSpc>
              <a:spcBef>
                <a:spcPts val="0"/>
              </a:spcBef>
              <a:buClr>
                <a:srgbClr val="000000"/>
              </a:buClr>
              <a:buSzPct val="100000"/>
            </a:pPr>
            <a:r>
              <a:rPr lang="en" sz="1800" dirty="0">
                <a:solidFill>
                  <a:srgbClr val="000000"/>
                </a:solidFill>
              </a:rPr>
              <a:t>	</a:t>
            </a:r>
            <a:r>
              <a:rPr lang="en" sz="1800" dirty="0" smtClean="0">
                <a:solidFill>
                  <a:srgbClr val="000000"/>
                </a:solidFill>
              </a:rPr>
              <a:t>struct </a:t>
            </a:r>
            <a:r>
              <a:rPr lang="en" sz="1800" dirty="0">
                <a:solidFill>
                  <a:srgbClr val="000000"/>
                </a:solidFill>
              </a:rPr>
              <a:t>msgbuf </a:t>
            </a:r>
            <a:endParaRPr lang="en" sz="1800" dirty="0" smtClean="0">
              <a:solidFill>
                <a:srgbClr val="000000"/>
              </a:solidFill>
            </a:endParaRPr>
          </a:p>
          <a:p>
            <a:pPr marL="114300" lvl="0" rtl="0">
              <a:lnSpc>
                <a:spcPct val="95000"/>
              </a:lnSpc>
              <a:spcBef>
                <a:spcPts val="0"/>
              </a:spcBef>
              <a:buClr>
                <a:srgbClr val="000000"/>
              </a:buClr>
              <a:buSzPct val="100000"/>
            </a:pPr>
            <a:r>
              <a:rPr lang="en" sz="1800" dirty="0">
                <a:solidFill>
                  <a:srgbClr val="000000"/>
                </a:solidFill>
              </a:rPr>
              <a:t>	</a:t>
            </a:r>
            <a:r>
              <a:rPr lang="en" sz="1800" dirty="0" smtClean="0">
                <a:solidFill>
                  <a:srgbClr val="000000"/>
                </a:solidFill>
              </a:rPr>
              <a:t>{</a:t>
            </a:r>
            <a:endParaRPr lang="en" sz="1800" dirty="0">
              <a:solidFill>
                <a:srgbClr val="000000"/>
              </a:solidFill>
            </a:endParaRPr>
          </a:p>
          <a:p>
            <a:pPr lvl="0" rtl="0">
              <a:lnSpc>
                <a:spcPct val="95000"/>
              </a:lnSpc>
              <a:spcBef>
                <a:spcPts val="0"/>
              </a:spcBef>
              <a:buClr>
                <a:schemeClr val="dk1"/>
              </a:buClr>
              <a:buSzPct val="61111"/>
              <a:buFont typeface="Arial"/>
              <a:buNone/>
            </a:pPr>
            <a:r>
              <a:rPr lang="en" sz="1800" dirty="0">
                <a:solidFill>
                  <a:srgbClr val="000000"/>
                </a:solidFill>
              </a:rPr>
              <a:t>	    long mtype; /* mtype - used at retrieving messages from queue</a:t>
            </a:r>
          </a:p>
          <a:p>
            <a:pPr lvl="0" rtl="0">
              <a:lnSpc>
                <a:spcPct val="95000"/>
              </a:lnSpc>
              <a:spcBef>
                <a:spcPts val="0"/>
              </a:spcBef>
              <a:buClr>
                <a:schemeClr val="dk1"/>
              </a:buClr>
              <a:buSzPct val="61111"/>
              <a:buFont typeface="Arial"/>
              <a:buNone/>
            </a:pPr>
            <a:r>
              <a:rPr lang="en" sz="1800" dirty="0">
                <a:solidFill>
                  <a:srgbClr val="000000"/>
                </a:solidFill>
              </a:rPr>
              <a:t>	    char mtext[1]; /* mtext - data which will be added to queue.</a:t>
            </a:r>
          </a:p>
          <a:p>
            <a:pPr lvl="0" rtl="0">
              <a:lnSpc>
                <a:spcPct val="95000"/>
              </a:lnSpc>
              <a:spcBef>
                <a:spcPts val="0"/>
              </a:spcBef>
              <a:buClr>
                <a:schemeClr val="dk1"/>
              </a:buClr>
              <a:buSzPct val="61111"/>
              <a:buFont typeface="Arial"/>
              <a:buNone/>
            </a:pPr>
            <a:r>
              <a:rPr lang="en" sz="1800" dirty="0">
                <a:solidFill>
                  <a:srgbClr val="000000"/>
                </a:solidFill>
              </a:rPr>
              <a:t>   	 </a:t>
            </a:r>
            <a:r>
              <a:rPr lang="en" sz="1800" dirty="0" smtClean="0">
                <a:solidFill>
                  <a:srgbClr val="000000"/>
                </a:solidFill>
              </a:rPr>
              <a:t>};</a:t>
            </a:r>
            <a:endParaRPr lang="en" sz="1800" dirty="0">
              <a:solidFill>
                <a:srgbClr val="000000"/>
              </a:solidFill>
            </a:endParaRPr>
          </a:p>
          <a:p>
            <a:pPr marL="457200" lvl="0" indent="-342900" rtl="0">
              <a:lnSpc>
                <a:spcPct val="95000"/>
              </a:lnSpc>
              <a:spcBef>
                <a:spcPts val="0"/>
              </a:spcBef>
              <a:buClr>
                <a:srgbClr val="000000"/>
              </a:buClr>
              <a:buSzPct val="100000"/>
              <a:buFont typeface="Arial"/>
              <a:buChar char="●"/>
            </a:pPr>
            <a:r>
              <a:rPr lang="en" sz="1800" dirty="0" smtClean="0">
                <a:solidFill>
                  <a:srgbClr val="000000"/>
                </a:solidFill>
              </a:rPr>
              <a:t>msgsnd</a:t>
            </a:r>
            <a:r>
              <a:rPr lang="en" sz="1800" dirty="0">
                <a:solidFill>
                  <a:srgbClr val="000000"/>
                </a:solidFill>
              </a:rPr>
              <a:t>( ):</a:t>
            </a:r>
          </a:p>
          <a:p>
            <a:pPr lvl="0" rtl="0">
              <a:lnSpc>
                <a:spcPct val="95000"/>
              </a:lnSpc>
              <a:spcBef>
                <a:spcPts val="0"/>
              </a:spcBef>
              <a:buClr>
                <a:schemeClr val="dk1"/>
              </a:buClr>
              <a:buSzPct val="61111"/>
              <a:buFont typeface="Arial"/>
              <a:buNone/>
            </a:pPr>
            <a:r>
              <a:rPr lang="en" sz="1800" dirty="0">
                <a:solidFill>
                  <a:srgbClr val="000000"/>
                </a:solidFill>
              </a:rPr>
              <a:t>    </a:t>
            </a:r>
            <a:r>
              <a:rPr lang="en" sz="1800" dirty="0" smtClean="0">
                <a:solidFill>
                  <a:srgbClr val="000000"/>
                </a:solidFill>
              </a:rPr>
              <a:t>    	int </a:t>
            </a:r>
            <a:r>
              <a:rPr lang="en" sz="1800" dirty="0">
                <a:solidFill>
                  <a:srgbClr val="000000"/>
                </a:solidFill>
              </a:rPr>
              <a:t>msgsnd(int msgid,const void *msgp</a:t>
            </a:r>
            <a:r>
              <a:rPr lang="en" sz="1800" dirty="0" smtClean="0">
                <a:solidFill>
                  <a:srgbClr val="000000"/>
                </a:solidFill>
              </a:rPr>
              <a:t>,    </a:t>
            </a:r>
            <a:r>
              <a:rPr lang="en" sz="1800" dirty="0">
                <a:solidFill>
                  <a:srgbClr val="000000"/>
                </a:solidFill>
              </a:rPr>
              <a:t>	    			        </a:t>
            </a:r>
            <a:r>
              <a:rPr lang="en" sz="1800" dirty="0" smtClean="0">
                <a:solidFill>
                  <a:srgbClr val="000000"/>
                </a:solidFill>
              </a:rPr>
              <a:t>     	     size_t </a:t>
            </a:r>
            <a:r>
              <a:rPr lang="en" sz="1800" dirty="0">
                <a:solidFill>
                  <a:srgbClr val="000000"/>
                </a:solidFill>
              </a:rPr>
              <a:t>msgsz, int msgflg);</a:t>
            </a:r>
          </a:p>
          <a:p>
            <a:pPr marL="457200" lvl="0" indent="-342900" rtl="0">
              <a:lnSpc>
                <a:spcPct val="95000"/>
              </a:lnSpc>
              <a:spcBef>
                <a:spcPts val="0"/>
              </a:spcBef>
              <a:buClr>
                <a:srgbClr val="000000"/>
              </a:buClr>
              <a:buSzPct val="100000"/>
              <a:buFont typeface="Arial"/>
              <a:buChar char="●"/>
            </a:pPr>
            <a:r>
              <a:rPr lang="en" sz="1800" dirty="0">
                <a:solidFill>
                  <a:srgbClr val="000000"/>
                </a:solidFill>
              </a:rPr>
              <a:t>Arguments:</a:t>
            </a:r>
          </a:p>
          <a:p>
            <a:pPr lvl="0" rtl="0">
              <a:lnSpc>
                <a:spcPct val="95000"/>
              </a:lnSpc>
              <a:spcBef>
                <a:spcPts val="0"/>
              </a:spcBef>
              <a:buClr>
                <a:schemeClr val="dk1"/>
              </a:buClr>
              <a:buSzPct val="61111"/>
              <a:buFont typeface="Arial"/>
              <a:buNone/>
            </a:pPr>
            <a:r>
              <a:rPr lang="en" sz="1800" i="1" dirty="0">
                <a:solidFill>
                  <a:srgbClr val="000000"/>
                </a:solidFill>
              </a:rPr>
              <a:t>   	</a:t>
            </a:r>
            <a:r>
              <a:rPr lang="en" sz="1800" dirty="0" smtClean="0">
                <a:solidFill>
                  <a:srgbClr val="000000"/>
                </a:solidFill>
              </a:rPr>
              <a:t>msgid</a:t>
            </a:r>
            <a:r>
              <a:rPr lang="en" sz="1800" dirty="0">
                <a:solidFill>
                  <a:srgbClr val="000000"/>
                </a:solidFill>
              </a:rPr>
              <a:t>: message queue identifier returned by msgget( ).</a:t>
            </a:r>
          </a:p>
          <a:p>
            <a:pPr lvl="0" rtl="0">
              <a:lnSpc>
                <a:spcPct val="95000"/>
              </a:lnSpc>
              <a:spcBef>
                <a:spcPts val="0"/>
              </a:spcBef>
              <a:buClr>
                <a:schemeClr val="dk1"/>
              </a:buClr>
              <a:buSzPct val="61111"/>
              <a:buFont typeface="Arial"/>
              <a:buNone/>
            </a:pPr>
            <a:r>
              <a:rPr lang="en" sz="1800" dirty="0">
                <a:solidFill>
                  <a:srgbClr val="000000"/>
                </a:solidFill>
              </a:rPr>
              <a:t>   	</a:t>
            </a:r>
            <a:r>
              <a:rPr lang="en" sz="1800" dirty="0" smtClean="0">
                <a:solidFill>
                  <a:srgbClr val="000000"/>
                </a:solidFill>
              </a:rPr>
              <a:t>msgp</a:t>
            </a:r>
            <a:r>
              <a:rPr lang="en" sz="1800" dirty="0">
                <a:solidFill>
                  <a:srgbClr val="000000"/>
                </a:solidFill>
              </a:rPr>
              <a:t>: pointer to data</a:t>
            </a:r>
          </a:p>
          <a:p>
            <a:pPr lvl="0" rtl="0">
              <a:lnSpc>
                <a:spcPct val="95000"/>
              </a:lnSpc>
              <a:spcBef>
                <a:spcPts val="0"/>
              </a:spcBef>
              <a:buClr>
                <a:schemeClr val="dk1"/>
              </a:buClr>
              <a:buSzPct val="61111"/>
              <a:buFont typeface="Arial"/>
              <a:buNone/>
            </a:pPr>
            <a:r>
              <a:rPr lang="en" sz="1800" dirty="0">
                <a:solidFill>
                  <a:srgbClr val="000000"/>
                </a:solidFill>
              </a:rPr>
              <a:t>   	</a:t>
            </a:r>
            <a:r>
              <a:rPr lang="en" sz="1800" dirty="0" smtClean="0">
                <a:solidFill>
                  <a:srgbClr val="000000"/>
                </a:solidFill>
              </a:rPr>
              <a:t>msgsz</a:t>
            </a:r>
            <a:r>
              <a:rPr lang="en" sz="1800" dirty="0">
                <a:solidFill>
                  <a:srgbClr val="000000"/>
                </a:solidFill>
              </a:rPr>
              <a:t>: size of data in bytes</a:t>
            </a:r>
          </a:p>
          <a:p>
            <a:pPr lvl="0" rtl="0">
              <a:lnSpc>
                <a:spcPct val="95000"/>
              </a:lnSpc>
              <a:spcBef>
                <a:spcPts val="0"/>
              </a:spcBef>
              <a:buClr>
                <a:schemeClr val="dk1"/>
              </a:buClr>
              <a:buSzPct val="61111"/>
              <a:buFont typeface="Arial"/>
              <a:buNone/>
            </a:pPr>
            <a:r>
              <a:rPr lang="en" sz="1800" dirty="0">
                <a:solidFill>
                  <a:srgbClr val="000000"/>
                </a:solidFill>
              </a:rPr>
              <a:t>   	</a:t>
            </a:r>
            <a:r>
              <a:rPr lang="en" sz="1800" dirty="0" smtClean="0">
                <a:solidFill>
                  <a:srgbClr val="000000"/>
                </a:solidFill>
              </a:rPr>
              <a:t>msgflg</a:t>
            </a:r>
            <a:r>
              <a:rPr lang="en" sz="1800" dirty="0">
                <a:solidFill>
                  <a:srgbClr val="000000"/>
                </a:solidFill>
              </a:rPr>
              <a:t>: optional flag </a:t>
            </a:r>
          </a:p>
          <a:p>
            <a:pPr>
              <a:spcBef>
                <a:spcPts val="0"/>
              </a:spcBef>
              <a:buNone/>
            </a:pPr>
            <a:endParaRPr sz="1800" dirty="0">
              <a:solidFill>
                <a:srgbClr val="000000"/>
              </a:solidFill>
            </a:endParaRP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sz="4300" dirty="0">
                <a:solidFill>
                  <a:srgbClr val="FFFFFF"/>
                </a:solidFill>
                <a:latin typeface="Arial"/>
                <a:ea typeface="Arial"/>
                <a:cs typeface="Arial"/>
                <a:sym typeface="Arial"/>
              </a:rPr>
              <a:t>Receiving from the </a:t>
            </a:r>
            <a:r>
              <a:rPr lang="en" sz="4300" dirty="0" smtClean="0">
                <a:solidFill>
                  <a:srgbClr val="FFFFFF"/>
                </a:solidFill>
                <a:latin typeface="Arial"/>
                <a:ea typeface="Arial"/>
                <a:cs typeface="Arial"/>
                <a:sym typeface="Arial"/>
              </a:rPr>
              <a:t>queue (C++)</a:t>
            </a:r>
            <a:endParaRPr lang="en" sz="4300" dirty="0">
              <a:solidFill>
                <a:srgbClr val="FFFFFF"/>
              </a:solidFill>
              <a:latin typeface="Arial"/>
              <a:ea typeface="Arial"/>
              <a:cs typeface="Arial"/>
              <a:sym typeface="Arial"/>
            </a:endParaRPr>
          </a:p>
        </p:txBody>
      </p:sp>
      <p:sp>
        <p:nvSpPr>
          <p:cNvPr id="119" name="Shape 11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lnSpc>
                <a:spcPct val="95000"/>
              </a:lnSpc>
              <a:spcBef>
                <a:spcPts val="0"/>
              </a:spcBef>
              <a:buClr>
                <a:srgbClr val="000000"/>
              </a:buClr>
              <a:buSzPct val="100000"/>
              <a:buFont typeface="Arial"/>
              <a:buChar char="●"/>
            </a:pPr>
            <a:r>
              <a:rPr lang="en" sz="1800" dirty="0">
                <a:solidFill>
                  <a:srgbClr val="000000"/>
                </a:solidFill>
              </a:rPr>
              <a:t>int msgrcv(int msgid,const void *msgp,</a:t>
            </a:r>
          </a:p>
          <a:p>
            <a:pPr lvl="0" rtl="0">
              <a:lnSpc>
                <a:spcPct val="95000"/>
              </a:lnSpc>
              <a:spcBef>
                <a:spcPts val="0"/>
              </a:spcBef>
              <a:buClr>
                <a:schemeClr val="dk1"/>
              </a:buClr>
              <a:buSzPct val="61111"/>
              <a:buFont typeface="Arial"/>
              <a:buNone/>
            </a:pPr>
            <a:r>
              <a:rPr lang="en" sz="1800" dirty="0">
                <a:solidFill>
                  <a:srgbClr val="000000"/>
                </a:solidFill>
              </a:rPr>
              <a:t>   	    </a:t>
            </a:r>
            <a:r>
              <a:rPr lang="en" sz="1800" dirty="0" smtClean="0">
                <a:solidFill>
                  <a:srgbClr val="000000"/>
                </a:solidFill>
              </a:rPr>
              <a:t>size_t </a:t>
            </a:r>
            <a:r>
              <a:rPr lang="en" sz="1800" dirty="0">
                <a:solidFill>
                  <a:srgbClr val="000000"/>
                </a:solidFill>
              </a:rPr>
              <a:t>msgsz, long msgtyp, </a:t>
            </a:r>
            <a:r>
              <a:rPr lang="en" sz="1800" dirty="0" smtClean="0">
                <a:solidFill>
                  <a:srgbClr val="000000"/>
                </a:solidFill>
              </a:rPr>
              <a:t>int </a:t>
            </a:r>
            <a:r>
              <a:rPr lang="en" sz="1800" dirty="0">
                <a:solidFill>
                  <a:srgbClr val="000000"/>
                </a:solidFill>
              </a:rPr>
              <a:t>msgflg);</a:t>
            </a:r>
          </a:p>
          <a:p>
            <a:pPr lvl="0" rtl="0">
              <a:lnSpc>
                <a:spcPct val="95000"/>
              </a:lnSpc>
              <a:spcBef>
                <a:spcPts val="0"/>
              </a:spcBef>
              <a:buClr>
                <a:schemeClr val="dk1"/>
              </a:buClr>
              <a:buSzPct val="61111"/>
              <a:buFont typeface="Arial"/>
              <a:buNone/>
            </a:pPr>
            <a:r>
              <a:rPr lang="en" sz="1800" dirty="0">
                <a:solidFill>
                  <a:srgbClr val="000000"/>
                </a:solidFill>
              </a:rPr>
              <a:t> </a:t>
            </a:r>
          </a:p>
          <a:p>
            <a:pPr marL="461963" lvl="0" indent="-344488" rtl="0">
              <a:lnSpc>
                <a:spcPct val="95000"/>
              </a:lnSpc>
              <a:spcBef>
                <a:spcPts val="0"/>
              </a:spcBef>
              <a:buClr>
                <a:schemeClr val="dk1"/>
              </a:buClr>
              <a:buSzPct val="61111"/>
              <a:buFont typeface="Arial"/>
              <a:buNone/>
            </a:pPr>
            <a:r>
              <a:rPr lang="en" sz="1800" dirty="0">
                <a:solidFill>
                  <a:srgbClr val="000000"/>
                </a:solidFill>
              </a:rPr>
              <a:t>      Here, msgtyp is the one we defined in msgbuf</a:t>
            </a:r>
            <a:r>
              <a:rPr lang="en" sz="1800" dirty="0" smtClean="0">
                <a:solidFill>
                  <a:srgbClr val="000000"/>
                </a:solidFill>
              </a:rPr>
              <a:t>(), msgtyp </a:t>
            </a:r>
            <a:r>
              <a:rPr lang="en" sz="1800" dirty="0">
                <a:solidFill>
                  <a:srgbClr val="000000"/>
                </a:solidFill>
              </a:rPr>
              <a:t>can be Zero, Positive or Negative.</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sz="4300" dirty="0">
                <a:solidFill>
                  <a:srgbClr val="FFFFFF"/>
                </a:solidFill>
                <a:latin typeface="Arial"/>
                <a:ea typeface="Arial"/>
                <a:cs typeface="Arial"/>
                <a:sym typeface="Arial"/>
              </a:rPr>
              <a:t>Destroying a </a:t>
            </a:r>
            <a:r>
              <a:rPr lang="en" sz="4300" dirty="0" smtClean="0">
                <a:solidFill>
                  <a:srgbClr val="FFFFFF"/>
                </a:solidFill>
                <a:latin typeface="Arial"/>
                <a:ea typeface="Arial"/>
                <a:cs typeface="Arial"/>
                <a:sym typeface="Arial"/>
              </a:rPr>
              <a:t>queue in UNIX</a:t>
            </a:r>
            <a:endParaRPr lang="en" sz="4300" dirty="0">
              <a:solidFill>
                <a:srgbClr val="FFFFFF"/>
              </a:solidFill>
              <a:latin typeface="Arial"/>
              <a:ea typeface="Arial"/>
              <a:cs typeface="Arial"/>
              <a:sym typeface="Arial"/>
            </a:endParaRPr>
          </a:p>
        </p:txBody>
      </p:sp>
      <p:sp>
        <p:nvSpPr>
          <p:cNvPr id="125" name="Shape 12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lnSpc>
                <a:spcPct val="95000"/>
              </a:lnSpc>
              <a:spcBef>
                <a:spcPts val="0"/>
              </a:spcBef>
              <a:buClr>
                <a:srgbClr val="000000"/>
              </a:buClr>
              <a:buSzPct val="100000"/>
              <a:buFont typeface="Arial"/>
              <a:buChar char="●"/>
            </a:pPr>
            <a:r>
              <a:rPr lang="en" sz="1800" dirty="0" smtClean="0">
                <a:solidFill>
                  <a:srgbClr val="000000"/>
                </a:solidFill>
              </a:rPr>
              <a:t>Queues </a:t>
            </a:r>
            <a:r>
              <a:rPr lang="en" sz="1800" dirty="0">
                <a:solidFill>
                  <a:srgbClr val="000000"/>
                </a:solidFill>
              </a:rPr>
              <a:t>remain on system until they are removed explicitly.</a:t>
            </a:r>
          </a:p>
          <a:p>
            <a:pPr marL="457200" lvl="0" indent="-342900" rtl="0">
              <a:lnSpc>
                <a:spcPct val="95000"/>
              </a:lnSpc>
              <a:spcBef>
                <a:spcPts val="0"/>
              </a:spcBef>
              <a:buClr>
                <a:srgbClr val="000000"/>
              </a:buClr>
              <a:buSzPct val="100000"/>
              <a:buFont typeface="Arial"/>
              <a:buChar char="●"/>
            </a:pPr>
            <a:r>
              <a:rPr lang="en" sz="2800" b="1" dirty="0" smtClean="0">
                <a:solidFill>
                  <a:srgbClr val="7030A0"/>
                </a:solidFill>
              </a:rPr>
              <a:t>ipcs</a:t>
            </a:r>
            <a:r>
              <a:rPr lang="en" sz="1800" dirty="0" smtClean="0">
                <a:solidFill>
                  <a:srgbClr val="000000"/>
                </a:solidFill>
              </a:rPr>
              <a:t> </a:t>
            </a:r>
            <a:r>
              <a:rPr lang="en" sz="1800" dirty="0">
                <a:solidFill>
                  <a:srgbClr val="000000"/>
                </a:solidFill>
              </a:rPr>
              <a:t>is used to get a list of message queues, and</a:t>
            </a:r>
          </a:p>
          <a:p>
            <a:pPr lvl="0" rtl="0">
              <a:lnSpc>
                <a:spcPct val="95000"/>
              </a:lnSpc>
              <a:spcBef>
                <a:spcPts val="0"/>
              </a:spcBef>
              <a:buClr>
                <a:schemeClr val="dk1"/>
              </a:buClr>
              <a:buSzPct val="61111"/>
              <a:buFont typeface="Arial"/>
              <a:buNone/>
            </a:pPr>
            <a:r>
              <a:rPr lang="en" sz="1800" dirty="0">
                <a:solidFill>
                  <a:srgbClr val="000000"/>
                </a:solidFill>
              </a:rPr>
              <a:t>  		</a:t>
            </a:r>
            <a:r>
              <a:rPr lang="en" sz="2800" b="1" dirty="0">
                <a:solidFill>
                  <a:srgbClr val="7030A0"/>
                </a:solidFill>
              </a:rPr>
              <a:t>ipcrm -q </a:t>
            </a:r>
            <a:r>
              <a:rPr lang="en" sz="1800" dirty="0">
                <a:solidFill>
                  <a:srgbClr val="000000"/>
                </a:solidFill>
              </a:rPr>
              <a:t>&lt;message queue ID&gt; is to delete a queue.</a:t>
            </a:r>
          </a:p>
          <a:p>
            <a:pPr marL="457200" lvl="0" indent="-342900" rtl="0">
              <a:lnSpc>
                <a:spcPct val="95000"/>
              </a:lnSpc>
              <a:spcBef>
                <a:spcPts val="0"/>
              </a:spcBef>
              <a:buClr>
                <a:srgbClr val="000000"/>
              </a:buClr>
              <a:buSzPct val="100000"/>
              <a:buFont typeface="Arial"/>
              <a:buChar char="●"/>
            </a:pPr>
            <a:r>
              <a:rPr lang="en" sz="1800" dirty="0">
                <a:solidFill>
                  <a:srgbClr val="000000"/>
                </a:solidFill>
              </a:rPr>
              <a:t>One can make a program to clean up queues using msgctl().</a:t>
            </a:r>
          </a:p>
          <a:p>
            <a:pPr marL="457200" lvl="0" indent="-342900" rtl="0">
              <a:lnSpc>
                <a:spcPct val="95000"/>
              </a:lnSpc>
              <a:spcBef>
                <a:spcPts val="0"/>
              </a:spcBef>
              <a:buClr>
                <a:srgbClr val="000000"/>
              </a:buClr>
              <a:buSzPct val="100000"/>
              <a:buFont typeface="Arial"/>
              <a:buChar char="●"/>
            </a:pPr>
            <a:r>
              <a:rPr lang="en" sz="1800" dirty="0" smtClean="0">
                <a:solidFill>
                  <a:srgbClr val="000000"/>
                </a:solidFill>
              </a:rPr>
              <a:t>int </a:t>
            </a:r>
            <a:r>
              <a:rPr lang="en" sz="1800" dirty="0">
                <a:solidFill>
                  <a:srgbClr val="000000"/>
                </a:solidFill>
              </a:rPr>
              <a:t>msgctl(int msgid, int cmd, struct msgid_ds *buf);</a:t>
            </a:r>
          </a:p>
          <a:p>
            <a:pPr marL="457200" lvl="0" indent="-342900" rtl="0">
              <a:lnSpc>
                <a:spcPct val="95000"/>
              </a:lnSpc>
              <a:spcBef>
                <a:spcPts val="0"/>
              </a:spcBef>
              <a:buClr>
                <a:srgbClr val="000000"/>
              </a:buClr>
              <a:buSzPct val="100000"/>
              <a:buFont typeface="Arial"/>
              <a:buChar char="●"/>
            </a:pPr>
            <a:r>
              <a:rPr lang="en" sz="1800" dirty="0" smtClean="0">
                <a:solidFill>
                  <a:srgbClr val="000000"/>
                </a:solidFill>
              </a:rPr>
              <a:t>Arguments</a:t>
            </a:r>
            <a:r>
              <a:rPr lang="en" sz="1800" dirty="0">
                <a:solidFill>
                  <a:srgbClr val="000000"/>
                </a:solidFill>
              </a:rPr>
              <a:t>:</a:t>
            </a:r>
          </a:p>
          <a:p>
            <a:pPr lvl="0" rtl="0">
              <a:lnSpc>
                <a:spcPct val="95000"/>
              </a:lnSpc>
              <a:spcBef>
                <a:spcPts val="0"/>
              </a:spcBef>
              <a:buClr>
                <a:schemeClr val="dk1"/>
              </a:buClr>
              <a:buSzPct val="61111"/>
              <a:buFont typeface="Arial"/>
              <a:buNone/>
            </a:pPr>
            <a:r>
              <a:rPr lang="en" sz="1800" i="1" dirty="0">
                <a:solidFill>
                  <a:srgbClr val="000000"/>
                </a:solidFill>
              </a:rPr>
              <a:t>     	</a:t>
            </a:r>
            <a:r>
              <a:rPr lang="en" sz="1800" dirty="0">
                <a:solidFill>
                  <a:srgbClr val="000000"/>
                </a:solidFill>
              </a:rPr>
              <a:t>msgid: message queue identifier from msgget( ).</a:t>
            </a:r>
          </a:p>
          <a:p>
            <a:pPr lvl="0" rtl="0">
              <a:lnSpc>
                <a:spcPct val="95000"/>
              </a:lnSpc>
              <a:spcBef>
                <a:spcPts val="0"/>
              </a:spcBef>
              <a:buClr>
                <a:schemeClr val="dk1"/>
              </a:buClr>
              <a:buSzPct val="61111"/>
              <a:buFont typeface="Arial"/>
              <a:buNone/>
            </a:pPr>
            <a:r>
              <a:rPr lang="en" sz="1800" dirty="0">
                <a:solidFill>
                  <a:srgbClr val="000000"/>
                </a:solidFill>
              </a:rPr>
              <a:t>   	</a:t>
            </a:r>
            <a:r>
              <a:rPr lang="en" sz="1800" dirty="0" smtClean="0">
                <a:solidFill>
                  <a:srgbClr val="000000"/>
                </a:solidFill>
              </a:rPr>
              <a:t>cmd</a:t>
            </a:r>
            <a:r>
              <a:rPr lang="en" sz="1800" dirty="0">
                <a:solidFill>
                  <a:srgbClr val="000000"/>
                </a:solidFill>
              </a:rPr>
              <a:t>: how to behave - IPC_RMID</a:t>
            </a:r>
          </a:p>
          <a:p>
            <a:pPr lvl="0" rtl="0">
              <a:lnSpc>
                <a:spcPct val="95000"/>
              </a:lnSpc>
              <a:spcBef>
                <a:spcPts val="0"/>
              </a:spcBef>
              <a:buClr>
                <a:schemeClr val="dk1"/>
              </a:buClr>
              <a:buSzPct val="61111"/>
              <a:buFont typeface="Arial"/>
              <a:buNone/>
            </a:pPr>
            <a:r>
              <a:rPr lang="en" sz="1800" dirty="0">
                <a:solidFill>
                  <a:srgbClr val="000000"/>
                </a:solidFill>
              </a:rPr>
              <a:t>   	</a:t>
            </a:r>
            <a:r>
              <a:rPr lang="en" sz="1800" dirty="0" smtClean="0">
                <a:solidFill>
                  <a:srgbClr val="000000"/>
                </a:solidFill>
              </a:rPr>
              <a:t>buf</a:t>
            </a:r>
            <a:r>
              <a:rPr lang="en" sz="1800" dirty="0">
                <a:solidFill>
                  <a:srgbClr val="000000"/>
                </a:solidFill>
              </a:rPr>
              <a:t>: NULL</a:t>
            </a:r>
          </a:p>
          <a:p>
            <a:pPr>
              <a:spcBef>
                <a:spcPts val="0"/>
              </a:spcBef>
              <a:buNone/>
            </a:pPr>
            <a:endParaRPr sz="1800" dirty="0">
              <a:solidFill>
                <a:srgbClr val="000000"/>
              </a:solidFill>
            </a:endParaRP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sz="4300"/>
              <a:t>C++ Example - 1</a:t>
            </a:r>
          </a:p>
        </p:txBody>
      </p:sp>
      <p:sp>
        <p:nvSpPr>
          <p:cNvPr id="131" name="Shape 13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US" sz="900" dirty="0"/>
              <a:t>#include &lt;</a:t>
            </a:r>
            <a:r>
              <a:rPr lang="en-US" sz="900" dirty="0" err="1"/>
              <a:t>iostream</a:t>
            </a:r>
            <a:r>
              <a:rPr lang="en-US" sz="900" dirty="0"/>
              <a:t>&gt;</a:t>
            </a:r>
          </a:p>
          <a:p>
            <a:r>
              <a:rPr lang="en-US" sz="900" dirty="0"/>
              <a:t>#include &lt;</a:t>
            </a:r>
            <a:r>
              <a:rPr lang="en-US" sz="900" dirty="0" err="1"/>
              <a:t>string.h</a:t>
            </a:r>
            <a:r>
              <a:rPr lang="en-US" sz="900" dirty="0"/>
              <a:t>&gt;</a:t>
            </a:r>
          </a:p>
          <a:p>
            <a:r>
              <a:rPr lang="en-US" sz="900" dirty="0"/>
              <a:t>#include &lt;</a:t>
            </a:r>
            <a:r>
              <a:rPr lang="en-US" sz="900" dirty="0" err="1"/>
              <a:t>stdio.h</a:t>
            </a:r>
            <a:r>
              <a:rPr lang="en-US" sz="900" dirty="0"/>
              <a:t>&gt;</a:t>
            </a:r>
          </a:p>
          <a:p>
            <a:r>
              <a:rPr lang="en-US" sz="900" dirty="0"/>
              <a:t>#include &lt;</a:t>
            </a:r>
            <a:r>
              <a:rPr lang="en-US" sz="900" dirty="0" err="1"/>
              <a:t>stdlib.h</a:t>
            </a:r>
            <a:r>
              <a:rPr lang="en-US" sz="900" dirty="0"/>
              <a:t>&gt;</a:t>
            </a:r>
          </a:p>
          <a:p>
            <a:r>
              <a:rPr lang="en-US" sz="900" dirty="0"/>
              <a:t>#include &lt;sys/</a:t>
            </a:r>
            <a:r>
              <a:rPr lang="en-US" sz="900" dirty="0" err="1"/>
              <a:t>types.h</a:t>
            </a:r>
            <a:r>
              <a:rPr lang="en-US" sz="900" dirty="0"/>
              <a:t>&gt;</a:t>
            </a:r>
          </a:p>
          <a:p>
            <a:r>
              <a:rPr lang="en-US" sz="900" dirty="0"/>
              <a:t>#include &lt;sys/</a:t>
            </a:r>
            <a:r>
              <a:rPr lang="en-US" sz="900" dirty="0" err="1"/>
              <a:t>wait.h</a:t>
            </a:r>
            <a:r>
              <a:rPr lang="en-US" sz="900" dirty="0"/>
              <a:t>&gt;</a:t>
            </a:r>
          </a:p>
          <a:p>
            <a:r>
              <a:rPr lang="en-US" sz="900" dirty="0"/>
              <a:t>#include &lt;sys/</a:t>
            </a:r>
            <a:r>
              <a:rPr lang="en-US" sz="900" dirty="0" err="1"/>
              <a:t>ipc.h</a:t>
            </a:r>
            <a:r>
              <a:rPr lang="en-US" sz="900" dirty="0"/>
              <a:t>&gt;</a:t>
            </a:r>
          </a:p>
          <a:p>
            <a:r>
              <a:rPr lang="en-US" sz="900" dirty="0"/>
              <a:t>#include &lt;sys/</a:t>
            </a:r>
            <a:r>
              <a:rPr lang="en-US" sz="900" dirty="0" err="1"/>
              <a:t>msg.h</a:t>
            </a:r>
            <a:r>
              <a:rPr lang="en-US" sz="900" dirty="0"/>
              <a:t>&gt;</a:t>
            </a:r>
          </a:p>
          <a:p>
            <a:r>
              <a:rPr lang="en-US" sz="900" dirty="0"/>
              <a:t>#include &lt;</a:t>
            </a:r>
            <a:r>
              <a:rPr lang="en-US" sz="900" dirty="0" err="1"/>
              <a:t>unistd.h</a:t>
            </a:r>
            <a:r>
              <a:rPr lang="en-US" sz="900" dirty="0"/>
              <a:t>&gt;</a:t>
            </a:r>
          </a:p>
          <a:p>
            <a:r>
              <a:rPr lang="en-US" sz="900" dirty="0"/>
              <a:t>#include &lt;</a:t>
            </a:r>
            <a:r>
              <a:rPr lang="en-US" sz="900" dirty="0" err="1"/>
              <a:t>signal.h</a:t>
            </a:r>
            <a:r>
              <a:rPr lang="en-US" sz="900" dirty="0"/>
              <a:t>&gt;</a:t>
            </a:r>
          </a:p>
          <a:p>
            <a:r>
              <a:rPr lang="en-US" sz="900" dirty="0"/>
              <a:t> </a:t>
            </a:r>
          </a:p>
          <a:p>
            <a:r>
              <a:rPr lang="en-US" sz="900" dirty="0"/>
              <a:t>using namespace </a:t>
            </a:r>
            <a:r>
              <a:rPr lang="en-US" sz="900" dirty="0" err="1"/>
              <a:t>std</a:t>
            </a:r>
            <a:r>
              <a:rPr lang="en-US" sz="900" dirty="0"/>
              <a:t>;</a:t>
            </a:r>
          </a:p>
          <a:p>
            <a:r>
              <a:rPr lang="en-US" sz="900" dirty="0"/>
              <a:t> </a:t>
            </a:r>
          </a:p>
          <a:p>
            <a:r>
              <a:rPr lang="en-US" sz="900" dirty="0" err="1"/>
              <a:t>struct</a:t>
            </a:r>
            <a:r>
              <a:rPr lang="en-US" sz="900" dirty="0"/>
              <a:t> /*class*/ </a:t>
            </a:r>
            <a:r>
              <a:rPr lang="en-US" sz="900" dirty="0" err="1"/>
              <a:t>msgbuffer</a:t>
            </a:r>
            <a:endParaRPr lang="en-US" sz="900" dirty="0"/>
          </a:p>
          <a:p>
            <a:r>
              <a:rPr lang="en-US" sz="900" dirty="0"/>
              <a:t>{</a:t>
            </a:r>
          </a:p>
          <a:p>
            <a:r>
              <a:rPr lang="en-US" sz="900" dirty="0"/>
              <a:t> public:</a:t>
            </a:r>
          </a:p>
          <a:p>
            <a:r>
              <a:rPr lang="en-US" sz="900" dirty="0"/>
              <a:t>   long </a:t>
            </a:r>
            <a:r>
              <a:rPr lang="en-US" sz="900" dirty="0" err="1"/>
              <a:t>mtype</a:t>
            </a:r>
            <a:r>
              <a:rPr lang="en-US" sz="900" dirty="0"/>
              <a:t>;</a:t>
            </a:r>
          </a:p>
          <a:p>
            <a:r>
              <a:rPr lang="en-US" sz="900" dirty="0"/>
              <a:t>   char </a:t>
            </a:r>
            <a:r>
              <a:rPr lang="en-US" sz="900" dirty="0" err="1"/>
              <a:t>messageContent</a:t>
            </a:r>
            <a:r>
              <a:rPr lang="en-US" sz="900" dirty="0"/>
              <a:t>[1024];</a:t>
            </a:r>
          </a:p>
          <a:p>
            <a:r>
              <a:rPr lang="en-US" sz="900" dirty="0"/>
              <a:t>};</a:t>
            </a:r>
          </a:p>
          <a:p>
            <a:r>
              <a:rPr lang="en-US" sz="900" dirty="0"/>
              <a:t> </a:t>
            </a:r>
          </a:p>
          <a:p>
            <a:r>
              <a:rPr lang="en-US" sz="900" dirty="0" err="1"/>
              <a:t>int</a:t>
            </a:r>
            <a:r>
              <a:rPr lang="en-US" sz="900" dirty="0"/>
              <a:t> main()</a:t>
            </a:r>
          </a:p>
          <a:p>
            <a:r>
              <a:rPr lang="en-US" sz="900" dirty="0"/>
              <a:t>{ </a:t>
            </a:r>
          </a:p>
          <a:p>
            <a:r>
              <a:rPr lang="en-US" sz="900" dirty="0"/>
              <a:t>   </a:t>
            </a:r>
            <a:r>
              <a:rPr lang="en-US" sz="900" dirty="0" err="1"/>
              <a:t>int</a:t>
            </a:r>
            <a:r>
              <a:rPr lang="en-US" sz="900" dirty="0"/>
              <a:t> </a:t>
            </a:r>
            <a:r>
              <a:rPr lang="en-US" sz="900" dirty="0" err="1"/>
              <a:t>pid</a:t>
            </a:r>
            <a:r>
              <a:rPr lang="en-US" sz="900" dirty="0"/>
              <a:t>;</a:t>
            </a:r>
          </a:p>
          <a:p>
            <a:r>
              <a:rPr lang="en-US" sz="900" dirty="0"/>
              <a:t> </a:t>
            </a:r>
          </a:p>
          <a:p>
            <a:r>
              <a:rPr lang="en-US" sz="900" dirty="0"/>
              <a:t>   </a:t>
            </a:r>
            <a:r>
              <a:rPr lang="en-US" sz="900" dirty="0" err="1"/>
              <a:t>pid</a:t>
            </a:r>
            <a:r>
              <a:rPr lang="en-US" sz="900" dirty="0"/>
              <a:t> = fork(); </a:t>
            </a:r>
          </a:p>
          <a:p>
            <a:r>
              <a:rPr lang="en-US" sz="900" dirty="0"/>
              <a:t>    </a:t>
            </a:r>
          </a:p>
          <a:p>
            <a:r>
              <a:rPr lang="en-US" sz="900" dirty="0"/>
              <a:t>   if (</a:t>
            </a:r>
            <a:r>
              <a:rPr lang="en-US" sz="900" dirty="0" err="1"/>
              <a:t>pid</a:t>
            </a:r>
            <a:r>
              <a:rPr lang="en-US" sz="900" dirty="0"/>
              <a:t> &gt; 0)</a:t>
            </a:r>
          </a:p>
          <a:p>
            <a:r>
              <a:rPr lang="en-US" sz="900" dirty="0"/>
              <a:t>   {</a:t>
            </a:r>
          </a:p>
          <a:p>
            <a:r>
              <a:rPr lang="en-US" sz="900" dirty="0"/>
              <a:t>       </a:t>
            </a:r>
            <a:r>
              <a:rPr lang="en-US" sz="900" dirty="0" err="1"/>
              <a:t>int</a:t>
            </a:r>
            <a:r>
              <a:rPr lang="en-US" sz="900" dirty="0"/>
              <a:t> </a:t>
            </a:r>
            <a:r>
              <a:rPr lang="en-US" sz="900" dirty="0" err="1"/>
              <a:t>msqid</a:t>
            </a:r>
            <a:r>
              <a:rPr lang="en-US" sz="900" dirty="0"/>
              <a:t>;</a:t>
            </a:r>
          </a:p>
          <a:p>
            <a:r>
              <a:rPr lang="en-US" sz="900" dirty="0"/>
              <a:t>       </a:t>
            </a:r>
            <a:r>
              <a:rPr lang="en-US" sz="900" dirty="0" err="1"/>
              <a:t>int</a:t>
            </a:r>
            <a:r>
              <a:rPr lang="en-US" sz="900" dirty="0"/>
              <a:t> </a:t>
            </a:r>
            <a:r>
              <a:rPr lang="en-US" sz="900" dirty="0" err="1"/>
              <a:t>msgflg</a:t>
            </a:r>
            <a:r>
              <a:rPr lang="en-US" sz="900" dirty="0"/>
              <a:t> = IPC_CREAT | 0666;</a:t>
            </a:r>
          </a:p>
          <a:p>
            <a:r>
              <a:rPr lang="en-US" sz="900" dirty="0"/>
              <a:t>       </a:t>
            </a:r>
            <a:r>
              <a:rPr lang="en-US" sz="900" dirty="0" err="1"/>
              <a:t>key_t</a:t>
            </a:r>
            <a:r>
              <a:rPr lang="en-US" sz="900" dirty="0"/>
              <a:t> key;</a:t>
            </a:r>
          </a:p>
          <a:p>
            <a:r>
              <a:rPr lang="en-US" sz="900" dirty="0"/>
              <a:t>       </a:t>
            </a:r>
            <a:r>
              <a:rPr lang="en-US" sz="900" dirty="0" err="1"/>
              <a:t>msgbuffer</a:t>
            </a:r>
            <a:r>
              <a:rPr lang="en-US" sz="900" dirty="0"/>
              <a:t> </a:t>
            </a:r>
            <a:r>
              <a:rPr lang="en-US" sz="900" dirty="0" err="1"/>
              <a:t>sbuf</a:t>
            </a:r>
            <a:r>
              <a:rPr lang="en-US" sz="900" dirty="0"/>
              <a:t>;</a:t>
            </a:r>
          </a:p>
          <a:p>
            <a:r>
              <a:rPr lang="en-US" sz="900" dirty="0"/>
              <a:t>       </a:t>
            </a:r>
            <a:r>
              <a:rPr lang="en-US" sz="900" dirty="0" err="1"/>
              <a:t>size_t</a:t>
            </a:r>
            <a:r>
              <a:rPr lang="en-US" sz="900" dirty="0"/>
              <a:t> </a:t>
            </a:r>
            <a:r>
              <a:rPr lang="en-US" sz="900" dirty="0" err="1"/>
              <a:t>buf_len</a:t>
            </a:r>
            <a:r>
              <a:rPr lang="en-US" sz="900" dirty="0"/>
              <a:t>;</a:t>
            </a:r>
          </a:p>
          <a:p>
            <a:r>
              <a:rPr lang="en-US" sz="900" dirty="0"/>
              <a:t> </a:t>
            </a:r>
          </a:p>
          <a:p>
            <a:r>
              <a:rPr lang="en-US" sz="900" dirty="0"/>
              <a:t>       key = 1234;</a:t>
            </a:r>
          </a:p>
          <a:p>
            <a:r>
              <a:rPr lang="en-US" sz="900" dirty="0"/>
              <a:t> </a:t>
            </a:r>
          </a:p>
          <a:p>
            <a:r>
              <a:rPr lang="en-US" sz="900" dirty="0"/>
              <a:t>       </a:t>
            </a:r>
            <a:r>
              <a:rPr lang="en-US" sz="900" dirty="0" err="1"/>
              <a:t>cout</a:t>
            </a:r>
            <a:r>
              <a:rPr lang="en-US" sz="900" dirty="0"/>
              <a:t> &lt;&lt; "In parent process, Call </a:t>
            </a:r>
            <a:r>
              <a:rPr lang="en-US" sz="900" dirty="0" err="1"/>
              <a:t>msgget</a:t>
            </a:r>
            <a:r>
              <a:rPr lang="en-US" sz="900" dirty="0"/>
              <a:t> to get a Message Queue" &lt;&lt; </a:t>
            </a:r>
            <a:r>
              <a:rPr lang="en-US" sz="900" dirty="0" err="1"/>
              <a:t>endl</a:t>
            </a:r>
            <a:r>
              <a:rPr lang="en-US" sz="900" dirty="0"/>
              <a:t>;</a:t>
            </a:r>
          </a:p>
          <a:p>
            <a:r>
              <a:rPr lang="en-US" sz="900" dirty="0"/>
              <a:t> </a:t>
            </a:r>
          </a:p>
          <a:p>
            <a:r>
              <a:rPr lang="en-US" sz="900" dirty="0"/>
              <a:t>       </a:t>
            </a:r>
            <a:r>
              <a:rPr lang="en-US" sz="900" dirty="0" err="1"/>
              <a:t>msqid</a:t>
            </a:r>
            <a:r>
              <a:rPr lang="en-US" sz="900" dirty="0"/>
              <a:t> = </a:t>
            </a:r>
            <a:r>
              <a:rPr lang="en-US" sz="900" dirty="0" err="1"/>
              <a:t>msgget</a:t>
            </a:r>
            <a:r>
              <a:rPr lang="en-US" sz="900" dirty="0"/>
              <a:t>(key, </a:t>
            </a:r>
            <a:r>
              <a:rPr lang="en-US" sz="900" dirty="0" err="1"/>
              <a:t>msgflg</a:t>
            </a:r>
            <a:r>
              <a:rPr lang="en-US" sz="900" dirty="0"/>
              <a:t>);</a:t>
            </a:r>
          </a:p>
          <a:p>
            <a:r>
              <a:rPr lang="en-US" sz="900" dirty="0"/>
              <a:t> </a:t>
            </a:r>
          </a:p>
          <a:p>
            <a:r>
              <a:rPr lang="en-US" sz="900" dirty="0"/>
              <a:t>       </a:t>
            </a:r>
            <a:r>
              <a:rPr lang="en-US" sz="900" dirty="0" err="1"/>
              <a:t>sbuf.mtype</a:t>
            </a:r>
            <a:r>
              <a:rPr lang="en-US" sz="900" dirty="0"/>
              <a:t> = 1;</a:t>
            </a:r>
          </a:p>
          <a:p>
            <a:r>
              <a:rPr lang="en-US" sz="900" dirty="0"/>
              <a:t>       </a:t>
            </a:r>
            <a:r>
              <a:rPr lang="en-US" sz="900" dirty="0" err="1"/>
              <a:t>strcpy</a:t>
            </a:r>
            <a:r>
              <a:rPr lang="en-US" sz="900" dirty="0"/>
              <a:t> (</a:t>
            </a:r>
            <a:r>
              <a:rPr lang="en-US" sz="900" dirty="0" err="1"/>
              <a:t>sbuf.messageContent</a:t>
            </a:r>
            <a:r>
              <a:rPr lang="en-US" sz="900" dirty="0"/>
              <a:t>, "This is the message from sender parent to child \n");</a:t>
            </a:r>
          </a:p>
          <a:p>
            <a:r>
              <a:rPr lang="en-US" sz="900" dirty="0"/>
              <a:t>       </a:t>
            </a:r>
            <a:r>
              <a:rPr lang="en-US" sz="900" dirty="0" err="1"/>
              <a:t>buf_len</a:t>
            </a:r>
            <a:r>
              <a:rPr lang="en-US" sz="900" dirty="0"/>
              <a:t> = </a:t>
            </a:r>
            <a:r>
              <a:rPr lang="en-US" sz="900" dirty="0" err="1"/>
              <a:t>sizeof</a:t>
            </a:r>
            <a:r>
              <a:rPr lang="en-US" sz="900" dirty="0"/>
              <a:t>(</a:t>
            </a:r>
            <a:r>
              <a:rPr lang="en-US" sz="900" dirty="0" err="1"/>
              <a:t>sbuf.messageContent</a:t>
            </a:r>
            <a:r>
              <a:rPr lang="en-US" sz="900" dirty="0"/>
              <a:t>);</a:t>
            </a:r>
          </a:p>
          <a:p>
            <a:r>
              <a:rPr lang="en-US" sz="900" dirty="0"/>
              <a:t> </a:t>
            </a:r>
          </a:p>
          <a:p>
            <a:r>
              <a:rPr lang="en-US" sz="900" dirty="0"/>
              <a:t>       </a:t>
            </a:r>
            <a:r>
              <a:rPr lang="en-US" sz="900" dirty="0" err="1"/>
              <a:t>msgsnd</a:t>
            </a:r>
            <a:r>
              <a:rPr lang="en-US" sz="900" dirty="0"/>
              <a:t>(</a:t>
            </a:r>
            <a:r>
              <a:rPr lang="en-US" sz="900" dirty="0" err="1"/>
              <a:t>msqid</a:t>
            </a:r>
            <a:r>
              <a:rPr lang="en-US" sz="900" dirty="0"/>
              <a:t>, &amp;</a:t>
            </a:r>
            <a:r>
              <a:rPr lang="en-US" sz="900" dirty="0" err="1"/>
              <a:t>sbuf</a:t>
            </a:r>
            <a:r>
              <a:rPr lang="en-US" sz="900" dirty="0"/>
              <a:t>, </a:t>
            </a:r>
            <a:r>
              <a:rPr lang="en-US" sz="900" dirty="0" err="1"/>
              <a:t>buf_len</a:t>
            </a:r>
            <a:r>
              <a:rPr lang="en-US" sz="900" dirty="0"/>
              <a:t>, IPC_NOWAIT);</a:t>
            </a:r>
          </a:p>
          <a:p>
            <a:r>
              <a:rPr lang="en-US" sz="900" dirty="0"/>
              <a:t> </a:t>
            </a:r>
          </a:p>
          <a:p>
            <a:r>
              <a:rPr lang="en-US" sz="900" dirty="0"/>
              <a:t>       wait(NULL);</a:t>
            </a:r>
          </a:p>
          <a:p>
            <a:r>
              <a:rPr lang="en-US" sz="900" dirty="0"/>
              <a:t> </a:t>
            </a:r>
          </a:p>
          <a:p>
            <a:r>
              <a:rPr lang="en-US" sz="900" dirty="0"/>
              <a:t>       </a:t>
            </a:r>
            <a:r>
              <a:rPr lang="en-US" sz="900" dirty="0" err="1"/>
              <a:t>msgctl</a:t>
            </a:r>
            <a:r>
              <a:rPr lang="en-US" sz="900" dirty="0"/>
              <a:t>(</a:t>
            </a:r>
            <a:r>
              <a:rPr lang="en-US" sz="900" dirty="0" err="1"/>
              <a:t>msqid</a:t>
            </a:r>
            <a:r>
              <a:rPr lang="en-US" sz="900" dirty="0"/>
              <a:t>, IPC_RMID, 0);</a:t>
            </a:r>
          </a:p>
          <a:p>
            <a:r>
              <a:rPr lang="en-US" sz="900" dirty="0"/>
              <a:t> </a:t>
            </a:r>
          </a:p>
          <a:p>
            <a:r>
              <a:rPr lang="en-US" sz="900" dirty="0"/>
              <a:t>       exit (0);</a:t>
            </a:r>
          </a:p>
          <a:p>
            <a:r>
              <a:rPr lang="en-US" sz="900" dirty="0"/>
              <a:t> </a:t>
            </a:r>
          </a:p>
          <a:p>
            <a:r>
              <a:rPr lang="en-US" sz="900" dirty="0"/>
              <a:t>   } </a:t>
            </a:r>
          </a:p>
          <a:p>
            <a:r>
              <a:rPr lang="en-US" sz="900" dirty="0"/>
              <a:t>   else if (</a:t>
            </a:r>
            <a:r>
              <a:rPr lang="en-US" sz="900" dirty="0" err="1"/>
              <a:t>pid</a:t>
            </a:r>
            <a:r>
              <a:rPr lang="en-US" sz="900" dirty="0"/>
              <a:t> == 0)</a:t>
            </a:r>
          </a:p>
          <a:p>
            <a:r>
              <a:rPr lang="en-US" sz="900" dirty="0"/>
              <a:t>   { </a:t>
            </a:r>
          </a:p>
          <a:p>
            <a:r>
              <a:rPr lang="en-US" sz="900" dirty="0"/>
              <a:t>       </a:t>
            </a:r>
            <a:r>
              <a:rPr lang="en-US" sz="900" dirty="0" err="1"/>
              <a:t>int</a:t>
            </a:r>
            <a:r>
              <a:rPr lang="en-US" sz="900" dirty="0"/>
              <a:t> </a:t>
            </a:r>
            <a:r>
              <a:rPr lang="en-US" sz="900" dirty="0" err="1"/>
              <a:t>msqid</a:t>
            </a:r>
            <a:r>
              <a:rPr lang="en-US" sz="900" dirty="0"/>
              <a:t>;</a:t>
            </a:r>
          </a:p>
          <a:p>
            <a:r>
              <a:rPr lang="en-US" sz="900" dirty="0"/>
              <a:t>       </a:t>
            </a:r>
            <a:r>
              <a:rPr lang="en-US" sz="900" dirty="0" err="1"/>
              <a:t>key_t</a:t>
            </a:r>
            <a:r>
              <a:rPr lang="en-US" sz="900" dirty="0"/>
              <a:t> key;</a:t>
            </a:r>
          </a:p>
          <a:p>
            <a:r>
              <a:rPr lang="en-US" sz="900" dirty="0"/>
              <a:t>       </a:t>
            </a:r>
            <a:r>
              <a:rPr lang="en-US" sz="900" dirty="0" err="1"/>
              <a:t>msgbuffer</a:t>
            </a:r>
            <a:r>
              <a:rPr lang="en-US" sz="900" dirty="0"/>
              <a:t> </a:t>
            </a:r>
            <a:r>
              <a:rPr lang="en-US" sz="900" dirty="0" err="1"/>
              <a:t>rbuf</a:t>
            </a:r>
            <a:r>
              <a:rPr lang="en-US" sz="900" dirty="0"/>
              <a:t>;</a:t>
            </a:r>
          </a:p>
          <a:p>
            <a:r>
              <a:rPr lang="en-US" sz="900" dirty="0"/>
              <a:t> </a:t>
            </a:r>
          </a:p>
          <a:p>
            <a:r>
              <a:rPr lang="en-US" sz="900" dirty="0"/>
              <a:t>       key = 1234;</a:t>
            </a:r>
          </a:p>
          <a:p>
            <a:r>
              <a:rPr lang="en-US" sz="900" dirty="0"/>
              <a:t> </a:t>
            </a:r>
          </a:p>
          <a:p>
            <a:r>
              <a:rPr lang="en-US" sz="900" dirty="0"/>
              <a:t>       </a:t>
            </a:r>
            <a:r>
              <a:rPr lang="en-US" sz="900" dirty="0" err="1"/>
              <a:t>cout</a:t>
            </a:r>
            <a:r>
              <a:rPr lang="en-US" sz="900" dirty="0"/>
              <a:t> &lt;&lt; "In child, Call </a:t>
            </a:r>
            <a:r>
              <a:rPr lang="en-US" sz="900" dirty="0" err="1"/>
              <a:t>msgget</a:t>
            </a:r>
            <a:r>
              <a:rPr lang="en-US" sz="900" dirty="0"/>
              <a:t> to get the same Message Queue" &lt;&lt; </a:t>
            </a:r>
            <a:r>
              <a:rPr lang="en-US" sz="900" dirty="0" err="1"/>
              <a:t>endl</a:t>
            </a:r>
            <a:r>
              <a:rPr lang="en-US" sz="900" dirty="0"/>
              <a:t>;</a:t>
            </a:r>
          </a:p>
          <a:p>
            <a:r>
              <a:rPr lang="en-US" sz="900" dirty="0"/>
              <a:t>    </a:t>
            </a:r>
          </a:p>
          <a:p>
            <a:r>
              <a:rPr lang="en-US" sz="900" dirty="0"/>
              <a:t>       </a:t>
            </a:r>
            <a:r>
              <a:rPr lang="en-US" sz="900" dirty="0" err="1"/>
              <a:t>msqid</a:t>
            </a:r>
            <a:r>
              <a:rPr lang="en-US" sz="900" dirty="0"/>
              <a:t> = </a:t>
            </a:r>
            <a:r>
              <a:rPr lang="en-US" sz="900" dirty="0" err="1"/>
              <a:t>msgget</a:t>
            </a:r>
            <a:r>
              <a:rPr lang="en-US" sz="900" dirty="0"/>
              <a:t>(key, 0666);</a:t>
            </a:r>
          </a:p>
          <a:p>
            <a:r>
              <a:rPr lang="en-US" sz="900" dirty="0"/>
              <a:t> </a:t>
            </a:r>
          </a:p>
          <a:p>
            <a:r>
              <a:rPr lang="en-US" sz="900" dirty="0"/>
              <a:t>       </a:t>
            </a:r>
            <a:r>
              <a:rPr lang="en-US" sz="900" dirty="0" err="1"/>
              <a:t>msgrcv</a:t>
            </a:r>
            <a:r>
              <a:rPr lang="en-US" sz="900" dirty="0"/>
              <a:t>(</a:t>
            </a:r>
            <a:r>
              <a:rPr lang="en-US" sz="900" dirty="0" err="1"/>
              <a:t>msqid</a:t>
            </a:r>
            <a:r>
              <a:rPr lang="en-US" sz="900" dirty="0"/>
              <a:t>, &amp;</a:t>
            </a:r>
            <a:r>
              <a:rPr lang="en-US" sz="900" dirty="0" err="1"/>
              <a:t>rbuf</a:t>
            </a:r>
            <a:r>
              <a:rPr lang="en-US" sz="900" dirty="0"/>
              <a:t>, 1024, 1, 0);</a:t>
            </a:r>
          </a:p>
          <a:p>
            <a:r>
              <a:rPr lang="en-US" sz="900" dirty="0"/>
              <a:t> </a:t>
            </a:r>
          </a:p>
          <a:p>
            <a:r>
              <a:rPr lang="en-US" sz="900" dirty="0"/>
              <a:t>       </a:t>
            </a:r>
            <a:r>
              <a:rPr lang="en-US" sz="900" dirty="0" err="1"/>
              <a:t>cout</a:t>
            </a:r>
            <a:r>
              <a:rPr lang="en-US" sz="900" dirty="0"/>
              <a:t> &lt;&lt; "this is child. I got it:  " &lt;&lt; </a:t>
            </a:r>
            <a:r>
              <a:rPr lang="en-US" sz="900" dirty="0" err="1"/>
              <a:t>rbuf.messageContent</a:t>
            </a:r>
            <a:r>
              <a:rPr lang="en-US" sz="900" dirty="0"/>
              <a:t> &lt;&lt; </a:t>
            </a:r>
            <a:r>
              <a:rPr lang="en-US" sz="900" dirty="0" err="1"/>
              <a:t>endl</a:t>
            </a:r>
            <a:r>
              <a:rPr lang="en-US" sz="900" dirty="0"/>
              <a:t>;</a:t>
            </a:r>
          </a:p>
          <a:p>
            <a:r>
              <a:rPr lang="en-US" sz="900" dirty="0"/>
              <a:t>       exit(0);</a:t>
            </a:r>
          </a:p>
          <a:p>
            <a:r>
              <a:rPr lang="en-US" sz="900" dirty="0"/>
              <a:t>   }</a:t>
            </a:r>
          </a:p>
          <a:p>
            <a:r>
              <a:rPr lang="en-US" sz="900" dirty="0"/>
              <a:t>}</a:t>
            </a:r>
          </a:p>
          <a:p>
            <a:pPr lvl="0" rtl="0">
              <a:spcBef>
                <a:spcPts val="0"/>
              </a:spcBef>
              <a:buClr>
                <a:schemeClr val="dk1"/>
              </a:buClr>
              <a:buFont typeface="Arial"/>
              <a:buNone/>
            </a:pPr>
            <a:endParaRPr sz="1400" dirty="0">
              <a:latin typeface="Arial"/>
              <a:ea typeface="Arial"/>
              <a:cs typeface="Arial"/>
              <a:sym typeface="Arial"/>
            </a:endParaRPr>
          </a:p>
          <a:p>
            <a:pPr>
              <a:spcBef>
                <a:spcPts val="0"/>
              </a:spcBef>
              <a:buNone/>
            </a:pPr>
            <a:endParaRPr sz="1100" dirty="0">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endParaRPr/>
          </a:p>
        </p:txBody>
      </p:sp>
      <p:sp>
        <p:nvSpPr>
          <p:cNvPr id="137" name="Shape 13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US" sz="900" dirty="0"/>
              <a:t>#include &lt;</a:t>
            </a:r>
            <a:r>
              <a:rPr lang="en-US" sz="900" dirty="0" err="1"/>
              <a:t>iostream</a:t>
            </a:r>
            <a:r>
              <a:rPr lang="en-US" sz="900" dirty="0"/>
              <a:t>&gt;</a:t>
            </a:r>
          </a:p>
          <a:p>
            <a:r>
              <a:rPr lang="en-US" sz="900" dirty="0"/>
              <a:t>#include &lt;</a:t>
            </a:r>
            <a:r>
              <a:rPr lang="en-US" sz="900" dirty="0" err="1"/>
              <a:t>string.h</a:t>
            </a:r>
            <a:r>
              <a:rPr lang="en-US" sz="900" dirty="0"/>
              <a:t>&gt;</a:t>
            </a:r>
          </a:p>
          <a:p>
            <a:r>
              <a:rPr lang="en-US" sz="900" dirty="0"/>
              <a:t>#include &lt;</a:t>
            </a:r>
            <a:r>
              <a:rPr lang="en-US" sz="900" dirty="0" err="1"/>
              <a:t>stdio.h</a:t>
            </a:r>
            <a:r>
              <a:rPr lang="en-US" sz="900" dirty="0"/>
              <a:t>&gt;</a:t>
            </a:r>
          </a:p>
          <a:p>
            <a:r>
              <a:rPr lang="en-US" sz="900" dirty="0"/>
              <a:t>#include &lt;</a:t>
            </a:r>
            <a:r>
              <a:rPr lang="en-US" sz="900" dirty="0" err="1"/>
              <a:t>stdlib.h</a:t>
            </a:r>
            <a:r>
              <a:rPr lang="en-US" sz="900" dirty="0"/>
              <a:t>&gt;</a:t>
            </a:r>
          </a:p>
          <a:p>
            <a:r>
              <a:rPr lang="en-US" sz="900" dirty="0"/>
              <a:t>#include &lt;sys/</a:t>
            </a:r>
            <a:r>
              <a:rPr lang="en-US" sz="900" dirty="0" err="1"/>
              <a:t>types.h</a:t>
            </a:r>
            <a:r>
              <a:rPr lang="en-US" sz="900" dirty="0"/>
              <a:t>&gt;</a:t>
            </a:r>
          </a:p>
          <a:p>
            <a:r>
              <a:rPr lang="en-US" sz="900" dirty="0"/>
              <a:t>#include &lt;sys/</a:t>
            </a:r>
            <a:r>
              <a:rPr lang="en-US" sz="900" dirty="0" err="1"/>
              <a:t>wait.h</a:t>
            </a:r>
            <a:r>
              <a:rPr lang="en-US" sz="900" dirty="0"/>
              <a:t>&gt;</a:t>
            </a:r>
          </a:p>
          <a:p>
            <a:r>
              <a:rPr lang="en-US" sz="900" dirty="0"/>
              <a:t>#include &lt;sys/</a:t>
            </a:r>
            <a:r>
              <a:rPr lang="en-US" sz="900" dirty="0" err="1"/>
              <a:t>ipc.h</a:t>
            </a:r>
            <a:r>
              <a:rPr lang="en-US" sz="900" dirty="0"/>
              <a:t>&gt;</a:t>
            </a:r>
          </a:p>
          <a:p>
            <a:r>
              <a:rPr lang="en-US" sz="900" dirty="0"/>
              <a:t>#include &lt;sys/</a:t>
            </a:r>
            <a:r>
              <a:rPr lang="en-US" sz="900" dirty="0" err="1"/>
              <a:t>msg.h</a:t>
            </a:r>
            <a:r>
              <a:rPr lang="en-US" sz="900" dirty="0"/>
              <a:t>&gt;</a:t>
            </a:r>
          </a:p>
          <a:p>
            <a:r>
              <a:rPr lang="en-US" sz="900" dirty="0"/>
              <a:t>#include &lt;</a:t>
            </a:r>
            <a:r>
              <a:rPr lang="en-US" sz="900" dirty="0" err="1"/>
              <a:t>unistd.h</a:t>
            </a:r>
            <a:r>
              <a:rPr lang="en-US" sz="900" dirty="0"/>
              <a:t>&gt;</a:t>
            </a:r>
          </a:p>
          <a:p>
            <a:r>
              <a:rPr lang="en-US" sz="900" dirty="0"/>
              <a:t>#include &lt;</a:t>
            </a:r>
            <a:r>
              <a:rPr lang="en-US" sz="900" dirty="0" err="1"/>
              <a:t>signal.h</a:t>
            </a:r>
            <a:r>
              <a:rPr lang="en-US" sz="900" dirty="0"/>
              <a:t>&gt;</a:t>
            </a:r>
          </a:p>
          <a:p>
            <a:r>
              <a:rPr lang="en-US" sz="900" dirty="0"/>
              <a:t> </a:t>
            </a:r>
          </a:p>
          <a:p>
            <a:r>
              <a:rPr lang="en-US" sz="900" dirty="0"/>
              <a:t>using namespace </a:t>
            </a:r>
            <a:r>
              <a:rPr lang="en-US" sz="900" dirty="0" err="1"/>
              <a:t>std</a:t>
            </a:r>
            <a:r>
              <a:rPr lang="en-US" sz="900" dirty="0"/>
              <a:t>;</a:t>
            </a:r>
          </a:p>
          <a:p>
            <a:r>
              <a:rPr lang="en-US" sz="900" dirty="0"/>
              <a:t> </a:t>
            </a:r>
          </a:p>
          <a:p>
            <a:r>
              <a:rPr lang="en-US" sz="900" dirty="0" err="1"/>
              <a:t>struct</a:t>
            </a:r>
            <a:r>
              <a:rPr lang="en-US" sz="900" dirty="0"/>
              <a:t> /*class*/ </a:t>
            </a:r>
            <a:r>
              <a:rPr lang="en-US" sz="900" dirty="0" err="1"/>
              <a:t>msgbuffer</a:t>
            </a:r>
            <a:endParaRPr lang="en-US" sz="900" dirty="0"/>
          </a:p>
          <a:p>
            <a:r>
              <a:rPr lang="en-US" sz="900" dirty="0"/>
              <a:t>{</a:t>
            </a:r>
          </a:p>
          <a:p>
            <a:r>
              <a:rPr lang="en-US" sz="900" dirty="0"/>
              <a:t> public:</a:t>
            </a:r>
          </a:p>
          <a:p>
            <a:r>
              <a:rPr lang="en-US" sz="900" dirty="0"/>
              <a:t>   long </a:t>
            </a:r>
            <a:r>
              <a:rPr lang="en-US" sz="900" dirty="0" err="1"/>
              <a:t>mtype</a:t>
            </a:r>
            <a:r>
              <a:rPr lang="en-US" sz="900" dirty="0"/>
              <a:t>;</a:t>
            </a:r>
          </a:p>
          <a:p>
            <a:r>
              <a:rPr lang="en-US" sz="900" dirty="0"/>
              <a:t>   char </a:t>
            </a:r>
            <a:r>
              <a:rPr lang="en-US" sz="900" dirty="0" err="1"/>
              <a:t>messageContent</a:t>
            </a:r>
            <a:r>
              <a:rPr lang="en-US" sz="900" dirty="0"/>
              <a:t>[1024];</a:t>
            </a:r>
          </a:p>
          <a:p>
            <a:r>
              <a:rPr lang="en-US" sz="900" dirty="0"/>
              <a:t>};</a:t>
            </a:r>
          </a:p>
          <a:p>
            <a:r>
              <a:rPr lang="en-US" sz="900" dirty="0"/>
              <a:t> </a:t>
            </a:r>
          </a:p>
          <a:p>
            <a:r>
              <a:rPr lang="en-US" sz="900" dirty="0" err="1"/>
              <a:t>int</a:t>
            </a:r>
            <a:r>
              <a:rPr lang="en-US" sz="900" dirty="0"/>
              <a:t> main()</a:t>
            </a:r>
          </a:p>
          <a:p>
            <a:r>
              <a:rPr lang="en-US" sz="900" dirty="0"/>
              <a:t>{ </a:t>
            </a:r>
          </a:p>
          <a:p>
            <a:r>
              <a:rPr lang="en-US" sz="900" dirty="0"/>
              <a:t>   </a:t>
            </a:r>
            <a:r>
              <a:rPr lang="en-US" sz="900" dirty="0" err="1"/>
              <a:t>int</a:t>
            </a:r>
            <a:r>
              <a:rPr lang="en-US" sz="900" dirty="0"/>
              <a:t> </a:t>
            </a:r>
            <a:r>
              <a:rPr lang="en-US" sz="900" dirty="0" err="1"/>
              <a:t>pid</a:t>
            </a:r>
            <a:r>
              <a:rPr lang="en-US" sz="900" dirty="0"/>
              <a:t>;</a:t>
            </a:r>
          </a:p>
          <a:p>
            <a:r>
              <a:rPr lang="en-US" sz="900" dirty="0"/>
              <a:t> </a:t>
            </a:r>
          </a:p>
          <a:p>
            <a:r>
              <a:rPr lang="en-US" sz="900" dirty="0"/>
              <a:t>   </a:t>
            </a:r>
            <a:r>
              <a:rPr lang="en-US" sz="900" dirty="0" err="1"/>
              <a:t>pid</a:t>
            </a:r>
            <a:r>
              <a:rPr lang="en-US" sz="900" dirty="0"/>
              <a:t> = fork(); </a:t>
            </a:r>
          </a:p>
          <a:p>
            <a:pPr lvl="0">
              <a:spcBef>
                <a:spcPts val="0"/>
              </a:spcBef>
              <a:buClr>
                <a:schemeClr val="dk1"/>
              </a:buClr>
              <a:buFont typeface="Arial"/>
              <a:buNone/>
            </a:pPr>
            <a:endParaRPr sz="1400" dirty="0">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endParaRPr/>
          </a:p>
        </p:txBody>
      </p:sp>
      <p:sp>
        <p:nvSpPr>
          <p:cNvPr id="143" name="Shape 14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US" sz="800" dirty="0"/>
              <a:t> if (</a:t>
            </a:r>
            <a:r>
              <a:rPr lang="en-US" sz="800" dirty="0" err="1"/>
              <a:t>pid</a:t>
            </a:r>
            <a:r>
              <a:rPr lang="en-US" sz="800" dirty="0"/>
              <a:t> &gt; 0)</a:t>
            </a:r>
          </a:p>
          <a:p>
            <a:r>
              <a:rPr lang="en-US" sz="800" dirty="0"/>
              <a:t>   {</a:t>
            </a:r>
          </a:p>
          <a:p>
            <a:r>
              <a:rPr lang="en-US" sz="800" dirty="0"/>
              <a:t>       </a:t>
            </a:r>
            <a:r>
              <a:rPr lang="en-US" sz="800" dirty="0" err="1"/>
              <a:t>int</a:t>
            </a:r>
            <a:r>
              <a:rPr lang="en-US" sz="800" dirty="0"/>
              <a:t> </a:t>
            </a:r>
            <a:r>
              <a:rPr lang="en-US" sz="800" dirty="0" err="1"/>
              <a:t>msqid</a:t>
            </a:r>
            <a:r>
              <a:rPr lang="en-US" sz="800" dirty="0"/>
              <a:t>;</a:t>
            </a:r>
          </a:p>
          <a:p>
            <a:r>
              <a:rPr lang="en-US" sz="800" dirty="0"/>
              <a:t>       </a:t>
            </a:r>
            <a:r>
              <a:rPr lang="en-US" sz="800" dirty="0" err="1"/>
              <a:t>int</a:t>
            </a:r>
            <a:r>
              <a:rPr lang="en-US" sz="800" dirty="0"/>
              <a:t> </a:t>
            </a:r>
            <a:r>
              <a:rPr lang="en-US" sz="800" dirty="0" err="1"/>
              <a:t>msgflg</a:t>
            </a:r>
            <a:r>
              <a:rPr lang="en-US" sz="800" dirty="0"/>
              <a:t> = IPC_CREAT | 0666;</a:t>
            </a:r>
          </a:p>
          <a:p>
            <a:r>
              <a:rPr lang="en-US" sz="800" dirty="0"/>
              <a:t>       </a:t>
            </a:r>
            <a:r>
              <a:rPr lang="en-US" sz="800" dirty="0" err="1"/>
              <a:t>key_t</a:t>
            </a:r>
            <a:r>
              <a:rPr lang="en-US" sz="800" dirty="0"/>
              <a:t> key;</a:t>
            </a:r>
          </a:p>
          <a:p>
            <a:r>
              <a:rPr lang="en-US" sz="800" dirty="0"/>
              <a:t>       </a:t>
            </a:r>
            <a:r>
              <a:rPr lang="en-US" sz="800" dirty="0" err="1"/>
              <a:t>msgbuffer</a:t>
            </a:r>
            <a:r>
              <a:rPr lang="en-US" sz="800" dirty="0"/>
              <a:t> </a:t>
            </a:r>
            <a:r>
              <a:rPr lang="en-US" sz="800" dirty="0" err="1"/>
              <a:t>sbuf</a:t>
            </a:r>
            <a:r>
              <a:rPr lang="en-US" sz="800" dirty="0"/>
              <a:t>;</a:t>
            </a:r>
          </a:p>
          <a:p>
            <a:r>
              <a:rPr lang="en-US" sz="800" dirty="0"/>
              <a:t>       </a:t>
            </a:r>
            <a:r>
              <a:rPr lang="en-US" sz="800" dirty="0" err="1"/>
              <a:t>size_t</a:t>
            </a:r>
            <a:r>
              <a:rPr lang="en-US" sz="800" dirty="0"/>
              <a:t> </a:t>
            </a:r>
            <a:r>
              <a:rPr lang="en-US" sz="800" dirty="0" err="1"/>
              <a:t>buf_len</a:t>
            </a:r>
            <a:r>
              <a:rPr lang="en-US" sz="800" dirty="0"/>
              <a:t>;</a:t>
            </a:r>
          </a:p>
          <a:p>
            <a:r>
              <a:rPr lang="en-US" sz="800" dirty="0"/>
              <a:t> </a:t>
            </a:r>
          </a:p>
          <a:p>
            <a:r>
              <a:rPr lang="en-US" sz="800" dirty="0"/>
              <a:t>       key = 1234;</a:t>
            </a:r>
          </a:p>
          <a:p>
            <a:r>
              <a:rPr lang="en-US" sz="800" dirty="0"/>
              <a:t> </a:t>
            </a:r>
          </a:p>
          <a:p>
            <a:r>
              <a:rPr lang="en-US" sz="800" dirty="0"/>
              <a:t>       </a:t>
            </a:r>
            <a:r>
              <a:rPr lang="en-US" sz="800" dirty="0" err="1"/>
              <a:t>cout</a:t>
            </a:r>
            <a:r>
              <a:rPr lang="en-US" sz="800" dirty="0"/>
              <a:t> &lt;&lt; "In parent process, Call </a:t>
            </a:r>
            <a:r>
              <a:rPr lang="en-US" sz="800" dirty="0" err="1"/>
              <a:t>msgget</a:t>
            </a:r>
            <a:r>
              <a:rPr lang="en-US" sz="800" dirty="0"/>
              <a:t> to get a Message Queue" &lt;&lt; </a:t>
            </a:r>
            <a:r>
              <a:rPr lang="en-US" sz="800" dirty="0" err="1"/>
              <a:t>endl</a:t>
            </a:r>
            <a:r>
              <a:rPr lang="en-US" sz="800" dirty="0"/>
              <a:t>;</a:t>
            </a:r>
          </a:p>
          <a:p>
            <a:r>
              <a:rPr lang="en-US" sz="800" dirty="0"/>
              <a:t> </a:t>
            </a:r>
          </a:p>
          <a:p>
            <a:r>
              <a:rPr lang="en-US" sz="800" dirty="0"/>
              <a:t>       </a:t>
            </a:r>
            <a:r>
              <a:rPr lang="en-US" sz="800" dirty="0" err="1"/>
              <a:t>msqid</a:t>
            </a:r>
            <a:r>
              <a:rPr lang="en-US" sz="800" dirty="0"/>
              <a:t> = </a:t>
            </a:r>
            <a:r>
              <a:rPr lang="en-US" sz="800" dirty="0" err="1"/>
              <a:t>msgget</a:t>
            </a:r>
            <a:r>
              <a:rPr lang="en-US" sz="800" dirty="0"/>
              <a:t>(key, </a:t>
            </a:r>
            <a:r>
              <a:rPr lang="en-US" sz="800" dirty="0" err="1"/>
              <a:t>msgflg</a:t>
            </a:r>
            <a:r>
              <a:rPr lang="en-US" sz="800" dirty="0"/>
              <a:t>);</a:t>
            </a:r>
          </a:p>
          <a:p>
            <a:r>
              <a:rPr lang="en-US" sz="800" dirty="0"/>
              <a:t> </a:t>
            </a:r>
          </a:p>
          <a:p>
            <a:r>
              <a:rPr lang="en-US" sz="800" dirty="0"/>
              <a:t>       </a:t>
            </a:r>
            <a:r>
              <a:rPr lang="en-US" sz="800" dirty="0" err="1"/>
              <a:t>sbuf.mtype</a:t>
            </a:r>
            <a:r>
              <a:rPr lang="en-US" sz="800" dirty="0"/>
              <a:t> = 1;</a:t>
            </a:r>
          </a:p>
          <a:p>
            <a:r>
              <a:rPr lang="en-US" sz="800" dirty="0"/>
              <a:t>       </a:t>
            </a:r>
            <a:r>
              <a:rPr lang="en-US" sz="800" dirty="0" err="1"/>
              <a:t>strcpy</a:t>
            </a:r>
            <a:r>
              <a:rPr lang="en-US" sz="800" dirty="0"/>
              <a:t> (</a:t>
            </a:r>
            <a:r>
              <a:rPr lang="en-US" sz="800" dirty="0" err="1"/>
              <a:t>sbuf.messageContent</a:t>
            </a:r>
            <a:r>
              <a:rPr lang="en-US" sz="800" dirty="0"/>
              <a:t>, "This is the message from sender parent to child \n");</a:t>
            </a:r>
          </a:p>
          <a:p>
            <a:r>
              <a:rPr lang="en-US" sz="800" dirty="0"/>
              <a:t>       </a:t>
            </a:r>
            <a:r>
              <a:rPr lang="en-US" sz="800" dirty="0" err="1"/>
              <a:t>buf_len</a:t>
            </a:r>
            <a:r>
              <a:rPr lang="en-US" sz="800" dirty="0"/>
              <a:t> = </a:t>
            </a:r>
            <a:r>
              <a:rPr lang="en-US" sz="800" dirty="0" err="1"/>
              <a:t>sizeof</a:t>
            </a:r>
            <a:r>
              <a:rPr lang="en-US" sz="800" dirty="0"/>
              <a:t>(</a:t>
            </a:r>
            <a:r>
              <a:rPr lang="en-US" sz="800" dirty="0" err="1"/>
              <a:t>sbuf.messageContent</a:t>
            </a:r>
            <a:r>
              <a:rPr lang="en-US" sz="800" dirty="0"/>
              <a:t>);</a:t>
            </a:r>
          </a:p>
          <a:p>
            <a:r>
              <a:rPr lang="en-US" sz="800" dirty="0"/>
              <a:t> </a:t>
            </a:r>
          </a:p>
          <a:p>
            <a:r>
              <a:rPr lang="en-US" sz="800" dirty="0"/>
              <a:t>       </a:t>
            </a:r>
            <a:r>
              <a:rPr lang="en-US" sz="800" dirty="0" err="1"/>
              <a:t>msgsnd</a:t>
            </a:r>
            <a:r>
              <a:rPr lang="en-US" sz="800" dirty="0"/>
              <a:t>(</a:t>
            </a:r>
            <a:r>
              <a:rPr lang="en-US" sz="800" dirty="0" err="1"/>
              <a:t>msqid</a:t>
            </a:r>
            <a:r>
              <a:rPr lang="en-US" sz="800" dirty="0"/>
              <a:t>, &amp;</a:t>
            </a:r>
            <a:r>
              <a:rPr lang="en-US" sz="800" dirty="0" err="1"/>
              <a:t>sbuf</a:t>
            </a:r>
            <a:r>
              <a:rPr lang="en-US" sz="800" dirty="0"/>
              <a:t>, </a:t>
            </a:r>
            <a:r>
              <a:rPr lang="en-US" sz="800" dirty="0" err="1"/>
              <a:t>buf_len</a:t>
            </a:r>
            <a:r>
              <a:rPr lang="en-US" sz="800" dirty="0"/>
              <a:t>, IPC_NOWAIT);</a:t>
            </a:r>
          </a:p>
          <a:p>
            <a:r>
              <a:rPr lang="en-US" sz="800" dirty="0"/>
              <a:t> </a:t>
            </a:r>
          </a:p>
          <a:p>
            <a:r>
              <a:rPr lang="en-US" sz="800" dirty="0"/>
              <a:t>       wait(NULL);</a:t>
            </a:r>
          </a:p>
          <a:p>
            <a:r>
              <a:rPr lang="en-US" sz="800" dirty="0"/>
              <a:t> </a:t>
            </a:r>
          </a:p>
          <a:p>
            <a:r>
              <a:rPr lang="en-US" sz="800" dirty="0"/>
              <a:t>       </a:t>
            </a:r>
            <a:r>
              <a:rPr lang="en-US" sz="800" dirty="0" err="1"/>
              <a:t>msgctl</a:t>
            </a:r>
            <a:r>
              <a:rPr lang="en-US" sz="800" dirty="0"/>
              <a:t>(</a:t>
            </a:r>
            <a:r>
              <a:rPr lang="en-US" sz="800" dirty="0" err="1"/>
              <a:t>msqid</a:t>
            </a:r>
            <a:r>
              <a:rPr lang="en-US" sz="800" dirty="0"/>
              <a:t>, IPC_RMID, 0);</a:t>
            </a:r>
          </a:p>
          <a:p>
            <a:r>
              <a:rPr lang="en-US" sz="800" dirty="0"/>
              <a:t> </a:t>
            </a:r>
          </a:p>
          <a:p>
            <a:r>
              <a:rPr lang="en-US" sz="800" dirty="0"/>
              <a:t>       exit (0);</a:t>
            </a:r>
          </a:p>
          <a:p>
            <a:r>
              <a:rPr lang="en-US" sz="800" dirty="0"/>
              <a:t> </a:t>
            </a:r>
          </a:p>
          <a:p>
            <a:r>
              <a:rPr lang="en-US" sz="800" dirty="0"/>
              <a:t>   } </a:t>
            </a:r>
          </a:p>
          <a:p>
            <a:r>
              <a:rPr lang="en-US" sz="800" dirty="0"/>
              <a:t>   else if (</a:t>
            </a:r>
            <a:r>
              <a:rPr lang="en-US" sz="800" dirty="0" err="1"/>
              <a:t>pid</a:t>
            </a:r>
            <a:r>
              <a:rPr lang="en-US" sz="800" dirty="0"/>
              <a:t> == 0)</a:t>
            </a:r>
            <a:endParaRPr sz="800" dirty="0"/>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endParaRPr/>
          </a:p>
        </p:txBody>
      </p:sp>
      <p:sp>
        <p:nvSpPr>
          <p:cNvPr id="149" name="Shape 14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US" sz="800" dirty="0"/>
              <a:t> else if (</a:t>
            </a:r>
            <a:r>
              <a:rPr lang="en-US" sz="800" dirty="0" err="1"/>
              <a:t>pid</a:t>
            </a:r>
            <a:r>
              <a:rPr lang="en-US" sz="800" dirty="0"/>
              <a:t> == 0)</a:t>
            </a:r>
          </a:p>
          <a:p>
            <a:r>
              <a:rPr lang="en-US" sz="800" dirty="0"/>
              <a:t>   { </a:t>
            </a:r>
          </a:p>
          <a:p>
            <a:r>
              <a:rPr lang="en-US" sz="800" dirty="0"/>
              <a:t>       </a:t>
            </a:r>
            <a:r>
              <a:rPr lang="en-US" sz="800" dirty="0" err="1"/>
              <a:t>int</a:t>
            </a:r>
            <a:r>
              <a:rPr lang="en-US" sz="800" dirty="0"/>
              <a:t> </a:t>
            </a:r>
            <a:r>
              <a:rPr lang="en-US" sz="800" dirty="0" err="1"/>
              <a:t>msqid</a:t>
            </a:r>
            <a:r>
              <a:rPr lang="en-US" sz="800" dirty="0"/>
              <a:t>;</a:t>
            </a:r>
          </a:p>
          <a:p>
            <a:r>
              <a:rPr lang="en-US" sz="800" dirty="0"/>
              <a:t>       </a:t>
            </a:r>
            <a:r>
              <a:rPr lang="en-US" sz="800" dirty="0" err="1"/>
              <a:t>key_t</a:t>
            </a:r>
            <a:r>
              <a:rPr lang="en-US" sz="800" dirty="0"/>
              <a:t> key;</a:t>
            </a:r>
          </a:p>
          <a:p>
            <a:r>
              <a:rPr lang="en-US" sz="800" dirty="0"/>
              <a:t>       </a:t>
            </a:r>
            <a:r>
              <a:rPr lang="en-US" sz="800" dirty="0" err="1"/>
              <a:t>msgbuffer</a:t>
            </a:r>
            <a:r>
              <a:rPr lang="en-US" sz="800" dirty="0"/>
              <a:t> </a:t>
            </a:r>
            <a:r>
              <a:rPr lang="en-US" sz="800" dirty="0" err="1"/>
              <a:t>rbuf</a:t>
            </a:r>
            <a:r>
              <a:rPr lang="en-US" sz="800" dirty="0"/>
              <a:t>;</a:t>
            </a:r>
          </a:p>
          <a:p>
            <a:r>
              <a:rPr lang="en-US" sz="800" dirty="0"/>
              <a:t> </a:t>
            </a:r>
          </a:p>
          <a:p>
            <a:r>
              <a:rPr lang="en-US" sz="800" dirty="0"/>
              <a:t>       key = 1234;</a:t>
            </a:r>
          </a:p>
          <a:p>
            <a:r>
              <a:rPr lang="en-US" sz="800" dirty="0"/>
              <a:t> </a:t>
            </a:r>
          </a:p>
          <a:p>
            <a:r>
              <a:rPr lang="en-US" sz="800" dirty="0"/>
              <a:t>       </a:t>
            </a:r>
            <a:r>
              <a:rPr lang="en-US" sz="800" dirty="0" err="1"/>
              <a:t>cout</a:t>
            </a:r>
            <a:r>
              <a:rPr lang="en-US" sz="800" dirty="0"/>
              <a:t> &lt;&lt; "In child, Call </a:t>
            </a:r>
            <a:r>
              <a:rPr lang="en-US" sz="800" dirty="0" err="1"/>
              <a:t>msgget</a:t>
            </a:r>
            <a:r>
              <a:rPr lang="en-US" sz="800" dirty="0"/>
              <a:t> to get the same Message Queue" &lt;&lt; </a:t>
            </a:r>
            <a:r>
              <a:rPr lang="en-US" sz="800" dirty="0" err="1"/>
              <a:t>endl</a:t>
            </a:r>
            <a:r>
              <a:rPr lang="en-US" sz="800" dirty="0"/>
              <a:t>;</a:t>
            </a:r>
          </a:p>
          <a:p>
            <a:r>
              <a:rPr lang="en-US" sz="800" dirty="0"/>
              <a:t>    </a:t>
            </a:r>
          </a:p>
          <a:p>
            <a:r>
              <a:rPr lang="en-US" sz="800" dirty="0"/>
              <a:t>       </a:t>
            </a:r>
            <a:r>
              <a:rPr lang="en-US" sz="800" dirty="0" err="1"/>
              <a:t>msqid</a:t>
            </a:r>
            <a:r>
              <a:rPr lang="en-US" sz="800" dirty="0"/>
              <a:t> = </a:t>
            </a:r>
            <a:r>
              <a:rPr lang="en-US" sz="800" dirty="0" err="1"/>
              <a:t>msgget</a:t>
            </a:r>
            <a:r>
              <a:rPr lang="en-US" sz="800" dirty="0"/>
              <a:t>(key, 0666);</a:t>
            </a:r>
          </a:p>
          <a:p>
            <a:r>
              <a:rPr lang="en-US" sz="800" dirty="0"/>
              <a:t> </a:t>
            </a:r>
          </a:p>
          <a:p>
            <a:r>
              <a:rPr lang="en-US" sz="800" dirty="0"/>
              <a:t>       </a:t>
            </a:r>
            <a:r>
              <a:rPr lang="en-US" sz="800" dirty="0" err="1"/>
              <a:t>msgrcv</a:t>
            </a:r>
            <a:r>
              <a:rPr lang="en-US" sz="800" dirty="0"/>
              <a:t>(</a:t>
            </a:r>
            <a:r>
              <a:rPr lang="en-US" sz="800" dirty="0" err="1"/>
              <a:t>msqid</a:t>
            </a:r>
            <a:r>
              <a:rPr lang="en-US" sz="800" dirty="0"/>
              <a:t>, &amp;</a:t>
            </a:r>
            <a:r>
              <a:rPr lang="en-US" sz="800" dirty="0" err="1"/>
              <a:t>rbuf</a:t>
            </a:r>
            <a:r>
              <a:rPr lang="en-US" sz="800" dirty="0"/>
              <a:t>, 1024, 1, 0);</a:t>
            </a:r>
          </a:p>
          <a:p>
            <a:r>
              <a:rPr lang="en-US" sz="800" dirty="0"/>
              <a:t> </a:t>
            </a:r>
          </a:p>
          <a:p>
            <a:r>
              <a:rPr lang="en-US" sz="800" dirty="0"/>
              <a:t>       </a:t>
            </a:r>
            <a:r>
              <a:rPr lang="en-US" sz="800" dirty="0" err="1"/>
              <a:t>cout</a:t>
            </a:r>
            <a:r>
              <a:rPr lang="en-US" sz="800" dirty="0"/>
              <a:t> &lt;&lt; "this is child. I got it:  " &lt;&lt; </a:t>
            </a:r>
            <a:r>
              <a:rPr lang="en-US" sz="800" dirty="0" err="1"/>
              <a:t>rbuf.messageContent</a:t>
            </a:r>
            <a:r>
              <a:rPr lang="en-US" sz="800" dirty="0"/>
              <a:t> &lt;&lt; </a:t>
            </a:r>
            <a:r>
              <a:rPr lang="en-US" sz="800" dirty="0" err="1"/>
              <a:t>endl</a:t>
            </a:r>
            <a:r>
              <a:rPr lang="en-US" sz="800" dirty="0"/>
              <a:t>;</a:t>
            </a:r>
          </a:p>
          <a:p>
            <a:r>
              <a:rPr lang="en-US" sz="800" dirty="0"/>
              <a:t>       exit(0);</a:t>
            </a:r>
          </a:p>
          <a:p>
            <a:r>
              <a:rPr lang="en-US" sz="800" dirty="0"/>
              <a:t>   }</a:t>
            </a:r>
          </a:p>
          <a:p>
            <a:r>
              <a:rPr lang="en-US" sz="800" dirty="0"/>
              <a:t>}</a:t>
            </a:r>
            <a:endParaRPr sz="800" dirty="0"/>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Queue (C#)</a:t>
            </a:r>
            <a:endParaRPr lang="en-US" dirty="0"/>
          </a:p>
        </p:txBody>
      </p:sp>
      <p:sp>
        <p:nvSpPr>
          <p:cNvPr id="3" name="Text Placeholder 2"/>
          <p:cNvSpPr>
            <a:spLocks noGrp="1"/>
          </p:cNvSpPr>
          <p:nvPr>
            <p:ph type="body" idx="1"/>
          </p:nvPr>
        </p:nvSpPr>
        <p:spPr/>
        <p:txBody>
          <a:bodyPr/>
          <a:lstStyle/>
          <a:p>
            <a:r>
              <a:rPr lang="en-US" sz="800" dirty="0"/>
              <a:t>using System;</a:t>
            </a:r>
          </a:p>
          <a:p>
            <a:r>
              <a:rPr lang="en-US" sz="800" dirty="0"/>
              <a:t>using </a:t>
            </a:r>
            <a:r>
              <a:rPr lang="en-US" sz="800" dirty="0" err="1"/>
              <a:t>System.Messaging</a:t>
            </a:r>
            <a:r>
              <a:rPr lang="en-US" sz="800" dirty="0"/>
              <a:t>;</a:t>
            </a:r>
          </a:p>
          <a:p>
            <a:r>
              <a:rPr lang="en-US" sz="800" dirty="0"/>
              <a:t>using </a:t>
            </a:r>
            <a:r>
              <a:rPr lang="en-US" sz="800" dirty="0" err="1"/>
              <a:t>System.Collections.Generic</a:t>
            </a:r>
            <a:r>
              <a:rPr lang="en-US" sz="800" dirty="0"/>
              <a:t>;</a:t>
            </a:r>
          </a:p>
          <a:p>
            <a:r>
              <a:rPr lang="en-US" sz="800" dirty="0"/>
              <a:t>using </a:t>
            </a:r>
            <a:r>
              <a:rPr lang="en-US" sz="800" dirty="0" err="1"/>
              <a:t>System.Linq</a:t>
            </a:r>
            <a:r>
              <a:rPr lang="en-US" sz="800" dirty="0"/>
              <a:t>;</a:t>
            </a:r>
          </a:p>
          <a:p>
            <a:r>
              <a:rPr lang="en-US" sz="800" dirty="0"/>
              <a:t>using </a:t>
            </a:r>
            <a:r>
              <a:rPr lang="en-US" sz="800" dirty="0" err="1"/>
              <a:t>System.Text</a:t>
            </a:r>
            <a:r>
              <a:rPr lang="en-US" sz="800" dirty="0"/>
              <a:t>;</a:t>
            </a:r>
          </a:p>
          <a:p>
            <a:r>
              <a:rPr lang="en-US" sz="800" dirty="0"/>
              <a:t> </a:t>
            </a:r>
          </a:p>
          <a:p>
            <a:r>
              <a:rPr lang="en-US" sz="800" dirty="0"/>
              <a:t>namespace </a:t>
            </a:r>
            <a:r>
              <a:rPr lang="en-US" sz="800" dirty="0" err="1"/>
              <a:t>CSharpMsgQueue</a:t>
            </a:r>
            <a:endParaRPr lang="en-US" sz="800" dirty="0"/>
          </a:p>
          <a:p>
            <a:r>
              <a:rPr lang="en-US" sz="800" dirty="0"/>
              <a:t>{</a:t>
            </a:r>
          </a:p>
          <a:p>
            <a:r>
              <a:rPr lang="en-US" sz="800" dirty="0"/>
              <a:t>    class Program</a:t>
            </a:r>
          </a:p>
          <a:p>
            <a:r>
              <a:rPr lang="en-US" sz="800" dirty="0"/>
              <a:t>    {</a:t>
            </a:r>
          </a:p>
          <a:p>
            <a:r>
              <a:rPr lang="en-US" sz="800" dirty="0"/>
              <a:t>        public </a:t>
            </a:r>
            <a:r>
              <a:rPr lang="en-US" sz="800" dirty="0" err="1"/>
              <a:t>struct</a:t>
            </a:r>
            <a:r>
              <a:rPr lang="en-US" sz="800" dirty="0"/>
              <a:t> </a:t>
            </a:r>
            <a:r>
              <a:rPr lang="en-US" sz="800" dirty="0" err="1"/>
              <a:t>MsgInformation</a:t>
            </a:r>
            <a:endParaRPr lang="en-US" sz="800" dirty="0"/>
          </a:p>
          <a:p>
            <a:r>
              <a:rPr lang="en-US" sz="800" dirty="0"/>
              <a:t>        {</a:t>
            </a:r>
          </a:p>
          <a:p>
            <a:r>
              <a:rPr lang="en-US" sz="800" dirty="0"/>
              <a:t>            public string </a:t>
            </a:r>
            <a:r>
              <a:rPr lang="en-US" sz="800" dirty="0" err="1"/>
              <a:t>MsgContent</a:t>
            </a:r>
            <a:r>
              <a:rPr lang="en-US" sz="800" dirty="0"/>
              <a:t>;</a:t>
            </a:r>
          </a:p>
          <a:p>
            <a:r>
              <a:rPr lang="en-US" sz="800" dirty="0"/>
              <a:t>            public </a:t>
            </a:r>
            <a:r>
              <a:rPr lang="en-US" sz="800" dirty="0" err="1"/>
              <a:t>int</a:t>
            </a:r>
            <a:r>
              <a:rPr lang="en-US" sz="800" dirty="0"/>
              <a:t> Id;</a:t>
            </a:r>
          </a:p>
          <a:p>
            <a:r>
              <a:rPr lang="en-US" sz="800" dirty="0"/>
              <a:t>        }</a:t>
            </a:r>
          </a:p>
          <a:p>
            <a:r>
              <a:rPr lang="en-US" sz="800" dirty="0"/>
              <a:t> </a:t>
            </a:r>
          </a:p>
          <a:p>
            <a:r>
              <a:rPr lang="en-US" sz="800" dirty="0"/>
              <a:t>        static void Main(string[] </a:t>
            </a:r>
            <a:r>
              <a:rPr lang="en-US" sz="800" dirty="0" err="1"/>
              <a:t>args</a:t>
            </a:r>
            <a:r>
              <a:rPr lang="en-US" sz="800" dirty="0"/>
              <a:t>)</a:t>
            </a:r>
          </a:p>
          <a:p>
            <a:r>
              <a:rPr lang="en-US" sz="800" dirty="0"/>
              <a:t>        {</a:t>
            </a:r>
          </a:p>
          <a:p>
            <a:r>
              <a:rPr lang="en-US" sz="800" dirty="0"/>
              <a:t>            </a:t>
            </a:r>
            <a:r>
              <a:rPr lang="en-US" sz="800" dirty="0" err="1"/>
              <a:t>MsgInformation</a:t>
            </a:r>
            <a:r>
              <a:rPr lang="en-US" sz="800" dirty="0"/>
              <a:t> </a:t>
            </a:r>
            <a:r>
              <a:rPr lang="en-US" sz="800" dirty="0" err="1"/>
              <a:t>msgOut</a:t>
            </a:r>
            <a:r>
              <a:rPr lang="en-US" sz="800" dirty="0"/>
              <a:t>;</a:t>
            </a:r>
          </a:p>
          <a:p>
            <a:r>
              <a:rPr lang="en-US" sz="800" dirty="0"/>
              <a:t>            </a:t>
            </a:r>
            <a:r>
              <a:rPr lang="en-US" sz="800" dirty="0" err="1"/>
              <a:t>msgOut</a:t>
            </a:r>
            <a:r>
              <a:rPr lang="en-US" sz="800" dirty="0"/>
              <a:t> = new </a:t>
            </a:r>
            <a:r>
              <a:rPr lang="en-US" sz="800" dirty="0" err="1"/>
              <a:t>MsgInformation</a:t>
            </a:r>
            <a:r>
              <a:rPr lang="en-US" sz="800" dirty="0"/>
              <a:t>();</a:t>
            </a:r>
          </a:p>
          <a:p>
            <a:r>
              <a:rPr lang="en-US" sz="800" dirty="0"/>
              <a:t>            </a:t>
            </a:r>
            <a:r>
              <a:rPr lang="en-US" sz="800" dirty="0" err="1"/>
              <a:t>System.Messaging.Message</a:t>
            </a:r>
            <a:r>
              <a:rPr lang="en-US" sz="800" dirty="0"/>
              <a:t> </a:t>
            </a:r>
            <a:r>
              <a:rPr lang="en-US" sz="800" dirty="0" err="1"/>
              <a:t>msg</a:t>
            </a:r>
            <a:r>
              <a:rPr lang="en-US" sz="800" dirty="0"/>
              <a:t> = new </a:t>
            </a:r>
            <a:r>
              <a:rPr lang="en-US" sz="800" dirty="0" err="1"/>
              <a:t>System.Messaging.Message</a:t>
            </a:r>
            <a:r>
              <a:rPr lang="en-US" sz="800" dirty="0"/>
              <a:t>();</a:t>
            </a:r>
          </a:p>
          <a:p>
            <a:r>
              <a:rPr lang="en-US" sz="800" dirty="0"/>
              <a:t>            </a:t>
            </a:r>
            <a:r>
              <a:rPr lang="en-US" sz="800" dirty="0" err="1"/>
              <a:t>msgOut.MsgContent</a:t>
            </a:r>
            <a:r>
              <a:rPr lang="en-US" sz="800" dirty="0"/>
              <a:t> = "Hello";</a:t>
            </a:r>
          </a:p>
          <a:p>
            <a:r>
              <a:rPr lang="en-US" sz="800" dirty="0"/>
              <a:t>            </a:t>
            </a:r>
            <a:r>
              <a:rPr lang="en-US" sz="800" dirty="0" err="1"/>
              <a:t>msg.Body</a:t>
            </a:r>
            <a:r>
              <a:rPr lang="en-US" sz="800" dirty="0"/>
              <a:t> = </a:t>
            </a:r>
            <a:r>
              <a:rPr lang="en-US" sz="800" dirty="0" err="1"/>
              <a:t>msgOut</a:t>
            </a:r>
            <a:r>
              <a:rPr lang="en-US" sz="800" dirty="0"/>
              <a:t>;</a:t>
            </a:r>
          </a:p>
          <a:p>
            <a:r>
              <a:rPr lang="en-US" sz="800" dirty="0"/>
              <a:t> </a:t>
            </a:r>
          </a:p>
          <a:p>
            <a:r>
              <a:rPr lang="en-US" sz="800" dirty="0"/>
              <a:t>            </a:t>
            </a:r>
            <a:r>
              <a:rPr lang="en-US" sz="800" dirty="0" err="1"/>
              <a:t>MessageQueue</a:t>
            </a:r>
            <a:r>
              <a:rPr lang="en-US" sz="800" dirty="0"/>
              <a:t> </a:t>
            </a:r>
            <a:r>
              <a:rPr lang="en-US" sz="800" dirty="0" err="1"/>
              <a:t>msgSendQ</a:t>
            </a:r>
            <a:r>
              <a:rPr lang="en-US" sz="800" dirty="0"/>
              <a:t> = new </a:t>
            </a:r>
            <a:r>
              <a:rPr lang="en-US" sz="800" dirty="0" err="1"/>
              <a:t>MessageQueue</a:t>
            </a:r>
            <a:r>
              <a:rPr lang="en-US" sz="800" dirty="0"/>
              <a:t>(".\\Private$\\</a:t>
            </a:r>
            <a:r>
              <a:rPr lang="en-US" sz="800" dirty="0" err="1"/>
              <a:t>billpay</a:t>
            </a:r>
            <a:r>
              <a:rPr lang="en-US" sz="800" dirty="0"/>
              <a:t>");</a:t>
            </a:r>
          </a:p>
          <a:p>
            <a:r>
              <a:rPr lang="en-US" sz="800" dirty="0"/>
              <a:t>            </a:t>
            </a:r>
            <a:r>
              <a:rPr lang="en-US" sz="800" dirty="0" err="1"/>
              <a:t>msgSendQ.Send</a:t>
            </a:r>
            <a:r>
              <a:rPr lang="en-US" sz="800" dirty="0"/>
              <a:t>(</a:t>
            </a:r>
            <a:r>
              <a:rPr lang="en-US" sz="800" dirty="0" err="1"/>
              <a:t>msg</a:t>
            </a:r>
            <a:r>
              <a:rPr lang="en-US" sz="800" dirty="0"/>
              <a:t>);</a:t>
            </a:r>
          </a:p>
          <a:p>
            <a:r>
              <a:rPr lang="en-US" sz="800" dirty="0"/>
              <a:t> </a:t>
            </a:r>
          </a:p>
          <a:p>
            <a:r>
              <a:rPr lang="en-US" sz="800" dirty="0"/>
              <a:t>            </a:t>
            </a:r>
            <a:r>
              <a:rPr lang="en-US" sz="800" dirty="0" err="1"/>
              <a:t>MessageQueue</a:t>
            </a:r>
            <a:r>
              <a:rPr lang="en-US" sz="800" dirty="0"/>
              <a:t> </a:t>
            </a:r>
            <a:r>
              <a:rPr lang="en-US" sz="800" dirty="0" err="1"/>
              <a:t>msgReceiveQ</a:t>
            </a:r>
            <a:r>
              <a:rPr lang="en-US" sz="800" dirty="0"/>
              <a:t> = new </a:t>
            </a:r>
            <a:r>
              <a:rPr lang="en-US" sz="800" dirty="0" err="1"/>
              <a:t>MessageQueue</a:t>
            </a:r>
            <a:r>
              <a:rPr lang="en-US" sz="800" dirty="0"/>
              <a:t>(".\\Private$\\</a:t>
            </a:r>
            <a:r>
              <a:rPr lang="en-US" sz="800" dirty="0" err="1"/>
              <a:t>billpay</a:t>
            </a:r>
            <a:r>
              <a:rPr lang="en-US" sz="800" dirty="0"/>
              <a:t>");</a:t>
            </a:r>
          </a:p>
          <a:p>
            <a:r>
              <a:rPr lang="en-US" sz="800" dirty="0"/>
              <a:t>            </a:t>
            </a:r>
            <a:r>
              <a:rPr lang="en-US" sz="800" dirty="0" err="1"/>
              <a:t>MsgInformation</a:t>
            </a:r>
            <a:r>
              <a:rPr lang="en-US" sz="800" dirty="0"/>
              <a:t> </a:t>
            </a:r>
            <a:r>
              <a:rPr lang="en-US" sz="800" dirty="0" err="1"/>
              <a:t>msgIn</a:t>
            </a:r>
            <a:r>
              <a:rPr lang="en-US" sz="800" dirty="0"/>
              <a:t>;</a:t>
            </a:r>
          </a:p>
          <a:p>
            <a:r>
              <a:rPr lang="en-US" sz="800" dirty="0"/>
              <a:t>            </a:t>
            </a:r>
            <a:r>
              <a:rPr lang="en-US" sz="800" dirty="0" err="1"/>
              <a:t>msgIn</a:t>
            </a:r>
            <a:r>
              <a:rPr lang="en-US" sz="800" dirty="0"/>
              <a:t> = new </a:t>
            </a:r>
            <a:r>
              <a:rPr lang="en-US" sz="800" dirty="0" err="1"/>
              <a:t>MsgInformation</a:t>
            </a:r>
            <a:r>
              <a:rPr lang="en-US" sz="800" dirty="0"/>
              <a:t>();</a:t>
            </a:r>
          </a:p>
          <a:p>
            <a:r>
              <a:rPr lang="en-US" sz="800" dirty="0"/>
              <a:t>            Object o = new Object();</a:t>
            </a:r>
          </a:p>
          <a:p>
            <a:r>
              <a:rPr lang="en-US" sz="800" dirty="0"/>
              <a:t>            </a:t>
            </a:r>
            <a:r>
              <a:rPr lang="en-US" sz="800" dirty="0" err="1"/>
              <a:t>System.Type</a:t>
            </a:r>
            <a:r>
              <a:rPr lang="en-US" sz="800" dirty="0"/>
              <a:t>[] </a:t>
            </a:r>
            <a:r>
              <a:rPr lang="en-US" sz="800" dirty="0" err="1"/>
              <a:t>msgFormatTypes</a:t>
            </a:r>
            <a:r>
              <a:rPr lang="en-US" sz="800" dirty="0"/>
              <a:t> = new </a:t>
            </a:r>
            <a:r>
              <a:rPr lang="en-US" sz="800" dirty="0" err="1"/>
              <a:t>System.Type</a:t>
            </a:r>
            <a:r>
              <a:rPr lang="en-US" sz="800" dirty="0"/>
              <a:t>[2];</a:t>
            </a:r>
          </a:p>
          <a:p>
            <a:r>
              <a:rPr lang="en-US" sz="800" dirty="0"/>
              <a:t>            </a:t>
            </a:r>
            <a:r>
              <a:rPr lang="en-US" sz="800" dirty="0" err="1"/>
              <a:t>msgFormatTypes</a:t>
            </a:r>
            <a:r>
              <a:rPr lang="en-US" sz="800" dirty="0"/>
              <a:t>[0] = </a:t>
            </a:r>
            <a:r>
              <a:rPr lang="en-US" sz="800" dirty="0" err="1"/>
              <a:t>msgIn.GetType</a:t>
            </a:r>
            <a:r>
              <a:rPr lang="en-US" sz="800" dirty="0"/>
              <a:t>();</a:t>
            </a:r>
          </a:p>
          <a:p>
            <a:r>
              <a:rPr lang="en-US" sz="800" dirty="0"/>
              <a:t>            </a:t>
            </a:r>
            <a:r>
              <a:rPr lang="en-US" sz="800" dirty="0" err="1"/>
              <a:t>msgFormatTypes</a:t>
            </a:r>
            <a:r>
              <a:rPr lang="en-US" sz="800" dirty="0"/>
              <a:t>[1] = </a:t>
            </a:r>
            <a:r>
              <a:rPr lang="en-US" sz="800" dirty="0" err="1"/>
              <a:t>o.GetType</a:t>
            </a:r>
            <a:r>
              <a:rPr lang="en-US" sz="800" dirty="0"/>
              <a:t>();</a:t>
            </a:r>
          </a:p>
          <a:p>
            <a:r>
              <a:rPr lang="en-US" sz="800" dirty="0"/>
              <a:t>            </a:t>
            </a:r>
            <a:r>
              <a:rPr lang="en-US" sz="800" dirty="0" err="1"/>
              <a:t>msgReceiveQ.Formatter</a:t>
            </a:r>
            <a:r>
              <a:rPr lang="en-US" sz="800" dirty="0"/>
              <a:t> = new </a:t>
            </a:r>
            <a:r>
              <a:rPr lang="en-US" sz="800" dirty="0" err="1"/>
              <a:t>XmlMessageFormatter</a:t>
            </a:r>
            <a:r>
              <a:rPr lang="en-US" sz="800" dirty="0"/>
              <a:t>(</a:t>
            </a:r>
            <a:r>
              <a:rPr lang="en-US" sz="800" dirty="0" err="1"/>
              <a:t>msgFormatTypes</a:t>
            </a:r>
            <a:r>
              <a:rPr lang="en-US" sz="800" dirty="0"/>
              <a:t>);</a:t>
            </a:r>
          </a:p>
          <a:p>
            <a:r>
              <a:rPr lang="en-US" sz="800" dirty="0"/>
              <a:t>            </a:t>
            </a:r>
            <a:r>
              <a:rPr lang="en-US" sz="800" dirty="0" err="1"/>
              <a:t>msgIn</a:t>
            </a:r>
            <a:r>
              <a:rPr lang="en-US" sz="800" dirty="0"/>
              <a:t> = ((</a:t>
            </a:r>
            <a:r>
              <a:rPr lang="en-US" sz="800" dirty="0" err="1"/>
              <a:t>MsgInformation</a:t>
            </a:r>
            <a:r>
              <a:rPr lang="en-US" sz="800" dirty="0"/>
              <a:t>)</a:t>
            </a:r>
            <a:r>
              <a:rPr lang="en-US" sz="800" dirty="0" err="1"/>
              <a:t>msgReceiveQ.Receive</a:t>
            </a:r>
            <a:r>
              <a:rPr lang="en-US" sz="800" dirty="0"/>
              <a:t>().Body);</a:t>
            </a:r>
          </a:p>
          <a:p>
            <a:r>
              <a:rPr lang="en-US" sz="800" dirty="0"/>
              <a:t>            </a:t>
            </a:r>
            <a:r>
              <a:rPr lang="en-US" sz="800" dirty="0" err="1"/>
              <a:t>Console.WriteLine</a:t>
            </a:r>
            <a:r>
              <a:rPr lang="en-US" sz="800" dirty="0"/>
              <a:t>("Received: " + </a:t>
            </a:r>
            <a:r>
              <a:rPr lang="en-US" sz="800" dirty="0" err="1"/>
              <a:t>msgIn.MsgContent</a:t>
            </a:r>
            <a:r>
              <a:rPr lang="en-US" sz="800" dirty="0"/>
              <a:t>);</a:t>
            </a:r>
          </a:p>
          <a:p>
            <a:r>
              <a:rPr lang="en-US" sz="800" dirty="0"/>
              <a:t>        }</a:t>
            </a:r>
          </a:p>
          <a:p>
            <a:r>
              <a:rPr lang="en-US" sz="800" dirty="0"/>
              <a:t>    }</a:t>
            </a:r>
          </a:p>
          <a:p>
            <a:r>
              <a:rPr lang="en-US" sz="800" dirty="0"/>
              <a:t>}</a:t>
            </a:r>
          </a:p>
          <a:p>
            <a:endParaRPr lang="en-US" dirty="0"/>
          </a:p>
        </p:txBody>
      </p:sp>
    </p:spTree>
    <p:extLst>
      <p:ext uri="{BB962C8B-B14F-4D97-AF65-F5344CB8AC3E}">
        <p14:creationId xmlns:p14="http://schemas.microsoft.com/office/powerpoint/2010/main" val="41634164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222885" y="205740"/>
            <a:ext cx="8698230" cy="617220"/>
          </a:xfrm>
        </p:spPr>
        <p:txBody>
          <a:bodyPr lIns="0" tIns="0" rIns="0" bIns="0" anchor="t"/>
          <a:lstStyle/>
          <a:p>
            <a:pPr algn="l" eaLnBrk="1" hangingPunct="1">
              <a:lnSpc>
                <a:spcPct val="95000"/>
              </a:lnSpc>
            </a:pPr>
            <a:r>
              <a:rPr lang="en-US" altLang="en-US" sz="3900" dirty="0">
                <a:solidFill>
                  <a:schemeClr val="bg1"/>
                </a:solidFill>
                <a:latin typeface="Times" pitchFamily="34"/>
              </a:rPr>
              <a:t>Shared Memory </a:t>
            </a:r>
            <a:r>
              <a:rPr lang="en-US" altLang="en-US" sz="3900" dirty="0" smtClean="0">
                <a:solidFill>
                  <a:schemeClr val="bg1"/>
                </a:solidFill>
                <a:latin typeface="Times" pitchFamily="34"/>
              </a:rPr>
              <a:t>(C++)</a:t>
            </a:r>
            <a:endParaRPr lang="en-US" altLang="en-US" sz="3900" dirty="0">
              <a:solidFill>
                <a:schemeClr val="bg1"/>
              </a:solidFill>
              <a:latin typeface="Times" pitchFamily="34"/>
            </a:endParaRPr>
          </a:p>
        </p:txBody>
      </p:sp>
      <p:sp>
        <p:nvSpPr>
          <p:cNvPr id="18435" name="Rectangle 2"/>
          <p:cNvSpPr>
            <a:spLocks noGrp="1" noChangeArrowheads="1"/>
          </p:cNvSpPr>
          <p:nvPr>
            <p:ph idx="1"/>
          </p:nvPr>
        </p:nvSpPr>
        <p:spPr>
          <a:xfrm>
            <a:off x="222885" y="1234440"/>
            <a:ext cx="8698230" cy="3703320"/>
          </a:xfrm>
        </p:spPr>
        <p:txBody>
          <a:bodyPr lIns="0" tIns="0" rIns="0" bIns="0">
            <a:normAutofit/>
          </a:bodyPr>
          <a:lstStyle/>
          <a:p>
            <a:pPr marL="342900" indent="-342900">
              <a:lnSpc>
                <a:spcPct val="95000"/>
              </a:lnSpc>
              <a:spcBef>
                <a:spcPct val="0"/>
              </a:spcBef>
              <a:buClrTx/>
              <a:buSzPct val="120000"/>
              <a:buFont typeface="Arial" panose="020B0604020202020204" pitchFamily="34" charset="0"/>
              <a:buChar char="•"/>
            </a:pPr>
            <a:r>
              <a:rPr lang="en-US" altLang="en-US" sz="2000" dirty="0" smtClean="0">
                <a:solidFill>
                  <a:srgbClr val="332B29"/>
                </a:solidFill>
                <a:latin typeface="Times" pitchFamily="34"/>
              </a:rPr>
              <a:t>A </a:t>
            </a:r>
            <a:r>
              <a:rPr lang="en-US" altLang="en-US" sz="2000" dirty="0">
                <a:solidFill>
                  <a:srgbClr val="332B29"/>
                </a:solidFill>
                <a:latin typeface="Times" pitchFamily="34"/>
              </a:rPr>
              <a:t>segment of memory shared by multiple processes.</a:t>
            </a:r>
            <a:endParaRPr lang="en-US" altLang="en-US" sz="2000" dirty="0" smtClean="0"/>
          </a:p>
          <a:p>
            <a:pPr marL="0" indent="0">
              <a:lnSpc>
                <a:spcPct val="95000"/>
              </a:lnSpc>
              <a:spcBef>
                <a:spcPct val="0"/>
              </a:spcBef>
              <a:buNone/>
            </a:pPr>
            <a:r>
              <a:rPr lang="en-US" altLang="en-US" sz="2000" dirty="0">
                <a:solidFill>
                  <a:srgbClr val="332B29"/>
                </a:solidFill>
                <a:latin typeface="Courier New" pitchFamily="49" charset="0"/>
              </a:rPr>
              <a:t> </a:t>
            </a:r>
            <a:r>
              <a:rPr lang="en-US" altLang="en-US" sz="2000" dirty="0" smtClean="0">
                <a:solidFill>
                  <a:srgbClr val="332B29"/>
                </a:solidFill>
                <a:latin typeface="Courier New" pitchFamily="49" charset="0"/>
              </a:rPr>
              <a:t> </a:t>
            </a:r>
          </a:p>
          <a:p>
            <a:pPr marL="342900" indent="-342900">
              <a:lnSpc>
                <a:spcPct val="95000"/>
              </a:lnSpc>
              <a:spcBef>
                <a:spcPct val="0"/>
              </a:spcBef>
              <a:buClrTx/>
              <a:buSzPct val="120000"/>
              <a:buFont typeface="Arial" panose="020B0604020202020204" pitchFamily="34" charset="0"/>
              <a:buChar char="•"/>
            </a:pPr>
            <a:r>
              <a:rPr lang="en-US" altLang="en-US" sz="2000" dirty="0" err="1" smtClean="0">
                <a:solidFill>
                  <a:srgbClr val="332B29"/>
                </a:solidFill>
                <a:latin typeface="Courier New" pitchFamily="49" charset="0"/>
              </a:rPr>
              <a:t>shmget</a:t>
            </a:r>
            <a:r>
              <a:rPr lang="en-US" altLang="en-US" sz="2000" dirty="0">
                <a:solidFill>
                  <a:srgbClr val="332B29"/>
                </a:solidFill>
                <a:latin typeface="Courier New" pitchFamily="49" charset="0"/>
              </a:rPr>
              <a:t>()</a:t>
            </a:r>
            <a:r>
              <a:rPr lang="en-US" altLang="en-US" sz="2000" dirty="0">
                <a:solidFill>
                  <a:srgbClr val="332B29"/>
                </a:solidFill>
                <a:latin typeface="Times" pitchFamily="34"/>
              </a:rPr>
              <a:t>: returns identifier for shared memory segment</a:t>
            </a:r>
            <a:endParaRPr lang="en-US" altLang="en-US" sz="2000" dirty="0" smtClean="0"/>
          </a:p>
          <a:p>
            <a:pPr marL="0" indent="0">
              <a:lnSpc>
                <a:spcPct val="95000"/>
              </a:lnSpc>
              <a:spcBef>
                <a:spcPct val="0"/>
              </a:spcBef>
              <a:buNone/>
            </a:pPr>
            <a:r>
              <a:rPr lang="en-US" altLang="en-US" sz="2000" dirty="0" smtClean="0">
                <a:solidFill>
                  <a:srgbClr val="332B29"/>
                </a:solidFill>
                <a:latin typeface="Courier New" pitchFamily="49" charset="0"/>
              </a:rPr>
              <a:t>  </a:t>
            </a:r>
            <a:r>
              <a:rPr lang="en-US" altLang="en-US" sz="2000" dirty="0" err="1" smtClean="0">
                <a:solidFill>
                  <a:srgbClr val="332B29"/>
                </a:solidFill>
                <a:latin typeface="Courier New" pitchFamily="49" charset="0"/>
              </a:rPr>
              <a:t>int</a:t>
            </a:r>
            <a:r>
              <a:rPr lang="en-US" altLang="en-US" sz="2000" dirty="0" smtClean="0">
                <a:solidFill>
                  <a:srgbClr val="332B29"/>
                </a:solidFill>
                <a:latin typeface="Courier New" pitchFamily="49" charset="0"/>
              </a:rPr>
              <a:t> </a:t>
            </a:r>
            <a:r>
              <a:rPr lang="en-US" altLang="en-US" sz="2000" dirty="0" err="1">
                <a:solidFill>
                  <a:srgbClr val="332B29"/>
                </a:solidFill>
                <a:latin typeface="Courier New" pitchFamily="49" charset="0"/>
              </a:rPr>
              <a:t>shmget</a:t>
            </a:r>
            <a:r>
              <a:rPr lang="en-US" altLang="en-US" sz="2000" dirty="0">
                <a:solidFill>
                  <a:srgbClr val="332B29"/>
                </a:solidFill>
                <a:latin typeface="Courier New" pitchFamily="49" charset="0"/>
              </a:rPr>
              <a:t>(</a:t>
            </a:r>
            <a:r>
              <a:rPr lang="en-US" altLang="en-US" sz="2000" dirty="0" err="1">
                <a:solidFill>
                  <a:srgbClr val="332B29"/>
                </a:solidFill>
                <a:latin typeface="Courier New" pitchFamily="49" charset="0"/>
              </a:rPr>
              <a:t>key_t</a:t>
            </a:r>
            <a:r>
              <a:rPr lang="en-US" altLang="en-US" sz="2000" dirty="0">
                <a:solidFill>
                  <a:srgbClr val="332B29"/>
                </a:solidFill>
                <a:latin typeface="Courier New" pitchFamily="49" charset="0"/>
              </a:rPr>
              <a:t> </a:t>
            </a:r>
            <a:r>
              <a:rPr lang="en-US" altLang="en-US" sz="2000" i="1" dirty="0">
                <a:solidFill>
                  <a:srgbClr val="332B29"/>
                </a:solidFill>
                <a:latin typeface="Courier New" pitchFamily="49" charset="0"/>
              </a:rPr>
              <a:t>key</a:t>
            </a:r>
            <a:r>
              <a:rPr lang="en-US" altLang="en-US" sz="2000" dirty="0">
                <a:solidFill>
                  <a:srgbClr val="332B29"/>
                </a:solidFill>
                <a:latin typeface="Courier New" pitchFamily="49" charset="0"/>
              </a:rPr>
              <a:t>, </a:t>
            </a:r>
            <a:r>
              <a:rPr lang="en-US" altLang="en-US" sz="2000" dirty="0" err="1">
                <a:solidFill>
                  <a:srgbClr val="332B29"/>
                </a:solidFill>
                <a:latin typeface="Courier New" pitchFamily="49" charset="0"/>
              </a:rPr>
              <a:t>size_t</a:t>
            </a:r>
            <a:r>
              <a:rPr lang="en-US" altLang="en-US" sz="2000" dirty="0">
                <a:solidFill>
                  <a:srgbClr val="332B29"/>
                </a:solidFill>
                <a:latin typeface="Courier New" pitchFamily="49" charset="0"/>
              </a:rPr>
              <a:t> size, </a:t>
            </a:r>
            <a:r>
              <a:rPr lang="en-US" altLang="en-US" sz="2000" dirty="0" err="1">
                <a:solidFill>
                  <a:srgbClr val="332B29"/>
                </a:solidFill>
                <a:latin typeface="Courier New" pitchFamily="49" charset="0"/>
              </a:rPr>
              <a:t>int</a:t>
            </a:r>
            <a:r>
              <a:rPr lang="en-US" altLang="en-US" sz="2000" dirty="0">
                <a:solidFill>
                  <a:srgbClr val="332B29"/>
                </a:solidFill>
                <a:latin typeface="Courier New" pitchFamily="49" charset="0"/>
              </a:rPr>
              <a:t> </a:t>
            </a:r>
            <a:r>
              <a:rPr lang="en-US" altLang="en-US" sz="2000" i="1" dirty="0" err="1">
                <a:solidFill>
                  <a:srgbClr val="332B29"/>
                </a:solidFill>
                <a:latin typeface="Courier New" pitchFamily="49" charset="0"/>
              </a:rPr>
              <a:t>shmflg</a:t>
            </a:r>
            <a:r>
              <a:rPr lang="en-US" altLang="en-US" sz="2000" dirty="0">
                <a:solidFill>
                  <a:srgbClr val="332B29"/>
                </a:solidFill>
                <a:latin typeface="Courier New" pitchFamily="49" charset="0"/>
              </a:rPr>
              <a:t>);</a:t>
            </a:r>
            <a:endParaRPr lang="en-US" altLang="en-US" sz="2000" dirty="0" smtClean="0"/>
          </a:p>
          <a:p>
            <a:pPr marL="0" indent="0">
              <a:lnSpc>
                <a:spcPct val="95000"/>
              </a:lnSpc>
              <a:spcBef>
                <a:spcPct val="0"/>
              </a:spcBef>
              <a:buNone/>
            </a:pPr>
            <a:r>
              <a:rPr lang="en-US" altLang="en-US" sz="2000" dirty="0">
                <a:solidFill>
                  <a:srgbClr val="332B29"/>
                </a:solidFill>
                <a:latin typeface="Times" pitchFamily="34"/>
              </a:rPr>
              <a:t> </a:t>
            </a:r>
            <a:endParaRPr lang="en-US" altLang="en-US" sz="2000" dirty="0" smtClean="0"/>
          </a:p>
          <a:p>
            <a:pPr marL="342900" indent="-342900">
              <a:lnSpc>
                <a:spcPct val="95000"/>
              </a:lnSpc>
              <a:spcBef>
                <a:spcPct val="0"/>
              </a:spcBef>
              <a:buClrTx/>
              <a:buSzPct val="120000"/>
              <a:buFont typeface="Arial" panose="020B0604020202020204" pitchFamily="34" charset="0"/>
              <a:buChar char="•"/>
            </a:pPr>
            <a:r>
              <a:rPr lang="en-US" altLang="en-US" sz="2000" dirty="0" smtClean="0">
                <a:solidFill>
                  <a:srgbClr val="332B29"/>
                </a:solidFill>
                <a:latin typeface="Times" pitchFamily="34"/>
              </a:rPr>
              <a:t>Arguments</a:t>
            </a:r>
            <a:r>
              <a:rPr lang="en-US" altLang="en-US" sz="2000" dirty="0">
                <a:solidFill>
                  <a:srgbClr val="332B29"/>
                </a:solidFill>
                <a:latin typeface="Times" pitchFamily="34"/>
              </a:rPr>
              <a:t>:</a:t>
            </a:r>
            <a:endParaRPr lang="en-US" altLang="en-US" sz="2000" dirty="0" smtClean="0"/>
          </a:p>
          <a:p>
            <a:pPr marL="0" indent="0">
              <a:lnSpc>
                <a:spcPct val="95000"/>
              </a:lnSpc>
              <a:spcBef>
                <a:spcPct val="0"/>
              </a:spcBef>
              <a:buNone/>
            </a:pPr>
            <a:r>
              <a:rPr lang="en-US" altLang="en-US" sz="2000" dirty="0">
                <a:solidFill>
                  <a:srgbClr val="332B29"/>
                </a:solidFill>
                <a:latin typeface="Courier New" pitchFamily="49" charset="0"/>
              </a:rPr>
              <a:t>         key: </a:t>
            </a:r>
            <a:r>
              <a:rPr lang="en-US" altLang="en-US" sz="2000" dirty="0">
                <a:solidFill>
                  <a:srgbClr val="332B29"/>
                </a:solidFill>
                <a:latin typeface="Times" pitchFamily="34"/>
              </a:rPr>
              <a:t>System wide unique identifier of segment.</a:t>
            </a:r>
            <a:endParaRPr lang="en-US" altLang="en-US" sz="2000" dirty="0" smtClean="0"/>
          </a:p>
          <a:p>
            <a:pPr marL="0" indent="0">
              <a:lnSpc>
                <a:spcPct val="95000"/>
              </a:lnSpc>
              <a:spcBef>
                <a:spcPct val="0"/>
              </a:spcBef>
              <a:buNone/>
            </a:pPr>
            <a:r>
              <a:rPr lang="en-US" altLang="en-US" sz="2000" dirty="0">
                <a:solidFill>
                  <a:srgbClr val="332B29"/>
                </a:solidFill>
                <a:latin typeface="Times" pitchFamily="34"/>
              </a:rPr>
              <a:t>                      </a:t>
            </a:r>
            <a:r>
              <a:rPr lang="en-US" altLang="en-US" sz="2000" dirty="0">
                <a:solidFill>
                  <a:srgbClr val="332B29"/>
                </a:solidFill>
                <a:latin typeface="Courier New" pitchFamily="49" charset="0"/>
              </a:rPr>
              <a:t>size</a:t>
            </a:r>
            <a:r>
              <a:rPr lang="en-US" altLang="en-US" sz="2000" dirty="0">
                <a:solidFill>
                  <a:srgbClr val="332B29"/>
                </a:solidFill>
                <a:latin typeface="Times" pitchFamily="34"/>
              </a:rPr>
              <a:t>: size of segment in bytes </a:t>
            </a:r>
            <a:endParaRPr lang="en-US" altLang="en-US" sz="2000" dirty="0" smtClean="0"/>
          </a:p>
          <a:p>
            <a:pPr marL="0" indent="0">
              <a:lnSpc>
                <a:spcPct val="95000"/>
              </a:lnSpc>
              <a:spcBef>
                <a:spcPct val="0"/>
              </a:spcBef>
              <a:buNone/>
            </a:pPr>
            <a:r>
              <a:rPr lang="en-US" altLang="en-US" sz="2000" dirty="0">
                <a:solidFill>
                  <a:srgbClr val="332B29"/>
                </a:solidFill>
                <a:latin typeface="Times" pitchFamily="34"/>
              </a:rPr>
              <a:t>                      </a:t>
            </a:r>
            <a:r>
              <a:rPr lang="en-US" altLang="en-US" sz="2000" dirty="0" err="1">
                <a:solidFill>
                  <a:srgbClr val="332B29"/>
                </a:solidFill>
                <a:latin typeface="Courier New" pitchFamily="49" charset="0"/>
              </a:rPr>
              <a:t>shmflg</a:t>
            </a:r>
            <a:r>
              <a:rPr lang="en-US" altLang="en-US" sz="2000" dirty="0">
                <a:solidFill>
                  <a:srgbClr val="332B29"/>
                </a:solidFill>
                <a:latin typeface="Times" pitchFamily="34"/>
              </a:rPr>
              <a:t>: What to do with segment.</a:t>
            </a:r>
            <a:endParaRPr lang="en-US" altLang="en-US" sz="2000" dirty="0" smtClean="0"/>
          </a:p>
          <a:p>
            <a:pPr marL="0" indent="0">
              <a:lnSpc>
                <a:spcPct val="95000"/>
              </a:lnSpc>
              <a:spcBef>
                <a:spcPct val="0"/>
              </a:spcBef>
              <a:buNone/>
            </a:pPr>
            <a:r>
              <a:rPr lang="en-US" altLang="en-US" sz="2000" dirty="0">
                <a:solidFill>
                  <a:srgbClr val="332B29"/>
                </a:solidFill>
                <a:latin typeface="Times" pitchFamily="34"/>
              </a:rPr>
              <a:t>                        </a:t>
            </a:r>
            <a:r>
              <a:rPr lang="en-US" altLang="en-US" sz="2000" dirty="0" smtClean="0">
                <a:solidFill>
                  <a:srgbClr val="332B29"/>
                </a:solidFill>
                <a:latin typeface="Times" pitchFamily="34"/>
              </a:rPr>
              <a:t>               To </a:t>
            </a:r>
            <a:r>
              <a:rPr lang="en-US" altLang="en-US" sz="2000" dirty="0">
                <a:solidFill>
                  <a:srgbClr val="332B29"/>
                </a:solidFill>
                <a:latin typeface="Times" pitchFamily="34"/>
              </a:rPr>
              <a:t>create </a:t>
            </a:r>
            <a:r>
              <a:rPr lang="en-US" altLang="en-US" sz="2000" dirty="0">
                <a:solidFill>
                  <a:srgbClr val="332B29"/>
                </a:solidFill>
                <a:latin typeface="Courier New" pitchFamily="49" charset="0"/>
              </a:rPr>
              <a:t>IPC_CREAT</a:t>
            </a:r>
            <a:r>
              <a:rPr lang="en-US" altLang="en-US" sz="2000" dirty="0">
                <a:solidFill>
                  <a:srgbClr val="332B29"/>
                </a:solidFill>
                <a:latin typeface="Times" pitchFamily="34"/>
              </a:rPr>
              <a:t> bit-wise </a:t>
            </a:r>
            <a:r>
              <a:rPr lang="en-US" altLang="en-US" sz="2000" dirty="0" err="1">
                <a:solidFill>
                  <a:srgbClr val="332B29"/>
                </a:solidFill>
                <a:latin typeface="Times" pitchFamily="34"/>
              </a:rPr>
              <a:t>OR'd</a:t>
            </a:r>
            <a:r>
              <a:rPr lang="en-US" altLang="en-US" sz="2000" dirty="0">
                <a:solidFill>
                  <a:srgbClr val="332B29"/>
                </a:solidFill>
                <a:latin typeface="Times" pitchFamily="34"/>
              </a:rPr>
              <a:t> </a:t>
            </a:r>
            <a:r>
              <a:rPr lang="en-US" altLang="en-US" sz="2000" dirty="0" smtClean="0">
                <a:solidFill>
                  <a:srgbClr val="332B29"/>
                </a:solidFill>
                <a:latin typeface="Times" pitchFamily="34"/>
              </a:rPr>
              <a:t>with </a:t>
            </a:r>
          </a:p>
          <a:p>
            <a:pPr marL="0" indent="0">
              <a:lnSpc>
                <a:spcPct val="95000"/>
              </a:lnSpc>
              <a:spcBef>
                <a:spcPct val="0"/>
              </a:spcBef>
              <a:buNone/>
            </a:pPr>
            <a:r>
              <a:rPr lang="en-US" altLang="en-US" sz="2000" dirty="0">
                <a:solidFill>
                  <a:srgbClr val="332B29"/>
                </a:solidFill>
                <a:latin typeface="Times" pitchFamily="34"/>
              </a:rPr>
              <a:t> </a:t>
            </a:r>
            <a:r>
              <a:rPr lang="en-US" altLang="en-US" sz="2000" dirty="0" smtClean="0">
                <a:solidFill>
                  <a:srgbClr val="332B29"/>
                </a:solidFill>
                <a:latin typeface="Times" pitchFamily="34"/>
              </a:rPr>
              <a:t>                                      permissions </a:t>
            </a:r>
            <a:r>
              <a:rPr lang="en-US" altLang="en-US" sz="2000" dirty="0">
                <a:solidFill>
                  <a:srgbClr val="332B29"/>
                </a:solidFill>
                <a:latin typeface="Times" pitchFamily="34"/>
              </a:rPr>
              <a:t>on segment.</a:t>
            </a:r>
          </a:p>
        </p:txBody>
      </p:sp>
    </p:spTree>
    <p:extLst>
      <p:ext uri="{BB962C8B-B14F-4D97-AF65-F5344CB8AC3E}">
        <p14:creationId xmlns:p14="http://schemas.microsoft.com/office/powerpoint/2010/main" val="2883836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sz="3600"/>
              <a:t>Introduction to IPC</a:t>
            </a:r>
          </a:p>
        </p:txBody>
      </p:sp>
      <p:sp>
        <p:nvSpPr>
          <p:cNvPr id="59" name="Shape 59"/>
          <p:cNvSpPr txBox="1">
            <a:spLocks noGrp="1"/>
          </p:cNvSpPr>
          <p:nvPr>
            <p:ph type="body" idx="1"/>
          </p:nvPr>
        </p:nvSpPr>
        <p:spPr>
          <a:xfrm>
            <a:off x="457200" y="1276350"/>
            <a:ext cx="8229600" cy="3725699"/>
          </a:xfrm>
          <a:prstGeom prst="rect">
            <a:avLst/>
          </a:prstGeom>
        </p:spPr>
        <p:txBody>
          <a:bodyPr lIns="91425" tIns="91425" rIns="91425" bIns="91425" anchor="t" anchorCtr="0">
            <a:noAutofit/>
          </a:bodyPr>
          <a:lstStyle/>
          <a:p>
            <a:pPr marL="457200" lvl="0" indent="-317500" rtl="0">
              <a:lnSpc>
                <a:spcPct val="150000"/>
              </a:lnSpc>
              <a:spcBef>
                <a:spcPts val="0"/>
              </a:spcBef>
              <a:buClr>
                <a:schemeClr val="dk1"/>
              </a:buClr>
              <a:buSzPct val="100000"/>
              <a:buFont typeface="Arial"/>
              <a:buChar char="●"/>
            </a:pPr>
            <a:r>
              <a:rPr lang="en" sz="1400" dirty="0">
                <a:solidFill>
                  <a:srgbClr val="000000"/>
                </a:solidFill>
              </a:rPr>
              <a:t>IPC stands for Inter-Process Communication.</a:t>
            </a:r>
          </a:p>
          <a:p>
            <a:pPr marL="457200" lvl="0" indent="-317500" rtl="0">
              <a:lnSpc>
                <a:spcPct val="150000"/>
              </a:lnSpc>
              <a:spcBef>
                <a:spcPts val="0"/>
              </a:spcBef>
              <a:buClr>
                <a:schemeClr val="dk1"/>
              </a:buClr>
              <a:buSzPct val="100000"/>
              <a:buFont typeface="Arial"/>
              <a:buChar char="●"/>
            </a:pPr>
            <a:r>
              <a:rPr lang="en" sz="1400" dirty="0">
                <a:solidFill>
                  <a:srgbClr val="000000"/>
                </a:solidFill>
              </a:rPr>
              <a:t>Activity of sharing data across multiple and commonly specialized </a:t>
            </a:r>
            <a:r>
              <a:rPr lang="en" sz="1400" dirty="0">
                <a:solidFill>
                  <a:srgbClr val="000000"/>
                </a:solidFill>
                <a:hlinkClick r:id="rId3"/>
              </a:rPr>
              <a:t>processes</a:t>
            </a:r>
            <a:r>
              <a:rPr lang="en" sz="1400" dirty="0">
                <a:solidFill>
                  <a:srgbClr val="252525"/>
                </a:solidFill>
              </a:rPr>
              <a:t> </a:t>
            </a:r>
          </a:p>
          <a:p>
            <a:pPr marL="457200" lvl="0" indent="-317500" rtl="0">
              <a:lnSpc>
                <a:spcPct val="150000"/>
              </a:lnSpc>
              <a:spcBef>
                <a:spcPts val="0"/>
              </a:spcBef>
              <a:buClr>
                <a:srgbClr val="000000"/>
              </a:buClr>
              <a:buSzPct val="100000"/>
              <a:buFont typeface="Arial"/>
              <a:buChar char="●"/>
            </a:pPr>
            <a:r>
              <a:rPr lang="en" sz="1400" dirty="0">
                <a:solidFill>
                  <a:srgbClr val="000000"/>
                </a:solidFill>
              </a:rPr>
              <a:t>Applications using IPC are categorized as </a:t>
            </a:r>
            <a:r>
              <a:rPr lang="en" sz="1400" dirty="0">
                <a:solidFill>
                  <a:srgbClr val="000000"/>
                </a:solidFill>
                <a:hlinkClick r:id="rId4"/>
              </a:rPr>
              <a:t>clients and servers</a:t>
            </a:r>
            <a:r>
              <a:rPr lang="en" sz="1400" dirty="0">
                <a:solidFill>
                  <a:srgbClr val="000000"/>
                </a:solidFill>
              </a:rPr>
              <a:t>, where the client requests data and the server responds to client requests.</a:t>
            </a:r>
          </a:p>
          <a:p>
            <a:pPr marL="457200" lvl="0" indent="-317500" rtl="0">
              <a:lnSpc>
                <a:spcPct val="150000"/>
              </a:lnSpc>
              <a:spcBef>
                <a:spcPts val="0"/>
              </a:spcBef>
              <a:buClr>
                <a:schemeClr val="dk1"/>
              </a:buClr>
              <a:buSzPct val="100000"/>
              <a:buFont typeface="Arial"/>
              <a:buChar char="●"/>
            </a:pPr>
            <a:r>
              <a:rPr lang="en" sz="1400" dirty="0" smtClean="0">
                <a:solidFill>
                  <a:srgbClr val="000000"/>
                </a:solidFill>
              </a:rPr>
              <a:t>Many </a:t>
            </a:r>
            <a:r>
              <a:rPr lang="en" sz="1400" dirty="0">
                <a:solidFill>
                  <a:srgbClr val="000000"/>
                </a:solidFill>
              </a:rPr>
              <a:t>applications are both clients and servers, as commonly seen in </a:t>
            </a:r>
            <a:r>
              <a:rPr lang="en" sz="1400" dirty="0">
                <a:solidFill>
                  <a:srgbClr val="000000"/>
                </a:solidFill>
                <a:hlinkClick r:id="rId5"/>
              </a:rPr>
              <a:t>distributed computing</a:t>
            </a:r>
          </a:p>
          <a:p>
            <a:pPr marL="457200" lvl="0" indent="-317500" rtl="0">
              <a:lnSpc>
                <a:spcPct val="150000"/>
              </a:lnSpc>
              <a:spcBef>
                <a:spcPts val="0"/>
              </a:spcBef>
              <a:buClr>
                <a:srgbClr val="000000"/>
              </a:buClr>
              <a:buSzPct val="100000"/>
              <a:buFont typeface="Arial"/>
              <a:buChar char="●"/>
            </a:pPr>
            <a:r>
              <a:rPr lang="en" sz="1400" dirty="0">
                <a:solidFill>
                  <a:srgbClr val="000000"/>
                </a:solidFill>
              </a:rPr>
              <a:t>Methods for achieving IPC are divided into categories which vary based on </a:t>
            </a:r>
            <a:r>
              <a:rPr lang="en" sz="1400" dirty="0">
                <a:solidFill>
                  <a:srgbClr val="000000"/>
                </a:solidFill>
                <a:hlinkClick r:id="rId6"/>
              </a:rPr>
              <a:t>software requirements</a:t>
            </a:r>
            <a:r>
              <a:rPr lang="en" sz="1400" dirty="0">
                <a:solidFill>
                  <a:srgbClr val="000000"/>
                </a:solidFill>
              </a:rPr>
              <a:t>, such as </a:t>
            </a:r>
            <a:r>
              <a:rPr lang="en" sz="1400" dirty="0">
                <a:solidFill>
                  <a:srgbClr val="000000"/>
                </a:solidFill>
                <a:hlinkClick r:id="rId7"/>
              </a:rPr>
              <a:t>performance</a:t>
            </a:r>
            <a:r>
              <a:rPr lang="en" sz="1400" dirty="0">
                <a:solidFill>
                  <a:srgbClr val="000000"/>
                </a:solidFill>
              </a:rPr>
              <a:t> and </a:t>
            </a:r>
            <a:r>
              <a:rPr lang="en" sz="1400" dirty="0">
                <a:solidFill>
                  <a:srgbClr val="000000"/>
                </a:solidFill>
                <a:hlinkClick r:id="rId8"/>
              </a:rPr>
              <a:t>modularity</a:t>
            </a:r>
            <a:r>
              <a:rPr lang="en" sz="1400" dirty="0">
                <a:solidFill>
                  <a:srgbClr val="000000"/>
                </a:solidFill>
              </a:rPr>
              <a:t> requirements, and system circumstances, such as </a:t>
            </a:r>
            <a:r>
              <a:rPr lang="en" sz="1400" dirty="0">
                <a:solidFill>
                  <a:srgbClr val="000000"/>
                </a:solidFill>
                <a:hlinkClick r:id="rId9"/>
              </a:rPr>
              <a:t>network bandwidth</a:t>
            </a:r>
            <a:r>
              <a:rPr lang="en" sz="1400" dirty="0">
                <a:solidFill>
                  <a:srgbClr val="000000"/>
                </a:solidFill>
              </a:rPr>
              <a:t> and </a:t>
            </a:r>
            <a:r>
              <a:rPr lang="en" sz="1400" dirty="0">
                <a:solidFill>
                  <a:srgbClr val="000000"/>
                </a:solidFill>
                <a:hlinkClick r:id="rId10"/>
              </a:rPr>
              <a:t>latency</a:t>
            </a:r>
            <a:r>
              <a:rPr lang="en" sz="1400" dirty="0">
                <a:solidFill>
                  <a:srgbClr val="000000"/>
                </a:solidFill>
              </a:rPr>
              <a:t>.</a:t>
            </a:r>
          </a:p>
          <a:p>
            <a:pPr marL="457200" lvl="0" indent="-317500" rtl="0">
              <a:lnSpc>
                <a:spcPct val="150000"/>
              </a:lnSpc>
              <a:spcBef>
                <a:spcPts val="0"/>
              </a:spcBef>
              <a:buClr>
                <a:srgbClr val="000000"/>
              </a:buClr>
              <a:buSzPct val="100000"/>
              <a:buFont typeface="Arial"/>
              <a:buChar char="●"/>
            </a:pPr>
            <a:r>
              <a:rPr lang="en" sz="1400" dirty="0">
                <a:solidFill>
                  <a:srgbClr val="000000"/>
                </a:solidFill>
              </a:rPr>
              <a:t>File, Signal, Socket, Message Queue, Pipe, Named Pipe, Semaphore, Shared Memory, Message passing, Memory Mapped Files.</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222885" y="205740"/>
            <a:ext cx="8698230" cy="617220"/>
          </a:xfrm>
        </p:spPr>
        <p:txBody>
          <a:bodyPr lIns="0" tIns="0" rIns="0" bIns="0" anchor="t"/>
          <a:lstStyle/>
          <a:p>
            <a:pPr algn="l" eaLnBrk="1" hangingPunct="1">
              <a:lnSpc>
                <a:spcPct val="95000"/>
              </a:lnSpc>
            </a:pPr>
            <a:r>
              <a:rPr lang="en-US" altLang="en-US" sz="3900" dirty="0" smtClean="0">
                <a:solidFill>
                  <a:schemeClr val="bg1"/>
                </a:solidFill>
                <a:latin typeface="Times" pitchFamily="34"/>
              </a:rPr>
              <a:t>Shared Memory (C++)</a:t>
            </a:r>
            <a:endParaRPr lang="en-US" altLang="en-US" sz="3900" dirty="0">
              <a:solidFill>
                <a:schemeClr val="bg1"/>
              </a:solidFill>
              <a:latin typeface="Times" pitchFamily="34"/>
            </a:endParaRPr>
          </a:p>
        </p:txBody>
      </p:sp>
      <p:sp>
        <p:nvSpPr>
          <p:cNvPr id="19459" name="Rectangle 2"/>
          <p:cNvSpPr>
            <a:spLocks noGrp="1" noChangeArrowheads="1"/>
          </p:cNvSpPr>
          <p:nvPr>
            <p:ph idx="1"/>
          </p:nvPr>
        </p:nvSpPr>
        <p:spPr>
          <a:xfrm>
            <a:off x="220031" y="1148716"/>
            <a:ext cx="8703945" cy="3707606"/>
          </a:xfrm>
        </p:spPr>
        <p:txBody>
          <a:bodyPr lIns="0" tIns="0" rIns="0" bIns="0">
            <a:normAutofit fontScale="92500" lnSpcReduction="10000"/>
          </a:bodyPr>
          <a:lstStyle/>
          <a:p>
            <a:pPr marL="342900" indent="-342900">
              <a:lnSpc>
                <a:spcPct val="95000"/>
              </a:lnSpc>
              <a:spcBef>
                <a:spcPct val="0"/>
              </a:spcBef>
              <a:buClrTx/>
              <a:buSzPct val="120000"/>
              <a:buFont typeface="Arial" panose="020B0604020202020204" pitchFamily="34" charset="0"/>
              <a:buChar char="•"/>
            </a:pPr>
            <a:r>
              <a:rPr lang="en-US" altLang="en-US" sz="2400" dirty="0" err="1" smtClean="0">
                <a:solidFill>
                  <a:srgbClr val="332B29"/>
                </a:solidFill>
                <a:latin typeface="Times" pitchFamily="34"/>
              </a:rPr>
              <a:t>shmat</a:t>
            </a:r>
            <a:r>
              <a:rPr lang="en-US" altLang="en-US" sz="2400" dirty="0">
                <a:solidFill>
                  <a:srgbClr val="332B29"/>
                </a:solidFill>
                <a:latin typeface="Times" pitchFamily="34"/>
              </a:rPr>
              <a:t>( </a:t>
            </a:r>
            <a:r>
              <a:rPr lang="en-US" altLang="en-US" sz="2400" dirty="0" smtClean="0">
                <a:solidFill>
                  <a:srgbClr val="332B29"/>
                </a:solidFill>
                <a:latin typeface="Times" pitchFamily="34"/>
              </a:rPr>
              <a:t>): shared memory attachment</a:t>
            </a:r>
            <a:r>
              <a:rPr lang="en-US" altLang="en-US" sz="2400" dirty="0">
                <a:solidFill>
                  <a:srgbClr val="332B29"/>
                </a:solidFill>
                <a:latin typeface="Times" pitchFamily="34"/>
              </a:rPr>
              <a:t>     </a:t>
            </a:r>
            <a:r>
              <a:rPr lang="en-US" altLang="en-US" sz="2400" dirty="0">
                <a:solidFill>
                  <a:srgbClr val="332B29"/>
                </a:solidFill>
              </a:rPr>
              <a:t> </a:t>
            </a:r>
            <a:endParaRPr lang="en-US" altLang="en-US" dirty="0" smtClean="0"/>
          </a:p>
          <a:p>
            <a:pPr marL="0" indent="0">
              <a:lnSpc>
                <a:spcPct val="95000"/>
              </a:lnSpc>
              <a:spcBef>
                <a:spcPct val="0"/>
              </a:spcBef>
              <a:buNone/>
            </a:pPr>
            <a:r>
              <a:rPr lang="en-US" altLang="en-US" sz="2400" dirty="0">
                <a:solidFill>
                  <a:srgbClr val="332B29"/>
                </a:solidFill>
              </a:rPr>
              <a:t> </a:t>
            </a:r>
            <a:r>
              <a:rPr lang="en-US" altLang="en-US" sz="2400" dirty="0" smtClean="0">
                <a:solidFill>
                  <a:srgbClr val="332B29"/>
                </a:solidFill>
              </a:rPr>
              <a:t>     </a:t>
            </a:r>
            <a:r>
              <a:rPr lang="en-US" altLang="en-US" sz="1900" dirty="0" smtClean="0">
                <a:solidFill>
                  <a:srgbClr val="332B29"/>
                </a:solidFill>
                <a:latin typeface="Courier New" pitchFamily="49" charset="0"/>
              </a:rPr>
              <a:t>void </a:t>
            </a:r>
            <a:r>
              <a:rPr lang="en-US" altLang="en-US" sz="1900" dirty="0">
                <a:solidFill>
                  <a:srgbClr val="332B29"/>
                </a:solidFill>
                <a:latin typeface="Courier New" pitchFamily="49" charset="0"/>
              </a:rPr>
              <a:t>*</a:t>
            </a:r>
            <a:r>
              <a:rPr lang="en-US" altLang="en-US" sz="1900" dirty="0" err="1">
                <a:solidFill>
                  <a:srgbClr val="332B29"/>
                </a:solidFill>
                <a:latin typeface="Courier New" pitchFamily="49" charset="0"/>
              </a:rPr>
              <a:t>shmat</a:t>
            </a:r>
            <a:r>
              <a:rPr lang="en-US" altLang="en-US" sz="1900" dirty="0">
                <a:solidFill>
                  <a:srgbClr val="332B29"/>
                </a:solidFill>
                <a:latin typeface="Courier New" pitchFamily="49" charset="0"/>
              </a:rPr>
              <a:t>(</a:t>
            </a:r>
            <a:r>
              <a:rPr lang="en-US" altLang="en-US" sz="1900" dirty="0" err="1">
                <a:solidFill>
                  <a:srgbClr val="332B29"/>
                </a:solidFill>
                <a:latin typeface="Courier New" pitchFamily="49" charset="0"/>
              </a:rPr>
              <a:t>int</a:t>
            </a:r>
            <a:r>
              <a:rPr lang="en-US" altLang="en-US" sz="1900" dirty="0">
                <a:solidFill>
                  <a:srgbClr val="332B29"/>
                </a:solidFill>
                <a:latin typeface="Courier New" pitchFamily="49" charset="0"/>
              </a:rPr>
              <a:t> </a:t>
            </a:r>
            <a:r>
              <a:rPr lang="en-US" altLang="en-US" sz="1900" i="1" dirty="0" err="1">
                <a:solidFill>
                  <a:srgbClr val="332B29"/>
                </a:solidFill>
                <a:latin typeface="Courier New" pitchFamily="49" charset="0"/>
              </a:rPr>
              <a:t>shmid</a:t>
            </a:r>
            <a:r>
              <a:rPr lang="en-US" altLang="en-US" sz="1900" dirty="0">
                <a:solidFill>
                  <a:srgbClr val="332B29"/>
                </a:solidFill>
                <a:latin typeface="Courier New" pitchFamily="49" charset="0"/>
              </a:rPr>
              <a:t>, void *</a:t>
            </a:r>
            <a:r>
              <a:rPr lang="en-US" altLang="en-US" sz="1900" i="1" dirty="0" err="1">
                <a:solidFill>
                  <a:srgbClr val="332B29"/>
                </a:solidFill>
                <a:latin typeface="Courier New" pitchFamily="49" charset="0"/>
              </a:rPr>
              <a:t>shmaddr</a:t>
            </a:r>
            <a:r>
              <a:rPr lang="en-US" altLang="en-US" sz="1900" dirty="0">
                <a:solidFill>
                  <a:srgbClr val="332B29"/>
                </a:solidFill>
                <a:latin typeface="Courier New" pitchFamily="49" charset="0"/>
              </a:rPr>
              <a:t>, </a:t>
            </a:r>
            <a:r>
              <a:rPr lang="en-US" altLang="en-US" sz="1900" dirty="0" err="1">
                <a:solidFill>
                  <a:srgbClr val="332B29"/>
                </a:solidFill>
                <a:latin typeface="Courier New" pitchFamily="49" charset="0"/>
              </a:rPr>
              <a:t>int</a:t>
            </a:r>
            <a:r>
              <a:rPr lang="en-US" altLang="en-US" sz="1900" dirty="0">
                <a:solidFill>
                  <a:srgbClr val="332B29"/>
                </a:solidFill>
                <a:latin typeface="Courier New" pitchFamily="49" charset="0"/>
              </a:rPr>
              <a:t> </a:t>
            </a:r>
            <a:r>
              <a:rPr lang="en-US" altLang="en-US" sz="1900" i="1" dirty="0" err="1">
                <a:solidFill>
                  <a:srgbClr val="332B29"/>
                </a:solidFill>
                <a:latin typeface="Courier New" pitchFamily="49" charset="0"/>
              </a:rPr>
              <a:t>shmflg</a:t>
            </a:r>
            <a:r>
              <a:rPr lang="en-US" altLang="en-US" sz="1900" dirty="0">
                <a:solidFill>
                  <a:srgbClr val="332B29"/>
                </a:solidFill>
                <a:latin typeface="Courier New" pitchFamily="49" charset="0"/>
              </a:rPr>
              <a:t>);</a:t>
            </a:r>
            <a:endParaRPr lang="en-US" altLang="en-US" sz="2400" dirty="0">
              <a:solidFill>
                <a:srgbClr val="332B29"/>
              </a:solidFill>
              <a:latin typeface="Times" pitchFamily="34"/>
            </a:endParaRPr>
          </a:p>
          <a:p>
            <a:pPr marL="0" indent="0">
              <a:lnSpc>
                <a:spcPct val="95000"/>
              </a:lnSpc>
              <a:spcBef>
                <a:spcPct val="0"/>
              </a:spcBef>
              <a:buNone/>
            </a:pPr>
            <a:r>
              <a:rPr lang="en-US" altLang="en-US" sz="2400" dirty="0">
                <a:solidFill>
                  <a:srgbClr val="332B29"/>
                </a:solidFill>
                <a:latin typeface="Times" pitchFamily="34"/>
              </a:rPr>
              <a:t> </a:t>
            </a:r>
            <a:endParaRPr lang="en-US" altLang="en-US" dirty="0" smtClean="0"/>
          </a:p>
          <a:p>
            <a:pPr marL="342900" indent="-342900">
              <a:lnSpc>
                <a:spcPct val="95000"/>
              </a:lnSpc>
              <a:spcBef>
                <a:spcPct val="0"/>
              </a:spcBef>
              <a:buClrTx/>
              <a:buSzPct val="120000"/>
              <a:buFont typeface="Arial" panose="020B0604020202020204" pitchFamily="34" charset="0"/>
              <a:buChar char="•"/>
            </a:pPr>
            <a:r>
              <a:rPr lang="en-US" altLang="en-US" sz="2400" dirty="0" smtClean="0">
                <a:solidFill>
                  <a:srgbClr val="332B29"/>
                </a:solidFill>
                <a:latin typeface="Times" pitchFamily="34"/>
              </a:rPr>
              <a:t> </a:t>
            </a:r>
            <a:r>
              <a:rPr lang="en-US" altLang="en-US" sz="2400" dirty="0">
                <a:solidFill>
                  <a:srgbClr val="332B29"/>
                </a:solidFill>
                <a:latin typeface="Times" pitchFamily="34"/>
              </a:rPr>
              <a:t>Arguments:</a:t>
            </a:r>
          </a:p>
          <a:p>
            <a:pPr marL="0" indent="0">
              <a:lnSpc>
                <a:spcPct val="95000"/>
              </a:lnSpc>
              <a:spcBef>
                <a:spcPct val="0"/>
              </a:spcBef>
              <a:buNone/>
            </a:pPr>
            <a:r>
              <a:rPr lang="en-US" altLang="en-US" sz="2400" i="1" dirty="0">
                <a:solidFill>
                  <a:srgbClr val="332B29"/>
                </a:solidFill>
                <a:latin typeface="Times" pitchFamily="34"/>
              </a:rPr>
              <a:t>         </a:t>
            </a:r>
            <a:r>
              <a:rPr lang="en-US" altLang="en-US" sz="1900" i="1" dirty="0">
                <a:solidFill>
                  <a:srgbClr val="332B29"/>
                </a:solidFill>
                <a:latin typeface="Times" pitchFamily="34"/>
              </a:rPr>
              <a:t>                </a:t>
            </a:r>
            <a:r>
              <a:rPr lang="en-US" altLang="en-US" sz="1900" dirty="0" err="1">
                <a:solidFill>
                  <a:srgbClr val="332B29"/>
                </a:solidFill>
                <a:latin typeface="Courier New" pitchFamily="49" charset="0"/>
              </a:rPr>
              <a:t>shmid</a:t>
            </a:r>
            <a:r>
              <a:rPr lang="en-US" altLang="en-US" sz="1900" dirty="0">
                <a:solidFill>
                  <a:srgbClr val="332B29"/>
                </a:solidFill>
                <a:latin typeface="Times" pitchFamily="34"/>
              </a:rPr>
              <a:t>: shared memory ID from call to </a:t>
            </a:r>
            <a:r>
              <a:rPr lang="en-US" altLang="en-US" sz="1900" dirty="0" err="1">
                <a:solidFill>
                  <a:srgbClr val="332B29"/>
                </a:solidFill>
                <a:latin typeface="Times" pitchFamily="34"/>
              </a:rPr>
              <a:t>shmget</a:t>
            </a:r>
            <a:r>
              <a:rPr lang="en-US" altLang="en-US" sz="1900" dirty="0">
                <a:solidFill>
                  <a:srgbClr val="332B29"/>
                </a:solidFill>
                <a:latin typeface="Times" pitchFamily="34"/>
              </a:rPr>
              <a:t>( ).</a:t>
            </a:r>
            <a:endParaRPr lang="en-US" altLang="en-US" dirty="0" smtClean="0"/>
          </a:p>
          <a:p>
            <a:pPr marL="0" indent="0">
              <a:lnSpc>
                <a:spcPct val="95000"/>
              </a:lnSpc>
              <a:spcBef>
                <a:spcPct val="0"/>
              </a:spcBef>
              <a:buNone/>
            </a:pPr>
            <a:r>
              <a:rPr lang="en-US" altLang="en-US" sz="1900" dirty="0">
                <a:solidFill>
                  <a:srgbClr val="332B29"/>
                </a:solidFill>
                <a:latin typeface="Times" pitchFamily="34"/>
              </a:rPr>
              <a:t>                           </a:t>
            </a:r>
            <a:r>
              <a:rPr lang="en-US" altLang="en-US" sz="1900" dirty="0" err="1">
                <a:solidFill>
                  <a:srgbClr val="332B29"/>
                </a:solidFill>
                <a:latin typeface="Courier New" pitchFamily="49" charset="0"/>
              </a:rPr>
              <a:t>shmaddr</a:t>
            </a:r>
            <a:r>
              <a:rPr lang="en-US" altLang="en-US" sz="1900" dirty="0">
                <a:solidFill>
                  <a:srgbClr val="332B29"/>
                </a:solidFill>
                <a:latin typeface="Times" pitchFamily="34"/>
              </a:rPr>
              <a:t>: Address to be used by segment - mostly 0</a:t>
            </a:r>
            <a:endParaRPr lang="en-US" altLang="en-US" dirty="0" smtClean="0"/>
          </a:p>
          <a:p>
            <a:pPr marL="0" indent="0">
              <a:lnSpc>
                <a:spcPct val="95000"/>
              </a:lnSpc>
              <a:spcBef>
                <a:spcPct val="0"/>
              </a:spcBef>
              <a:buNone/>
            </a:pPr>
            <a:r>
              <a:rPr lang="en-US" altLang="en-US" sz="1900" dirty="0">
                <a:solidFill>
                  <a:srgbClr val="332B29"/>
                </a:solidFill>
                <a:latin typeface="Times" pitchFamily="34"/>
              </a:rPr>
              <a:t>                           </a:t>
            </a:r>
            <a:r>
              <a:rPr lang="en-US" altLang="en-US" sz="1900" dirty="0" err="1">
                <a:solidFill>
                  <a:srgbClr val="332B29"/>
                </a:solidFill>
                <a:latin typeface="Courier New" pitchFamily="49" charset="0"/>
              </a:rPr>
              <a:t>shmflg</a:t>
            </a:r>
            <a:r>
              <a:rPr lang="en-US" altLang="en-US" sz="1900" dirty="0">
                <a:solidFill>
                  <a:srgbClr val="332B29"/>
                </a:solidFill>
                <a:latin typeface="Times" pitchFamily="34"/>
              </a:rPr>
              <a:t>: flag - SHM_RDONLY: read only else 0</a:t>
            </a:r>
            <a:endParaRPr lang="en-US" altLang="en-US" dirty="0" smtClean="0"/>
          </a:p>
          <a:p>
            <a:pPr marL="0" indent="0">
              <a:lnSpc>
                <a:spcPct val="95000"/>
              </a:lnSpc>
              <a:spcBef>
                <a:spcPct val="0"/>
              </a:spcBef>
              <a:buNone/>
            </a:pPr>
            <a:r>
              <a:rPr lang="en-US" altLang="en-US" sz="1900" dirty="0">
                <a:solidFill>
                  <a:srgbClr val="332B29"/>
                </a:solidFill>
                <a:latin typeface="Times" pitchFamily="34"/>
              </a:rPr>
              <a:t>--------------------------------------------------------------------------------------------------- </a:t>
            </a:r>
            <a:endParaRPr lang="en-US" altLang="en-US" dirty="0" smtClean="0"/>
          </a:p>
          <a:p>
            <a:pPr marL="0" indent="0">
              <a:lnSpc>
                <a:spcPct val="95000"/>
              </a:lnSpc>
              <a:spcBef>
                <a:spcPct val="0"/>
              </a:spcBef>
              <a:buNone/>
            </a:pPr>
            <a:r>
              <a:rPr lang="en-US" altLang="en-US" sz="2400" dirty="0">
                <a:solidFill>
                  <a:srgbClr val="332B29"/>
                </a:solidFill>
                <a:latin typeface="Times" pitchFamily="34"/>
              </a:rPr>
              <a:t>        </a:t>
            </a:r>
            <a:r>
              <a:rPr lang="en-US" altLang="en-US" sz="1900" dirty="0" err="1">
                <a:solidFill>
                  <a:srgbClr val="332B29"/>
                </a:solidFill>
                <a:latin typeface="Courier New" pitchFamily="49" charset="0"/>
              </a:rPr>
              <a:t>key_t</a:t>
            </a:r>
            <a:r>
              <a:rPr lang="en-US" altLang="en-US" sz="1900" dirty="0">
                <a:solidFill>
                  <a:srgbClr val="332B29"/>
                </a:solidFill>
                <a:latin typeface="Courier New" pitchFamily="49" charset="0"/>
              </a:rPr>
              <a:t> key; </a:t>
            </a:r>
            <a:endParaRPr lang="en-US" altLang="en-US" dirty="0" smtClean="0"/>
          </a:p>
          <a:p>
            <a:pPr marL="0" indent="0">
              <a:lnSpc>
                <a:spcPct val="95000"/>
              </a:lnSpc>
              <a:spcBef>
                <a:spcPct val="0"/>
              </a:spcBef>
              <a:buNone/>
            </a:pPr>
            <a:r>
              <a:rPr lang="en-US" altLang="en-US" sz="1900" dirty="0">
                <a:solidFill>
                  <a:srgbClr val="332B29"/>
                </a:solidFill>
                <a:latin typeface="Courier New" pitchFamily="49" charset="0"/>
              </a:rPr>
              <a:t>    </a:t>
            </a:r>
            <a:r>
              <a:rPr lang="en-US" altLang="en-US" sz="1900" dirty="0" err="1">
                <a:solidFill>
                  <a:srgbClr val="332B29"/>
                </a:solidFill>
                <a:latin typeface="Courier New" pitchFamily="49" charset="0"/>
              </a:rPr>
              <a:t>int</a:t>
            </a:r>
            <a:r>
              <a:rPr lang="en-US" altLang="en-US" sz="1900" dirty="0">
                <a:solidFill>
                  <a:srgbClr val="332B29"/>
                </a:solidFill>
                <a:latin typeface="Courier New" pitchFamily="49" charset="0"/>
              </a:rPr>
              <a:t> </a:t>
            </a:r>
            <a:r>
              <a:rPr lang="en-US" altLang="en-US" sz="1900" dirty="0" err="1">
                <a:solidFill>
                  <a:srgbClr val="332B29"/>
                </a:solidFill>
                <a:latin typeface="Courier New" pitchFamily="49" charset="0"/>
              </a:rPr>
              <a:t>shmid</a:t>
            </a:r>
            <a:r>
              <a:rPr lang="en-US" altLang="en-US" sz="1900" dirty="0">
                <a:solidFill>
                  <a:srgbClr val="332B29"/>
                </a:solidFill>
                <a:latin typeface="Courier New" pitchFamily="49" charset="0"/>
              </a:rPr>
              <a:t>; </a:t>
            </a:r>
            <a:endParaRPr lang="en-US" altLang="en-US" dirty="0" smtClean="0"/>
          </a:p>
          <a:p>
            <a:pPr marL="0" indent="0">
              <a:lnSpc>
                <a:spcPct val="95000"/>
              </a:lnSpc>
              <a:spcBef>
                <a:spcPct val="0"/>
              </a:spcBef>
              <a:buNone/>
            </a:pPr>
            <a:r>
              <a:rPr lang="en-US" altLang="en-US" sz="1900" dirty="0">
                <a:solidFill>
                  <a:srgbClr val="332B29"/>
                </a:solidFill>
                <a:latin typeface="Courier New" pitchFamily="49" charset="0"/>
              </a:rPr>
              <a:t>    char *data; </a:t>
            </a:r>
            <a:endParaRPr lang="en-US" altLang="en-US" dirty="0" smtClean="0"/>
          </a:p>
          <a:p>
            <a:pPr marL="0" indent="0">
              <a:lnSpc>
                <a:spcPct val="95000"/>
              </a:lnSpc>
              <a:spcBef>
                <a:spcPct val="0"/>
              </a:spcBef>
              <a:buNone/>
            </a:pPr>
            <a:r>
              <a:rPr lang="en-US" altLang="en-US" sz="1900" dirty="0">
                <a:solidFill>
                  <a:srgbClr val="332B29"/>
                </a:solidFill>
                <a:latin typeface="Courier New" pitchFamily="49" charset="0"/>
              </a:rPr>
              <a:t>        key = </a:t>
            </a:r>
            <a:r>
              <a:rPr lang="en-US" altLang="en-US" sz="1900" dirty="0" err="1">
                <a:solidFill>
                  <a:srgbClr val="332B29"/>
                </a:solidFill>
                <a:latin typeface="Courier New" pitchFamily="49" charset="0"/>
              </a:rPr>
              <a:t>ftok</a:t>
            </a:r>
            <a:r>
              <a:rPr lang="en-US" altLang="en-US" sz="1900" dirty="0">
                <a:solidFill>
                  <a:srgbClr val="332B29"/>
                </a:solidFill>
                <a:latin typeface="Courier New" pitchFamily="49" charset="0"/>
              </a:rPr>
              <a:t>("</a:t>
            </a:r>
            <a:r>
              <a:rPr lang="en-US" altLang="en-US" sz="1900" dirty="0" err="1">
                <a:solidFill>
                  <a:srgbClr val="332B29"/>
                </a:solidFill>
                <a:latin typeface="Courier New" pitchFamily="49" charset="0"/>
              </a:rPr>
              <a:t>somefile</a:t>
            </a:r>
            <a:r>
              <a:rPr lang="en-US" altLang="en-US" sz="1900" dirty="0">
                <a:solidFill>
                  <a:srgbClr val="332B29"/>
                </a:solidFill>
                <a:latin typeface="Courier New" pitchFamily="49" charset="0"/>
              </a:rPr>
              <a:t>", 'B');</a:t>
            </a:r>
            <a:endParaRPr lang="en-US" altLang="en-US" dirty="0" smtClean="0"/>
          </a:p>
          <a:p>
            <a:pPr marL="0" indent="0">
              <a:lnSpc>
                <a:spcPct val="95000"/>
              </a:lnSpc>
              <a:spcBef>
                <a:spcPct val="0"/>
              </a:spcBef>
              <a:buNone/>
            </a:pPr>
            <a:r>
              <a:rPr lang="en-US" altLang="en-US" sz="1900" dirty="0">
                <a:solidFill>
                  <a:srgbClr val="332B29"/>
                </a:solidFill>
                <a:latin typeface="Courier New" pitchFamily="49" charset="0"/>
              </a:rPr>
              <a:t>        </a:t>
            </a:r>
            <a:r>
              <a:rPr lang="en-US" altLang="en-US" sz="1900" dirty="0" err="1">
                <a:solidFill>
                  <a:srgbClr val="332B29"/>
                </a:solidFill>
                <a:latin typeface="Courier New" pitchFamily="49" charset="0"/>
              </a:rPr>
              <a:t>shmid</a:t>
            </a:r>
            <a:r>
              <a:rPr lang="en-US" altLang="en-US" sz="1900" dirty="0">
                <a:solidFill>
                  <a:srgbClr val="332B29"/>
                </a:solidFill>
                <a:latin typeface="Courier New" pitchFamily="49" charset="0"/>
              </a:rPr>
              <a:t> = </a:t>
            </a:r>
            <a:r>
              <a:rPr lang="en-US" altLang="en-US" sz="1900" dirty="0" err="1">
                <a:solidFill>
                  <a:srgbClr val="332B29"/>
                </a:solidFill>
                <a:latin typeface="Courier New" pitchFamily="49" charset="0"/>
              </a:rPr>
              <a:t>shmget</a:t>
            </a:r>
            <a:r>
              <a:rPr lang="en-US" altLang="en-US" sz="1900" dirty="0">
                <a:solidFill>
                  <a:srgbClr val="332B29"/>
                </a:solidFill>
                <a:latin typeface="Courier New" pitchFamily="49" charset="0"/>
              </a:rPr>
              <a:t>(key, 1024, 0644 | IPC_CREAT); </a:t>
            </a:r>
            <a:endParaRPr lang="en-US" altLang="en-US" dirty="0" smtClean="0"/>
          </a:p>
          <a:p>
            <a:pPr marL="0" indent="0">
              <a:lnSpc>
                <a:spcPct val="95000"/>
              </a:lnSpc>
              <a:spcBef>
                <a:spcPct val="0"/>
              </a:spcBef>
              <a:buNone/>
            </a:pPr>
            <a:r>
              <a:rPr lang="en-US" altLang="en-US" sz="1900" dirty="0">
                <a:solidFill>
                  <a:srgbClr val="332B29"/>
                </a:solidFill>
                <a:latin typeface="Courier New" pitchFamily="49" charset="0"/>
              </a:rPr>
              <a:t>        data = </a:t>
            </a:r>
            <a:r>
              <a:rPr lang="en-US" altLang="en-US" sz="1900" dirty="0" err="1">
                <a:solidFill>
                  <a:srgbClr val="332B29"/>
                </a:solidFill>
                <a:latin typeface="Courier New" pitchFamily="49" charset="0"/>
              </a:rPr>
              <a:t>shmat</a:t>
            </a:r>
            <a:r>
              <a:rPr lang="en-US" altLang="en-US" sz="1900" dirty="0">
                <a:solidFill>
                  <a:srgbClr val="332B29"/>
                </a:solidFill>
                <a:latin typeface="Courier New" pitchFamily="49" charset="0"/>
              </a:rPr>
              <a:t>(</a:t>
            </a:r>
            <a:r>
              <a:rPr lang="en-US" altLang="en-US" sz="1900" dirty="0" err="1">
                <a:solidFill>
                  <a:srgbClr val="332B29"/>
                </a:solidFill>
                <a:latin typeface="Courier New" pitchFamily="49" charset="0"/>
              </a:rPr>
              <a:t>shmid</a:t>
            </a:r>
            <a:r>
              <a:rPr lang="en-US" altLang="en-US" sz="1900" dirty="0">
                <a:solidFill>
                  <a:srgbClr val="332B29"/>
                </a:solidFill>
                <a:latin typeface="Courier New" pitchFamily="49" charset="0"/>
              </a:rPr>
              <a:t>, (void *)0, 0);</a:t>
            </a:r>
          </a:p>
        </p:txBody>
      </p:sp>
    </p:spTree>
    <p:extLst>
      <p:ext uri="{BB962C8B-B14F-4D97-AF65-F5344CB8AC3E}">
        <p14:creationId xmlns:p14="http://schemas.microsoft.com/office/powerpoint/2010/main" val="22038633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222885" y="205740"/>
            <a:ext cx="8698230" cy="617220"/>
          </a:xfrm>
        </p:spPr>
        <p:txBody>
          <a:bodyPr lIns="0" tIns="0" rIns="0" bIns="0" anchor="t"/>
          <a:lstStyle/>
          <a:p>
            <a:pPr>
              <a:lnSpc>
                <a:spcPct val="95000"/>
              </a:lnSpc>
            </a:pPr>
            <a:r>
              <a:rPr lang="en-US" altLang="en-US" sz="3900" dirty="0">
                <a:solidFill>
                  <a:schemeClr val="bg1"/>
                </a:solidFill>
                <a:latin typeface="Times" pitchFamily="34"/>
              </a:rPr>
              <a:t>Shared Memory (C++)</a:t>
            </a:r>
            <a:endParaRPr lang="en-US" altLang="en-US" sz="3900" u="sng" dirty="0">
              <a:solidFill>
                <a:srgbClr val="332B29"/>
              </a:solidFill>
              <a:latin typeface="Times" pitchFamily="34"/>
            </a:endParaRPr>
          </a:p>
        </p:txBody>
      </p:sp>
      <p:sp>
        <p:nvSpPr>
          <p:cNvPr id="20483" name="Rectangle 2"/>
          <p:cNvSpPr>
            <a:spLocks noGrp="1" noChangeArrowheads="1"/>
          </p:cNvSpPr>
          <p:nvPr>
            <p:ph idx="1"/>
          </p:nvPr>
        </p:nvSpPr>
        <p:spPr>
          <a:xfrm>
            <a:off x="222885" y="1234440"/>
            <a:ext cx="8698230" cy="3703320"/>
          </a:xfrm>
        </p:spPr>
        <p:txBody>
          <a:bodyPr lIns="0" tIns="0" rIns="0" bIns="0">
            <a:normAutofit/>
          </a:bodyPr>
          <a:lstStyle/>
          <a:p>
            <a:pPr marL="342900" indent="-342900">
              <a:lnSpc>
                <a:spcPct val="95000"/>
              </a:lnSpc>
              <a:spcBef>
                <a:spcPct val="0"/>
              </a:spcBef>
              <a:buClrTx/>
              <a:buSzPct val="120000"/>
              <a:buFont typeface="Arial" panose="020B0604020202020204" pitchFamily="34" charset="0"/>
              <a:buChar char="•"/>
            </a:pPr>
            <a:r>
              <a:rPr lang="en-US" altLang="en-US" sz="2400" dirty="0" smtClean="0">
                <a:solidFill>
                  <a:srgbClr val="332B29"/>
                </a:solidFill>
                <a:latin typeface="Times" pitchFamily="34"/>
              </a:rPr>
              <a:t>Depending </a:t>
            </a:r>
            <a:r>
              <a:rPr lang="en-US" altLang="en-US" sz="2400" dirty="0">
                <a:solidFill>
                  <a:srgbClr val="332B29"/>
                </a:solidFill>
                <a:latin typeface="Times" pitchFamily="34"/>
              </a:rPr>
              <a:t>upon data types we can read and </a:t>
            </a:r>
            <a:endParaRPr lang="en-US" altLang="en-US" sz="2400" dirty="0" smtClean="0">
              <a:solidFill>
                <a:srgbClr val="332B29"/>
              </a:solidFill>
              <a:latin typeface="Times" pitchFamily="34"/>
            </a:endParaRPr>
          </a:p>
          <a:p>
            <a:pPr marL="0" indent="0">
              <a:lnSpc>
                <a:spcPct val="95000"/>
              </a:lnSpc>
              <a:spcBef>
                <a:spcPct val="0"/>
              </a:spcBef>
              <a:buNone/>
            </a:pPr>
            <a:r>
              <a:rPr lang="en-US" altLang="en-US" sz="2400" dirty="0">
                <a:solidFill>
                  <a:srgbClr val="332B29"/>
                </a:solidFill>
                <a:latin typeface="Times" pitchFamily="34"/>
              </a:rPr>
              <a:t> </a:t>
            </a:r>
            <a:r>
              <a:rPr lang="en-US" altLang="en-US" sz="2400" dirty="0" smtClean="0">
                <a:solidFill>
                  <a:srgbClr val="332B29"/>
                </a:solidFill>
                <a:latin typeface="Times" pitchFamily="34"/>
              </a:rPr>
              <a:t>    write from/to memory </a:t>
            </a:r>
            <a:r>
              <a:rPr lang="en-US" altLang="en-US" sz="2400" dirty="0">
                <a:solidFill>
                  <a:srgbClr val="332B29"/>
                </a:solidFill>
                <a:latin typeface="Times" pitchFamily="34"/>
              </a:rPr>
              <a:t>segments. </a:t>
            </a:r>
            <a:endParaRPr lang="en-US" altLang="en-US" sz="2400" dirty="0" smtClean="0">
              <a:solidFill>
                <a:srgbClr val="332B29"/>
              </a:solidFill>
              <a:latin typeface="Times" pitchFamily="34"/>
            </a:endParaRPr>
          </a:p>
          <a:p>
            <a:pPr marL="0" indent="0">
              <a:lnSpc>
                <a:spcPct val="95000"/>
              </a:lnSpc>
              <a:spcBef>
                <a:spcPct val="0"/>
              </a:spcBef>
              <a:buNone/>
            </a:pPr>
            <a:r>
              <a:rPr lang="en-US" altLang="en-US" sz="2400" dirty="0">
                <a:solidFill>
                  <a:srgbClr val="332B29"/>
                </a:solidFill>
                <a:latin typeface="Times" pitchFamily="34"/>
              </a:rPr>
              <a:t> </a:t>
            </a:r>
            <a:r>
              <a:rPr lang="en-US" altLang="en-US" sz="2400" dirty="0" smtClean="0">
                <a:solidFill>
                  <a:srgbClr val="332B29"/>
                </a:solidFill>
                <a:latin typeface="Times" pitchFamily="34"/>
              </a:rPr>
              <a:t>       </a:t>
            </a:r>
          </a:p>
          <a:p>
            <a:pPr marL="0" indent="0">
              <a:lnSpc>
                <a:spcPct val="95000"/>
              </a:lnSpc>
              <a:spcBef>
                <a:spcPct val="0"/>
              </a:spcBef>
              <a:buNone/>
            </a:pPr>
            <a:r>
              <a:rPr lang="en-US" altLang="en-US" sz="2400" dirty="0">
                <a:solidFill>
                  <a:srgbClr val="332B29"/>
                </a:solidFill>
                <a:latin typeface="Times" pitchFamily="34"/>
              </a:rPr>
              <a:t> </a:t>
            </a:r>
            <a:r>
              <a:rPr lang="en-US" altLang="en-US" sz="2400" dirty="0" smtClean="0">
                <a:solidFill>
                  <a:srgbClr val="332B29"/>
                </a:solidFill>
                <a:latin typeface="Times" pitchFamily="34"/>
              </a:rPr>
              <a:t>       For </a:t>
            </a:r>
            <a:r>
              <a:rPr lang="en-US" altLang="en-US" sz="2400" dirty="0">
                <a:solidFill>
                  <a:srgbClr val="332B29"/>
                </a:solidFill>
                <a:latin typeface="Times" pitchFamily="34"/>
              </a:rPr>
              <a:t>examples for </a:t>
            </a:r>
            <a:r>
              <a:rPr lang="en-US" altLang="en-US" sz="2400" dirty="0" smtClean="0">
                <a:solidFill>
                  <a:srgbClr val="332B29"/>
                </a:solidFill>
                <a:latin typeface="Times" pitchFamily="34"/>
              </a:rPr>
              <a:t>data in memory:</a:t>
            </a:r>
            <a:endParaRPr lang="en-US" altLang="en-US" dirty="0" smtClean="0"/>
          </a:p>
          <a:p>
            <a:pPr marL="411480" lvl="1" indent="-308610">
              <a:lnSpc>
                <a:spcPct val="95000"/>
              </a:lnSpc>
              <a:spcBef>
                <a:spcPct val="0"/>
              </a:spcBef>
              <a:buClr>
                <a:srgbClr val="000000"/>
              </a:buClr>
              <a:buFontTx/>
              <a:buChar char=" "/>
            </a:pPr>
            <a:r>
              <a:rPr lang="en-US" altLang="en-US" sz="2400" dirty="0">
                <a:solidFill>
                  <a:srgbClr val="332B29"/>
                </a:solidFill>
                <a:latin typeface="Courier New" pitchFamily="49" charset="0"/>
              </a:rPr>
              <a:t> </a:t>
            </a:r>
            <a:r>
              <a:rPr lang="en-US" altLang="en-US" sz="2400" dirty="0" err="1" smtClean="0">
                <a:solidFill>
                  <a:srgbClr val="332B29"/>
                </a:solidFill>
                <a:latin typeface="Courier New" pitchFamily="49" charset="0"/>
              </a:rPr>
              <a:t>cout</a:t>
            </a:r>
            <a:r>
              <a:rPr lang="en-US" altLang="en-US" sz="2400" dirty="0" smtClean="0">
                <a:solidFill>
                  <a:srgbClr val="332B29"/>
                </a:solidFill>
                <a:latin typeface="Courier New" pitchFamily="49" charset="0"/>
              </a:rPr>
              <a:t> &lt;&lt; *data;</a:t>
            </a:r>
            <a:r>
              <a:rPr lang="en-US" altLang="en-US" sz="2400" dirty="0">
                <a:solidFill>
                  <a:srgbClr val="332B29"/>
                </a:solidFill>
                <a:latin typeface="Times" pitchFamily="34"/>
              </a:rPr>
              <a:t/>
            </a:r>
            <a:br>
              <a:rPr lang="en-US" altLang="en-US" sz="2400" dirty="0">
                <a:solidFill>
                  <a:srgbClr val="332B29"/>
                </a:solidFill>
                <a:latin typeface="Times" pitchFamily="34"/>
              </a:rPr>
            </a:br>
            <a:endParaRPr lang="en-US" altLang="en-US" sz="2400" dirty="0">
              <a:solidFill>
                <a:srgbClr val="332B29"/>
              </a:solidFill>
              <a:latin typeface="Times" pitchFamily="34"/>
            </a:endParaRPr>
          </a:p>
        </p:txBody>
      </p:sp>
    </p:spTree>
    <p:extLst>
      <p:ext uri="{BB962C8B-B14F-4D97-AF65-F5344CB8AC3E}">
        <p14:creationId xmlns:p14="http://schemas.microsoft.com/office/powerpoint/2010/main" val="12025494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222885" y="205740"/>
            <a:ext cx="8698230" cy="617220"/>
          </a:xfrm>
        </p:spPr>
        <p:txBody>
          <a:bodyPr lIns="0" tIns="0" rIns="0" bIns="0" anchor="t"/>
          <a:lstStyle/>
          <a:p>
            <a:pPr>
              <a:lnSpc>
                <a:spcPct val="95000"/>
              </a:lnSpc>
            </a:pPr>
            <a:r>
              <a:rPr lang="en-US" altLang="en-US" sz="3900" dirty="0">
                <a:solidFill>
                  <a:schemeClr val="bg1"/>
                </a:solidFill>
                <a:latin typeface="Times" pitchFamily="34"/>
              </a:rPr>
              <a:t>Shared Memory (C++)</a:t>
            </a:r>
            <a:endParaRPr lang="en-US" altLang="en-US" sz="3900" u="sng" dirty="0">
              <a:solidFill>
                <a:srgbClr val="332B29"/>
              </a:solidFill>
              <a:latin typeface="Times" pitchFamily="34"/>
            </a:endParaRPr>
          </a:p>
        </p:txBody>
      </p:sp>
      <p:sp>
        <p:nvSpPr>
          <p:cNvPr id="21507" name="Rectangle 2"/>
          <p:cNvSpPr>
            <a:spLocks noGrp="1" noChangeArrowheads="1"/>
          </p:cNvSpPr>
          <p:nvPr>
            <p:ph idx="1"/>
          </p:nvPr>
        </p:nvSpPr>
        <p:spPr>
          <a:xfrm>
            <a:off x="222885" y="1234440"/>
            <a:ext cx="8698230" cy="3703320"/>
          </a:xfrm>
        </p:spPr>
        <p:txBody>
          <a:bodyPr lIns="0" tIns="0" rIns="0" bIns="0"/>
          <a:lstStyle/>
          <a:p>
            <a:pPr marL="342900" indent="-342900">
              <a:lnSpc>
                <a:spcPct val="95000"/>
              </a:lnSpc>
              <a:spcBef>
                <a:spcPct val="0"/>
              </a:spcBef>
              <a:buClrTx/>
              <a:buSzPct val="102000"/>
              <a:buFont typeface="Arial" panose="020B0604020202020204" pitchFamily="34" charset="0"/>
              <a:buChar char="•"/>
            </a:pPr>
            <a:r>
              <a:rPr lang="en-US" altLang="en-US" sz="2400" dirty="0" smtClean="0">
                <a:solidFill>
                  <a:srgbClr val="332B29"/>
                </a:solidFill>
                <a:latin typeface="Times" pitchFamily="34"/>
              </a:rPr>
              <a:t>When </a:t>
            </a:r>
            <a:r>
              <a:rPr lang="en-US" altLang="en-US" sz="2400" dirty="0">
                <a:solidFill>
                  <a:srgbClr val="332B29"/>
                </a:solidFill>
                <a:latin typeface="Times" pitchFamily="34"/>
              </a:rPr>
              <a:t>done with memory segment it should be detached </a:t>
            </a:r>
            <a:r>
              <a:rPr lang="en-US" altLang="en-US" sz="2400" dirty="0" smtClean="0">
                <a:solidFill>
                  <a:srgbClr val="332B29"/>
                </a:solidFill>
                <a:latin typeface="Times" pitchFamily="34"/>
              </a:rPr>
              <a:t>using  </a:t>
            </a:r>
          </a:p>
          <a:p>
            <a:pPr marL="0" indent="0">
              <a:lnSpc>
                <a:spcPct val="95000"/>
              </a:lnSpc>
              <a:spcBef>
                <a:spcPct val="0"/>
              </a:spcBef>
              <a:buClrTx/>
              <a:buSzPct val="102000"/>
              <a:buNone/>
            </a:pPr>
            <a:r>
              <a:rPr lang="en-US" altLang="en-US" sz="2400" dirty="0">
                <a:solidFill>
                  <a:srgbClr val="332B29"/>
                </a:solidFill>
                <a:latin typeface="Times" pitchFamily="34"/>
              </a:rPr>
              <a:t> </a:t>
            </a:r>
            <a:r>
              <a:rPr lang="en-US" altLang="en-US" sz="2400" dirty="0" smtClean="0">
                <a:solidFill>
                  <a:srgbClr val="332B29"/>
                </a:solidFill>
                <a:latin typeface="Times" pitchFamily="34"/>
              </a:rPr>
              <a:t>    </a:t>
            </a:r>
            <a:r>
              <a:rPr lang="en-US" altLang="en-US" sz="2400" dirty="0" err="1" smtClean="0">
                <a:solidFill>
                  <a:srgbClr val="332B29"/>
                </a:solidFill>
                <a:latin typeface="Courier New" pitchFamily="49" charset="0"/>
              </a:rPr>
              <a:t>int</a:t>
            </a:r>
            <a:r>
              <a:rPr lang="en-US" altLang="en-US" sz="2400" dirty="0" smtClean="0">
                <a:solidFill>
                  <a:srgbClr val="332B29"/>
                </a:solidFill>
                <a:latin typeface="Courier New" pitchFamily="49" charset="0"/>
              </a:rPr>
              <a:t> </a:t>
            </a:r>
            <a:r>
              <a:rPr lang="en-US" altLang="en-US" sz="2400" dirty="0" err="1">
                <a:solidFill>
                  <a:srgbClr val="332B29"/>
                </a:solidFill>
                <a:latin typeface="Courier New" pitchFamily="49" charset="0"/>
              </a:rPr>
              <a:t>shmdt</a:t>
            </a:r>
            <a:r>
              <a:rPr lang="en-US" altLang="en-US" sz="2400" dirty="0">
                <a:solidFill>
                  <a:srgbClr val="332B29"/>
                </a:solidFill>
                <a:latin typeface="Courier New" pitchFamily="49" charset="0"/>
              </a:rPr>
              <a:t>(void *</a:t>
            </a:r>
            <a:r>
              <a:rPr lang="en-US" altLang="en-US" sz="2400" i="1" dirty="0" err="1">
                <a:solidFill>
                  <a:srgbClr val="332B29"/>
                </a:solidFill>
                <a:latin typeface="Courier New" pitchFamily="49" charset="0"/>
              </a:rPr>
              <a:t>shmaddr</a:t>
            </a:r>
            <a:r>
              <a:rPr lang="en-US" altLang="en-US" sz="2400" dirty="0">
                <a:solidFill>
                  <a:srgbClr val="332B29"/>
                </a:solidFill>
                <a:latin typeface="Courier New" pitchFamily="49" charset="0"/>
              </a:rPr>
              <a:t>)</a:t>
            </a:r>
            <a:endParaRPr lang="en-US" altLang="en-US" dirty="0" smtClean="0"/>
          </a:p>
          <a:p>
            <a:pPr marL="342900" indent="-342900">
              <a:lnSpc>
                <a:spcPct val="95000"/>
              </a:lnSpc>
              <a:spcBef>
                <a:spcPct val="0"/>
              </a:spcBef>
              <a:buClrTx/>
              <a:buSzPct val="102000"/>
              <a:buFont typeface="Arial" panose="020B0604020202020204" pitchFamily="34" charset="0"/>
              <a:buChar char="•"/>
            </a:pPr>
            <a:endParaRPr lang="en-US" altLang="en-US" sz="2400" dirty="0">
              <a:solidFill>
                <a:srgbClr val="332B29"/>
              </a:solidFill>
              <a:latin typeface="Times" pitchFamily="34"/>
            </a:endParaRPr>
          </a:p>
          <a:p>
            <a:pPr marL="342900" indent="-342900">
              <a:lnSpc>
                <a:spcPct val="95000"/>
              </a:lnSpc>
              <a:spcBef>
                <a:spcPct val="0"/>
              </a:spcBef>
              <a:buClrTx/>
              <a:buSzPct val="102000"/>
              <a:buFont typeface="Arial" panose="020B0604020202020204" pitchFamily="34" charset="0"/>
              <a:buChar char="•"/>
            </a:pPr>
            <a:r>
              <a:rPr lang="en-US" altLang="en-US" sz="2400" dirty="0" smtClean="0">
                <a:solidFill>
                  <a:srgbClr val="332B29"/>
                </a:solidFill>
                <a:latin typeface="Times" pitchFamily="34"/>
              </a:rPr>
              <a:t>But </a:t>
            </a:r>
            <a:r>
              <a:rPr lang="en-US" altLang="en-US" sz="2400" dirty="0">
                <a:solidFill>
                  <a:srgbClr val="332B29"/>
                </a:solidFill>
                <a:latin typeface="Times" pitchFamily="34"/>
              </a:rPr>
              <a:t>after detaching segment it is not destroyed or removed. </a:t>
            </a:r>
            <a:endParaRPr lang="en-US" altLang="en-US" sz="2400" dirty="0" smtClean="0">
              <a:solidFill>
                <a:srgbClr val="332B29"/>
              </a:solidFill>
              <a:latin typeface="Times" pitchFamily="34"/>
            </a:endParaRPr>
          </a:p>
          <a:p>
            <a:pPr marL="0" indent="0">
              <a:lnSpc>
                <a:spcPct val="95000"/>
              </a:lnSpc>
              <a:spcBef>
                <a:spcPct val="0"/>
              </a:spcBef>
              <a:buClrTx/>
              <a:buSzPct val="102000"/>
              <a:buNone/>
            </a:pPr>
            <a:r>
              <a:rPr lang="en-US" altLang="en-US" sz="2400" dirty="0">
                <a:solidFill>
                  <a:srgbClr val="332B29"/>
                </a:solidFill>
                <a:latin typeface="Times" pitchFamily="34"/>
              </a:rPr>
              <a:t> </a:t>
            </a:r>
            <a:r>
              <a:rPr lang="en-US" altLang="en-US" sz="2400" dirty="0" smtClean="0">
                <a:solidFill>
                  <a:srgbClr val="332B29"/>
                </a:solidFill>
                <a:latin typeface="Times" pitchFamily="34"/>
              </a:rPr>
              <a:t>    We can </a:t>
            </a:r>
            <a:r>
              <a:rPr lang="en-US" altLang="en-US" sz="2400" dirty="0">
                <a:solidFill>
                  <a:srgbClr val="332B29"/>
                </a:solidFill>
                <a:latin typeface="Times" pitchFamily="34"/>
              </a:rPr>
              <a:t>delete it explicitly using </a:t>
            </a:r>
            <a:r>
              <a:rPr lang="en-US" altLang="en-US" sz="2400" dirty="0" err="1">
                <a:solidFill>
                  <a:srgbClr val="332B29"/>
                </a:solidFill>
                <a:latin typeface="Times" pitchFamily="34"/>
              </a:rPr>
              <a:t>ipcrm</a:t>
            </a:r>
            <a:endParaRPr lang="en-US" altLang="en-US" dirty="0" smtClean="0"/>
          </a:p>
          <a:p>
            <a:pPr marL="0" indent="0">
              <a:lnSpc>
                <a:spcPct val="95000"/>
              </a:lnSpc>
              <a:spcBef>
                <a:spcPct val="0"/>
              </a:spcBef>
              <a:buClrTx/>
              <a:buSzPct val="102000"/>
              <a:buNone/>
            </a:pPr>
            <a:endParaRPr lang="en-US" altLang="en-US" dirty="0" smtClean="0"/>
          </a:p>
          <a:p>
            <a:pPr marL="342900" indent="-342900">
              <a:lnSpc>
                <a:spcPct val="95000"/>
              </a:lnSpc>
              <a:spcBef>
                <a:spcPct val="0"/>
              </a:spcBef>
              <a:buClrTx/>
              <a:buSzPct val="102000"/>
              <a:buFont typeface="Arial" panose="020B0604020202020204" pitchFamily="34" charset="0"/>
              <a:buChar char="•"/>
            </a:pPr>
            <a:r>
              <a:rPr lang="en-US" altLang="en-US" sz="2400" dirty="0" smtClean="0">
                <a:solidFill>
                  <a:srgbClr val="332B29"/>
                </a:solidFill>
                <a:latin typeface="Times" pitchFamily="34"/>
              </a:rPr>
              <a:t>In </a:t>
            </a:r>
            <a:r>
              <a:rPr lang="en-US" altLang="en-US" sz="2400" dirty="0">
                <a:solidFill>
                  <a:srgbClr val="332B29"/>
                </a:solidFill>
                <a:latin typeface="Times" pitchFamily="34"/>
              </a:rPr>
              <a:t>programs we can put </a:t>
            </a:r>
            <a:r>
              <a:rPr lang="en-US" altLang="en-US" sz="2400" dirty="0" err="1">
                <a:solidFill>
                  <a:srgbClr val="332B29"/>
                </a:solidFill>
                <a:latin typeface="Times" pitchFamily="34"/>
              </a:rPr>
              <a:t>shmctl</a:t>
            </a:r>
            <a:r>
              <a:rPr lang="en-US" altLang="en-US" sz="2400" dirty="0">
                <a:solidFill>
                  <a:srgbClr val="332B29"/>
                </a:solidFill>
                <a:latin typeface="Times" pitchFamily="34"/>
              </a:rPr>
              <a:t>().</a:t>
            </a:r>
          </a:p>
          <a:p>
            <a:pPr marL="0" indent="0">
              <a:lnSpc>
                <a:spcPct val="95000"/>
              </a:lnSpc>
              <a:spcBef>
                <a:spcPct val="0"/>
              </a:spcBef>
              <a:buClrTx/>
              <a:buSzPct val="102000"/>
              <a:buNone/>
            </a:pPr>
            <a:r>
              <a:rPr lang="en-US" altLang="en-US" sz="2200" dirty="0">
                <a:solidFill>
                  <a:srgbClr val="332B29"/>
                </a:solidFill>
                <a:latin typeface="Courier New" pitchFamily="49" charset="0"/>
              </a:rPr>
              <a:t> </a:t>
            </a:r>
            <a:r>
              <a:rPr lang="en-US" altLang="en-US" sz="2200" dirty="0" smtClean="0">
                <a:solidFill>
                  <a:srgbClr val="332B29"/>
                </a:solidFill>
                <a:latin typeface="Courier New" pitchFamily="49" charset="0"/>
              </a:rPr>
              <a:t> </a:t>
            </a:r>
            <a:r>
              <a:rPr lang="en-US" altLang="en-US" sz="2200" dirty="0" err="1" smtClean="0">
                <a:solidFill>
                  <a:srgbClr val="332B29"/>
                </a:solidFill>
                <a:latin typeface="Courier New" pitchFamily="49" charset="0"/>
              </a:rPr>
              <a:t>shmctl</a:t>
            </a:r>
            <a:r>
              <a:rPr lang="en-US" altLang="en-US" sz="2200" dirty="0" smtClean="0">
                <a:solidFill>
                  <a:srgbClr val="332B29"/>
                </a:solidFill>
                <a:latin typeface="Courier New" pitchFamily="49" charset="0"/>
              </a:rPr>
              <a:t>(</a:t>
            </a:r>
            <a:r>
              <a:rPr lang="en-US" altLang="en-US" sz="2200" dirty="0" err="1" smtClean="0">
                <a:solidFill>
                  <a:srgbClr val="332B29"/>
                </a:solidFill>
                <a:latin typeface="Courier New" pitchFamily="49" charset="0"/>
              </a:rPr>
              <a:t>shmid</a:t>
            </a:r>
            <a:r>
              <a:rPr lang="en-US" altLang="en-US" sz="2200" dirty="0">
                <a:solidFill>
                  <a:srgbClr val="332B29"/>
                </a:solidFill>
                <a:latin typeface="Courier New" pitchFamily="49" charset="0"/>
              </a:rPr>
              <a:t>, IPC_RMID, NULL);</a:t>
            </a:r>
            <a:endParaRPr lang="en-US" altLang="en-US" dirty="0" smtClean="0"/>
          </a:p>
          <a:p>
            <a:pPr marL="342900" indent="-342900">
              <a:lnSpc>
                <a:spcPct val="95000"/>
              </a:lnSpc>
              <a:spcBef>
                <a:spcPct val="0"/>
              </a:spcBef>
              <a:buClrTx/>
              <a:buSzPct val="102000"/>
              <a:buFont typeface="Arial" panose="020B0604020202020204" pitchFamily="34" charset="0"/>
              <a:buChar char="•"/>
            </a:pPr>
            <a:endParaRPr lang="en-US" altLang="en-US" sz="2400" dirty="0">
              <a:solidFill>
                <a:srgbClr val="332B29"/>
              </a:solidFill>
              <a:latin typeface="Times" pitchFamily="34"/>
            </a:endParaRPr>
          </a:p>
          <a:p>
            <a:pPr marL="0" indent="0">
              <a:lnSpc>
                <a:spcPct val="95000"/>
              </a:lnSpc>
              <a:spcBef>
                <a:spcPct val="0"/>
              </a:spcBef>
              <a:buNone/>
            </a:pPr>
            <a:endParaRPr lang="en-US" altLang="en-US" sz="2400" dirty="0">
              <a:solidFill>
                <a:srgbClr val="332B29"/>
              </a:solidFill>
              <a:latin typeface="Times" pitchFamily="34"/>
            </a:endParaRPr>
          </a:p>
          <a:p>
            <a:pPr marL="0" indent="0">
              <a:lnSpc>
                <a:spcPct val="95000"/>
              </a:lnSpc>
              <a:spcBef>
                <a:spcPct val="0"/>
              </a:spcBef>
              <a:buNone/>
            </a:pPr>
            <a:endParaRPr lang="en-US" altLang="en-US" sz="2400" dirty="0">
              <a:solidFill>
                <a:srgbClr val="332B29"/>
              </a:solidFill>
              <a:latin typeface="Times" pitchFamily="34"/>
            </a:endParaRPr>
          </a:p>
          <a:p>
            <a:pPr marL="0" indent="0">
              <a:lnSpc>
                <a:spcPct val="95000"/>
              </a:lnSpc>
              <a:spcBef>
                <a:spcPct val="0"/>
              </a:spcBef>
              <a:buNone/>
            </a:pPr>
            <a:endParaRPr lang="en-US" altLang="en-US" sz="2400" dirty="0">
              <a:solidFill>
                <a:srgbClr val="332B29"/>
              </a:solidFill>
              <a:latin typeface="Times" pitchFamily="34"/>
            </a:endParaRPr>
          </a:p>
        </p:txBody>
      </p:sp>
    </p:spTree>
    <p:extLst>
      <p:ext uri="{BB962C8B-B14F-4D97-AF65-F5344CB8AC3E}">
        <p14:creationId xmlns:p14="http://schemas.microsoft.com/office/powerpoint/2010/main" val="18488656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222885" y="205740"/>
            <a:ext cx="8698230" cy="617220"/>
          </a:xfrm>
        </p:spPr>
        <p:txBody>
          <a:bodyPr lIns="0" tIns="0" rIns="0" bIns="0" anchor="t"/>
          <a:lstStyle/>
          <a:p>
            <a:pPr>
              <a:lnSpc>
                <a:spcPct val="95000"/>
              </a:lnSpc>
            </a:pPr>
            <a:r>
              <a:rPr lang="en-US" altLang="en-US" sz="3900" dirty="0">
                <a:solidFill>
                  <a:schemeClr val="bg1"/>
                </a:solidFill>
                <a:latin typeface="Times" pitchFamily="34"/>
              </a:rPr>
              <a:t>Shared Memory (C++)</a:t>
            </a:r>
            <a:endParaRPr lang="en-US" altLang="en-US" sz="3900" u="sng" dirty="0">
              <a:solidFill>
                <a:srgbClr val="332B29"/>
              </a:solidFill>
              <a:latin typeface="Times" pitchFamily="34"/>
            </a:endParaRPr>
          </a:p>
        </p:txBody>
      </p:sp>
      <p:sp>
        <p:nvSpPr>
          <p:cNvPr id="23555" name="Rectangle 2"/>
          <p:cNvSpPr>
            <a:spLocks noGrp="1" noChangeArrowheads="1"/>
          </p:cNvSpPr>
          <p:nvPr>
            <p:ph idx="1"/>
          </p:nvPr>
        </p:nvSpPr>
        <p:spPr>
          <a:xfrm>
            <a:off x="222885" y="1234440"/>
            <a:ext cx="8698230" cy="3703320"/>
          </a:xfrm>
        </p:spPr>
        <p:txBody>
          <a:bodyPr lIns="0" tIns="0" rIns="0" bIns="0"/>
          <a:lstStyle/>
          <a:p>
            <a:pPr marL="342900" indent="-342900">
              <a:lnSpc>
                <a:spcPct val="95000"/>
              </a:lnSpc>
              <a:spcBef>
                <a:spcPct val="0"/>
              </a:spcBef>
              <a:buClrTx/>
              <a:buSzPct val="100000"/>
              <a:buFont typeface="Arial" panose="020B0604020202020204" pitchFamily="34" charset="0"/>
              <a:buChar char="•"/>
            </a:pPr>
            <a:r>
              <a:rPr lang="en-US" altLang="en-US" sz="2400" dirty="0" smtClean="0">
                <a:solidFill>
                  <a:srgbClr val="332B29"/>
                </a:solidFill>
                <a:latin typeface="Times" pitchFamily="34"/>
              </a:rPr>
              <a:t>Multiple </a:t>
            </a:r>
            <a:r>
              <a:rPr lang="en-US" altLang="en-US" sz="2400" dirty="0">
                <a:solidFill>
                  <a:srgbClr val="332B29"/>
                </a:solidFill>
                <a:latin typeface="Times" pitchFamily="34"/>
              </a:rPr>
              <a:t>processes modifies shared </a:t>
            </a:r>
            <a:r>
              <a:rPr lang="en-US" altLang="en-US" sz="2400" dirty="0" smtClean="0">
                <a:solidFill>
                  <a:srgbClr val="332B29"/>
                </a:solidFill>
                <a:latin typeface="Times" pitchFamily="34"/>
              </a:rPr>
              <a:t>memory segment</a:t>
            </a:r>
            <a:r>
              <a:rPr lang="en-US" altLang="en-US" sz="2400" dirty="0">
                <a:solidFill>
                  <a:srgbClr val="332B29"/>
                </a:solidFill>
                <a:latin typeface="Times" pitchFamily="34"/>
              </a:rPr>
              <a:t>. </a:t>
            </a:r>
            <a:r>
              <a:rPr lang="en-US" altLang="en-US" sz="2400" dirty="0" smtClean="0">
                <a:solidFill>
                  <a:srgbClr val="332B29"/>
                </a:solidFill>
                <a:latin typeface="Times" pitchFamily="34"/>
              </a:rPr>
              <a:t>Concurrent </a:t>
            </a:r>
            <a:r>
              <a:rPr lang="en-US" altLang="en-US" sz="2400" dirty="0">
                <a:solidFill>
                  <a:srgbClr val="332B29"/>
                </a:solidFill>
                <a:latin typeface="Times" pitchFamily="34"/>
              </a:rPr>
              <a:t>access can causes a problem.</a:t>
            </a:r>
            <a:endParaRPr lang="en-US" altLang="en-US" dirty="0" smtClean="0"/>
          </a:p>
          <a:p>
            <a:pPr marL="342900" indent="-342900">
              <a:lnSpc>
                <a:spcPct val="95000"/>
              </a:lnSpc>
              <a:spcBef>
                <a:spcPct val="0"/>
              </a:spcBef>
              <a:buClrTx/>
              <a:buSzPct val="100000"/>
              <a:buFont typeface="Arial" panose="020B0604020202020204" pitchFamily="34" charset="0"/>
              <a:buChar char="•"/>
            </a:pPr>
            <a:endParaRPr lang="en-US" altLang="en-US" sz="2400" dirty="0">
              <a:solidFill>
                <a:srgbClr val="332B29"/>
              </a:solidFill>
              <a:latin typeface="Times" pitchFamily="34"/>
            </a:endParaRPr>
          </a:p>
          <a:p>
            <a:pPr marL="342900" indent="-342900">
              <a:lnSpc>
                <a:spcPct val="95000"/>
              </a:lnSpc>
              <a:spcBef>
                <a:spcPct val="0"/>
              </a:spcBef>
              <a:buClrTx/>
              <a:buSzPct val="100000"/>
              <a:buFont typeface="Arial" panose="020B0604020202020204" pitchFamily="34" charset="0"/>
              <a:buChar char="•"/>
            </a:pPr>
            <a:r>
              <a:rPr lang="en-US" altLang="en-US" sz="2400" dirty="0" smtClean="0">
                <a:solidFill>
                  <a:srgbClr val="332B29"/>
                </a:solidFill>
                <a:latin typeface="Times" pitchFamily="34"/>
              </a:rPr>
              <a:t>To </a:t>
            </a:r>
            <a:r>
              <a:rPr lang="en-US" altLang="en-US" sz="2400" dirty="0">
                <a:solidFill>
                  <a:srgbClr val="332B29"/>
                </a:solidFill>
                <a:latin typeface="Times" pitchFamily="34"/>
              </a:rPr>
              <a:t>get rid of </a:t>
            </a:r>
            <a:r>
              <a:rPr lang="en-US" altLang="en-US" sz="2400" dirty="0" smtClean="0">
                <a:solidFill>
                  <a:srgbClr val="332B29"/>
                </a:solidFill>
                <a:latin typeface="Times" pitchFamily="34"/>
              </a:rPr>
              <a:t>concurrent </a:t>
            </a:r>
            <a:r>
              <a:rPr lang="en-US" altLang="en-US" sz="2400" dirty="0">
                <a:solidFill>
                  <a:srgbClr val="332B29"/>
                </a:solidFill>
                <a:latin typeface="Times" pitchFamily="34"/>
              </a:rPr>
              <a:t>problem Semaphores is used to </a:t>
            </a:r>
            <a:r>
              <a:rPr lang="en-US" altLang="en-US" sz="2400" dirty="0" smtClean="0">
                <a:solidFill>
                  <a:srgbClr val="332B29"/>
                </a:solidFill>
                <a:latin typeface="Times" pitchFamily="34"/>
              </a:rPr>
              <a:t>lock </a:t>
            </a:r>
            <a:r>
              <a:rPr lang="en-US" altLang="en-US" sz="2400" dirty="0">
                <a:solidFill>
                  <a:srgbClr val="332B29"/>
                </a:solidFill>
                <a:latin typeface="Times" pitchFamily="34"/>
              </a:rPr>
              <a:t>a </a:t>
            </a:r>
            <a:r>
              <a:rPr lang="en-US" altLang="en-US" sz="2400" dirty="0" smtClean="0">
                <a:solidFill>
                  <a:srgbClr val="332B29"/>
                </a:solidFill>
                <a:latin typeface="Times" pitchFamily="34"/>
              </a:rPr>
              <a:t>shared </a:t>
            </a:r>
            <a:r>
              <a:rPr lang="en-US" altLang="en-US" sz="2400" dirty="0">
                <a:solidFill>
                  <a:srgbClr val="332B29"/>
                </a:solidFill>
                <a:latin typeface="Times" pitchFamily="34"/>
              </a:rPr>
              <a:t>segment.</a:t>
            </a:r>
          </a:p>
        </p:txBody>
      </p:sp>
    </p:spTree>
    <p:extLst>
      <p:ext uri="{BB962C8B-B14F-4D97-AF65-F5344CB8AC3E}">
        <p14:creationId xmlns:p14="http://schemas.microsoft.com/office/powerpoint/2010/main" val="9782501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r>
              <a:rPr lang="en-US" sz="800" dirty="0"/>
              <a:t>#include &lt;</a:t>
            </a:r>
            <a:r>
              <a:rPr lang="en-US" sz="800" dirty="0" err="1"/>
              <a:t>iostream</a:t>
            </a:r>
            <a:r>
              <a:rPr lang="en-US" sz="800" dirty="0"/>
              <a:t>&gt;</a:t>
            </a:r>
          </a:p>
          <a:p>
            <a:r>
              <a:rPr lang="en-US" sz="800" dirty="0"/>
              <a:t>#include &lt;sys/</a:t>
            </a:r>
            <a:r>
              <a:rPr lang="en-US" sz="800" dirty="0" err="1"/>
              <a:t>types.h</a:t>
            </a:r>
            <a:r>
              <a:rPr lang="en-US" sz="800" dirty="0"/>
              <a:t>&gt;</a:t>
            </a:r>
          </a:p>
          <a:p>
            <a:r>
              <a:rPr lang="en-US" sz="800" dirty="0"/>
              <a:t>#include &lt;sys/</a:t>
            </a:r>
            <a:r>
              <a:rPr lang="en-US" sz="800" dirty="0" err="1"/>
              <a:t>wait.h</a:t>
            </a:r>
            <a:r>
              <a:rPr lang="en-US" sz="800" dirty="0"/>
              <a:t>&gt;</a:t>
            </a:r>
          </a:p>
          <a:p>
            <a:r>
              <a:rPr lang="en-US" sz="800" dirty="0"/>
              <a:t>#include &lt;sys/</a:t>
            </a:r>
            <a:r>
              <a:rPr lang="en-US" sz="800" dirty="0" err="1"/>
              <a:t>ipc.h</a:t>
            </a:r>
            <a:r>
              <a:rPr lang="en-US" sz="800" dirty="0"/>
              <a:t>&gt;</a:t>
            </a:r>
          </a:p>
          <a:p>
            <a:r>
              <a:rPr lang="en-US" sz="800" dirty="0"/>
              <a:t>#include &lt;sys/</a:t>
            </a:r>
            <a:r>
              <a:rPr lang="en-US" sz="800" dirty="0" err="1"/>
              <a:t>shm.h</a:t>
            </a:r>
            <a:r>
              <a:rPr lang="en-US" sz="800" dirty="0"/>
              <a:t>&gt;</a:t>
            </a:r>
          </a:p>
          <a:p>
            <a:r>
              <a:rPr lang="en-US" sz="800" dirty="0"/>
              <a:t>#include &lt;</a:t>
            </a:r>
            <a:r>
              <a:rPr lang="en-US" sz="800" dirty="0" err="1"/>
              <a:t>unistd.h</a:t>
            </a:r>
            <a:r>
              <a:rPr lang="en-US" sz="800" dirty="0"/>
              <a:t>&gt;</a:t>
            </a:r>
          </a:p>
          <a:p>
            <a:r>
              <a:rPr lang="en-US" sz="800" dirty="0"/>
              <a:t>#include &lt;</a:t>
            </a:r>
            <a:r>
              <a:rPr lang="en-US" sz="800" dirty="0" err="1"/>
              <a:t>cstdlib</a:t>
            </a:r>
            <a:r>
              <a:rPr lang="en-US" sz="800" dirty="0"/>
              <a:t>&gt;</a:t>
            </a:r>
          </a:p>
          <a:p>
            <a:r>
              <a:rPr lang="en-US" sz="800" dirty="0"/>
              <a:t> </a:t>
            </a:r>
          </a:p>
          <a:p>
            <a:r>
              <a:rPr lang="en-US" sz="800" dirty="0"/>
              <a:t>using namespace </a:t>
            </a:r>
            <a:r>
              <a:rPr lang="en-US" sz="800" dirty="0" err="1"/>
              <a:t>std</a:t>
            </a:r>
            <a:r>
              <a:rPr lang="en-US" sz="800" dirty="0"/>
              <a:t>;</a:t>
            </a:r>
          </a:p>
          <a:p>
            <a:r>
              <a:rPr lang="en-US" sz="800" dirty="0"/>
              <a:t> </a:t>
            </a:r>
          </a:p>
          <a:p>
            <a:r>
              <a:rPr lang="en-US" sz="800" dirty="0" err="1"/>
              <a:t>int</a:t>
            </a:r>
            <a:r>
              <a:rPr lang="en-US" sz="800" dirty="0"/>
              <a:t> main()</a:t>
            </a:r>
          </a:p>
          <a:p>
            <a:r>
              <a:rPr lang="en-US" sz="800" dirty="0"/>
              <a:t>{</a:t>
            </a:r>
          </a:p>
          <a:p>
            <a:r>
              <a:rPr lang="en-US" sz="800" dirty="0"/>
              <a:t>   </a:t>
            </a:r>
            <a:r>
              <a:rPr lang="en-US" sz="800" dirty="0" err="1"/>
              <a:t>int</a:t>
            </a:r>
            <a:r>
              <a:rPr lang="en-US" sz="800" dirty="0"/>
              <a:t> </a:t>
            </a:r>
            <a:r>
              <a:rPr lang="en-US" sz="800" dirty="0" err="1"/>
              <a:t>pid</a:t>
            </a:r>
            <a:r>
              <a:rPr lang="en-US" sz="800" dirty="0"/>
              <a:t>;</a:t>
            </a:r>
          </a:p>
          <a:p>
            <a:r>
              <a:rPr lang="en-US" sz="800" dirty="0"/>
              <a:t> </a:t>
            </a:r>
          </a:p>
          <a:p>
            <a:r>
              <a:rPr lang="en-US" sz="800" dirty="0"/>
              <a:t>   </a:t>
            </a:r>
            <a:r>
              <a:rPr lang="en-US" sz="800" dirty="0" err="1"/>
              <a:t>pid</a:t>
            </a:r>
            <a:r>
              <a:rPr lang="en-US" sz="800" dirty="0"/>
              <a:t> = fork();</a:t>
            </a:r>
          </a:p>
          <a:p>
            <a:r>
              <a:rPr lang="en-US" sz="800" dirty="0"/>
              <a:t>   if (</a:t>
            </a:r>
            <a:r>
              <a:rPr lang="en-US" sz="800" dirty="0" err="1"/>
              <a:t>pid</a:t>
            </a:r>
            <a:r>
              <a:rPr lang="en-US" sz="800" dirty="0"/>
              <a:t> == 0)</a:t>
            </a:r>
          </a:p>
          <a:p>
            <a:r>
              <a:rPr lang="en-US" sz="800" dirty="0"/>
              <a:t>   {</a:t>
            </a:r>
          </a:p>
          <a:p>
            <a:r>
              <a:rPr lang="en-US" sz="800" dirty="0"/>
              <a:t>       </a:t>
            </a:r>
            <a:r>
              <a:rPr lang="en-US" sz="800" dirty="0" err="1"/>
              <a:t>int</a:t>
            </a:r>
            <a:r>
              <a:rPr lang="en-US" sz="800" dirty="0"/>
              <a:t> </a:t>
            </a:r>
            <a:r>
              <a:rPr lang="en-US" sz="800" dirty="0" err="1"/>
              <a:t>shmid</a:t>
            </a:r>
            <a:r>
              <a:rPr lang="en-US" sz="800" dirty="0"/>
              <a:t>;</a:t>
            </a:r>
          </a:p>
          <a:p>
            <a:r>
              <a:rPr lang="en-US" sz="800" dirty="0"/>
              <a:t>       </a:t>
            </a:r>
            <a:r>
              <a:rPr lang="en-US" sz="800" dirty="0" err="1"/>
              <a:t>key_t</a:t>
            </a:r>
            <a:r>
              <a:rPr lang="en-US" sz="800" dirty="0"/>
              <a:t> key;</a:t>
            </a:r>
          </a:p>
          <a:p>
            <a:r>
              <a:rPr lang="en-US" sz="800" dirty="0"/>
              <a:t>       </a:t>
            </a:r>
            <a:r>
              <a:rPr lang="en-US" sz="800" dirty="0" err="1"/>
              <a:t>int</a:t>
            </a:r>
            <a:r>
              <a:rPr lang="en-US" sz="800" dirty="0"/>
              <a:t> *</a:t>
            </a:r>
            <a:r>
              <a:rPr lang="en-US" sz="800" dirty="0" err="1"/>
              <a:t>shm</a:t>
            </a:r>
            <a:r>
              <a:rPr lang="en-US" sz="800" dirty="0"/>
              <a:t>;</a:t>
            </a:r>
          </a:p>
          <a:p>
            <a:r>
              <a:rPr lang="en-US" sz="800" dirty="0"/>
              <a:t>       key = 123456;</a:t>
            </a:r>
          </a:p>
          <a:p>
            <a:r>
              <a:rPr lang="en-US" sz="800" dirty="0"/>
              <a:t>       sleep(1);</a:t>
            </a:r>
          </a:p>
          <a:p>
            <a:r>
              <a:rPr lang="en-US" sz="800" dirty="0"/>
              <a:t>       </a:t>
            </a:r>
            <a:r>
              <a:rPr lang="en-US" sz="800" dirty="0" err="1"/>
              <a:t>shmid</a:t>
            </a:r>
            <a:r>
              <a:rPr lang="en-US" sz="800" dirty="0"/>
              <a:t> = </a:t>
            </a:r>
            <a:r>
              <a:rPr lang="en-US" sz="800" dirty="0" err="1"/>
              <a:t>shmget</a:t>
            </a:r>
            <a:r>
              <a:rPr lang="en-US" sz="800" dirty="0"/>
              <a:t>(key, 27, 0666);</a:t>
            </a:r>
          </a:p>
          <a:p>
            <a:r>
              <a:rPr lang="en-US" sz="800" dirty="0"/>
              <a:t>       </a:t>
            </a:r>
            <a:r>
              <a:rPr lang="en-US" sz="800" dirty="0" err="1"/>
              <a:t>shm</a:t>
            </a:r>
            <a:r>
              <a:rPr lang="en-US" sz="800" dirty="0"/>
              <a:t> = (</a:t>
            </a:r>
            <a:r>
              <a:rPr lang="en-US" sz="800" dirty="0" err="1"/>
              <a:t>int</a:t>
            </a:r>
            <a:r>
              <a:rPr lang="en-US" sz="800" dirty="0"/>
              <a:t> *)</a:t>
            </a:r>
            <a:r>
              <a:rPr lang="en-US" sz="800" dirty="0" err="1"/>
              <a:t>shmat</a:t>
            </a:r>
            <a:r>
              <a:rPr lang="en-US" sz="800" dirty="0"/>
              <a:t>(</a:t>
            </a:r>
            <a:r>
              <a:rPr lang="en-US" sz="800" dirty="0" err="1"/>
              <a:t>shmid</a:t>
            </a:r>
            <a:r>
              <a:rPr lang="en-US" sz="800" dirty="0"/>
              <a:t>, NULL, 0);</a:t>
            </a:r>
          </a:p>
          <a:p>
            <a:r>
              <a:rPr lang="en-US" sz="800" dirty="0"/>
              <a:t>       </a:t>
            </a:r>
            <a:r>
              <a:rPr lang="en-US" sz="800" dirty="0" err="1"/>
              <a:t>cout</a:t>
            </a:r>
            <a:r>
              <a:rPr lang="en-US" sz="800" dirty="0"/>
              <a:t> &lt;&lt; "[Child] before changed, inside shared memory: " &lt;&lt; *</a:t>
            </a:r>
            <a:r>
              <a:rPr lang="en-US" sz="800" dirty="0" err="1"/>
              <a:t>shm</a:t>
            </a:r>
            <a:r>
              <a:rPr lang="en-US" sz="800" dirty="0"/>
              <a:t> &lt;&lt; </a:t>
            </a:r>
            <a:r>
              <a:rPr lang="en-US" sz="800" dirty="0" err="1"/>
              <a:t>endl</a:t>
            </a:r>
            <a:r>
              <a:rPr lang="en-US" sz="800" dirty="0"/>
              <a:t>;</a:t>
            </a:r>
          </a:p>
          <a:p>
            <a:r>
              <a:rPr lang="en-US" sz="800" dirty="0"/>
              <a:t>       *</a:t>
            </a:r>
            <a:r>
              <a:rPr lang="en-US" sz="800" dirty="0" err="1"/>
              <a:t>shm</a:t>
            </a:r>
            <a:r>
              <a:rPr lang="en-US" sz="800" dirty="0"/>
              <a:t> = 8;</a:t>
            </a:r>
          </a:p>
          <a:p>
            <a:r>
              <a:rPr lang="en-US" sz="800" dirty="0"/>
              <a:t>       </a:t>
            </a:r>
            <a:r>
              <a:rPr lang="en-US" sz="800" dirty="0" err="1"/>
              <a:t>cout</a:t>
            </a:r>
            <a:r>
              <a:rPr lang="en-US" sz="800" dirty="0"/>
              <a:t> &lt;&lt; "[Child] after changed, inside shared memory: " &lt;&lt; *</a:t>
            </a:r>
            <a:r>
              <a:rPr lang="en-US" sz="800" dirty="0" err="1"/>
              <a:t>shm</a:t>
            </a:r>
            <a:r>
              <a:rPr lang="en-US" sz="800" dirty="0"/>
              <a:t> &lt;&lt; </a:t>
            </a:r>
            <a:r>
              <a:rPr lang="en-US" sz="800" dirty="0" err="1"/>
              <a:t>endl</a:t>
            </a:r>
            <a:r>
              <a:rPr lang="en-US" sz="800" dirty="0"/>
              <a:t>;</a:t>
            </a:r>
          </a:p>
          <a:p>
            <a:r>
              <a:rPr lang="en-US" sz="800" dirty="0"/>
              <a:t>       </a:t>
            </a:r>
            <a:r>
              <a:rPr lang="en-US" sz="800" dirty="0" err="1"/>
              <a:t>shmdt</a:t>
            </a:r>
            <a:r>
              <a:rPr lang="en-US" sz="800" dirty="0"/>
              <a:t>((char *)</a:t>
            </a:r>
            <a:r>
              <a:rPr lang="en-US" sz="800" dirty="0" err="1"/>
              <a:t>shm</a:t>
            </a:r>
            <a:r>
              <a:rPr lang="en-US" sz="800" dirty="0"/>
              <a:t>);</a:t>
            </a:r>
          </a:p>
          <a:p>
            <a:r>
              <a:rPr lang="en-US" sz="800" dirty="0"/>
              <a:t>       exit(0);</a:t>
            </a:r>
          </a:p>
          <a:p>
            <a:r>
              <a:rPr lang="en-US" sz="800" dirty="0"/>
              <a:t>   }</a:t>
            </a:r>
          </a:p>
          <a:p>
            <a:r>
              <a:rPr lang="en-US" sz="800" dirty="0"/>
              <a:t>   else if (</a:t>
            </a:r>
            <a:r>
              <a:rPr lang="en-US" sz="800" dirty="0" err="1"/>
              <a:t>pid</a:t>
            </a:r>
            <a:r>
              <a:rPr lang="en-US" sz="800" dirty="0"/>
              <a:t> &gt; 0)</a:t>
            </a:r>
          </a:p>
          <a:p>
            <a:r>
              <a:rPr lang="en-US" sz="800" dirty="0"/>
              <a:t>   {</a:t>
            </a:r>
          </a:p>
          <a:p>
            <a:r>
              <a:rPr lang="en-US" sz="800" dirty="0"/>
              <a:t>       </a:t>
            </a:r>
            <a:r>
              <a:rPr lang="en-US" sz="800" dirty="0" err="1"/>
              <a:t>int</a:t>
            </a:r>
            <a:r>
              <a:rPr lang="en-US" sz="800" dirty="0"/>
              <a:t> </a:t>
            </a:r>
            <a:r>
              <a:rPr lang="en-US" sz="800" dirty="0" err="1"/>
              <a:t>shmid</a:t>
            </a:r>
            <a:r>
              <a:rPr lang="en-US" sz="800" dirty="0"/>
              <a:t>;</a:t>
            </a:r>
          </a:p>
          <a:p>
            <a:r>
              <a:rPr lang="en-US" sz="800" dirty="0"/>
              <a:t>       </a:t>
            </a:r>
            <a:r>
              <a:rPr lang="en-US" sz="800" dirty="0" err="1"/>
              <a:t>int</a:t>
            </a:r>
            <a:r>
              <a:rPr lang="en-US" sz="800" dirty="0"/>
              <a:t> </a:t>
            </a:r>
            <a:r>
              <a:rPr lang="en-US" sz="800" dirty="0" err="1"/>
              <a:t>shmflg</a:t>
            </a:r>
            <a:r>
              <a:rPr lang="en-US" sz="800" dirty="0"/>
              <a:t> = IPC_CREAT | 0666;</a:t>
            </a:r>
          </a:p>
          <a:p>
            <a:r>
              <a:rPr lang="en-US" sz="800" dirty="0"/>
              <a:t>       </a:t>
            </a:r>
            <a:r>
              <a:rPr lang="en-US" sz="800" dirty="0" err="1"/>
              <a:t>key_t</a:t>
            </a:r>
            <a:r>
              <a:rPr lang="en-US" sz="800" dirty="0"/>
              <a:t> key;</a:t>
            </a:r>
          </a:p>
          <a:p>
            <a:r>
              <a:rPr lang="en-US" sz="800" dirty="0"/>
              <a:t>       </a:t>
            </a:r>
            <a:r>
              <a:rPr lang="en-US" sz="800" dirty="0" err="1"/>
              <a:t>int</a:t>
            </a:r>
            <a:r>
              <a:rPr lang="en-US" sz="800" dirty="0"/>
              <a:t> *</a:t>
            </a:r>
            <a:r>
              <a:rPr lang="en-US" sz="800" dirty="0" err="1"/>
              <a:t>shm</a:t>
            </a:r>
            <a:r>
              <a:rPr lang="en-US" sz="800" dirty="0"/>
              <a:t>;</a:t>
            </a:r>
          </a:p>
          <a:p>
            <a:r>
              <a:rPr lang="en-US" sz="800" dirty="0"/>
              <a:t>       key = 123456;</a:t>
            </a:r>
          </a:p>
          <a:p>
            <a:r>
              <a:rPr lang="en-US" sz="800" dirty="0"/>
              <a:t>       </a:t>
            </a:r>
            <a:r>
              <a:rPr lang="en-US" sz="800" dirty="0" err="1"/>
              <a:t>shmid</a:t>
            </a:r>
            <a:r>
              <a:rPr lang="en-US" sz="800" dirty="0"/>
              <a:t> = </a:t>
            </a:r>
            <a:r>
              <a:rPr lang="en-US" sz="800" dirty="0" err="1"/>
              <a:t>shmget</a:t>
            </a:r>
            <a:r>
              <a:rPr lang="en-US" sz="800" dirty="0"/>
              <a:t>(key, 27, </a:t>
            </a:r>
            <a:r>
              <a:rPr lang="en-US" sz="800" dirty="0" err="1"/>
              <a:t>shmflg</a:t>
            </a:r>
            <a:r>
              <a:rPr lang="en-US" sz="800" dirty="0"/>
              <a:t>);</a:t>
            </a:r>
          </a:p>
          <a:p>
            <a:r>
              <a:rPr lang="en-US" sz="800" dirty="0"/>
              <a:t>       </a:t>
            </a:r>
            <a:r>
              <a:rPr lang="en-US" sz="800" dirty="0" err="1"/>
              <a:t>shm</a:t>
            </a:r>
            <a:r>
              <a:rPr lang="en-US" sz="800" dirty="0"/>
              <a:t> = (</a:t>
            </a:r>
            <a:r>
              <a:rPr lang="en-US" sz="800" dirty="0" err="1"/>
              <a:t>int</a:t>
            </a:r>
            <a:r>
              <a:rPr lang="en-US" sz="800" dirty="0"/>
              <a:t> *)</a:t>
            </a:r>
            <a:r>
              <a:rPr lang="en-US" sz="800" dirty="0" err="1"/>
              <a:t>shmat</a:t>
            </a:r>
            <a:r>
              <a:rPr lang="en-US" sz="800" dirty="0"/>
              <a:t>(</a:t>
            </a:r>
            <a:r>
              <a:rPr lang="en-US" sz="800" dirty="0" err="1"/>
              <a:t>shmid</a:t>
            </a:r>
            <a:r>
              <a:rPr lang="en-US" sz="800" dirty="0"/>
              <a:t>, NULL, 0);</a:t>
            </a:r>
          </a:p>
          <a:p>
            <a:r>
              <a:rPr lang="en-US" sz="800" dirty="0"/>
              <a:t>       </a:t>
            </a:r>
            <a:r>
              <a:rPr lang="en-US" sz="800" dirty="0" err="1"/>
              <a:t>cout</a:t>
            </a:r>
            <a:r>
              <a:rPr lang="en-US" sz="800" dirty="0"/>
              <a:t> &lt;&lt; "[Parent] before changed, inside shared memory: " &lt;&lt; *</a:t>
            </a:r>
            <a:r>
              <a:rPr lang="en-US" sz="800" dirty="0" err="1"/>
              <a:t>shm</a:t>
            </a:r>
            <a:r>
              <a:rPr lang="en-US" sz="800" dirty="0"/>
              <a:t> &lt;&lt; </a:t>
            </a:r>
            <a:r>
              <a:rPr lang="en-US" sz="800" dirty="0" err="1"/>
              <a:t>endl</a:t>
            </a:r>
            <a:r>
              <a:rPr lang="en-US" sz="800" dirty="0"/>
              <a:t>;</a:t>
            </a:r>
          </a:p>
          <a:p>
            <a:r>
              <a:rPr lang="en-US" sz="800" dirty="0"/>
              <a:t>       *</a:t>
            </a:r>
            <a:r>
              <a:rPr lang="en-US" sz="800" dirty="0" err="1"/>
              <a:t>shm</a:t>
            </a:r>
            <a:r>
              <a:rPr lang="en-US" sz="800" dirty="0"/>
              <a:t> = 100;</a:t>
            </a:r>
          </a:p>
          <a:p>
            <a:r>
              <a:rPr lang="en-US" sz="800" dirty="0"/>
              <a:t>       </a:t>
            </a:r>
            <a:r>
              <a:rPr lang="en-US" sz="800" dirty="0" err="1"/>
              <a:t>cout</a:t>
            </a:r>
            <a:r>
              <a:rPr lang="en-US" sz="800" dirty="0"/>
              <a:t> &lt;&lt; "[Parent] after changed, inside shared memory: " &lt;&lt; *</a:t>
            </a:r>
            <a:r>
              <a:rPr lang="en-US" sz="800" dirty="0" err="1"/>
              <a:t>shm</a:t>
            </a:r>
            <a:r>
              <a:rPr lang="en-US" sz="800" dirty="0"/>
              <a:t> &lt;&lt; </a:t>
            </a:r>
            <a:r>
              <a:rPr lang="en-US" sz="800" dirty="0" err="1"/>
              <a:t>endl</a:t>
            </a:r>
            <a:r>
              <a:rPr lang="en-US" sz="800" dirty="0"/>
              <a:t>;</a:t>
            </a:r>
          </a:p>
          <a:p>
            <a:r>
              <a:rPr lang="en-US" sz="800" dirty="0"/>
              <a:t>       while(*</a:t>
            </a:r>
            <a:r>
              <a:rPr lang="en-US" sz="800" dirty="0" err="1"/>
              <a:t>shm</a:t>
            </a:r>
            <a:r>
              <a:rPr lang="en-US" sz="800" dirty="0"/>
              <a:t> != 8)</a:t>
            </a:r>
          </a:p>
          <a:p>
            <a:r>
              <a:rPr lang="en-US" sz="800" dirty="0"/>
              <a:t>       {</a:t>
            </a:r>
          </a:p>
          <a:p>
            <a:r>
              <a:rPr lang="en-US" sz="800" dirty="0"/>
              <a:t>           sleep(1);</a:t>
            </a:r>
          </a:p>
          <a:p>
            <a:r>
              <a:rPr lang="en-US" sz="800" dirty="0"/>
              <a:t>       }</a:t>
            </a:r>
          </a:p>
          <a:p>
            <a:r>
              <a:rPr lang="en-US" sz="800" dirty="0"/>
              <a:t>       </a:t>
            </a:r>
            <a:r>
              <a:rPr lang="en-US" sz="800" dirty="0" err="1"/>
              <a:t>cout</a:t>
            </a:r>
            <a:r>
              <a:rPr lang="en-US" sz="800" dirty="0"/>
              <a:t> &lt;&lt; "[Parent] after child changed the shared memory: " &lt;&lt; *</a:t>
            </a:r>
            <a:r>
              <a:rPr lang="en-US" sz="800" dirty="0" err="1"/>
              <a:t>shm</a:t>
            </a:r>
            <a:r>
              <a:rPr lang="en-US" sz="800" dirty="0"/>
              <a:t> &lt;&lt; </a:t>
            </a:r>
            <a:r>
              <a:rPr lang="en-US" sz="800" dirty="0" err="1"/>
              <a:t>endl</a:t>
            </a:r>
            <a:r>
              <a:rPr lang="en-US" sz="800" dirty="0"/>
              <a:t>;</a:t>
            </a:r>
          </a:p>
          <a:p>
            <a:r>
              <a:rPr lang="en-US" sz="800" dirty="0"/>
              <a:t>       </a:t>
            </a:r>
            <a:r>
              <a:rPr lang="en-US" sz="800" dirty="0" err="1"/>
              <a:t>shmdt</a:t>
            </a:r>
            <a:r>
              <a:rPr lang="en-US" sz="800" dirty="0"/>
              <a:t>((char *)</a:t>
            </a:r>
            <a:r>
              <a:rPr lang="en-US" sz="800" dirty="0" err="1"/>
              <a:t>shm</a:t>
            </a:r>
            <a:r>
              <a:rPr lang="en-US" sz="800" dirty="0"/>
              <a:t>);</a:t>
            </a:r>
          </a:p>
          <a:p>
            <a:r>
              <a:rPr lang="en-US" sz="800" dirty="0"/>
              <a:t>       </a:t>
            </a:r>
            <a:r>
              <a:rPr lang="en-US" sz="800" dirty="0" err="1"/>
              <a:t>shmctl</a:t>
            </a:r>
            <a:r>
              <a:rPr lang="en-US" sz="800" dirty="0"/>
              <a:t>(</a:t>
            </a:r>
            <a:r>
              <a:rPr lang="en-US" sz="800" dirty="0" err="1"/>
              <a:t>shmid</a:t>
            </a:r>
            <a:r>
              <a:rPr lang="en-US" sz="800" dirty="0"/>
              <a:t>, IPC_RMID, 0);</a:t>
            </a:r>
          </a:p>
          <a:p>
            <a:r>
              <a:rPr lang="en-US" sz="800" dirty="0"/>
              <a:t>       exit (0);</a:t>
            </a:r>
          </a:p>
          <a:p>
            <a:r>
              <a:rPr lang="en-US" sz="800" dirty="0"/>
              <a:t>   }</a:t>
            </a:r>
          </a:p>
          <a:p>
            <a:r>
              <a:rPr lang="en-US" sz="800" dirty="0"/>
              <a:t>}</a:t>
            </a:r>
          </a:p>
          <a:p>
            <a:endParaRPr lang="en-US" dirty="0"/>
          </a:p>
        </p:txBody>
      </p:sp>
    </p:spTree>
    <p:extLst>
      <p:ext uri="{BB962C8B-B14F-4D97-AF65-F5344CB8AC3E}">
        <p14:creationId xmlns:p14="http://schemas.microsoft.com/office/powerpoint/2010/main" val="32149414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533400" y="285750"/>
            <a:ext cx="7848600" cy="667072"/>
          </a:xfrm>
          <a:prstGeom prst="rect">
            <a:avLst/>
          </a:prstGeom>
        </p:spPr>
        <p:txBody>
          <a:bodyPr lIns="91425" tIns="91425" rIns="91425" bIns="91425" anchor="b" anchorCtr="0">
            <a:noAutofit/>
          </a:bodyPr>
          <a:lstStyle/>
          <a:p>
            <a:pPr lvl="0" algn="ctr" rtl="0">
              <a:spcBef>
                <a:spcPts val="0"/>
              </a:spcBef>
              <a:buNone/>
            </a:pPr>
            <a:r>
              <a:rPr lang="en" dirty="0"/>
              <a:t>Pipelines in </a:t>
            </a:r>
            <a:r>
              <a:rPr lang="en" dirty="0" smtClean="0"/>
              <a:t>UNIX </a:t>
            </a:r>
            <a:r>
              <a:rPr lang="en" dirty="0"/>
              <a:t>systems</a:t>
            </a:r>
          </a:p>
        </p:txBody>
      </p:sp>
      <p:sp>
        <p:nvSpPr>
          <p:cNvPr id="550" name="Shape 550"/>
          <p:cNvSpPr txBox="1">
            <a:spLocks noGrp="1"/>
          </p:cNvSpPr>
          <p:nvPr>
            <p:ph type="body" idx="1"/>
          </p:nvPr>
        </p:nvSpPr>
        <p:spPr>
          <a:xfrm>
            <a:off x="457201" y="1063407"/>
            <a:ext cx="8368799" cy="3862574"/>
          </a:xfrm>
          <a:prstGeom prst="rect">
            <a:avLst/>
          </a:prstGeom>
          <a:noFill/>
        </p:spPr>
        <p:txBody>
          <a:bodyPr lIns="91425" tIns="91425" rIns="91425" bIns="91425" anchor="t" anchorCtr="0">
            <a:noAutofit/>
          </a:bodyPr>
          <a:lstStyle/>
          <a:p>
            <a:pPr lvl="0" algn="just" rtl="0">
              <a:lnSpc>
                <a:spcPct val="100000"/>
              </a:lnSpc>
              <a:spcBef>
                <a:spcPts val="0"/>
              </a:spcBef>
              <a:spcAft>
                <a:spcPts val="0"/>
              </a:spcAft>
              <a:buNone/>
            </a:pPr>
            <a:r>
              <a:rPr lang="en" sz="1600" dirty="0">
                <a:solidFill>
                  <a:schemeClr val="tx1"/>
                </a:solidFill>
              </a:rPr>
              <a:t>Every program we run on the command line automatically has three </a:t>
            </a:r>
          </a:p>
          <a:p>
            <a:pPr lvl="0" algn="just" rtl="0">
              <a:lnSpc>
                <a:spcPct val="100000"/>
              </a:lnSpc>
              <a:spcBef>
                <a:spcPts val="0"/>
              </a:spcBef>
              <a:spcAft>
                <a:spcPts val="0"/>
              </a:spcAft>
              <a:buNone/>
            </a:pPr>
            <a:r>
              <a:rPr lang="en" sz="1600" dirty="0">
                <a:solidFill>
                  <a:schemeClr val="tx1"/>
                </a:solidFill>
              </a:rPr>
              <a:t>data streams connected to it.</a:t>
            </a:r>
          </a:p>
          <a:p>
            <a:pPr lvl="0" algn="just" rtl="0">
              <a:lnSpc>
                <a:spcPct val="100000"/>
              </a:lnSpc>
              <a:spcBef>
                <a:spcPts val="0"/>
              </a:spcBef>
              <a:spcAft>
                <a:spcPts val="0"/>
              </a:spcAft>
              <a:buClr>
                <a:schemeClr val="dk1"/>
              </a:buClr>
              <a:buFont typeface="Arial"/>
              <a:buNone/>
            </a:pPr>
            <a:endParaRPr sz="1600" dirty="0">
              <a:solidFill>
                <a:schemeClr val="tx1"/>
              </a:solidFill>
            </a:endParaRPr>
          </a:p>
          <a:p>
            <a:pPr marL="457200" lvl="0" indent="-330200" algn="just" rtl="0">
              <a:lnSpc>
                <a:spcPct val="150000"/>
              </a:lnSpc>
              <a:spcBef>
                <a:spcPts val="0"/>
              </a:spcBef>
              <a:spcAft>
                <a:spcPts val="1700"/>
              </a:spcAft>
              <a:buClr>
                <a:srgbClr val="FFFFFF"/>
              </a:buClr>
              <a:buSzPct val="100000"/>
              <a:buFont typeface="Arial"/>
              <a:buChar char="●"/>
            </a:pPr>
            <a:r>
              <a:rPr lang="en" sz="1600" dirty="0">
                <a:solidFill>
                  <a:schemeClr val="tx1"/>
                </a:solidFill>
              </a:rPr>
              <a:t>STDIN (0) - Standard input (data fed into the program)</a:t>
            </a:r>
          </a:p>
          <a:p>
            <a:pPr marL="457200" lvl="0" indent="-330200" algn="just" rtl="0">
              <a:lnSpc>
                <a:spcPct val="150000"/>
              </a:lnSpc>
              <a:spcBef>
                <a:spcPts val="0"/>
              </a:spcBef>
              <a:spcAft>
                <a:spcPts val="1700"/>
              </a:spcAft>
              <a:buClr>
                <a:srgbClr val="FFFFFF"/>
              </a:buClr>
              <a:buSzPct val="100000"/>
              <a:buFont typeface="Arial"/>
              <a:buChar char="●"/>
            </a:pPr>
            <a:r>
              <a:rPr lang="en" sz="1600" dirty="0">
                <a:solidFill>
                  <a:schemeClr val="tx1"/>
                </a:solidFill>
              </a:rPr>
              <a:t>STDOUT (1) - Standard output (data printed by the program, defaults to the terminal)</a:t>
            </a:r>
          </a:p>
          <a:p>
            <a:pPr marL="457200" lvl="0" indent="-330200" algn="just" rtl="0">
              <a:lnSpc>
                <a:spcPct val="150000"/>
              </a:lnSpc>
              <a:spcBef>
                <a:spcPts val="0"/>
              </a:spcBef>
              <a:spcAft>
                <a:spcPts val="1700"/>
              </a:spcAft>
              <a:buClr>
                <a:srgbClr val="FFFFFF"/>
              </a:buClr>
              <a:buSzPct val="100000"/>
              <a:buFont typeface="Arial"/>
              <a:buChar char="●"/>
            </a:pPr>
            <a:r>
              <a:rPr lang="en" sz="1600" dirty="0">
                <a:solidFill>
                  <a:schemeClr val="tx1"/>
                </a:solidFill>
              </a:rPr>
              <a:t>STDERR (2) - Standard error (for error messages, also defaults to the terminal)</a:t>
            </a:r>
          </a:p>
          <a:p>
            <a:pPr marL="457200" lvl="0" indent="457200" algn="just" rtl="0">
              <a:spcBef>
                <a:spcPts val="0"/>
              </a:spcBef>
              <a:buNone/>
            </a:pPr>
            <a:endParaRPr sz="2400" dirty="0">
              <a:solidFill>
                <a:schemeClr val="tx1"/>
              </a:solidFill>
            </a:endParaRPr>
          </a:p>
        </p:txBody>
      </p:sp>
      <p:pic>
        <p:nvPicPr>
          <p:cNvPr id="551" name="Shape 551"/>
          <p:cNvPicPr preferRelativeResize="0"/>
          <p:nvPr/>
        </p:nvPicPr>
        <p:blipFill>
          <a:blip r:embed="rId3">
            <a:alphaModFix/>
          </a:blip>
          <a:stretch>
            <a:fillRect/>
          </a:stretch>
        </p:blipFill>
        <p:spPr>
          <a:xfrm>
            <a:off x="2057400" y="3333750"/>
            <a:ext cx="4286250" cy="1357313"/>
          </a:xfrm>
          <a:prstGeom prst="rect">
            <a:avLst/>
          </a:prstGeom>
          <a:noFill/>
          <a:ln>
            <a:noFill/>
          </a:ln>
        </p:spPr>
      </p:pic>
    </p:spTree>
    <p:extLst>
      <p:ext uri="{BB962C8B-B14F-4D97-AF65-F5344CB8AC3E}">
        <p14:creationId xmlns:p14="http://schemas.microsoft.com/office/powerpoint/2010/main" val="2010867988"/>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xfrm>
            <a:off x="506825" y="227884"/>
            <a:ext cx="6879600" cy="827442"/>
          </a:xfrm>
          <a:prstGeom prst="rect">
            <a:avLst/>
          </a:prstGeom>
        </p:spPr>
        <p:txBody>
          <a:bodyPr lIns="91425" tIns="91425" rIns="91425" bIns="91425" anchor="b" anchorCtr="0">
            <a:noAutofit/>
          </a:bodyPr>
          <a:lstStyle/>
          <a:p>
            <a:pPr lvl="0" algn="ctr" rtl="0">
              <a:spcBef>
                <a:spcPts val="0"/>
              </a:spcBef>
              <a:buNone/>
            </a:pPr>
            <a:r>
              <a:rPr lang="en" dirty="0"/>
              <a:t>Piping </a:t>
            </a:r>
          </a:p>
        </p:txBody>
      </p:sp>
      <p:sp>
        <p:nvSpPr>
          <p:cNvPr id="557" name="Shape 557"/>
          <p:cNvSpPr txBox="1">
            <a:spLocks noGrp="1"/>
          </p:cNvSpPr>
          <p:nvPr>
            <p:ph type="body" idx="1"/>
          </p:nvPr>
        </p:nvSpPr>
        <p:spPr>
          <a:xfrm>
            <a:off x="2048225" y="4200301"/>
            <a:ext cx="6879600" cy="725624"/>
          </a:xfrm>
          <a:prstGeom prst="rect">
            <a:avLst/>
          </a:prstGeom>
          <a:noFill/>
        </p:spPr>
        <p:txBody>
          <a:bodyPr lIns="91425" tIns="91425" rIns="91425" bIns="91425" anchor="t" anchorCtr="0">
            <a:noAutofit/>
          </a:bodyPr>
          <a:lstStyle/>
          <a:p>
            <a:pPr marL="774700" lvl="0" indent="-342900" rtl="0">
              <a:lnSpc>
                <a:spcPct val="136363"/>
              </a:lnSpc>
              <a:spcBef>
                <a:spcPts val="0"/>
              </a:spcBef>
              <a:buClr>
                <a:srgbClr val="FFFFFF"/>
              </a:buClr>
              <a:buSzPct val="100000"/>
              <a:buFont typeface="Consolas"/>
              <a:buAutoNum type="arabicPeriod"/>
            </a:pPr>
            <a:r>
              <a:rPr lang="en" sz="1800" b="1">
                <a:solidFill>
                  <a:srgbClr val="FFFFFF"/>
                </a:solidFill>
                <a:latin typeface="Consolas"/>
                <a:ea typeface="Consolas"/>
                <a:cs typeface="Consolas"/>
                <a:sym typeface="Consolas"/>
              </a:rPr>
              <a:t>user@user: ls | head -3 | tail -1</a:t>
            </a:r>
          </a:p>
          <a:p>
            <a:pPr marL="774700" lvl="0" indent="-342900" rtl="0">
              <a:lnSpc>
                <a:spcPct val="136363"/>
              </a:lnSpc>
              <a:spcBef>
                <a:spcPts val="0"/>
              </a:spcBef>
              <a:buClr>
                <a:srgbClr val="FFFFFF"/>
              </a:buClr>
              <a:buSzPct val="100000"/>
              <a:buFont typeface="Consolas"/>
              <a:buAutoNum type="arabicPeriod"/>
            </a:pPr>
            <a:r>
              <a:rPr lang="en" sz="1800">
                <a:solidFill>
                  <a:srgbClr val="FFFFFF"/>
                </a:solidFill>
                <a:latin typeface="Consolas"/>
                <a:ea typeface="Consolas"/>
                <a:cs typeface="Consolas"/>
                <a:sym typeface="Consolas"/>
              </a:rPr>
              <a:t>example.png</a:t>
            </a:r>
          </a:p>
          <a:p>
            <a:pPr lvl="0" rtl="0">
              <a:lnSpc>
                <a:spcPct val="136363"/>
              </a:lnSpc>
              <a:spcBef>
                <a:spcPts val="0"/>
              </a:spcBef>
              <a:buNone/>
            </a:pPr>
            <a:endParaRPr sz="1800" b="1">
              <a:solidFill>
                <a:srgbClr val="FFFFFF"/>
              </a:solidFill>
              <a:latin typeface="Consolas"/>
              <a:ea typeface="Consolas"/>
              <a:cs typeface="Consolas"/>
              <a:sym typeface="Consolas"/>
            </a:endParaRPr>
          </a:p>
          <a:p>
            <a:pPr lvl="0" rtl="0">
              <a:lnSpc>
                <a:spcPct val="136363"/>
              </a:lnSpc>
              <a:spcBef>
                <a:spcPts val="0"/>
              </a:spcBef>
              <a:buNone/>
            </a:pPr>
            <a:endParaRPr sz="1800" b="1">
              <a:solidFill>
                <a:srgbClr val="FFFFFF"/>
              </a:solidFill>
            </a:endParaRPr>
          </a:p>
          <a:p>
            <a:pPr marL="457200" lvl="0" indent="-228600" rtl="0">
              <a:lnSpc>
                <a:spcPct val="136363"/>
              </a:lnSpc>
              <a:spcBef>
                <a:spcPts val="0"/>
              </a:spcBef>
              <a:buNone/>
            </a:pPr>
            <a:endParaRPr sz="1100" b="1">
              <a:solidFill>
                <a:srgbClr val="333333"/>
              </a:solidFill>
              <a:latin typeface="Consolas"/>
              <a:ea typeface="Consolas"/>
              <a:cs typeface="Consolas"/>
              <a:sym typeface="Consolas"/>
            </a:endParaRPr>
          </a:p>
          <a:p>
            <a:pPr lvl="0" rtl="0">
              <a:lnSpc>
                <a:spcPct val="136363"/>
              </a:lnSpc>
              <a:spcBef>
                <a:spcPts val="0"/>
              </a:spcBef>
              <a:buNone/>
            </a:pPr>
            <a:endParaRPr sz="1800" b="1">
              <a:solidFill>
                <a:srgbClr val="FFFFFF"/>
              </a:solidFill>
              <a:latin typeface="Consolas"/>
              <a:ea typeface="Consolas"/>
              <a:cs typeface="Consolas"/>
              <a:sym typeface="Consolas"/>
            </a:endParaRPr>
          </a:p>
          <a:p>
            <a:pPr marL="457200" lvl="0" indent="457200" algn="just" rtl="0">
              <a:spcBef>
                <a:spcPts val="0"/>
              </a:spcBef>
              <a:buNone/>
            </a:pPr>
            <a:endParaRPr sz="2400">
              <a:solidFill>
                <a:srgbClr val="FFFFFF"/>
              </a:solidFill>
            </a:endParaRPr>
          </a:p>
        </p:txBody>
      </p:sp>
      <p:sp>
        <p:nvSpPr>
          <p:cNvPr id="558" name="Shape 558"/>
          <p:cNvSpPr txBox="1"/>
          <p:nvPr/>
        </p:nvSpPr>
        <p:spPr>
          <a:xfrm>
            <a:off x="838200" y="2190750"/>
            <a:ext cx="8136450" cy="1752881"/>
          </a:xfrm>
          <a:prstGeom prst="rect">
            <a:avLst/>
          </a:prstGeom>
          <a:noFill/>
          <a:ln>
            <a:noFill/>
          </a:ln>
        </p:spPr>
        <p:txBody>
          <a:bodyPr lIns="91425" tIns="91425" rIns="91425" bIns="91425" anchor="t" anchorCtr="0">
            <a:noAutofit/>
          </a:bodyPr>
          <a:lstStyle/>
          <a:p>
            <a:pPr marL="228600" lvl="0" indent="-228600" rtl="0">
              <a:lnSpc>
                <a:spcPct val="136363"/>
              </a:lnSpc>
              <a:spcBef>
                <a:spcPts val="0"/>
              </a:spcBef>
              <a:buSzPct val="100000"/>
              <a:buFont typeface="Arial" panose="020B0604020202020204" pitchFamily="34" charset="0"/>
              <a:buChar char="•"/>
            </a:pPr>
            <a:r>
              <a:rPr lang="en" sz="1800" b="1" dirty="0">
                <a:solidFill>
                  <a:schemeClr val="tx1"/>
                </a:solidFill>
                <a:latin typeface="Consolas"/>
                <a:ea typeface="Consolas"/>
                <a:cs typeface="Consolas"/>
                <a:sym typeface="Consolas"/>
              </a:rPr>
              <a:t>U</a:t>
            </a:r>
            <a:r>
              <a:rPr lang="en" sz="1800" b="1" dirty="0" smtClean="0">
                <a:solidFill>
                  <a:schemeClr val="tx1"/>
                </a:solidFill>
                <a:latin typeface="Consolas"/>
                <a:ea typeface="Consolas"/>
                <a:cs typeface="Consolas"/>
                <a:sym typeface="Consolas"/>
              </a:rPr>
              <a:t>ser&gt; ls </a:t>
            </a:r>
            <a:endParaRPr lang="en" sz="1800" b="1" dirty="0">
              <a:solidFill>
                <a:schemeClr val="tx1"/>
              </a:solidFill>
              <a:latin typeface="Consolas"/>
              <a:ea typeface="Consolas"/>
              <a:cs typeface="Consolas"/>
              <a:sym typeface="Consolas"/>
            </a:endParaRPr>
          </a:p>
          <a:p>
            <a:pPr marL="228600" lvl="0" indent="-228600" rtl="0">
              <a:lnSpc>
                <a:spcPct val="136363"/>
              </a:lnSpc>
              <a:spcBef>
                <a:spcPts val="0"/>
              </a:spcBef>
              <a:buSzPct val="100000"/>
              <a:buFont typeface="Arial" panose="020B0604020202020204" pitchFamily="34" charset="0"/>
              <a:buChar char="•"/>
            </a:pPr>
            <a:r>
              <a:rPr lang="en-US" sz="1800" b="1" dirty="0" smtClean="0">
                <a:solidFill>
                  <a:schemeClr val="tx1"/>
                </a:solidFill>
                <a:latin typeface="Consolas"/>
                <a:ea typeface="Consolas"/>
                <a:cs typeface="Consolas"/>
                <a:sym typeface="Consolas"/>
              </a:rPr>
              <a:t>U</a:t>
            </a:r>
            <a:r>
              <a:rPr lang="en" sz="1800" b="1" dirty="0" smtClean="0">
                <a:solidFill>
                  <a:schemeClr val="tx1"/>
                </a:solidFill>
                <a:latin typeface="Consolas"/>
                <a:ea typeface="Consolas"/>
                <a:cs typeface="Consolas"/>
                <a:sym typeface="Consolas"/>
              </a:rPr>
              <a:t>ser</a:t>
            </a:r>
            <a:r>
              <a:rPr lang="en" sz="1800" b="1" dirty="0">
                <a:solidFill>
                  <a:schemeClr val="tx1"/>
                </a:solidFill>
                <a:latin typeface="Consolas"/>
                <a:ea typeface="Consolas"/>
                <a:cs typeface="Consolas"/>
                <a:sym typeface="Consolas"/>
              </a:rPr>
              <a:t>&gt;</a:t>
            </a:r>
            <a:r>
              <a:rPr lang="en" sz="1800" b="1" dirty="0" smtClean="0">
                <a:solidFill>
                  <a:schemeClr val="tx1"/>
                </a:solidFill>
                <a:latin typeface="Consolas"/>
                <a:ea typeface="Consolas"/>
                <a:cs typeface="Consolas"/>
                <a:sym typeface="Consolas"/>
              </a:rPr>
              <a:t> </a:t>
            </a:r>
            <a:r>
              <a:rPr lang="en" sz="1800" b="1" dirty="0">
                <a:solidFill>
                  <a:schemeClr val="tx1"/>
                </a:solidFill>
                <a:latin typeface="Consolas"/>
                <a:ea typeface="Consolas"/>
                <a:cs typeface="Consolas"/>
                <a:sym typeface="Consolas"/>
              </a:rPr>
              <a:t>ls | </a:t>
            </a:r>
            <a:r>
              <a:rPr lang="en" sz="1800" b="1" dirty="0" smtClean="0">
                <a:solidFill>
                  <a:schemeClr val="tx1"/>
                </a:solidFill>
                <a:latin typeface="Consolas"/>
                <a:ea typeface="Consolas"/>
                <a:cs typeface="Consolas"/>
                <a:sym typeface="Consolas"/>
              </a:rPr>
              <a:t>grep xx</a:t>
            </a:r>
            <a:endParaRPr lang="en" sz="1800" b="1" dirty="0">
              <a:solidFill>
                <a:schemeClr val="tx1"/>
              </a:solidFill>
              <a:latin typeface="Consolas"/>
              <a:ea typeface="Consolas"/>
              <a:cs typeface="Consolas"/>
              <a:sym typeface="Consolas"/>
            </a:endParaRPr>
          </a:p>
        </p:txBody>
      </p:sp>
      <p:sp>
        <p:nvSpPr>
          <p:cNvPr id="559" name="Shape 559"/>
          <p:cNvSpPr txBox="1"/>
          <p:nvPr/>
        </p:nvSpPr>
        <p:spPr>
          <a:xfrm>
            <a:off x="561301" y="1055326"/>
            <a:ext cx="7701599" cy="672749"/>
          </a:xfrm>
          <a:prstGeom prst="rect">
            <a:avLst/>
          </a:prstGeom>
          <a:noFill/>
          <a:ln>
            <a:noFill/>
          </a:ln>
        </p:spPr>
        <p:txBody>
          <a:bodyPr lIns="91425" tIns="91425" rIns="91425" bIns="91425" anchor="t" anchorCtr="0">
            <a:noAutofit/>
          </a:bodyPr>
          <a:lstStyle/>
          <a:p>
            <a:pPr lvl="0" algn="just" rtl="0">
              <a:spcBef>
                <a:spcPts val="0"/>
              </a:spcBef>
              <a:buNone/>
            </a:pPr>
            <a:r>
              <a:rPr lang="en" sz="1800" b="1">
                <a:solidFill>
                  <a:srgbClr val="FFFFFF"/>
                </a:solidFill>
              </a:rPr>
              <a:t>The general syntax for pipes is:</a:t>
            </a:r>
          </a:p>
          <a:p>
            <a:pPr lvl="0" algn="just" rtl="0">
              <a:spcBef>
                <a:spcPts val="0"/>
              </a:spcBef>
              <a:buClr>
                <a:schemeClr val="dk1"/>
              </a:buClr>
              <a:buFont typeface="Arial"/>
              <a:buNone/>
            </a:pPr>
            <a:endParaRPr sz="1800" b="1">
              <a:solidFill>
                <a:srgbClr val="FFFFFF"/>
              </a:solidFill>
            </a:endParaRPr>
          </a:p>
          <a:p>
            <a:pPr marL="0" lvl="0" indent="0" algn="just" rtl="0">
              <a:spcBef>
                <a:spcPts val="0"/>
              </a:spcBef>
              <a:buClr>
                <a:schemeClr val="dk1"/>
              </a:buClr>
              <a:buSzPct val="45833"/>
              <a:buFont typeface="Arial"/>
              <a:buNone/>
            </a:pPr>
            <a:r>
              <a:rPr lang="en" sz="2400" b="1"/>
              <a:t>     command_1 | command_2 [| command_3 . . . ]</a:t>
            </a:r>
          </a:p>
          <a:p>
            <a:pPr>
              <a:spcBef>
                <a:spcPts val="0"/>
              </a:spcBef>
              <a:buNone/>
            </a:pPr>
            <a:endParaRPr/>
          </a:p>
        </p:txBody>
      </p:sp>
    </p:spTree>
    <p:extLst>
      <p:ext uri="{BB962C8B-B14F-4D97-AF65-F5344CB8AC3E}">
        <p14:creationId xmlns:p14="http://schemas.microsoft.com/office/powerpoint/2010/main" val="2695892253"/>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Shape 750"/>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a:t>Pipes </a:t>
            </a:r>
            <a:r>
              <a:rPr lang="en" dirty="0" smtClean="0"/>
              <a:t>(C++)</a:t>
            </a:r>
            <a:endParaRPr lang="en" dirty="0"/>
          </a:p>
        </p:txBody>
      </p:sp>
      <p:sp>
        <p:nvSpPr>
          <p:cNvPr id="751" name="Shape 751"/>
          <p:cNvSpPr txBox="1">
            <a:spLocks noGrp="1"/>
          </p:cNvSpPr>
          <p:nvPr>
            <p:ph type="body" idx="1"/>
          </p:nvPr>
        </p:nvSpPr>
        <p:spPr>
          <a:prstGeom prst="rect">
            <a:avLst/>
          </a:prstGeom>
        </p:spPr>
        <p:txBody>
          <a:bodyPr lIns="91425" tIns="91425" rIns="91425" bIns="91425" anchor="t" anchorCtr="0">
            <a:noAutofit/>
          </a:bodyPr>
          <a:lstStyle/>
          <a:p>
            <a:pPr lvl="0">
              <a:buSzPct val="34375"/>
            </a:pPr>
            <a:r>
              <a:rPr lang="en-US" sz="800" dirty="0"/>
              <a:t>#include &lt;</a:t>
            </a:r>
            <a:r>
              <a:rPr lang="en-US" sz="800" dirty="0" err="1"/>
              <a:t>iostream</a:t>
            </a:r>
            <a:r>
              <a:rPr lang="en-US" sz="800" dirty="0"/>
              <a:t>&gt;</a:t>
            </a:r>
          </a:p>
          <a:p>
            <a:pPr lvl="0">
              <a:buSzPct val="34375"/>
            </a:pPr>
            <a:r>
              <a:rPr lang="en-US" sz="800" dirty="0"/>
              <a:t>#include &lt;</a:t>
            </a:r>
            <a:r>
              <a:rPr lang="en-US" sz="800" dirty="0" err="1"/>
              <a:t>cstdlib</a:t>
            </a:r>
            <a:r>
              <a:rPr lang="en-US" sz="800" dirty="0"/>
              <a:t>&gt;</a:t>
            </a:r>
          </a:p>
          <a:p>
            <a:pPr lvl="0">
              <a:buSzPct val="34375"/>
            </a:pPr>
            <a:r>
              <a:rPr lang="en-US" sz="800" dirty="0"/>
              <a:t>#include &lt;</a:t>
            </a:r>
            <a:r>
              <a:rPr lang="en-US" sz="800" dirty="0" err="1"/>
              <a:t>unistd.h</a:t>
            </a:r>
            <a:r>
              <a:rPr lang="en-US" sz="800" dirty="0"/>
              <a:t>&gt;</a:t>
            </a:r>
          </a:p>
          <a:p>
            <a:pPr lvl="0">
              <a:buSzPct val="34375"/>
            </a:pPr>
            <a:endParaRPr lang="en-US" sz="800" dirty="0"/>
          </a:p>
          <a:p>
            <a:pPr lvl="0">
              <a:buSzPct val="34375"/>
            </a:pPr>
            <a:r>
              <a:rPr lang="en-US" sz="800" dirty="0"/>
              <a:t>using namespace </a:t>
            </a:r>
            <a:r>
              <a:rPr lang="en-US" sz="800" dirty="0" err="1"/>
              <a:t>std</a:t>
            </a:r>
            <a:r>
              <a:rPr lang="en-US" sz="800" dirty="0"/>
              <a:t>;</a:t>
            </a:r>
          </a:p>
          <a:p>
            <a:pPr lvl="0">
              <a:buSzPct val="34375"/>
            </a:pPr>
            <a:endParaRPr lang="en-US" sz="800" dirty="0"/>
          </a:p>
          <a:p>
            <a:pPr lvl="0">
              <a:buSzPct val="34375"/>
            </a:pPr>
            <a:r>
              <a:rPr lang="en-US" sz="800" dirty="0" err="1"/>
              <a:t>int</a:t>
            </a:r>
            <a:r>
              <a:rPr lang="en-US" sz="800" dirty="0"/>
              <a:t> main()</a:t>
            </a:r>
          </a:p>
          <a:p>
            <a:pPr lvl="0">
              <a:buSzPct val="34375"/>
            </a:pPr>
            <a:r>
              <a:rPr lang="en-US" sz="800" dirty="0"/>
              <a:t>{</a:t>
            </a:r>
          </a:p>
          <a:p>
            <a:pPr lvl="0">
              <a:buSzPct val="34375"/>
            </a:pPr>
            <a:r>
              <a:rPr lang="en-US" sz="800" dirty="0"/>
              <a:t>    </a:t>
            </a:r>
            <a:r>
              <a:rPr lang="en-US" sz="800" dirty="0" err="1"/>
              <a:t>int</a:t>
            </a:r>
            <a:r>
              <a:rPr lang="en-US" sz="800" dirty="0"/>
              <a:t> status, </a:t>
            </a:r>
            <a:r>
              <a:rPr lang="en-US" sz="800" dirty="0" err="1"/>
              <a:t>pid</a:t>
            </a:r>
            <a:r>
              <a:rPr lang="en-US" sz="800" dirty="0"/>
              <a:t>, </a:t>
            </a:r>
            <a:r>
              <a:rPr lang="en-US" sz="800" dirty="0" err="1"/>
              <a:t>pipefds</a:t>
            </a:r>
            <a:r>
              <a:rPr lang="en-US" sz="800" dirty="0"/>
              <a:t>[2];</a:t>
            </a:r>
          </a:p>
          <a:p>
            <a:pPr lvl="0">
              <a:buSzPct val="34375"/>
            </a:pPr>
            <a:r>
              <a:rPr lang="en-US" sz="800" dirty="0"/>
              <a:t>    char </a:t>
            </a:r>
            <a:r>
              <a:rPr lang="en-US" sz="800" dirty="0" err="1"/>
              <a:t>msgString</a:t>
            </a:r>
            <a:r>
              <a:rPr lang="en-US" sz="800" dirty="0"/>
              <a:t>[22];</a:t>
            </a:r>
          </a:p>
          <a:p>
            <a:pPr lvl="0">
              <a:buSzPct val="34375"/>
            </a:pPr>
            <a:endParaRPr lang="en-US" sz="800" dirty="0"/>
          </a:p>
          <a:p>
            <a:pPr lvl="0">
              <a:buSzPct val="34375"/>
            </a:pPr>
            <a:r>
              <a:rPr lang="en-US" sz="800" dirty="0"/>
              <a:t>    status = pipe(</a:t>
            </a:r>
            <a:r>
              <a:rPr lang="en-US" sz="800" dirty="0" err="1"/>
              <a:t>pipefds</a:t>
            </a:r>
            <a:r>
              <a:rPr lang="en-US" sz="800" dirty="0"/>
              <a:t>);</a:t>
            </a:r>
          </a:p>
          <a:p>
            <a:pPr lvl="0">
              <a:buSzPct val="34375"/>
            </a:pPr>
            <a:r>
              <a:rPr lang="en-US" sz="800" dirty="0"/>
              <a:t>    </a:t>
            </a:r>
            <a:r>
              <a:rPr lang="en-US" sz="800" dirty="0" err="1"/>
              <a:t>pid</a:t>
            </a:r>
            <a:r>
              <a:rPr lang="en-US" sz="800" dirty="0"/>
              <a:t> = fork();</a:t>
            </a:r>
          </a:p>
          <a:p>
            <a:pPr lvl="0">
              <a:buSzPct val="34375"/>
            </a:pPr>
            <a:r>
              <a:rPr lang="en-US" sz="800" dirty="0"/>
              <a:t>    if (</a:t>
            </a:r>
            <a:r>
              <a:rPr lang="en-US" sz="800" dirty="0" err="1"/>
              <a:t>pid</a:t>
            </a:r>
            <a:r>
              <a:rPr lang="en-US" sz="800" dirty="0"/>
              <a:t> == 0) </a:t>
            </a:r>
          </a:p>
          <a:p>
            <a:pPr lvl="0">
              <a:buSzPct val="34375"/>
            </a:pPr>
            <a:r>
              <a:rPr lang="en-US" sz="800" dirty="0"/>
              <a:t>    {</a:t>
            </a:r>
          </a:p>
          <a:p>
            <a:pPr lvl="0">
              <a:buSzPct val="34375"/>
            </a:pPr>
            <a:r>
              <a:rPr lang="en-US" sz="800" dirty="0"/>
              <a:t>      close(</a:t>
            </a:r>
            <a:r>
              <a:rPr lang="en-US" sz="800" dirty="0" err="1"/>
              <a:t>pipefds</a:t>
            </a:r>
            <a:r>
              <a:rPr lang="en-US" sz="800" dirty="0"/>
              <a:t>[0]);</a:t>
            </a:r>
          </a:p>
          <a:p>
            <a:pPr lvl="0">
              <a:buSzPct val="34375"/>
            </a:pPr>
            <a:r>
              <a:rPr lang="en-US" sz="800" dirty="0"/>
              <a:t>      </a:t>
            </a:r>
            <a:r>
              <a:rPr lang="en-US" sz="800" dirty="0" err="1"/>
              <a:t>cout</a:t>
            </a:r>
            <a:r>
              <a:rPr lang="en-US" sz="800" dirty="0"/>
              <a:t> &lt;&lt; "Send a message: " &lt;&lt; </a:t>
            </a:r>
            <a:r>
              <a:rPr lang="en-US" sz="800" dirty="0" err="1"/>
              <a:t>endl</a:t>
            </a:r>
            <a:r>
              <a:rPr lang="en-US" sz="800" dirty="0"/>
              <a:t>;</a:t>
            </a:r>
          </a:p>
          <a:p>
            <a:pPr lvl="0">
              <a:buSzPct val="34375"/>
            </a:pPr>
            <a:r>
              <a:rPr lang="en-US" sz="800" dirty="0"/>
              <a:t>      write(</a:t>
            </a:r>
            <a:r>
              <a:rPr lang="en-US" sz="800" dirty="0" err="1"/>
              <a:t>pipefds</a:t>
            </a:r>
            <a:r>
              <a:rPr lang="en-US" sz="800" dirty="0"/>
              <a:t>[1], "pipe message succeed!", 22);  </a:t>
            </a:r>
          </a:p>
          <a:p>
            <a:pPr lvl="0">
              <a:buSzPct val="34375"/>
            </a:pPr>
            <a:r>
              <a:rPr lang="en-US" sz="800" dirty="0"/>
              <a:t>      close(</a:t>
            </a:r>
            <a:r>
              <a:rPr lang="en-US" sz="800" dirty="0" err="1"/>
              <a:t>pipefds</a:t>
            </a:r>
            <a:r>
              <a:rPr lang="en-US" sz="800" dirty="0"/>
              <a:t>[1]);</a:t>
            </a:r>
          </a:p>
          <a:p>
            <a:pPr lvl="0">
              <a:buSzPct val="34375"/>
            </a:pPr>
            <a:r>
              <a:rPr lang="en-US" sz="800" dirty="0"/>
              <a:t>      exit(0);</a:t>
            </a:r>
          </a:p>
          <a:p>
            <a:pPr lvl="0">
              <a:buSzPct val="34375"/>
            </a:pPr>
            <a:r>
              <a:rPr lang="en-US" sz="800" dirty="0"/>
              <a:t>    }</a:t>
            </a:r>
          </a:p>
          <a:p>
            <a:pPr lvl="0">
              <a:buSzPct val="34375"/>
            </a:pPr>
            <a:r>
              <a:rPr lang="en-US" sz="800" dirty="0"/>
              <a:t>    else</a:t>
            </a:r>
          </a:p>
          <a:p>
            <a:pPr lvl="0">
              <a:buSzPct val="34375"/>
            </a:pPr>
            <a:r>
              <a:rPr lang="en-US" sz="800" dirty="0"/>
              <a:t>    {</a:t>
            </a:r>
          </a:p>
          <a:p>
            <a:pPr lvl="0">
              <a:buSzPct val="34375"/>
            </a:pPr>
            <a:r>
              <a:rPr lang="en-US" sz="800" dirty="0"/>
              <a:t>      close(</a:t>
            </a:r>
            <a:r>
              <a:rPr lang="en-US" sz="800" dirty="0" err="1"/>
              <a:t>pipefds</a:t>
            </a:r>
            <a:r>
              <a:rPr lang="en-US" sz="800" dirty="0"/>
              <a:t>[1]);</a:t>
            </a:r>
          </a:p>
          <a:p>
            <a:pPr lvl="0">
              <a:buSzPct val="34375"/>
            </a:pPr>
            <a:r>
              <a:rPr lang="en-US" sz="800" dirty="0"/>
              <a:t>      read(</a:t>
            </a:r>
            <a:r>
              <a:rPr lang="en-US" sz="800" dirty="0" err="1"/>
              <a:t>pipefds</a:t>
            </a:r>
            <a:r>
              <a:rPr lang="en-US" sz="800" dirty="0"/>
              <a:t>[0], </a:t>
            </a:r>
            <a:r>
              <a:rPr lang="en-US" sz="800" dirty="0" err="1"/>
              <a:t>msgString</a:t>
            </a:r>
            <a:r>
              <a:rPr lang="en-US" sz="800" dirty="0"/>
              <a:t>, 22);</a:t>
            </a:r>
          </a:p>
          <a:p>
            <a:pPr lvl="0">
              <a:buSzPct val="34375"/>
            </a:pPr>
            <a:r>
              <a:rPr lang="en-US" sz="800" dirty="0"/>
              <a:t>      </a:t>
            </a:r>
            <a:r>
              <a:rPr lang="en-US" sz="800" dirty="0" err="1"/>
              <a:t>cout</a:t>
            </a:r>
            <a:r>
              <a:rPr lang="en-US" sz="800" dirty="0"/>
              <a:t> &lt;&lt; "Received a message: " &lt;&lt; </a:t>
            </a:r>
            <a:r>
              <a:rPr lang="en-US" sz="800" dirty="0" err="1"/>
              <a:t>msgString</a:t>
            </a:r>
            <a:r>
              <a:rPr lang="en-US" sz="800" dirty="0"/>
              <a:t> &lt;&lt; </a:t>
            </a:r>
            <a:r>
              <a:rPr lang="en-US" sz="800" dirty="0" err="1"/>
              <a:t>endl</a:t>
            </a:r>
            <a:r>
              <a:rPr lang="en-US" sz="800" dirty="0"/>
              <a:t>;</a:t>
            </a:r>
          </a:p>
          <a:p>
            <a:pPr lvl="0">
              <a:buSzPct val="34375"/>
            </a:pPr>
            <a:r>
              <a:rPr lang="en-US" sz="800" dirty="0"/>
              <a:t>      close(</a:t>
            </a:r>
            <a:r>
              <a:rPr lang="en-US" sz="800" dirty="0" err="1"/>
              <a:t>pipefds</a:t>
            </a:r>
            <a:r>
              <a:rPr lang="en-US" sz="800" dirty="0"/>
              <a:t>[0]);</a:t>
            </a:r>
          </a:p>
          <a:p>
            <a:pPr lvl="0">
              <a:buSzPct val="34375"/>
            </a:pPr>
            <a:r>
              <a:rPr lang="en-US" sz="800" dirty="0"/>
              <a:t>      exit(0);</a:t>
            </a:r>
          </a:p>
          <a:p>
            <a:pPr lvl="0">
              <a:buSzPct val="34375"/>
            </a:pPr>
            <a:r>
              <a:rPr lang="en-US" sz="800" dirty="0"/>
              <a:t>    }</a:t>
            </a:r>
          </a:p>
          <a:p>
            <a:pPr lvl="0">
              <a:buSzPct val="34375"/>
            </a:pPr>
            <a:r>
              <a:rPr lang="en-US" sz="800" dirty="0"/>
              <a:t>}</a:t>
            </a:r>
          </a:p>
          <a:p>
            <a:pPr lvl="0" rtl="0">
              <a:spcBef>
                <a:spcPts val="0"/>
              </a:spcBef>
              <a:buClr>
                <a:schemeClr val="dk1"/>
              </a:buClr>
              <a:buSzPct val="34375"/>
              <a:buFont typeface="Arial"/>
              <a:buNone/>
            </a:pPr>
            <a:endParaRPr lang="en" dirty="0"/>
          </a:p>
        </p:txBody>
      </p:sp>
    </p:spTree>
    <p:extLst>
      <p:ext uri="{BB962C8B-B14F-4D97-AF65-F5344CB8AC3E}">
        <p14:creationId xmlns:p14="http://schemas.microsoft.com/office/powerpoint/2010/main" val="215577185"/>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title"/>
          </p:nvPr>
        </p:nvSpPr>
        <p:spPr>
          <a:xfrm>
            <a:off x="457200" y="133350"/>
            <a:ext cx="8229600" cy="857400"/>
          </a:xfrm>
          <a:prstGeom prst="rect">
            <a:avLst/>
          </a:prstGeom>
        </p:spPr>
        <p:txBody>
          <a:bodyPr lIns="91425" tIns="91425" rIns="91425" bIns="91425" anchor="b" anchorCtr="0">
            <a:noAutofit/>
          </a:bodyPr>
          <a:lstStyle/>
          <a:p>
            <a:pPr algn="ctr">
              <a:spcBef>
                <a:spcPts val="0"/>
              </a:spcBef>
              <a:buNone/>
            </a:pPr>
            <a:r>
              <a:rPr lang="en" sz="3200" dirty="0"/>
              <a:t>Run </a:t>
            </a:r>
            <a:r>
              <a:rPr lang="en" sz="3200" dirty="0" smtClean="0"/>
              <a:t>a Command </a:t>
            </a:r>
            <a:r>
              <a:rPr lang="en" sz="3200" dirty="0"/>
              <a:t>(Java)</a:t>
            </a:r>
          </a:p>
        </p:txBody>
      </p:sp>
      <p:sp>
        <p:nvSpPr>
          <p:cNvPr id="565" name="Shape 565"/>
          <p:cNvSpPr txBox="1">
            <a:spLocks noGrp="1"/>
          </p:cNvSpPr>
          <p:nvPr>
            <p:ph type="body" idx="1"/>
          </p:nvPr>
        </p:nvSpPr>
        <p:spPr>
          <a:xfrm>
            <a:off x="381000" y="1047750"/>
            <a:ext cx="8305800" cy="3858974"/>
          </a:xfrm>
          <a:prstGeom prst="rect">
            <a:avLst/>
          </a:prstGeom>
        </p:spPr>
        <p:txBody>
          <a:bodyPr lIns="91425" tIns="91425" rIns="91425" bIns="91425" anchor="t" anchorCtr="0">
            <a:noAutofit/>
          </a:bodyPr>
          <a:lstStyle/>
          <a:p>
            <a:pPr lvl="0">
              <a:lnSpc>
                <a:spcPct val="105000"/>
              </a:lnSpc>
              <a:buSzPct val="61111"/>
            </a:pPr>
            <a:r>
              <a:rPr lang="en-US" sz="800" dirty="0">
                <a:solidFill>
                  <a:schemeClr val="tx1"/>
                </a:solidFill>
              </a:rPr>
              <a:t>import java.io.*;</a:t>
            </a:r>
          </a:p>
          <a:p>
            <a:pPr lvl="0">
              <a:lnSpc>
                <a:spcPct val="105000"/>
              </a:lnSpc>
              <a:buSzPct val="61111"/>
            </a:pPr>
            <a:endParaRPr lang="en-US" sz="800" dirty="0">
              <a:solidFill>
                <a:schemeClr val="tx1"/>
              </a:solidFill>
            </a:endParaRPr>
          </a:p>
          <a:p>
            <a:pPr lvl="0">
              <a:lnSpc>
                <a:spcPct val="105000"/>
              </a:lnSpc>
              <a:buSzPct val="61111"/>
            </a:pPr>
            <a:r>
              <a:rPr lang="en-US" sz="800" dirty="0">
                <a:solidFill>
                  <a:schemeClr val="tx1"/>
                </a:solidFill>
              </a:rPr>
              <a:t>public class J_CMD</a:t>
            </a:r>
          </a:p>
          <a:p>
            <a:pPr lvl="0">
              <a:lnSpc>
                <a:spcPct val="105000"/>
              </a:lnSpc>
              <a:buSzPct val="61111"/>
            </a:pPr>
            <a:r>
              <a:rPr lang="en-US" sz="800" dirty="0">
                <a:solidFill>
                  <a:schemeClr val="tx1"/>
                </a:solidFill>
              </a:rPr>
              <a:t>{</a:t>
            </a:r>
          </a:p>
          <a:p>
            <a:pPr lvl="0">
              <a:lnSpc>
                <a:spcPct val="105000"/>
              </a:lnSpc>
              <a:buSzPct val="61111"/>
            </a:pPr>
            <a:r>
              <a:rPr lang="en-US" sz="800" dirty="0">
                <a:solidFill>
                  <a:schemeClr val="tx1"/>
                </a:solidFill>
              </a:rPr>
              <a:t>    public static void main(String </a:t>
            </a:r>
            <a:r>
              <a:rPr lang="en-US" sz="800" dirty="0" err="1">
                <a:solidFill>
                  <a:schemeClr val="tx1"/>
                </a:solidFill>
              </a:rPr>
              <a:t>args</a:t>
            </a:r>
            <a:r>
              <a:rPr lang="en-US" sz="800" dirty="0">
                <a:solidFill>
                  <a:schemeClr val="tx1"/>
                </a:solidFill>
              </a:rPr>
              <a:t>[])</a:t>
            </a:r>
          </a:p>
          <a:p>
            <a:pPr lvl="0">
              <a:lnSpc>
                <a:spcPct val="105000"/>
              </a:lnSpc>
              <a:buSzPct val="61111"/>
            </a:pPr>
            <a:r>
              <a:rPr lang="en-US" sz="800" dirty="0">
                <a:solidFill>
                  <a:schemeClr val="tx1"/>
                </a:solidFill>
              </a:rPr>
              <a:t>    {</a:t>
            </a:r>
          </a:p>
          <a:p>
            <a:pPr lvl="0">
              <a:lnSpc>
                <a:spcPct val="105000"/>
              </a:lnSpc>
              <a:buSzPct val="61111"/>
            </a:pPr>
            <a:r>
              <a:rPr lang="en-US" sz="800" dirty="0">
                <a:solidFill>
                  <a:schemeClr val="tx1"/>
                </a:solidFill>
              </a:rPr>
              <a:t>        String </a:t>
            </a:r>
            <a:r>
              <a:rPr lang="en-US" sz="800" dirty="0" err="1">
                <a:solidFill>
                  <a:schemeClr val="tx1"/>
                </a:solidFill>
              </a:rPr>
              <a:t>tmpString</a:t>
            </a:r>
            <a:r>
              <a:rPr lang="en-US" sz="800" dirty="0">
                <a:solidFill>
                  <a:schemeClr val="tx1"/>
                </a:solidFill>
              </a:rPr>
              <a:t> = null;</a:t>
            </a:r>
          </a:p>
          <a:p>
            <a:pPr lvl="0">
              <a:lnSpc>
                <a:spcPct val="105000"/>
              </a:lnSpc>
              <a:buSzPct val="61111"/>
            </a:pPr>
            <a:r>
              <a:rPr lang="en-US" sz="800" dirty="0">
                <a:solidFill>
                  <a:schemeClr val="tx1"/>
                </a:solidFill>
              </a:rPr>
              <a:t>        try</a:t>
            </a:r>
          </a:p>
          <a:p>
            <a:pPr lvl="0">
              <a:lnSpc>
                <a:spcPct val="105000"/>
              </a:lnSpc>
              <a:buSzPct val="61111"/>
            </a:pPr>
            <a:r>
              <a:rPr lang="en-US" sz="800" dirty="0">
                <a:solidFill>
                  <a:schemeClr val="tx1"/>
                </a:solidFill>
              </a:rPr>
              <a:t>        {</a:t>
            </a:r>
          </a:p>
          <a:p>
            <a:pPr lvl="0">
              <a:lnSpc>
                <a:spcPct val="105000"/>
              </a:lnSpc>
              <a:buSzPct val="61111"/>
            </a:pPr>
            <a:r>
              <a:rPr lang="en-US" sz="800" dirty="0">
                <a:solidFill>
                  <a:schemeClr val="tx1"/>
                </a:solidFill>
              </a:rPr>
              <a:t>            Process </a:t>
            </a:r>
            <a:r>
              <a:rPr lang="en-US" sz="800" dirty="0" err="1">
                <a:solidFill>
                  <a:schemeClr val="tx1"/>
                </a:solidFill>
              </a:rPr>
              <a:t>cmdProcess</a:t>
            </a:r>
            <a:r>
              <a:rPr lang="en-US" sz="800" dirty="0">
                <a:solidFill>
                  <a:schemeClr val="tx1"/>
                </a:solidFill>
              </a:rPr>
              <a:t> = </a:t>
            </a:r>
            <a:r>
              <a:rPr lang="en-US" sz="800" dirty="0" err="1">
                <a:solidFill>
                  <a:schemeClr val="tx1"/>
                </a:solidFill>
              </a:rPr>
              <a:t>Runtime.getRuntime</a:t>
            </a:r>
            <a:r>
              <a:rPr lang="en-US" sz="800" dirty="0">
                <a:solidFill>
                  <a:schemeClr val="tx1"/>
                </a:solidFill>
              </a:rPr>
              <a:t>().exec("</a:t>
            </a:r>
            <a:r>
              <a:rPr lang="en-US" sz="800" dirty="0" err="1">
                <a:solidFill>
                  <a:schemeClr val="tx1"/>
                </a:solidFill>
              </a:rPr>
              <a:t>ps</a:t>
            </a:r>
            <a:r>
              <a:rPr lang="en-US" sz="800" dirty="0">
                <a:solidFill>
                  <a:schemeClr val="tx1"/>
                </a:solidFill>
              </a:rPr>
              <a:t> -a");</a:t>
            </a:r>
          </a:p>
          <a:p>
            <a:pPr lvl="0">
              <a:lnSpc>
                <a:spcPct val="105000"/>
              </a:lnSpc>
              <a:buSzPct val="61111"/>
            </a:pPr>
            <a:r>
              <a:rPr lang="en-US" sz="800" dirty="0">
                <a:solidFill>
                  <a:schemeClr val="tx1"/>
                </a:solidFill>
              </a:rPr>
              <a:t>            </a:t>
            </a:r>
            <a:r>
              <a:rPr lang="en-US" sz="800" dirty="0" err="1">
                <a:solidFill>
                  <a:schemeClr val="tx1"/>
                </a:solidFill>
              </a:rPr>
              <a:t>BufferedReader</a:t>
            </a:r>
            <a:r>
              <a:rPr lang="en-US" sz="800" dirty="0">
                <a:solidFill>
                  <a:schemeClr val="tx1"/>
                </a:solidFill>
              </a:rPr>
              <a:t> </a:t>
            </a:r>
            <a:r>
              <a:rPr lang="en-US" sz="800" dirty="0" err="1">
                <a:solidFill>
                  <a:schemeClr val="tx1"/>
                </a:solidFill>
              </a:rPr>
              <a:t>stdInput</a:t>
            </a:r>
            <a:r>
              <a:rPr lang="en-US" sz="800" dirty="0">
                <a:solidFill>
                  <a:schemeClr val="tx1"/>
                </a:solidFill>
              </a:rPr>
              <a:t> = new </a:t>
            </a:r>
            <a:r>
              <a:rPr lang="en-US" sz="800" dirty="0" err="1">
                <a:solidFill>
                  <a:schemeClr val="tx1"/>
                </a:solidFill>
              </a:rPr>
              <a:t>BufferedReader</a:t>
            </a:r>
            <a:r>
              <a:rPr lang="en-US" sz="800" dirty="0">
                <a:solidFill>
                  <a:schemeClr val="tx1"/>
                </a:solidFill>
              </a:rPr>
              <a:t>(new</a:t>
            </a:r>
          </a:p>
          <a:p>
            <a:pPr lvl="0">
              <a:lnSpc>
                <a:spcPct val="105000"/>
              </a:lnSpc>
              <a:buSzPct val="61111"/>
            </a:pPr>
            <a:r>
              <a:rPr lang="en-US" sz="800" dirty="0">
                <a:solidFill>
                  <a:schemeClr val="tx1"/>
                </a:solidFill>
              </a:rPr>
              <a:t>                 </a:t>
            </a:r>
            <a:r>
              <a:rPr lang="en-US" sz="800" dirty="0" err="1">
                <a:solidFill>
                  <a:schemeClr val="tx1"/>
                </a:solidFill>
              </a:rPr>
              <a:t>InputStreamReader</a:t>
            </a:r>
            <a:r>
              <a:rPr lang="en-US" sz="800" dirty="0">
                <a:solidFill>
                  <a:schemeClr val="tx1"/>
                </a:solidFill>
              </a:rPr>
              <a:t>(</a:t>
            </a:r>
            <a:r>
              <a:rPr lang="en-US" sz="800" dirty="0" err="1">
                <a:solidFill>
                  <a:schemeClr val="tx1"/>
                </a:solidFill>
              </a:rPr>
              <a:t>cmdProcess.getInputStream</a:t>
            </a:r>
            <a:r>
              <a:rPr lang="en-US" sz="800" dirty="0">
                <a:solidFill>
                  <a:schemeClr val="tx1"/>
                </a:solidFill>
              </a:rPr>
              <a:t>()));</a:t>
            </a:r>
          </a:p>
          <a:p>
            <a:pPr lvl="0">
              <a:lnSpc>
                <a:spcPct val="105000"/>
              </a:lnSpc>
              <a:buSzPct val="61111"/>
            </a:pPr>
            <a:r>
              <a:rPr lang="en-US" sz="800" dirty="0">
                <a:solidFill>
                  <a:schemeClr val="tx1"/>
                </a:solidFill>
              </a:rPr>
              <a:t>            </a:t>
            </a:r>
            <a:r>
              <a:rPr lang="en-US" sz="800" dirty="0" err="1">
                <a:solidFill>
                  <a:schemeClr val="tx1"/>
                </a:solidFill>
              </a:rPr>
              <a:t>BufferedReader</a:t>
            </a:r>
            <a:r>
              <a:rPr lang="en-US" sz="800" dirty="0">
                <a:solidFill>
                  <a:schemeClr val="tx1"/>
                </a:solidFill>
              </a:rPr>
              <a:t> </a:t>
            </a:r>
            <a:r>
              <a:rPr lang="en-US" sz="800" dirty="0" err="1">
                <a:solidFill>
                  <a:schemeClr val="tx1"/>
                </a:solidFill>
              </a:rPr>
              <a:t>stdError</a:t>
            </a:r>
            <a:r>
              <a:rPr lang="en-US" sz="800" dirty="0">
                <a:solidFill>
                  <a:schemeClr val="tx1"/>
                </a:solidFill>
              </a:rPr>
              <a:t> = new </a:t>
            </a:r>
            <a:r>
              <a:rPr lang="en-US" sz="800" dirty="0" err="1">
                <a:solidFill>
                  <a:schemeClr val="tx1"/>
                </a:solidFill>
              </a:rPr>
              <a:t>BufferedReader</a:t>
            </a:r>
            <a:r>
              <a:rPr lang="en-US" sz="800" dirty="0">
                <a:solidFill>
                  <a:schemeClr val="tx1"/>
                </a:solidFill>
              </a:rPr>
              <a:t>(new</a:t>
            </a:r>
          </a:p>
          <a:p>
            <a:pPr lvl="0">
              <a:lnSpc>
                <a:spcPct val="105000"/>
              </a:lnSpc>
              <a:buSzPct val="61111"/>
            </a:pPr>
            <a:r>
              <a:rPr lang="en-US" sz="800" dirty="0">
                <a:solidFill>
                  <a:schemeClr val="tx1"/>
                </a:solidFill>
              </a:rPr>
              <a:t>                 </a:t>
            </a:r>
            <a:r>
              <a:rPr lang="en-US" sz="800" dirty="0" err="1">
                <a:solidFill>
                  <a:schemeClr val="tx1"/>
                </a:solidFill>
              </a:rPr>
              <a:t>InputStreamReader</a:t>
            </a:r>
            <a:r>
              <a:rPr lang="en-US" sz="800" dirty="0">
                <a:solidFill>
                  <a:schemeClr val="tx1"/>
                </a:solidFill>
              </a:rPr>
              <a:t>(</a:t>
            </a:r>
            <a:r>
              <a:rPr lang="en-US" sz="800" dirty="0" err="1">
                <a:solidFill>
                  <a:schemeClr val="tx1"/>
                </a:solidFill>
              </a:rPr>
              <a:t>cmdProcess.getErrorStream</a:t>
            </a:r>
            <a:r>
              <a:rPr lang="en-US" sz="800" dirty="0">
                <a:solidFill>
                  <a:schemeClr val="tx1"/>
                </a:solidFill>
              </a:rPr>
              <a:t>()));</a:t>
            </a:r>
          </a:p>
          <a:p>
            <a:pPr lvl="0">
              <a:lnSpc>
                <a:spcPct val="105000"/>
              </a:lnSpc>
              <a:buSzPct val="61111"/>
            </a:pPr>
            <a:endParaRPr lang="en-US" sz="800" dirty="0">
              <a:solidFill>
                <a:schemeClr val="tx1"/>
              </a:solidFill>
            </a:endParaRPr>
          </a:p>
          <a:p>
            <a:pPr lvl="0">
              <a:lnSpc>
                <a:spcPct val="105000"/>
              </a:lnSpc>
              <a:buSzPct val="61111"/>
            </a:pPr>
            <a:r>
              <a:rPr lang="en-US" sz="800" dirty="0">
                <a:solidFill>
                  <a:schemeClr val="tx1"/>
                </a:solidFill>
              </a:rPr>
              <a:t>            </a:t>
            </a:r>
            <a:r>
              <a:rPr lang="en-US" sz="800" dirty="0" err="1">
                <a:solidFill>
                  <a:schemeClr val="tx1"/>
                </a:solidFill>
              </a:rPr>
              <a:t>System.out.println</a:t>
            </a:r>
            <a:r>
              <a:rPr lang="en-US" sz="800" dirty="0">
                <a:solidFill>
                  <a:schemeClr val="tx1"/>
                </a:solidFill>
              </a:rPr>
              <a:t>("Output of the UNIX Command:\n");</a:t>
            </a:r>
          </a:p>
          <a:p>
            <a:pPr lvl="0">
              <a:lnSpc>
                <a:spcPct val="105000"/>
              </a:lnSpc>
              <a:buSzPct val="61111"/>
            </a:pPr>
            <a:r>
              <a:rPr lang="en-US" sz="800" dirty="0">
                <a:solidFill>
                  <a:schemeClr val="tx1"/>
                </a:solidFill>
              </a:rPr>
              <a:t>            while ((</a:t>
            </a:r>
            <a:r>
              <a:rPr lang="en-US" sz="800" dirty="0" err="1">
                <a:solidFill>
                  <a:schemeClr val="tx1"/>
                </a:solidFill>
              </a:rPr>
              <a:t>tmpString</a:t>
            </a:r>
            <a:r>
              <a:rPr lang="en-US" sz="800" dirty="0">
                <a:solidFill>
                  <a:schemeClr val="tx1"/>
                </a:solidFill>
              </a:rPr>
              <a:t> = </a:t>
            </a:r>
            <a:r>
              <a:rPr lang="en-US" sz="800" dirty="0" err="1">
                <a:solidFill>
                  <a:schemeClr val="tx1"/>
                </a:solidFill>
              </a:rPr>
              <a:t>stdInput.readLine</a:t>
            </a:r>
            <a:r>
              <a:rPr lang="en-US" sz="800" dirty="0">
                <a:solidFill>
                  <a:schemeClr val="tx1"/>
                </a:solidFill>
              </a:rPr>
              <a:t>()) != null)</a:t>
            </a:r>
          </a:p>
          <a:p>
            <a:pPr lvl="0">
              <a:lnSpc>
                <a:spcPct val="105000"/>
              </a:lnSpc>
              <a:buSzPct val="61111"/>
            </a:pPr>
            <a:r>
              <a:rPr lang="en-US" sz="800" dirty="0">
                <a:solidFill>
                  <a:schemeClr val="tx1"/>
                </a:solidFill>
              </a:rPr>
              <a:t>            {</a:t>
            </a:r>
          </a:p>
          <a:p>
            <a:pPr lvl="0">
              <a:lnSpc>
                <a:spcPct val="105000"/>
              </a:lnSpc>
              <a:buSzPct val="61111"/>
            </a:pPr>
            <a:r>
              <a:rPr lang="en-US" sz="800" dirty="0">
                <a:solidFill>
                  <a:schemeClr val="tx1"/>
                </a:solidFill>
              </a:rPr>
              <a:t>                </a:t>
            </a:r>
            <a:r>
              <a:rPr lang="en-US" sz="800" dirty="0" err="1">
                <a:solidFill>
                  <a:schemeClr val="tx1"/>
                </a:solidFill>
              </a:rPr>
              <a:t>System.out.println</a:t>
            </a:r>
            <a:r>
              <a:rPr lang="en-US" sz="800" dirty="0">
                <a:solidFill>
                  <a:schemeClr val="tx1"/>
                </a:solidFill>
              </a:rPr>
              <a:t>(</a:t>
            </a:r>
            <a:r>
              <a:rPr lang="en-US" sz="800" dirty="0" err="1">
                <a:solidFill>
                  <a:schemeClr val="tx1"/>
                </a:solidFill>
              </a:rPr>
              <a:t>tmpString</a:t>
            </a:r>
            <a:r>
              <a:rPr lang="en-US" sz="800" dirty="0">
                <a:solidFill>
                  <a:schemeClr val="tx1"/>
                </a:solidFill>
              </a:rPr>
              <a:t>);</a:t>
            </a:r>
          </a:p>
          <a:p>
            <a:pPr lvl="0">
              <a:lnSpc>
                <a:spcPct val="105000"/>
              </a:lnSpc>
              <a:buSzPct val="61111"/>
            </a:pPr>
            <a:r>
              <a:rPr lang="en-US" sz="800" dirty="0">
                <a:solidFill>
                  <a:schemeClr val="tx1"/>
                </a:solidFill>
              </a:rPr>
              <a:t>            }</a:t>
            </a:r>
          </a:p>
          <a:p>
            <a:pPr lvl="0">
              <a:lnSpc>
                <a:spcPct val="105000"/>
              </a:lnSpc>
              <a:buSzPct val="61111"/>
            </a:pPr>
            <a:endParaRPr lang="en-US" sz="800" dirty="0">
              <a:solidFill>
                <a:schemeClr val="tx1"/>
              </a:solidFill>
            </a:endParaRPr>
          </a:p>
          <a:p>
            <a:pPr lvl="0">
              <a:lnSpc>
                <a:spcPct val="105000"/>
              </a:lnSpc>
              <a:buSzPct val="61111"/>
            </a:pPr>
            <a:r>
              <a:rPr lang="en-US" sz="800" dirty="0">
                <a:solidFill>
                  <a:schemeClr val="tx1"/>
                </a:solidFill>
              </a:rPr>
              <a:t>            </a:t>
            </a:r>
            <a:r>
              <a:rPr lang="en-US" sz="800" dirty="0" err="1">
                <a:solidFill>
                  <a:schemeClr val="tx1"/>
                </a:solidFill>
              </a:rPr>
              <a:t>System.out.println</a:t>
            </a:r>
            <a:r>
              <a:rPr lang="en-US" sz="800" dirty="0">
                <a:solidFill>
                  <a:schemeClr val="tx1"/>
                </a:solidFill>
              </a:rPr>
              <a:t>("Error of the UNIX command (if any):\n");</a:t>
            </a:r>
          </a:p>
          <a:p>
            <a:pPr lvl="0">
              <a:lnSpc>
                <a:spcPct val="105000"/>
              </a:lnSpc>
              <a:buSzPct val="61111"/>
            </a:pPr>
            <a:r>
              <a:rPr lang="en-US" sz="800" dirty="0">
                <a:solidFill>
                  <a:schemeClr val="tx1"/>
                </a:solidFill>
              </a:rPr>
              <a:t>            while ((</a:t>
            </a:r>
            <a:r>
              <a:rPr lang="en-US" sz="800" dirty="0" err="1">
                <a:solidFill>
                  <a:schemeClr val="tx1"/>
                </a:solidFill>
              </a:rPr>
              <a:t>tmpString</a:t>
            </a:r>
            <a:r>
              <a:rPr lang="en-US" sz="800" dirty="0">
                <a:solidFill>
                  <a:schemeClr val="tx1"/>
                </a:solidFill>
              </a:rPr>
              <a:t> = </a:t>
            </a:r>
            <a:r>
              <a:rPr lang="en-US" sz="800" dirty="0" err="1">
                <a:solidFill>
                  <a:schemeClr val="tx1"/>
                </a:solidFill>
              </a:rPr>
              <a:t>stdError.readLine</a:t>
            </a:r>
            <a:r>
              <a:rPr lang="en-US" sz="800" dirty="0">
                <a:solidFill>
                  <a:schemeClr val="tx1"/>
                </a:solidFill>
              </a:rPr>
              <a:t>()) != null) {</a:t>
            </a:r>
          </a:p>
          <a:p>
            <a:pPr lvl="0">
              <a:lnSpc>
                <a:spcPct val="105000"/>
              </a:lnSpc>
              <a:buSzPct val="61111"/>
            </a:pPr>
            <a:r>
              <a:rPr lang="en-US" sz="800" dirty="0">
                <a:solidFill>
                  <a:schemeClr val="tx1"/>
                </a:solidFill>
              </a:rPr>
              <a:t>                </a:t>
            </a:r>
            <a:r>
              <a:rPr lang="en-US" sz="800" dirty="0" err="1">
                <a:solidFill>
                  <a:schemeClr val="tx1"/>
                </a:solidFill>
              </a:rPr>
              <a:t>System.out.println</a:t>
            </a:r>
            <a:r>
              <a:rPr lang="en-US" sz="800" dirty="0">
                <a:solidFill>
                  <a:schemeClr val="tx1"/>
                </a:solidFill>
              </a:rPr>
              <a:t>(</a:t>
            </a:r>
            <a:r>
              <a:rPr lang="en-US" sz="800" dirty="0" err="1">
                <a:solidFill>
                  <a:schemeClr val="tx1"/>
                </a:solidFill>
              </a:rPr>
              <a:t>tmpString</a:t>
            </a:r>
            <a:r>
              <a:rPr lang="en-US" sz="800" dirty="0">
                <a:solidFill>
                  <a:schemeClr val="tx1"/>
                </a:solidFill>
              </a:rPr>
              <a:t>);</a:t>
            </a:r>
          </a:p>
          <a:p>
            <a:pPr lvl="0">
              <a:lnSpc>
                <a:spcPct val="105000"/>
              </a:lnSpc>
              <a:buSzPct val="61111"/>
            </a:pPr>
            <a:r>
              <a:rPr lang="en-US" sz="800" dirty="0">
                <a:solidFill>
                  <a:schemeClr val="tx1"/>
                </a:solidFill>
              </a:rPr>
              <a:t>            }</a:t>
            </a:r>
          </a:p>
          <a:p>
            <a:pPr lvl="0">
              <a:lnSpc>
                <a:spcPct val="105000"/>
              </a:lnSpc>
              <a:buSzPct val="61111"/>
            </a:pPr>
            <a:r>
              <a:rPr lang="en-US" sz="800" dirty="0">
                <a:solidFill>
                  <a:schemeClr val="tx1"/>
                </a:solidFill>
              </a:rPr>
              <a:t>            </a:t>
            </a:r>
            <a:r>
              <a:rPr lang="en-US" sz="800" dirty="0" err="1">
                <a:solidFill>
                  <a:schemeClr val="tx1"/>
                </a:solidFill>
              </a:rPr>
              <a:t>System.exit</a:t>
            </a:r>
            <a:r>
              <a:rPr lang="en-US" sz="800" dirty="0">
                <a:solidFill>
                  <a:schemeClr val="tx1"/>
                </a:solidFill>
              </a:rPr>
              <a:t>(0);</a:t>
            </a:r>
          </a:p>
          <a:p>
            <a:pPr lvl="0">
              <a:lnSpc>
                <a:spcPct val="105000"/>
              </a:lnSpc>
              <a:buSzPct val="61111"/>
            </a:pPr>
            <a:r>
              <a:rPr lang="en-US" sz="800" dirty="0">
                <a:solidFill>
                  <a:schemeClr val="tx1"/>
                </a:solidFill>
              </a:rPr>
              <a:t>        }</a:t>
            </a:r>
          </a:p>
          <a:p>
            <a:pPr lvl="0">
              <a:lnSpc>
                <a:spcPct val="105000"/>
              </a:lnSpc>
              <a:buSzPct val="61111"/>
            </a:pPr>
            <a:r>
              <a:rPr lang="en-US" sz="800" dirty="0">
                <a:solidFill>
                  <a:schemeClr val="tx1"/>
                </a:solidFill>
              </a:rPr>
              <a:t>        catch (</a:t>
            </a:r>
            <a:r>
              <a:rPr lang="en-US" sz="800" dirty="0" err="1">
                <a:solidFill>
                  <a:schemeClr val="tx1"/>
                </a:solidFill>
              </a:rPr>
              <a:t>IOException</a:t>
            </a:r>
            <a:r>
              <a:rPr lang="en-US" sz="800" dirty="0">
                <a:solidFill>
                  <a:schemeClr val="tx1"/>
                </a:solidFill>
              </a:rPr>
              <a:t> e)</a:t>
            </a:r>
          </a:p>
          <a:p>
            <a:pPr lvl="0">
              <a:lnSpc>
                <a:spcPct val="105000"/>
              </a:lnSpc>
              <a:buSzPct val="61111"/>
            </a:pPr>
            <a:r>
              <a:rPr lang="en-US" sz="800" dirty="0">
                <a:solidFill>
                  <a:schemeClr val="tx1"/>
                </a:solidFill>
              </a:rPr>
              <a:t>        {</a:t>
            </a:r>
          </a:p>
          <a:p>
            <a:pPr lvl="0">
              <a:lnSpc>
                <a:spcPct val="105000"/>
              </a:lnSpc>
              <a:buSzPct val="61111"/>
            </a:pPr>
            <a:r>
              <a:rPr lang="en-US" sz="800" dirty="0">
                <a:solidFill>
                  <a:schemeClr val="tx1"/>
                </a:solidFill>
              </a:rPr>
              <a:t>            </a:t>
            </a:r>
            <a:r>
              <a:rPr lang="en-US" sz="800" dirty="0" err="1">
                <a:solidFill>
                  <a:schemeClr val="tx1"/>
                </a:solidFill>
              </a:rPr>
              <a:t>System.exit</a:t>
            </a:r>
            <a:r>
              <a:rPr lang="en-US" sz="800" dirty="0">
                <a:solidFill>
                  <a:schemeClr val="tx1"/>
                </a:solidFill>
              </a:rPr>
              <a:t>(-1);</a:t>
            </a:r>
          </a:p>
          <a:p>
            <a:pPr lvl="0">
              <a:lnSpc>
                <a:spcPct val="105000"/>
              </a:lnSpc>
              <a:buSzPct val="61111"/>
            </a:pPr>
            <a:r>
              <a:rPr lang="en-US" sz="800" dirty="0">
                <a:solidFill>
                  <a:schemeClr val="tx1"/>
                </a:solidFill>
              </a:rPr>
              <a:t>        }</a:t>
            </a:r>
          </a:p>
          <a:p>
            <a:pPr lvl="0">
              <a:lnSpc>
                <a:spcPct val="105000"/>
              </a:lnSpc>
              <a:buSzPct val="61111"/>
            </a:pPr>
            <a:r>
              <a:rPr lang="en-US" sz="800" dirty="0">
                <a:solidFill>
                  <a:schemeClr val="tx1"/>
                </a:solidFill>
              </a:rPr>
              <a:t>    }</a:t>
            </a:r>
          </a:p>
          <a:p>
            <a:pPr lvl="0">
              <a:lnSpc>
                <a:spcPct val="105000"/>
              </a:lnSpc>
              <a:buSzPct val="61111"/>
            </a:pPr>
            <a:r>
              <a:rPr lang="en-US" sz="800" dirty="0">
                <a:solidFill>
                  <a:schemeClr val="tx1"/>
                </a:solidFill>
              </a:rPr>
              <a:t>}</a:t>
            </a:r>
          </a:p>
          <a:p>
            <a:pPr lvl="0" rtl="0">
              <a:lnSpc>
                <a:spcPct val="105000"/>
              </a:lnSpc>
              <a:spcBef>
                <a:spcPts val="0"/>
              </a:spcBef>
              <a:buClr>
                <a:schemeClr val="dk1"/>
              </a:buClr>
              <a:buSzPct val="61111"/>
              <a:buFont typeface="Arial"/>
              <a:buNone/>
            </a:pPr>
            <a:endParaRPr lang="en" sz="1000" dirty="0">
              <a:solidFill>
                <a:schemeClr val="tx1"/>
              </a:solidFill>
            </a:endParaRPr>
          </a:p>
        </p:txBody>
      </p:sp>
    </p:spTree>
    <p:extLst>
      <p:ext uri="{BB962C8B-B14F-4D97-AF65-F5344CB8AC3E}">
        <p14:creationId xmlns:p14="http://schemas.microsoft.com/office/powerpoint/2010/main" val="1646450261"/>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Shape 581"/>
          <p:cNvSpPr txBox="1">
            <a:spLocks noGrp="1"/>
          </p:cNvSpPr>
          <p:nvPr>
            <p:ph type="body" idx="1"/>
          </p:nvPr>
        </p:nvSpPr>
        <p:spPr>
          <a:xfrm>
            <a:off x="152400" y="1352550"/>
            <a:ext cx="8877300" cy="3477149"/>
          </a:xfrm>
          <a:prstGeom prst="rect">
            <a:avLst/>
          </a:prstGeom>
          <a:noFill/>
        </p:spPr>
        <p:txBody>
          <a:bodyPr lIns="91425" tIns="91425" rIns="91425" bIns="91425" anchor="t" anchorCtr="0">
            <a:noAutofit/>
          </a:bodyPr>
          <a:lstStyle/>
          <a:p>
            <a:pPr lvl="0"/>
            <a:r>
              <a:rPr lang="en-US" sz="1000" dirty="0"/>
              <a:t>import java.io.*;</a:t>
            </a:r>
          </a:p>
          <a:p>
            <a:pPr lvl="0"/>
            <a:r>
              <a:rPr lang="en-US" sz="1000" dirty="0"/>
              <a:t>import </a:t>
            </a:r>
            <a:r>
              <a:rPr lang="en-US" sz="1000" dirty="0" err="1"/>
              <a:t>java.util</a:t>
            </a:r>
            <a:r>
              <a:rPr lang="en-US" sz="1000" dirty="0"/>
              <a:t>.*;</a:t>
            </a:r>
          </a:p>
          <a:p>
            <a:pPr lvl="0"/>
            <a:endParaRPr lang="en-US" sz="1000" dirty="0"/>
          </a:p>
          <a:p>
            <a:pPr lvl="0"/>
            <a:r>
              <a:rPr lang="en-US" sz="1000" dirty="0"/>
              <a:t>class </a:t>
            </a:r>
            <a:r>
              <a:rPr lang="en-US" sz="1000" dirty="0" err="1"/>
              <a:t>SystemCommandExecutor</a:t>
            </a:r>
            <a:endParaRPr lang="en-US" sz="1000" dirty="0"/>
          </a:p>
          <a:p>
            <a:pPr lvl="0"/>
            <a:r>
              <a:rPr lang="en-US" sz="1000" dirty="0"/>
              <a:t>{</a:t>
            </a:r>
          </a:p>
          <a:p>
            <a:pPr lvl="0"/>
            <a:r>
              <a:rPr lang="en-US" sz="1000" dirty="0"/>
              <a:t>  private List&lt;String&gt; </a:t>
            </a:r>
            <a:r>
              <a:rPr lang="en-US" sz="1000" dirty="0" err="1"/>
              <a:t>commandInformation</a:t>
            </a:r>
            <a:r>
              <a:rPr lang="en-US" sz="1000" dirty="0"/>
              <a:t>;</a:t>
            </a:r>
          </a:p>
          <a:p>
            <a:pPr lvl="0"/>
            <a:r>
              <a:rPr lang="en-US" sz="1000" dirty="0"/>
              <a:t>  private String </a:t>
            </a:r>
            <a:r>
              <a:rPr lang="en-US" sz="1000" dirty="0" err="1"/>
              <a:t>adminPassword</a:t>
            </a:r>
            <a:r>
              <a:rPr lang="en-US" sz="1000" dirty="0"/>
              <a:t>;</a:t>
            </a:r>
          </a:p>
          <a:p>
            <a:pPr lvl="0"/>
            <a:r>
              <a:rPr lang="en-US" sz="1000" dirty="0"/>
              <a:t>  private </a:t>
            </a:r>
            <a:r>
              <a:rPr lang="en-US" sz="1000" dirty="0" err="1"/>
              <a:t>ThreadedStreamHandler</a:t>
            </a:r>
            <a:r>
              <a:rPr lang="en-US" sz="1000" dirty="0"/>
              <a:t> </a:t>
            </a:r>
            <a:r>
              <a:rPr lang="en-US" sz="1000" dirty="0" err="1"/>
              <a:t>inputStreamHandler</a:t>
            </a:r>
            <a:r>
              <a:rPr lang="en-US" sz="1000" dirty="0"/>
              <a:t>;</a:t>
            </a:r>
          </a:p>
          <a:p>
            <a:pPr lvl="0"/>
            <a:r>
              <a:rPr lang="en-US" sz="1000" dirty="0"/>
              <a:t>  private </a:t>
            </a:r>
            <a:r>
              <a:rPr lang="en-US" sz="1000" dirty="0" err="1"/>
              <a:t>ThreadedStreamHandler</a:t>
            </a:r>
            <a:r>
              <a:rPr lang="en-US" sz="1000" dirty="0"/>
              <a:t> </a:t>
            </a:r>
            <a:r>
              <a:rPr lang="en-US" sz="1000" dirty="0" err="1"/>
              <a:t>errorStreamHandler</a:t>
            </a:r>
            <a:r>
              <a:rPr lang="en-US" sz="1000" dirty="0"/>
              <a:t>;</a:t>
            </a:r>
          </a:p>
          <a:p>
            <a:pPr lvl="0"/>
            <a:r>
              <a:rPr lang="en-US" sz="1000" dirty="0"/>
              <a:t>  </a:t>
            </a:r>
          </a:p>
          <a:p>
            <a:pPr lvl="0"/>
            <a:r>
              <a:rPr lang="en-US" sz="1000" dirty="0"/>
              <a:t>  public </a:t>
            </a:r>
            <a:r>
              <a:rPr lang="en-US" sz="1000" dirty="0" err="1"/>
              <a:t>SystemCommandExecutor</a:t>
            </a:r>
            <a:r>
              <a:rPr lang="en-US" sz="1000" dirty="0"/>
              <a:t>(final List&lt;String&gt; </a:t>
            </a:r>
            <a:r>
              <a:rPr lang="en-US" sz="1000" dirty="0" err="1"/>
              <a:t>commandInformation</a:t>
            </a:r>
            <a:r>
              <a:rPr lang="en-US" sz="1000" dirty="0"/>
              <a:t>)</a:t>
            </a:r>
          </a:p>
          <a:p>
            <a:pPr lvl="0"/>
            <a:r>
              <a:rPr lang="en-US" sz="1000" dirty="0"/>
              <a:t>  {</a:t>
            </a:r>
          </a:p>
          <a:p>
            <a:pPr lvl="0"/>
            <a:r>
              <a:rPr lang="en-US" sz="1000" dirty="0"/>
              <a:t>    if (</a:t>
            </a:r>
            <a:r>
              <a:rPr lang="en-US" sz="1000" dirty="0" err="1"/>
              <a:t>commandInformation</a:t>
            </a:r>
            <a:r>
              <a:rPr lang="en-US" sz="1000" dirty="0"/>
              <a:t> == null) throw </a:t>
            </a:r>
          </a:p>
          <a:p>
            <a:pPr lvl="0"/>
            <a:r>
              <a:rPr lang="en-US" sz="1000" dirty="0"/>
              <a:t>            new </a:t>
            </a:r>
            <a:r>
              <a:rPr lang="en-US" sz="1000" dirty="0" err="1"/>
              <a:t>NullPointerException</a:t>
            </a:r>
            <a:r>
              <a:rPr lang="en-US" sz="1000" dirty="0"/>
              <a:t>("The </a:t>
            </a:r>
            <a:r>
              <a:rPr lang="en-US" sz="1000" dirty="0" err="1"/>
              <a:t>commandInformation</a:t>
            </a:r>
            <a:r>
              <a:rPr lang="en-US" sz="1000" dirty="0"/>
              <a:t> is required.");</a:t>
            </a:r>
          </a:p>
          <a:p>
            <a:pPr lvl="0"/>
            <a:r>
              <a:rPr lang="en-US" sz="1000" dirty="0"/>
              <a:t>    </a:t>
            </a:r>
            <a:r>
              <a:rPr lang="en-US" sz="1000" dirty="0" err="1"/>
              <a:t>this.commandInformation</a:t>
            </a:r>
            <a:r>
              <a:rPr lang="en-US" sz="1000" dirty="0"/>
              <a:t> = </a:t>
            </a:r>
            <a:r>
              <a:rPr lang="en-US" sz="1000" dirty="0" err="1"/>
              <a:t>commandInformation</a:t>
            </a:r>
            <a:r>
              <a:rPr lang="en-US" sz="1000" dirty="0"/>
              <a:t>;</a:t>
            </a:r>
          </a:p>
          <a:p>
            <a:pPr lvl="0"/>
            <a:r>
              <a:rPr lang="en-US" sz="1000" dirty="0"/>
              <a:t>    </a:t>
            </a:r>
            <a:r>
              <a:rPr lang="en-US" sz="1000" dirty="0" err="1"/>
              <a:t>this.adminPassword</a:t>
            </a:r>
            <a:r>
              <a:rPr lang="en-US" sz="1000" dirty="0"/>
              <a:t> = null;</a:t>
            </a:r>
          </a:p>
          <a:p>
            <a:pPr lvl="0"/>
            <a:r>
              <a:rPr lang="en-US" sz="1000" dirty="0"/>
              <a:t>  }</a:t>
            </a:r>
          </a:p>
          <a:p>
            <a:pPr lvl="0"/>
            <a:r>
              <a:rPr lang="en-US" sz="1000" dirty="0"/>
              <a:t>  public </a:t>
            </a:r>
            <a:r>
              <a:rPr lang="en-US" sz="1000" dirty="0" err="1"/>
              <a:t>int</a:t>
            </a:r>
            <a:r>
              <a:rPr lang="en-US" sz="1000" dirty="0"/>
              <a:t> </a:t>
            </a:r>
            <a:r>
              <a:rPr lang="en-US" sz="1000" dirty="0" err="1"/>
              <a:t>executeCommand</a:t>
            </a:r>
            <a:r>
              <a:rPr lang="en-US" sz="1000" dirty="0"/>
              <a:t>() throws Exception</a:t>
            </a:r>
          </a:p>
          <a:p>
            <a:pPr lvl="0"/>
            <a:r>
              <a:rPr lang="en-US" sz="1000" dirty="0"/>
              <a:t>  {</a:t>
            </a:r>
          </a:p>
          <a:p>
            <a:pPr lvl="0"/>
            <a:r>
              <a:rPr lang="en-US" sz="1000" dirty="0"/>
              <a:t>      </a:t>
            </a:r>
            <a:r>
              <a:rPr lang="en-US" sz="1000" dirty="0" err="1"/>
              <a:t>ProcessBuilder</a:t>
            </a:r>
            <a:r>
              <a:rPr lang="en-US" sz="1000" dirty="0"/>
              <a:t> </a:t>
            </a:r>
            <a:r>
              <a:rPr lang="en-US" sz="1000" dirty="0" err="1"/>
              <a:t>pb</a:t>
            </a:r>
            <a:r>
              <a:rPr lang="en-US" sz="1000" dirty="0"/>
              <a:t> = new </a:t>
            </a:r>
            <a:r>
              <a:rPr lang="en-US" sz="1000" dirty="0" err="1"/>
              <a:t>ProcessBuilder</a:t>
            </a:r>
            <a:r>
              <a:rPr lang="en-US" sz="1000" dirty="0"/>
              <a:t>(</a:t>
            </a:r>
            <a:r>
              <a:rPr lang="en-US" sz="1000" dirty="0" err="1"/>
              <a:t>commandInformation</a:t>
            </a:r>
            <a:r>
              <a:rPr lang="en-US" sz="1000" dirty="0"/>
              <a:t>);</a:t>
            </a:r>
          </a:p>
          <a:p>
            <a:pPr lvl="0"/>
            <a:r>
              <a:rPr lang="en-US" sz="1000" dirty="0"/>
              <a:t>      Process </a:t>
            </a:r>
            <a:r>
              <a:rPr lang="en-US" sz="1000" dirty="0" err="1"/>
              <a:t>process</a:t>
            </a:r>
            <a:r>
              <a:rPr lang="en-US" sz="1000" dirty="0"/>
              <a:t> = </a:t>
            </a:r>
            <a:r>
              <a:rPr lang="en-US" sz="1000" dirty="0" err="1"/>
              <a:t>pb.start</a:t>
            </a:r>
            <a:r>
              <a:rPr lang="en-US" sz="1000" dirty="0"/>
              <a:t>();</a:t>
            </a:r>
          </a:p>
          <a:p>
            <a:pPr lvl="0"/>
            <a:endParaRPr lang="en-US" sz="1000" dirty="0"/>
          </a:p>
          <a:p>
            <a:pPr lvl="0"/>
            <a:r>
              <a:rPr lang="en-US" sz="1000" dirty="0"/>
              <a:t>      </a:t>
            </a:r>
            <a:r>
              <a:rPr lang="en-US" sz="1000" dirty="0" err="1"/>
              <a:t>OutputStream</a:t>
            </a:r>
            <a:r>
              <a:rPr lang="en-US" sz="1000" dirty="0"/>
              <a:t> </a:t>
            </a:r>
            <a:r>
              <a:rPr lang="en-US" sz="1000" dirty="0" err="1"/>
              <a:t>stdOutput</a:t>
            </a:r>
            <a:r>
              <a:rPr lang="en-US" sz="1000" dirty="0"/>
              <a:t> = </a:t>
            </a:r>
            <a:r>
              <a:rPr lang="en-US" sz="1000" dirty="0" err="1"/>
              <a:t>process.getOutputStream</a:t>
            </a:r>
            <a:r>
              <a:rPr lang="en-US" sz="1000" dirty="0"/>
              <a:t>();</a:t>
            </a:r>
          </a:p>
          <a:p>
            <a:pPr lvl="0"/>
            <a:r>
              <a:rPr lang="en-US" sz="1000" dirty="0"/>
              <a:t>      </a:t>
            </a:r>
            <a:r>
              <a:rPr lang="en-US" sz="1000" dirty="0" err="1"/>
              <a:t>InputStream</a:t>
            </a:r>
            <a:r>
              <a:rPr lang="en-US" sz="1000" dirty="0"/>
              <a:t> </a:t>
            </a:r>
            <a:r>
              <a:rPr lang="en-US" sz="1000" dirty="0" err="1"/>
              <a:t>inputStream</a:t>
            </a:r>
            <a:r>
              <a:rPr lang="en-US" sz="1000" dirty="0"/>
              <a:t> = </a:t>
            </a:r>
            <a:r>
              <a:rPr lang="en-US" sz="1000" dirty="0" err="1"/>
              <a:t>process.getInputStream</a:t>
            </a:r>
            <a:r>
              <a:rPr lang="en-US" sz="1000" dirty="0"/>
              <a:t>();</a:t>
            </a:r>
          </a:p>
          <a:p>
            <a:pPr lvl="0"/>
            <a:r>
              <a:rPr lang="en-US" sz="1000" dirty="0"/>
              <a:t>      </a:t>
            </a:r>
            <a:r>
              <a:rPr lang="en-US" sz="1000" dirty="0" err="1"/>
              <a:t>InputStream</a:t>
            </a:r>
            <a:r>
              <a:rPr lang="en-US" sz="1000" dirty="0"/>
              <a:t> </a:t>
            </a:r>
            <a:r>
              <a:rPr lang="en-US" sz="1000" dirty="0" err="1"/>
              <a:t>errorStream</a:t>
            </a:r>
            <a:r>
              <a:rPr lang="en-US" sz="1000" dirty="0"/>
              <a:t> = </a:t>
            </a:r>
            <a:r>
              <a:rPr lang="en-US" sz="1000" dirty="0" err="1"/>
              <a:t>process.getErrorStream</a:t>
            </a:r>
            <a:r>
              <a:rPr lang="en-US" sz="1000" dirty="0"/>
              <a:t>();</a:t>
            </a:r>
          </a:p>
          <a:p>
            <a:pPr lvl="0"/>
            <a:endParaRPr lang="en-US" sz="1000" dirty="0"/>
          </a:p>
          <a:p>
            <a:pPr lvl="0"/>
            <a:r>
              <a:rPr lang="en-US" sz="1000" dirty="0"/>
              <a:t>      </a:t>
            </a:r>
            <a:r>
              <a:rPr lang="en-US" sz="1000" dirty="0" err="1"/>
              <a:t>inputStreamHandler</a:t>
            </a:r>
            <a:r>
              <a:rPr lang="en-US" sz="1000" dirty="0"/>
              <a:t> = new </a:t>
            </a:r>
            <a:r>
              <a:rPr lang="en-US" sz="1000" dirty="0" err="1"/>
              <a:t>ThreadedStreamHandler</a:t>
            </a:r>
            <a:r>
              <a:rPr lang="en-US" sz="1000" dirty="0"/>
              <a:t>(</a:t>
            </a:r>
            <a:r>
              <a:rPr lang="en-US" sz="1000" dirty="0" err="1"/>
              <a:t>inputStream</a:t>
            </a:r>
            <a:r>
              <a:rPr lang="en-US" sz="1000" dirty="0"/>
              <a:t>, </a:t>
            </a:r>
            <a:r>
              <a:rPr lang="en-US" sz="1000" dirty="0" err="1"/>
              <a:t>stdOutput</a:t>
            </a:r>
            <a:r>
              <a:rPr lang="en-US" sz="1000" dirty="0"/>
              <a:t>);</a:t>
            </a:r>
          </a:p>
          <a:p>
            <a:pPr lvl="0"/>
            <a:r>
              <a:rPr lang="en-US" sz="1000" dirty="0"/>
              <a:t>      </a:t>
            </a:r>
            <a:r>
              <a:rPr lang="en-US" sz="1000" dirty="0" err="1"/>
              <a:t>errorStreamHandler</a:t>
            </a:r>
            <a:r>
              <a:rPr lang="en-US" sz="1000" dirty="0"/>
              <a:t> = new </a:t>
            </a:r>
            <a:r>
              <a:rPr lang="en-US" sz="1000" dirty="0" err="1"/>
              <a:t>ThreadedStreamHandler</a:t>
            </a:r>
            <a:r>
              <a:rPr lang="en-US" sz="1000" dirty="0"/>
              <a:t>(</a:t>
            </a:r>
            <a:r>
              <a:rPr lang="en-US" sz="1000" dirty="0" err="1"/>
              <a:t>errorStream</a:t>
            </a:r>
            <a:r>
              <a:rPr lang="en-US" sz="1000" dirty="0"/>
              <a:t>);</a:t>
            </a:r>
          </a:p>
          <a:p>
            <a:pPr lvl="0"/>
            <a:endParaRPr lang="en-US" sz="1000" dirty="0"/>
          </a:p>
          <a:p>
            <a:pPr lvl="0"/>
            <a:r>
              <a:rPr lang="en-US" sz="1000" dirty="0"/>
              <a:t>      </a:t>
            </a:r>
            <a:r>
              <a:rPr lang="en-US" sz="1000" dirty="0" err="1"/>
              <a:t>inputStreamHandler.start</a:t>
            </a:r>
            <a:r>
              <a:rPr lang="en-US" sz="1000" dirty="0"/>
              <a:t>();</a:t>
            </a:r>
          </a:p>
          <a:p>
            <a:pPr lvl="0"/>
            <a:r>
              <a:rPr lang="en-US" sz="1000" dirty="0"/>
              <a:t>      </a:t>
            </a:r>
            <a:r>
              <a:rPr lang="en-US" sz="1000" dirty="0" err="1"/>
              <a:t>errorStreamHandler.start</a:t>
            </a:r>
            <a:r>
              <a:rPr lang="en-US" sz="1000" dirty="0"/>
              <a:t>();</a:t>
            </a:r>
          </a:p>
          <a:p>
            <a:pPr lvl="0"/>
            <a:endParaRPr lang="en-US" sz="1000" dirty="0"/>
          </a:p>
          <a:p>
            <a:pPr lvl="0"/>
            <a:r>
              <a:rPr lang="en-US" sz="1000" dirty="0"/>
              <a:t>      </a:t>
            </a:r>
            <a:r>
              <a:rPr lang="en-US" sz="1000" dirty="0" err="1"/>
              <a:t>int</a:t>
            </a:r>
            <a:r>
              <a:rPr lang="en-US" sz="1000" dirty="0"/>
              <a:t> </a:t>
            </a:r>
            <a:r>
              <a:rPr lang="en-US" sz="1000" dirty="0" err="1"/>
              <a:t>exitVal</a:t>
            </a:r>
            <a:r>
              <a:rPr lang="en-US" sz="1000" dirty="0"/>
              <a:t> = </a:t>
            </a:r>
            <a:r>
              <a:rPr lang="en-US" sz="1000" dirty="0" err="1"/>
              <a:t>process.waitFor</a:t>
            </a:r>
            <a:r>
              <a:rPr lang="en-US" sz="1000" dirty="0"/>
              <a:t>();</a:t>
            </a:r>
          </a:p>
          <a:p>
            <a:pPr lvl="0"/>
            <a:r>
              <a:rPr lang="en-US" sz="1000" dirty="0"/>
              <a:t> </a:t>
            </a:r>
          </a:p>
          <a:p>
            <a:pPr lvl="0"/>
            <a:r>
              <a:rPr lang="en-US" sz="1000" dirty="0"/>
              <a:t>      </a:t>
            </a:r>
            <a:r>
              <a:rPr lang="en-US" sz="1000" dirty="0" err="1"/>
              <a:t>inputStreamHandler.interrupt</a:t>
            </a:r>
            <a:r>
              <a:rPr lang="en-US" sz="1000" dirty="0"/>
              <a:t>();</a:t>
            </a:r>
          </a:p>
          <a:p>
            <a:pPr lvl="0"/>
            <a:r>
              <a:rPr lang="en-US" sz="1000" dirty="0"/>
              <a:t>      </a:t>
            </a:r>
            <a:r>
              <a:rPr lang="en-US" sz="1000" dirty="0" err="1"/>
              <a:t>errorStreamHandler.interrupt</a:t>
            </a:r>
            <a:r>
              <a:rPr lang="en-US" sz="1000" dirty="0"/>
              <a:t>();</a:t>
            </a:r>
          </a:p>
          <a:p>
            <a:pPr lvl="0"/>
            <a:r>
              <a:rPr lang="en-US" sz="1000" dirty="0"/>
              <a:t>      </a:t>
            </a:r>
            <a:r>
              <a:rPr lang="en-US" sz="1000" dirty="0" err="1"/>
              <a:t>inputStreamHandler.join</a:t>
            </a:r>
            <a:r>
              <a:rPr lang="en-US" sz="1000" dirty="0"/>
              <a:t>();</a:t>
            </a:r>
          </a:p>
          <a:p>
            <a:pPr lvl="0"/>
            <a:r>
              <a:rPr lang="en-US" sz="1000" dirty="0"/>
              <a:t>      </a:t>
            </a:r>
            <a:r>
              <a:rPr lang="en-US" sz="1000" dirty="0" err="1"/>
              <a:t>errorStreamHandler.join</a:t>
            </a:r>
            <a:r>
              <a:rPr lang="en-US" sz="1000" dirty="0"/>
              <a:t>();</a:t>
            </a:r>
          </a:p>
          <a:p>
            <a:pPr lvl="0"/>
            <a:r>
              <a:rPr lang="en-US" sz="1000" dirty="0"/>
              <a:t>      return </a:t>
            </a:r>
            <a:r>
              <a:rPr lang="en-US" sz="1000" dirty="0" err="1"/>
              <a:t>exitVal</a:t>
            </a:r>
            <a:r>
              <a:rPr lang="en-US" sz="1000" dirty="0"/>
              <a:t>;</a:t>
            </a:r>
          </a:p>
          <a:p>
            <a:pPr lvl="0"/>
            <a:r>
              <a:rPr lang="en-US" sz="1000" dirty="0"/>
              <a:t>  }</a:t>
            </a:r>
          </a:p>
          <a:p>
            <a:pPr lvl="0"/>
            <a:r>
              <a:rPr lang="en-US" sz="1000" dirty="0"/>
              <a:t>  public </a:t>
            </a:r>
            <a:r>
              <a:rPr lang="en-US" sz="1000" dirty="0" err="1"/>
              <a:t>StringBuilder</a:t>
            </a:r>
            <a:r>
              <a:rPr lang="en-US" sz="1000" dirty="0"/>
              <a:t> </a:t>
            </a:r>
            <a:r>
              <a:rPr lang="en-US" sz="1000" dirty="0" err="1"/>
              <a:t>getStandardOutputFromCommand</a:t>
            </a:r>
            <a:r>
              <a:rPr lang="en-US" sz="1000" dirty="0"/>
              <a:t>()</a:t>
            </a:r>
          </a:p>
          <a:p>
            <a:pPr lvl="0"/>
            <a:r>
              <a:rPr lang="en-US" sz="1000" dirty="0"/>
              <a:t>  {</a:t>
            </a:r>
          </a:p>
          <a:p>
            <a:pPr lvl="0"/>
            <a:r>
              <a:rPr lang="en-US" sz="1000" dirty="0"/>
              <a:t>    return </a:t>
            </a:r>
            <a:r>
              <a:rPr lang="en-US" sz="1000" dirty="0" err="1"/>
              <a:t>inputStreamHandler.getOutputBuffer</a:t>
            </a:r>
            <a:r>
              <a:rPr lang="en-US" sz="1000" dirty="0"/>
              <a:t>();</a:t>
            </a:r>
          </a:p>
          <a:p>
            <a:pPr lvl="0"/>
            <a:r>
              <a:rPr lang="en-US" sz="1000" dirty="0"/>
              <a:t>  }</a:t>
            </a:r>
          </a:p>
          <a:p>
            <a:pPr lvl="0"/>
            <a:r>
              <a:rPr lang="en-US" sz="1000" dirty="0"/>
              <a:t>  public </a:t>
            </a:r>
            <a:r>
              <a:rPr lang="en-US" sz="1000" dirty="0" err="1"/>
              <a:t>StringBuilder</a:t>
            </a:r>
            <a:r>
              <a:rPr lang="en-US" sz="1000" dirty="0"/>
              <a:t> </a:t>
            </a:r>
            <a:r>
              <a:rPr lang="en-US" sz="1000" dirty="0" err="1"/>
              <a:t>getStandardErrorFromCommand</a:t>
            </a:r>
            <a:r>
              <a:rPr lang="en-US" sz="1000" dirty="0"/>
              <a:t>()</a:t>
            </a:r>
          </a:p>
          <a:p>
            <a:pPr lvl="0"/>
            <a:r>
              <a:rPr lang="en-US" sz="1000" dirty="0"/>
              <a:t>  {</a:t>
            </a:r>
          </a:p>
          <a:p>
            <a:pPr lvl="0"/>
            <a:r>
              <a:rPr lang="en-US" sz="1000" dirty="0"/>
              <a:t>    return </a:t>
            </a:r>
            <a:r>
              <a:rPr lang="en-US" sz="1000" dirty="0" err="1"/>
              <a:t>errorStreamHandler.getOutputBuffer</a:t>
            </a:r>
            <a:r>
              <a:rPr lang="en-US" sz="1000" dirty="0"/>
              <a:t>();</a:t>
            </a:r>
          </a:p>
          <a:p>
            <a:pPr lvl="0"/>
            <a:r>
              <a:rPr lang="en-US" sz="1000" dirty="0"/>
              <a:t>  }</a:t>
            </a:r>
          </a:p>
          <a:p>
            <a:pPr lvl="0"/>
            <a:r>
              <a:rPr lang="en-US" sz="1000" dirty="0"/>
              <a:t>}</a:t>
            </a:r>
          </a:p>
          <a:p>
            <a:pPr lvl="0"/>
            <a:endParaRPr lang="en-US" sz="1000" dirty="0"/>
          </a:p>
          <a:p>
            <a:pPr lvl="0"/>
            <a:r>
              <a:rPr lang="en-US" sz="1000" dirty="0"/>
              <a:t>class </a:t>
            </a:r>
            <a:r>
              <a:rPr lang="en-US" sz="1000" dirty="0" err="1"/>
              <a:t>ThreadedStreamHandler</a:t>
            </a:r>
            <a:r>
              <a:rPr lang="en-US" sz="1000" dirty="0"/>
              <a:t> extends Thread</a:t>
            </a:r>
          </a:p>
          <a:p>
            <a:pPr lvl="0"/>
            <a:r>
              <a:rPr lang="en-US" sz="1000" dirty="0"/>
              <a:t>{</a:t>
            </a:r>
          </a:p>
          <a:p>
            <a:pPr lvl="0"/>
            <a:r>
              <a:rPr lang="en-US" sz="1000" dirty="0"/>
              <a:t>  </a:t>
            </a:r>
            <a:r>
              <a:rPr lang="en-US" sz="1000" dirty="0" err="1"/>
              <a:t>InputStream</a:t>
            </a:r>
            <a:r>
              <a:rPr lang="en-US" sz="1000" dirty="0"/>
              <a:t> </a:t>
            </a:r>
            <a:r>
              <a:rPr lang="en-US" sz="1000" dirty="0" err="1"/>
              <a:t>inputStream</a:t>
            </a:r>
            <a:r>
              <a:rPr lang="en-US" sz="1000" dirty="0"/>
              <a:t>;</a:t>
            </a:r>
          </a:p>
          <a:p>
            <a:pPr lvl="0"/>
            <a:r>
              <a:rPr lang="en-US" sz="1000" dirty="0"/>
              <a:t>  String </a:t>
            </a:r>
            <a:r>
              <a:rPr lang="en-US" sz="1000" dirty="0" err="1"/>
              <a:t>adminPassword</a:t>
            </a:r>
            <a:r>
              <a:rPr lang="en-US" sz="1000" dirty="0"/>
              <a:t>;</a:t>
            </a:r>
          </a:p>
          <a:p>
            <a:pPr lvl="0"/>
            <a:r>
              <a:rPr lang="en-US" sz="1000" dirty="0"/>
              <a:t>  </a:t>
            </a:r>
            <a:r>
              <a:rPr lang="en-US" sz="1000" dirty="0" err="1"/>
              <a:t>OutputStream</a:t>
            </a:r>
            <a:r>
              <a:rPr lang="en-US" sz="1000" dirty="0"/>
              <a:t> </a:t>
            </a:r>
            <a:r>
              <a:rPr lang="en-US" sz="1000" dirty="0" err="1"/>
              <a:t>outputStream</a:t>
            </a:r>
            <a:r>
              <a:rPr lang="en-US" sz="1000" dirty="0"/>
              <a:t>;</a:t>
            </a:r>
          </a:p>
          <a:p>
            <a:pPr lvl="0"/>
            <a:r>
              <a:rPr lang="en-US" sz="1000" dirty="0"/>
              <a:t>  </a:t>
            </a:r>
            <a:r>
              <a:rPr lang="en-US" sz="1000" dirty="0" err="1"/>
              <a:t>PrintWriter</a:t>
            </a:r>
            <a:r>
              <a:rPr lang="en-US" sz="1000" dirty="0"/>
              <a:t> </a:t>
            </a:r>
            <a:r>
              <a:rPr lang="en-US" sz="1000" dirty="0" err="1"/>
              <a:t>printWriter</a:t>
            </a:r>
            <a:r>
              <a:rPr lang="en-US" sz="1000" dirty="0"/>
              <a:t>;</a:t>
            </a:r>
          </a:p>
          <a:p>
            <a:pPr lvl="0"/>
            <a:r>
              <a:rPr lang="en-US" sz="1000" dirty="0"/>
              <a:t>  </a:t>
            </a:r>
            <a:r>
              <a:rPr lang="en-US" sz="1000" dirty="0" err="1"/>
              <a:t>StringBuilder</a:t>
            </a:r>
            <a:r>
              <a:rPr lang="en-US" sz="1000" dirty="0"/>
              <a:t> </a:t>
            </a:r>
            <a:r>
              <a:rPr lang="en-US" sz="1000" dirty="0" err="1"/>
              <a:t>outputBuffer</a:t>
            </a:r>
            <a:r>
              <a:rPr lang="en-US" sz="1000" dirty="0"/>
              <a:t> = new </a:t>
            </a:r>
            <a:r>
              <a:rPr lang="en-US" sz="1000" dirty="0" err="1"/>
              <a:t>StringBuilder</a:t>
            </a:r>
            <a:r>
              <a:rPr lang="en-US" sz="1000" dirty="0"/>
              <a:t>();</a:t>
            </a:r>
          </a:p>
          <a:p>
            <a:pPr lvl="0"/>
            <a:r>
              <a:rPr lang="en-US" sz="1000" dirty="0"/>
              <a:t>  </a:t>
            </a:r>
          </a:p>
          <a:p>
            <a:pPr lvl="0"/>
            <a:r>
              <a:rPr lang="en-US" sz="1000" dirty="0"/>
              <a:t>  </a:t>
            </a:r>
            <a:r>
              <a:rPr lang="en-US" sz="1000" dirty="0" err="1"/>
              <a:t>ThreadedStreamHandler</a:t>
            </a:r>
            <a:r>
              <a:rPr lang="en-US" sz="1000" dirty="0"/>
              <a:t>(</a:t>
            </a:r>
            <a:r>
              <a:rPr lang="en-US" sz="1000" dirty="0" err="1"/>
              <a:t>InputStream</a:t>
            </a:r>
            <a:r>
              <a:rPr lang="en-US" sz="1000" dirty="0"/>
              <a:t> </a:t>
            </a:r>
            <a:r>
              <a:rPr lang="en-US" sz="1000" dirty="0" err="1"/>
              <a:t>inputStream</a:t>
            </a:r>
            <a:r>
              <a:rPr lang="en-US" sz="1000" dirty="0"/>
              <a:t>)</a:t>
            </a:r>
          </a:p>
          <a:p>
            <a:pPr lvl="0"/>
            <a:r>
              <a:rPr lang="en-US" sz="1000" dirty="0"/>
              <a:t>  {</a:t>
            </a:r>
          </a:p>
          <a:p>
            <a:pPr lvl="0"/>
            <a:r>
              <a:rPr lang="en-US" sz="1000" dirty="0"/>
              <a:t>    </a:t>
            </a:r>
            <a:r>
              <a:rPr lang="en-US" sz="1000" dirty="0" err="1"/>
              <a:t>this.inputStream</a:t>
            </a:r>
            <a:r>
              <a:rPr lang="en-US" sz="1000" dirty="0"/>
              <a:t> = </a:t>
            </a:r>
            <a:r>
              <a:rPr lang="en-US" sz="1000" dirty="0" err="1"/>
              <a:t>inputStream</a:t>
            </a:r>
            <a:r>
              <a:rPr lang="en-US" sz="1000" dirty="0"/>
              <a:t>;</a:t>
            </a:r>
          </a:p>
          <a:p>
            <a:pPr lvl="0"/>
            <a:r>
              <a:rPr lang="en-US" sz="1000" dirty="0"/>
              <a:t>  }</a:t>
            </a:r>
          </a:p>
          <a:p>
            <a:pPr lvl="0"/>
            <a:endParaRPr lang="en-US" sz="1000" dirty="0"/>
          </a:p>
          <a:p>
            <a:pPr lvl="0"/>
            <a:r>
              <a:rPr lang="en-US" sz="1000" dirty="0"/>
              <a:t>  </a:t>
            </a:r>
            <a:r>
              <a:rPr lang="en-US" sz="1000" dirty="0" err="1"/>
              <a:t>ThreadedStreamHandler</a:t>
            </a:r>
            <a:r>
              <a:rPr lang="en-US" sz="1000" dirty="0"/>
              <a:t>(</a:t>
            </a:r>
            <a:r>
              <a:rPr lang="en-US" sz="1000" dirty="0" err="1"/>
              <a:t>InputStream</a:t>
            </a:r>
            <a:r>
              <a:rPr lang="en-US" sz="1000" dirty="0"/>
              <a:t> </a:t>
            </a:r>
            <a:r>
              <a:rPr lang="en-US" sz="1000" dirty="0" err="1"/>
              <a:t>inputStream</a:t>
            </a:r>
            <a:r>
              <a:rPr lang="en-US" sz="1000" dirty="0"/>
              <a:t>, </a:t>
            </a:r>
            <a:r>
              <a:rPr lang="en-US" sz="1000" dirty="0" err="1"/>
              <a:t>OutputStream</a:t>
            </a:r>
            <a:r>
              <a:rPr lang="en-US" sz="1000" dirty="0"/>
              <a:t> </a:t>
            </a:r>
            <a:r>
              <a:rPr lang="en-US" sz="1000" dirty="0" err="1"/>
              <a:t>outputStream</a:t>
            </a:r>
            <a:r>
              <a:rPr lang="en-US" sz="1000" dirty="0"/>
              <a:t>)</a:t>
            </a:r>
          </a:p>
          <a:p>
            <a:pPr lvl="0"/>
            <a:r>
              <a:rPr lang="en-US" sz="1000" dirty="0"/>
              <a:t>  {</a:t>
            </a:r>
          </a:p>
          <a:p>
            <a:pPr lvl="0"/>
            <a:r>
              <a:rPr lang="en-US" sz="1000" dirty="0"/>
              <a:t>    </a:t>
            </a:r>
            <a:r>
              <a:rPr lang="en-US" sz="1000" dirty="0" err="1"/>
              <a:t>this.inputStream</a:t>
            </a:r>
            <a:r>
              <a:rPr lang="en-US" sz="1000" dirty="0"/>
              <a:t> = </a:t>
            </a:r>
            <a:r>
              <a:rPr lang="en-US" sz="1000" dirty="0" err="1"/>
              <a:t>inputStream</a:t>
            </a:r>
            <a:r>
              <a:rPr lang="en-US" sz="1000" dirty="0"/>
              <a:t>;</a:t>
            </a:r>
          </a:p>
          <a:p>
            <a:pPr lvl="0"/>
            <a:r>
              <a:rPr lang="en-US" sz="1000" dirty="0"/>
              <a:t>    </a:t>
            </a:r>
            <a:r>
              <a:rPr lang="en-US" sz="1000" dirty="0" err="1"/>
              <a:t>this.outputStream</a:t>
            </a:r>
            <a:r>
              <a:rPr lang="en-US" sz="1000" dirty="0"/>
              <a:t> = </a:t>
            </a:r>
            <a:r>
              <a:rPr lang="en-US" sz="1000" dirty="0" err="1"/>
              <a:t>outputStream</a:t>
            </a:r>
            <a:r>
              <a:rPr lang="en-US" sz="1000" dirty="0"/>
              <a:t>;</a:t>
            </a:r>
          </a:p>
          <a:p>
            <a:pPr lvl="0"/>
            <a:r>
              <a:rPr lang="en-US" sz="1000" dirty="0"/>
              <a:t>    </a:t>
            </a:r>
            <a:r>
              <a:rPr lang="en-US" sz="1000" dirty="0" err="1"/>
              <a:t>this.printWriter</a:t>
            </a:r>
            <a:r>
              <a:rPr lang="en-US" sz="1000" dirty="0"/>
              <a:t> = new </a:t>
            </a:r>
            <a:r>
              <a:rPr lang="en-US" sz="1000" dirty="0" err="1"/>
              <a:t>PrintWriter</a:t>
            </a:r>
            <a:r>
              <a:rPr lang="en-US" sz="1000" dirty="0"/>
              <a:t>(</a:t>
            </a:r>
            <a:r>
              <a:rPr lang="en-US" sz="1000" dirty="0" err="1"/>
              <a:t>outputStream</a:t>
            </a:r>
            <a:r>
              <a:rPr lang="en-US" sz="1000" dirty="0"/>
              <a:t>);</a:t>
            </a:r>
          </a:p>
          <a:p>
            <a:pPr lvl="0"/>
            <a:r>
              <a:rPr lang="en-US" sz="1000" dirty="0"/>
              <a:t>  }</a:t>
            </a:r>
          </a:p>
          <a:p>
            <a:pPr lvl="0"/>
            <a:r>
              <a:rPr lang="en-US" sz="1000" dirty="0"/>
              <a:t>  </a:t>
            </a:r>
          </a:p>
          <a:p>
            <a:pPr lvl="0"/>
            <a:r>
              <a:rPr lang="en-US" sz="1000" dirty="0"/>
              <a:t>  public void run()</a:t>
            </a:r>
          </a:p>
          <a:p>
            <a:pPr lvl="0"/>
            <a:r>
              <a:rPr lang="en-US" sz="1000" dirty="0"/>
              <a:t>  {</a:t>
            </a:r>
          </a:p>
          <a:p>
            <a:pPr lvl="0"/>
            <a:r>
              <a:rPr lang="en-US" sz="1000" dirty="0"/>
              <a:t>    </a:t>
            </a:r>
            <a:r>
              <a:rPr lang="en-US" sz="1000" dirty="0" err="1"/>
              <a:t>BufferedReader</a:t>
            </a:r>
            <a:r>
              <a:rPr lang="en-US" sz="1000" dirty="0"/>
              <a:t> </a:t>
            </a:r>
            <a:r>
              <a:rPr lang="en-US" sz="1000" dirty="0" err="1"/>
              <a:t>bufferedReader</a:t>
            </a:r>
            <a:r>
              <a:rPr lang="en-US" sz="1000" dirty="0"/>
              <a:t> = null;</a:t>
            </a:r>
          </a:p>
          <a:p>
            <a:pPr lvl="0"/>
            <a:r>
              <a:rPr lang="en-US" sz="1000" dirty="0"/>
              <a:t>    try</a:t>
            </a:r>
          </a:p>
          <a:p>
            <a:pPr lvl="0"/>
            <a:r>
              <a:rPr lang="en-US" sz="1000" dirty="0"/>
              <a:t>    {</a:t>
            </a:r>
          </a:p>
          <a:p>
            <a:pPr lvl="0"/>
            <a:r>
              <a:rPr lang="en-US" sz="1000" dirty="0"/>
              <a:t>      </a:t>
            </a:r>
            <a:r>
              <a:rPr lang="en-US" sz="1000" dirty="0" err="1"/>
              <a:t>bufferedReader</a:t>
            </a:r>
            <a:r>
              <a:rPr lang="en-US" sz="1000" dirty="0"/>
              <a:t> = new </a:t>
            </a:r>
            <a:r>
              <a:rPr lang="en-US" sz="1000" dirty="0" err="1"/>
              <a:t>BufferedReader</a:t>
            </a:r>
            <a:r>
              <a:rPr lang="en-US" sz="1000" dirty="0"/>
              <a:t>(new </a:t>
            </a:r>
            <a:r>
              <a:rPr lang="en-US" sz="1000" dirty="0" err="1"/>
              <a:t>InputStreamReader</a:t>
            </a:r>
            <a:r>
              <a:rPr lang="en-US" sz="1000" dirty="0"/>
              <a:t>(</a:t>
            </a:r>
            <a:r>
              <a:rPr lang="en-US" sz="1000" dirty="0" err="1"/>
              <a:t>inputStream</a:t>
            </a:r>
            <a:r>
              <a:rPr lang="en-US" sz="1000" dirty="0"/>
              <a:t>));</a:t>
            </a:r>
          </a:p>
          <a:p>
            <a:pPr lvl="0"/>
            <a:r>
              <a:rPr lang="en-US" sz="1000" dirty="0"/>
              <a:t>      String line = null;</a:t>
            </a:r>
          </a:p>
          <a:p>
            <a:pPr lvl="0"/>
            <a:r>
              <a:rPr lang="en-US" sz="1000" dirty="0"/>
              <a:t>      while ((line = </a:t>
            </a:r>
            <a:r>
              <a:rPr lang="en-US" sz="1000" dirty="0" err="1"/>
              <a:t>bufferedReader.readLine</a:t>
            </a:r>
            <a:r>
              <a:rPr lang="en-US" sz="1000" dirty="0"/>
              <a:t>()) != null)</a:t>
            </a:r>
          </a:p>
          <a:p>
            <a:pPr lvl="0"/>
            <a:r>
              <a:rPr lang="en-US" sz="1000" dirty="0"/>
              <a:t>      {</a:t>
            </a:r>
          </a:p>
          <a:p>
            <a:pPr lvl="0"/>
            <a:r>
              <a:rPr lang="en-US" sz="1000" dirty="0"/>
              <a:t>        </a:t>
            </a:r>
            <a:r>
              <a:rPr lang="en-US" sz="1000" dirty="0" err="1"/>
              <a:t>outputBuffer.append</a:t>
            </a:r>
            <a:r>
              <a:rPr lang="en-US" sz="1000" dirty="0"/>
              <a:t>(line + "\n");</a:t>
            </a:r>
          </a:p>
          <a:p>
            <a:pPr lvl="0"/>
            <a:r>
              <a:rPr lang="en-US" sz="1000" dirty="0"/>
              <a:t>      }</a:t>
            </a:r>
          </a:p>
          <a:p>
            <a:pPr lvl="0"/>
            <a:r>
              <a:rPr lang="en-US" sz="1000" dirty="0"/>
              <a:t>    }</a:t>
            </a:r>
          </a:p>
          <a:p>
            <a:pPr lvl="0"/>
            <a:r>
              <a:rPr lang="en-US" sz="1000" dirty="0"/>
              <a:t>    catch (Exception </a:t>
            </a:r>
            <a:r>
              <a:rPr lang="en-US" sz="1000" dirty="0" err="1"/>
              <a:t>ioe</a:t>
            </a:r>
            <a:r>
              <a:rPr lang="en-US" sz="1000" dirty="0"/>
              <a:t>)</a:t>
            </a:r>
          </a:p>
          <a:p>
            <a:pPr lvl="0"/>
            <a:r>
              <a:rPr lang="en-US" sz="1000" dirty="0"/>
              <a:t>    { }</a:t>
            </a:r>
          </a:p>
          <a:p>
            <a:pPr lvl="0"/>
            <a:r>
              <a:rPr lang="en-US" sz="1000" dirty="0"/>
              <a:t>  }</a:t>
            </a:r>
          </a:p>
          <a:p>
            <a:pPr lvl="0"/>
            <a:r>
              <a:rPr lang="en-US" sz="1000" dirty="0"/>
              <a:t>  public </a:t>
            </a:r>
            <a:r>
              <a:rPr lang="en-US" sz="1000" dirty="0" err="1"/>
              <a:t>StringBuilder</a:t>
            </a:r>
            <a:r>
              <a:rPr lang="en-US" sz="1000" dirty="0"/>
              <a:t> </a:t>
            </a:r>
            <a:r>
              <a:rPr lang="en-US" sz="1000" dirty="0" err="1"/>
              <a:t>getOutputBuffer</a:t>
            </a:r>
            <a:r>
              <a:rPr lang="en-US" sz="1000" dirty="0"/>
              <a:t>()</a:t>
            </a:r>
          </a:p>
          <a:p>
            <a:pPr lvl="0"/>
            <a:r>
              <a:rPr lang="en-US" sz="1000" dirty="0"/>
              <a:t>  {</a:t>
            </a:r>
          </a:p>
          <a:p>
            <a:pPr lvl="0"/>
            <a:r>
              <a:rPr lang="en-US" sz="1000" dirty="0"/>
              <a:t>    return </a:t>
            </a:r>
            <a:r>
              <a:rPr lang="en-US" sz="1000" dirty="0" err="1"/>
              <a:t>outputBuffer</a:t>
            </a:r>
            <a:r>
              <a:rPr lang="en-US" sz="1000" dirty="0"/>
              <a:t>;</a:t>
            </a:r>
          </a:p>
          <a:p>
            <a:pPr lvl="0"/>
            <a:r>
              <a:rPr lang="en-US" sz="1000" dirty="0"/>
              <a:t>  }</a:t>
            </a:r>
          </a:p>
          <a:p>
            <a:pPr lvl="0"/>
            <a:r>
              <a:rPr lang="en-US" sz="1000" dirty="0"/>
              <a:t>}</a:t>
            </a:r>
          </a:p>
          <a:p>
            <a:pPr lvl="0"/>
            <a:endParaRPr lang="en-US" sz="1000" dirty="0"/>
          </a:p>
          <a:p>
            <a:pPr lvl="0"/>
            <a:r>
              <a:rPr lang="en-US" sz="1000" dirty="0"/>
              <a:t>public class </a:t>
            </a:r>
            <a:r>
              <a:rPr lang="en-US" sz="1000" dirty="0" err="1"/>
              <a:t>J_CMD_Builder</a:t>
            </a:r>
            <a:endParaRPr lang="en-US" sz="1000" dirty="0"/>
          </a:p>
          <a:p>
            <a:pPr lvl="0"/>
            <a:r>
              <a:rPr lang="en-US" sz="1000" dirty="0"/>
              <a:t>{</a:t>
            </a:r>
          </a:p>
          <a:p>
            <a:pPr lvl="0"/>
            <a:r>
              <a:rPr lang="en-US" sz="1000" dirty="0"/>
              <a:t>  public static void main(String[] </a:t>
            </a:r>
            <a:r>
              <a:rPr lang="en-US" sz="1000" dirty="0" err="1"/>
              <a:t>args</a:t>
            </a:r>
            <a:r>
              <a:rPr lang="en-US" sz="1000" dirty="0"/>
              <a:t>) throws Exception</a:t>
            </a:r>
          </a:p>
          <a:p>
            <a:pPr lvl="0"/>
            <a:r>
              <a:rPr lang="en-US" sz="1000" dirty="0"/>
              <a:t>  {</a:t>
            </a:r>
          </a:p>
          <a:p>
            <a:pPr lvl="0"/>
            <a:r>
              <a:rPr lang="en-US" sz="1000" dirty="0"/>
              <a:t>    List&lt;String&gt; commands = new </a:t>
            </a:r>
            <a:r>
              <a:rPr lang="en-US" sz="1000" dirty="0" err="1"/>
              <a:t>ArrayList</a:t>
            </a:r>
            <a:r>
              <a:rPr lang="en-US" sz="1000" dirty="0"/>
              <a:t>&lt;String&gt;();</a:t>
            </a:r>
          </a:p>
          <a:p>
            <a:pPr lvl="0"/>
            <a:r>
              <a:rPr lang="en-US" sz="1000" dirty="0"/>
              <a:t>    </a:t>
            </a:r>
            <a:r>
              <a:rPr lang="en-US" sz="1000" dirty="0" err="1"/>
              <a:t>commands.add</a:t>
            </a:r>
            <a:r>
              <a:rPr lang="en-US" sz="1000" dirty="0"/>
              <a:t>("/bin/bash");</a:t>
            </a:r>
          </a:p>
          <a:p>
            <a:pPr lvl="0"/>
            <a:r>
              <a:rPr lang="en-US" sz="1000" dirty="0"/>
              <a:t>    </a:t>
            </a:r>
            <a:r>
              <a:rPr lang="en-US" sz="1000" dirty="0" err="1"/>
              <a:t>commands.add</a:t>
            </a:r>
            <a:r>
              <a:rPr lang="en-US" sz="1000" dirty="0"/>
              <a:t>("-c");</a:t>
            </a:r>
          </a:p>
          <a:p>
            <a:pPr lvl="0"/>
            <a:r>
              <a:rPr lang="en-US" sz="1000" dirty="0"/>
              <a:t>    </a:t>
            </a:r>
            <a:r>
              <a:rPr lang="en-US" sz="1000" dirty="0" err="1"/>
              <a:t>commands.add</a:t>
            </a:r>
            <a:r>
              <a:rPr lang="en-US" sz="1000" dirty="0"/>
              <a:t>("ls | head -3 | tail -1");</a:t>
            </a:r>
          </a:p>
          <a:p>
            <a:pPr lvl="0"/>
            <a:endParaRPr lang="en-US" sz="1000" dirty="0"/>
          </a:p>
          <a:p>
            <a:pPr lvl="0"/>
            <a:r>
              <a:rPr lang="en-US" sz="1000" dirty="0"/>
              <a:t>    </a:t>
            </a:r>
            <a:r>
              <a:rPr lang="en-US" sz="1000" dirty="0" err="1"/>
              <a:t>SystemCommandExecutor</a:t>
            </a:r>
            <a:r>
              <a:rPr lang="en-US" sz="1000" dirty="0"/>
              <a:t> </a:t>
            </a:r>
            <a:r>
              <a:rPr lang="en-US" sz="1000" dirty="0" err="1"/>
              <a:t>commandExecutor</a:t>
            </a:r>
            <a:r>
              <a:rPr lang="en-US" sz="1000" dirty="0"/>
              <a:t> = new </a:t>
            </a:r>
            <a:r>
              <a:rPr lang="en-US" sz="1000" dirty="0" err="1"/>
              <a:t>SystemCommandExecutor</a:t>
            </a:r>
            <a:r>
              <a:rPr lang="en-US" sz="1000" dirty="0"/>
              <a:t>(commands);</a:t>
            </a:r>
          </a:p>
          <a:p>
            <a:pPr lvl="0"/>
            <a:r>
              <a:rPr lang="en-US" sz="1000" dirty="0"/>
              <a:t>    </a:t>
            </a:r>
            <a:r>
              <a:rPr lang="en-US" sz="1000" dirty="0" err="1"/>
              <a:t>int</a:t>
            </a:r>
            <a:r>
              <a:rPr lang="en-US" sz="1000" dirty="0"/>
              <a:t> result = </a:t>
            </a:r>
            <a:r>
              <a:rPr lang="en-US" sz="1000" dirty="0" err="1"/>
              <a:t>commandExecutor.executeCommand</a:t>
            </a:r>
            <a:r>
              <a:rPr lang="en-US" sz="1000" dirty="0"/>
              <a:t>();</a:t>
            </a:r>
          </a:p>
          <a:p>
            <a:pPr lvl="0"/>
            <a:endParaRPr lang="en-US" sz="1000" dirty="0"/>
          </a:p>
          <a:p>
            <a:pPr lvl="0"/>
            <a:r>
              <a:rPr lang="en-US" sz="1000" dirty="0"/>
              <a:t>    </a:t>
            </a:r>
            <a:r>
              <a:rPr lang="en-US" sz="1000" dirty="0" err="1"/>
              <a:t>StringBuilder</a:t>
            </a:r>
            <a:r>
              <a:rPr lang="en-US" sz="1000" dirty="0"/>
              <a:t> </a:t>
            </a:r>
            <a:r>
              <a:rPr lang="en-US" sz="1000" dirty="0" err="1"/>
              <a:t>stdout</a:t>
            </a:r>
            <a:r>
              <a:rPr lang="en-US" sz="1000" dirty="0"/>
              <a:t> = </a:t>
            </a:r>
            <a:r>
              <a:rPr lang="en-US" sz="1000" dirty="0" err="1"/>
              <a:t>commandExecutor.getStandardOutputFromCommand</a:t>
            </a:r>
            <a:r>
              <a:rPr lang="en-US" sz="1000" dirty="0"/>
              <a:t>();</a:t>
            </a:r>
          </a:p>
          <a:p>
            <a:pPr lvl="0"/>
            <a:r>
              <a:rPr lang="en-US" sz="1000" dirty="0"/>
              <a:t>    </a:t>
            </a:r>
            <a:r>
              <a:rPr lang="en-US" sz="1000" dirty="0" err="1"/>
              <a:t>StringBuilder</a:t>
            </a:r>
            <a:r>
              <a:rPr lang="en-US" sz="1000" dirty="0"/>
              <a:t> </a:t>
            </a:r>
            <a:r>
              <a:rPr lang="en-US" sz="1000" dirty="0" err="1"/>
              <a:t>stderr</a:t>
            </a:r>
            <a:r>
              <a:rPr lang="en-US" sz="1000" dirty="0"/>
              <a:t> = </a:t>
            </a:r>
            <a:r>
              <a:rPr lang="en-US" sz="1000" dirty="0" err="1"/>
              <a:t>commandExecutor.getStandardErrorFromCommand</a:t>
            </a:r>
            <a:r>
              <a:rPr lang="en-US" sz="1000" dirty="0"/>
              <a:t>();</a:t>
            </a:r>
          </a:p>
          <a:p>
            <a:pPr lvl="0"/>
            <a:endParaRPr lang="en-US" sz="1000" dirty="0"/>
          </a:p>
          <a:p>
            <a:pPr lvl="0"/>
            <a:r>
              <a:rPr lang="en-US" sz="1000" dirty="0"/>
              <a:t>    </a:t>
            </a:r>
            <a:r>
              <a:rPr lang="en-US" sz="1000" dirty="0" err="1"/>
              <a:t>System.out.println</a:t>
            </a:r>
            <a:r>
              <a:rPr lang="en-US" sz="1000" dirty="0"/>
              <a:t>("The Value of Execution was: " + result);</a:t>
            </a:r>
          </a:p>
          <a:p>
            <a:pPr lvl="0"/>
            <a:r>
              <a:rPr lang="en-US" sz="1000" dirty="0"/>
              <a:t>    </a:t>
            </a:r>
            <a:r>
              <a:rPr lang="en-US" sz="1000" dirty="0" err="1"/>
              <a:t>System.out.println</a:t>
            </a:r>
            <a:r>
              <a:rPr lang="en-US" sz="1000" dirty="0"/>
              <a:t>("STDOUT:");</a:t>
            </a:r>
          </a:p>
          <a:p>
            <a:pPr lvl="0"/>
            <a:r>
              <a:rPr lang="en-US" sz="1000" dirty="0"/>
              <a:t>    </a:t>
            </a:r>
            <a:r>
              <a:rPr lang="en-US" sz="1000" dirty="0" err="1"/>
              <a:t>System.out.println</a:t>
            </a:r>
            <a:r>
              <a:rPr lang="en-US" sz="1000" dirty="0"/>
              <a:t>(</a:t>
            </a:r>
            <a:r>
              <a:rPr lang="en-US" sz="1000" dirty="0" err="1"/>
              <a:t>stdout</a:t>
            </a:r>
            <a:r>
              <a:rPr lang="en-US" sz="1000" dirty="0"/>
              <a:t>);</a:t>
            </a:r>
          </a:p>
          <a:p>
            <a:pPr lvl="0"/>
            <a:r>
              <a:rPr lang="en-US" sz="1000" dirty="0"/>
              <a:t>    </a:t>
            </a:r>
            <a:r>
              <a:rPr lang="en-US" sz="1000" dirty="0" err="1"/>
              <a:t>System.out.println</a:t>
            </a:r>
            <a:r>
              <a:rPr lang="en-US" sz="1000" dirty="0"/>
              <a:t>("STDERR:");</a:t>
            </a:r>
          </a:p>
          <a:p>
            <a:pPr lvl="0"/>
            <a:r>
              <a:rPr lang="en-US" sz="1000" dirty="0"/>
              <a:t>    </a:t>
            </a:r>
            <a:r>
              <a:rPr lang="en-US" sz="1000" dirty="0" err="1"/>
              <a:t>System.out.println</a:t>
            </a:r>
            <a:r>
              <a:rPr lang="en-US" sz="1000" dirty="0"/>
              <a:t>(</a:t>
            </a:r>
            <a:r>
              <a:rPr lang="en-US" sz="1000" dirty="0" err="1"/>
              <a:t>stderr</a:t>
            </a:r>
            <a:r>
              <a:rPr lang="en-US" sz="1000" dirty="0"/>
              <a:t>);</a:t>
            </a:r>
          </a:p>
          <a:p>
            <a:pPr lvl="0"/>
            <a:r>
              <a:rPr lang="en-US" sz="1000" dirty="0"/>
              <a:t>  }</a:t>
            </a:r>
          </a:p>
          <a:p>
            <a:pPr lvl="0"/>
            <a:r>
              <a:rPr lang="en-US" sz="1000" dirty="0"/>
              <a:t>}</a:t>
            </a:r>
          </a:p>
          <a:p>
            <a:pPr marL="0" lvl="0" indent="0" rtl="0">
              <a:spcBef>
                <a:spcPts val="0"/>
              </a:spcBef>
              <a:buNone/>
            </a:pPr>
            <a:endParaRPr sz="1000" dirty="0"/>
          </a:p>
        </p:txBody>
      </p:sp>
      <p:sp>
        <p:nvSpPr>
          <p:cNvPr id="3" name="Shape 575"/>
          <p:cNvSpPr txBox="1">
            <a:spLocks noGrp="1"/>
          </p:cNvSpPr>
          <p:nvPr>
            <p:ph type="title"/>
          </p:nvPr>
        </p:nvSpPr>
        <p:spPr>
          <a:xfrm>
            <a:off x="304801" y="57150"/>
            <a:ext cx="7214700" cy="1006256"/>
          </a:xfrm>
          <a:prstGeom prst="rect">
            <a:avLst/>
          </a:prstGeom>
        </p:spPr>
        <p:txBody>
          <a:bodyPr lIns="91425" tIns="91425" rIns="91425" bIns="91425" anchor="b" anchorCtr="0">
            <a:noAutofit/>
          </a:bodyPr>
          <a:lstStyle/>
          <a:p>
            <a:pPr algn="ctr" rtl="0">
              <a:spcBef>
                <a:spcPts val="0"/>
              </a:spcBef>
              <a:buNone/>
            </a:pPr>
            <a:r>
              <a:rPr lang="en" sz="3400" dirty="0" smtClean="0"/>
              <a:t>Pipe in Command (Java)</a:t>
            </a:r>
            <a:endParaRPr lang="en" sz="3400" dirty="0"/>
          </a:p>
          <a:p>
            <a:pPr lvl="0" algn="ctr" rtl="0">
              <a:spcBef>
                <a:spcPts val="0"/>
              </a:spcBef>
              <a:buNone/>
            </a:pPr>
            <a:r>
              <a:rPr lang="en" sz="2400" dirty="0">
                <a:solidFill>
                  <a:schemeClr val="bg1"/>
                </a:solidFill>
                <a:latin typeface="Georgia"/>
                <a:ea typeface="Georgia"/>
                <a:cs typeface="Georgia"/>
                <a:sym typeface="Georgia"/>
              </a:rPr>
              <a:t>ProcessBuilderExample</a:t>
            </a:r>
          </a:p>
        </p:txBody>
      </p:sp>
    </p:spTree>
    <p:extLst>
      <p:ext uri="{BB962C8B-B14F-4D97-AF65-F5344CB8AC3E}">
        <p14:creationId xmlns:p14="http://schemas.microsoft.com/office/powerpoint/2010/main" val="523124637"/>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endParaRPr/>
          </a:p>
        </p:txBody>
      </p:sp>
      <p:sp>
        <p:nvSpPr>
          <p:cNvPr id="65" name="Shape 6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lnSpc>
                <a:spcPct val="152727"/>
              </a:lnSpc>
              <a:spcBef>
                <a:spcPts val="0"/>
              </a:spcBef>
              <a:spcAft>
                <a:spcPts val="600"/>
              </a:spcAft>
              <a:buClr>
                <a:schemeClr val="dk1"/>
              </a:buClr>
              <a:buSzPct val="68750"/>
              <a:buFont typeface="Arial"/>
              <a:buNone/>
            </a:pPr>
            <a:r>
              <a:rPr lang="en" sz="1600">
                <a:solidFill>
                  <a:srgbClr val="000000"/>
                </a:solidFill>
              </a:rPr>
              <a:t>There are several reasons for </a:t>
            </a:r>
            <a:r>
              <a:rPr lang="en" sz="1600">
                <a:solidFill>
                  <a:srgbClr val="000000"/>
                </a:solidFill>
                <a:hlinkClick r:id="rId3"/>
              </a:rPr>
              <a:t>implementing</a:t>
            </a:r>
            <a:r>
              <a:rPr lang="en" sz="1600">
                <a:solidFill>
                  <a:srgbClr val="000000"/>
                </a:solidFill>
              </a:rPr>
              <a:t> inter-process communication systems:</a:t>
            </a:r>
          </a:p>
          <a:p>
            <a:pPr marL="685800" lvl="0" indent="-330200" rtl="0">
              <a:lnSpc>
                <a:spcPct val="152727"/>
              </a:lnSpc>
              <a:spcBef>
                <a:spcPts val="300"/>
              </a:spcBef>
              <a:spcAft>
                <a:spcPts val="100"/>
              </a:spcAft>
              <a:buClr>
                <a:srgbClr val="000000"/>
              </a:buClr>
              <a:buSzPct val="100000"/>
              <a:buFont typeface="Arial"/>
              <a:buChar char="●"/>
            </a:pPr>
            <a:r>
              <a:rPr lang="en" sz="1600">
                <a:solidFill>
                  <a:srgbClr val="000000"/>
                </a:solidFill>
              </a:rPr>
              <a:t>Sharing information; for example, </a:t>
            </a:r>
            <a:r>
              <a:rPr lang="en" sz="1600">
                <a:solidFill>
                  <a:srgbClr val="000000"/>
                </a:solidFill>
                <a:hlinkClick r:id="rId4"/>
              </a:rPr>
              <a:t>web servers</a:t>
            </a:r>
            <a:r>
              <a:rPr lang="en" sz="1600">
                <a:solidFill>
                  <a:srgbClr val="000000"/>
                </a:solidFill>
              </a:rPr>
              <a:t> use IPC to share web documents and media with users through a </a:t>
            </a:r>
            <a:r>
              <a:rPr lang="en" sz="1600">
                <a:solidFill>
                  <a:srgbClr val="000000"/>
                </a:solidFill>
                <a:hlinkClick r:id="rId5"/>
              </a:rPr>
              <a:t>web browser</a:t>
            </a:r>
            <a:r>
              <a:rPr lang="en" sz="1600">
                <a:solidFill>
                  <a:srgbClr val="000000"/>
                </a:solidFill>
              </a:rPr>
              <a:t>.</a:t>
            </a:r>
          </a:p>
          <a:p>
            <a:pPr marL="685800" lvl="0" indent="-330200" rtl="0">
              <a:lnSpc>
                <a:spcPct val="152727"/>
              </a:lnSpc>
              <a:spcBef>
                <a:spcPts val="300"/>
              </a:spcBef>
              <a:spcAft>
                <a:spcPts val="100"/>
              </a:spcAft>
              <a:buClr>
                <a:srgbClr val="000000"/>
              </a:buClr>
              <a:buSzPct val="100000"/>
              <a:buFont typeface="Arial"/>
              <a:buChar char="●"/>
            </a:pPr>
            <a:r>
              <a:rPr lang="en" sz="1600">
                <a:solidFill>
                  <a:srgbClr val="000000"/>
                </a:solidFill>
                <a:hlinkClick r:id="rId6"/>
              </a:rPr>
              <a:t>Distributing labor</a:t>
            </a:r>
            <a:r>
              <a:rPr lang="en" sz="1600">
                <a:solidFill>
                  <a:srgbClr val="000000"/>
                </a:solidFill>
              </a:rPr>
              <a:t> across systems; for example, Websites uses multiple servers that communicate with one another using IPC to process user requests.</a:t>
            </a:r>
          </a:p>
          <a:p>
            <a:pPr marL="685800" lvl="0" indent="-330200" rtl="0">
              <a:lnSpc>
                <a:spcPct val="152727"/>
              </a:lnSpc>
              <a:spcBef>
                <a:spcPts val="300"/>
              </a:spcBef>
              <a:spcAft>
                <a:spcPts val="100"/>
              </a:spcAft>
              <a:buClr>
                <a:srgbClr val="000000"/>
              </a:buClr>
              <a:buSzPct val="100000"/>
              <a:buFont typeface="Arial"/>
              <a:buChar char="●"/>
            </a:pPr>
            <a:r>
              <a:rPr lang="en" sz="1600">
                <a:solidFill>
                  <a:srgbClr val="000000"/>
                </a:solidFill>
                <a:hlinkClick r:id="rId7"/>
              </a:rPr>
              <a:t>Privilege separation</a:t>
            </a:r>
            <a:r>
              <a:rPr lang="en" sz="1600">
                <a:solidFill>
                  <a:srgbClr val="000000"/>
                </a:solidFill>
              </a:rPr>
              <a:t>; for example, </a:t>
            </a:r>
            <a:r>
              <a:rPr lang="en" sz="1600">
                <a:solidFill>
                  <a:srgbClr val="000000"/>
                </a:solidFill>
                <a:hlinkClick r:id="rId8"/>
              </a:rPr>
              <a:t>HMI</a:t>
            </a:r>
            <a:r>
              <a:rPr lang="en" sz="1600">
                <a:solidFill>
                  <a:srgbClr val="000000"/>
                </a:solidFill>
              </a:rPr>
              <a:t> software systems are separated into layers based on privileges to minimize the risk of attacks. These layers communicate with one another using encrypted IPC.</a:t>
            </a:r>
          </a:p>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Shape 635"/>
          <p:cNvSpPr txBox="1">
            <a:spLocks noGrp="1"/>
          </p:cNvSpPr>
          <p:nvPr>
            <p:ph type="title"/>
          </p:nvPr>
        </p:nvSpPr>
        <p:spPr>
          <a:xfrm>
            <a:off x="457200" y="533078"/>
            <a:ext cx="6879600" cy="530324"/>
          </a:xfrm>
          <a:prstGeom prst="rect">
            <a:avLst/>
          </a:prstGeom>
        </p:spPr>
        <p:txBody>
          <a:bodyPr lIns="91425" tIns="91425" rIns="91425" bIns="91425" anchor="b" anchorCtr="0">
            <a:noAutofit/>
          </a:bodyPr>
          <a:lstStyle/>
          <a:p>
            <a:pPr lvl="0" algn="ctr" rtl="0">
              <a:spcBef>
                <a:spcPts val="0"/>
              </a:spcBef>
              <a:buNone/>
            </a:pPr>
            <a:r>
              <a:rPr lang="en" sz="3200" dirty="0"/>
              <a:t>Fake Pipes </a:t>
            </a:r>
          </a:p>
        </p:txBody>
      </p:sp>
      <p:sp>
        <p:nvSpPr>
          <p:cNvPr id="637" name="Shape 637"/>
          <p:cNvSpPr txBox="1"/>
          <p:nvPr/>
        </p:nvSpPr>
        <p:spPr>
          <a:xfrm>
            <a:off x="533400" y="1249437"/>
            <a:ext cx="8041799" cy="3415837"/>
          </a:xfrm>
          <a:prstGeom prst="rect">
            <a:avLst/>
          </a:prstGeom>
          <a:noFill/>
          <a:ln>
            <a:noFill/>
          </a:ln>
        </p:spPr>
        <p:txBody>
          <a:bodyPr lIns="91425" tIns="91425" rIns="91425" bIns="91425" anchor="t" anchorCtr="0">
            <a:noAutofit/>
          </a:bodyPr>
          <a:lstStyle/>
          <a:p>
            <a:pPr marL="0" lvl="0" indent="0" algn="just" rtl="0">
              <a:spcBef>
                <a:spcPts val="0"/>
              </a:spcBef>
              <a:buNone/>
            </a:pPr>
            <a:r>
              <a:rPr lang="en" sz="1800" dirty="0">
                <a:solidFill>
                  <a:schemeClr val="tx1"/>
                </a:solidFill>
              </a:rPr>
              <a:t>Sometimes the pipe-like mechanism used in </a:t>
            </a:r>
            <a:r>
              <a:rPr lang="en" sz="1800" b="1" dirty="0">
                <a:solidFill>
                  <a:schemeClr val="tx1"/>
                </a:solidFill>
              </a:rPr>
              <a:t>MS-DOS</a:t>
            </a:r>
            <a:r>
              <a:rPr lang="en" sz="1800" dirty="0">
                <a:solidFill>
                  <a:schemeClr val="tx1"/>
                </a:solidFill>
              </a:rPr>
              <a:t> is referred to as </a:t>
            </a:r>
            <a:r>
              <a:rPr lang="en" sz="1800" b="1" i="1" dirty="0">
                <a:solidFill>
                  <a:schemeClr val="tx1"/>
                </a:solidFill>
              </a:rPr>
              <a:t>fake pipes</a:t>
            </a:r>
            <a:r>
              <a:rPr lang="en" sz="1800" dirty="0">
                <a:solidFill>
                  <a:schemeClr val="tx1"/>
                </a:solidFill>
              </a:rPr>
              <a:t> because, instead of running two or more programs simultaneously and channeling the output data from one continuously to the next, </a:t>
            </a:r>
            <a:r>
              <a:rPr lang="en" sz="1800" b="1" dirty="0">
                <a:solidFill>
                  <a:schemeClr val="tx1"/>
                </a:solidFill>
              </a:rPr>
              <a:t>MS-DOS</a:t>
            </a:r>
            <a:r>
              <a:rPr lang="en" sz="1800" dirty="0">
                <a:solidFill>
                  <a:schemeClr val="tx1"/>
                </a:solidFill>
              </a:rPr>
              <a:t> uses a temporary </a:t>
            </a:r>
            <a:r>
              <a:rPr lang="en" sz="1800" b="1" i="1" dirty="0">
                <a:solidFill>
                  <a:schemeClr val="tx1"/>
                </a:solidFill>
              </a:rPr>
              <a:t>buffer file</a:t>
            </a:r>
            <a:r>
              <a:rPr lang="en" sz="1800" dirty="0">
                <a:solidFill>
                  <a:schemeClr val="tx1"/>
                </a:solidFill>
              </a:rPr>
              <a:t> (i.e., section of </a:t>
            </a:r>
            <a:r>
              <a:rPr lang="en" sz="1800" dirty="0">
                <a:solidFill>
                  <a:schemeClr val="tx1"/>
                </a:solidFill>
                <a:hlinkClick r:id="rId3"/>
              </a:rPr>
              <a:t>memory</a:t>
            </a:r>
            <a:r>
              <a:rPr lang="en" sz="1800" dirty="0">
                <a:solidFill>
                  <a:schemeClr val="tx1"/>
                </a:solidFill>
              </a:rPr>
              <a:t>) that first accumulates the entire output from the first program and only then feeds its contents to the next program.</a:t>
            </a:r>
          </a:p>
          <a:p>
            <a:pPr marL="0" lvl="0" indent="0" algn="just" rtl="0">
              <a:spcBef>
                <a:spcPts val="0"/>
              </a:spcBef>
              <a:buNone/>
            </a:pPr>
            <a:endParaRPr sz="1800" dirty="0">
              <a:solidFill>
                <a:schemeClr val="tx1"/>
              </a:solidFill>
            </a:endParaRPr>
          </a:p>
          <a:p>
            <a:pPr marL="457200" lvl="0" indent="-342900" algn="just" rtl="0">
              <a:spcBef>
                <a:spcPts val="0"/>
              </a:spcBef>
              <a:buSzPct val="100000"/>
              <a:buFont typeface="Arial"/>
              <a:buChar char="●"/>
            </a:pPr>
            <a:r>
              <a:rPr lang="en" sz="1800" dirty="0">
                <a:solidFill>
                  <a:schemeClr val="tx1"/>
                </a:solidFill>
              </a:rPr>
              <a:t>takes more time (because the second program cannot begin until the first has been completed)</a:t>
            </a:r>
          </a:p>
          <a:p>
            <a:pPr marL="457200" lvl="0" indent="-342900" algn="just" rtl="0">
              <a:spcBef>
                <a:spcPts val="0"/>
              </a:spcBef>
              <a:buSzPct val="100000"/>
              <a:buFont typeface="Arial"/>
              <a:buChar char="●"/>
            </a:pPr>
            <a:r>
              <a:rPr lang="en" sz="1800" dirty="0">
                <a:solidFill>
                  <a:schemeClr val="tx1"/>
                </a:solidFill>
              </a:rPr>
              <a:t>consume more system resources (i.e., memory and </a:t>
            </a:r>
            <a:r>
              <a:rPr lang="en" sz="1800" dirty="0">
                <a:solidFill>
                  <a:schemeClr val="tx1"/>
                </a:solidFill>
                <a:hlinkClick r:id="rId4"/>
              </a:rPr>
              <a:t>processor</a:t>
            </a:r>
            <a:r>
              <a:rPr lang="en" sz="1800" dirty="0">
                <a:solidFill>
                  <a:schemeClr val="tx1"/>
                </a:solidFill>
              </a:rPr>
              <a:t> time).</a:t>
            </a:r>
          </a:p>
          <a:p>
            <a:pPr marL="457200" lvl="0" indent="-342900" algn="just" rtl="0">
              <a:spcBef>
                <a:spcPts val="0"/>
              </a:spcBef>
              <a:buSzPct val="100000"/>
              <a:buFont typeface="Arial"/>
              <a:buChar char="●"/>
            </a:pPr>
            <a:r>
              <a:rPr lang="en" sz="1800" dirty="0">
                <a:solidFill>
                  <a:schemeClr val="tx1"/>
                </a:solidFill>
              </a:rPr>
              <a:t>if the first command produces a very large amount of output and/or does not terminate.</a:t>
            </a:r>
          </a:p>
          <a:p>
            <a:pPr lvl="0" rtl="0">
              <a:spcBef>
                <a:spcPts val="0"/>
              </a:spcBef>
              <a:buNone/>
            </a:pPr>
            <a:endParaRPr dirty="0">
              <a:solidFill>
                <a:schemeClr val="tx1"/>
              </a:solidFill>
            </a:endParaRPr>
          </a:p>
        </p:txBody>
      </p:sp>
    </p:spTree>
    <p:extLst>
      <p:ext uri="{BB962C8B-B14F-4D97-AF65-F5344CB8AC3E}">
        <p14:creationId xmlns:p14="http://schemas.microsoft.com/office/powerpoint/2010/main" val="2260043851"/>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Shape 642"/>
          <p:cNvSpPr txBox="1">
            <a:spLocks noGrp="1"/>
          </p:cNvSpPr>
          <p:nvPr>
            <p:ph type="title"/>
          </p:nvPr>
        </p:nvSpPr>
        <p:spPr>
          <a:xfrm>
            <a:off x="457200" y="533078"/>
            <a:ext cx="6879600" cy="530324"/>
          </a:xfrm>
          <a:prstGeom prst="rect">
            <a:avLst/>
          </a:prstGeom>
        </p:spPr>
        <p:txBody>
          <a:bodyPr lIns="91425" tIns="91425" rIns="91425" bIns="91425" anchor="b" anchorCtr="0">
            <a:noAutofit/>
          </a:bodyPr>
          <a:lstStyle/>
          <a:p>
            <a:pPr lvl="0" algn="ctr" rtl="0">
              <a:spcBef>
                <a:spcPts val="0"/>
              </a:spcBef>
              <a:buNone/>
            </a:pPr>
            <a:r>
              <a:rPr lang="en"/>
              <a:t>Pipe in Java</a:t>
            </a:r>
          </a:p>
        </p:txBody>
      </p:sp>
      <p:sp>
        <p:nvSpPr>
          <p:cNvPr id="643" name="Shape 643"/>
          <p:cNvSpPr txBox="1">
            <a:spLocks noGrp="1"/>
          </p:cNvSpPr>
          <p:nvPr>
            <p:ph type="body" idx="1"/>
          </p:nvPr>
        </p:nvSpPr>
        <p:spPr>
          <a:prstGeom prst="rect">
            <a:avLst/>
          </a:prstGeom>
        </p:spPr>
        <p:txBody>
          <a:bodyPr lIns="91425" tIns="91425" rIns="91425" bIns="91425" anchor="t" anchorCtr="0">
            <a:noAutofit/>
          </a:bodyPr>
          <a:lstStyle/>
          <a:p>
            <a:pPr lvl="0" algn="just" rtl="0">
              <a:spcBef>
                <a:spcPts val="0"/>
              </a:spcBef>
              <a:buNone/>
            </a:pPr>
            <a:r>
              <a:rPr lang="en" sz="1800" dirty="0">
                <a:solidFill>
                  <a:schemeClr val="tx1"/>
                </a:solidFill>
              </a:rPr>
              <a:t>Pipes in Java IO provides the ability for two threads running in the same JVM to communicate. Therefore pipes can also be sources or destinations of data.</a:t>
            </a:r>
          </a:p>
          <a:p>
            <a:pPr lvl="0" algn="just" rtl="0">
              <a:spcBef>
                <a:spcPts val="0"/>
              </a:spcBef>
              <a:buClr>
                <a:schemeClr val="dk1"/>
              </a:buClr>
              <a:buFont typeface="Arial"/>
              <a:buNone/>
            </a:pPr>
            <a:endParaRPr sz="1800" dirty="0">
              <a:solidFill>
                <a:schemeClr val="tx1"/>
              </a:solidFill>
            </a:endParaRPr>
          </a:p>
          <a:p>
            <a:pPr lvl="0" algn="just" rtl="0">
              <a:spcBef>
                <a:spcPts val="0"/>
              </a:spcBef>
              <a:buNone/>
            </a:pPr>
            <a:r>
              <a:rPr lang="en" sz="1800" dirty="0">
                <a:solidFill>
                  <a:schemeClr val="tx1"/>
                </a:solidFill>
              </a:rPr>
              <a:t>You cannot use a pipe to communicate with a thread in a different JVM (different process). The pipe concept in Java is different from the pipe concept in Unix / Linux, where two processes running in different address spaces can communicate via a pipe. In Java, the communicating parties must be running in the same process, and should be different threads.</a:t>
            </a:r>
          </a:p>
          <a:p>
            <a:pPr lvl="0" algn="just" rtl="0">
              <a:spcBef>
                <a:spcPts val="0"/>
              </a:spcBef>
              <a:buNone/>
            </a:pPr>
            <a:endParaRPr sz="1800" dirty="0">
              <a:solidFill>
                <a:schemeClr val="tx1"/>
              </a:solidFill>
            </a:endParaRPr>
          </a:p>
          <a:p>
            <a:pPr lvl="0" algn="just" rtl="0">
              <a:spcBef>
                <a:spcPts val="0"/>
              </a:spcBef>
              <a:buNone/>
            </a:pPr>
            <a:r>
              <a:rPr lang="en" sz="1800" dirty="0">
                <a:solidFill>
                  <a:schemeClr val="tx1"/>
                </a:solidFill>
              </a:rPr>
              <a:t>Java </a:t>
            </a:r>
            <a:r>
              <a:rPr lang="en" sz="1800">
                <a:solidFill>
                  <a:schemeClr val="tx1"/>
                </a:solidFill>
              </a:rPr>
              <a:t>class</a:t>
            </a:r>
            <a:r>
              <a:rPr lang="en" sz="1800" smtClean="0">
                <a:solidFill>
                  <a:schemeClr val="tx1"/>
                </a:solidFill>
              </a:rPr>
              <a:t>:</a:t>
            </a:r>
            <a:endParaRPr sz="1400" dirty="0">
              <a:solidFill>
                <a:schemeClr val="tx1"/>
              </a:solidFill>
            </a:endParaRPr>
          </a:p>
          <a:p>
            <a:pPr marL="742950" indent="-285750" rtl="0">
              <a:spcBef>
                <a:spcPts val="0"/>
              </a:spcBef>
              <a:buFont typeface="Arial" panose="020B0604020202020204" pitchFamily="34" charset="0"/>
              <a:buChar char="•"/>
            </a:pPr>
            <a:r>
              <a:rPr lang="en" sz="1400" b="1" i="1" dirty="0">
                <a:solidFill>
                  <a:schemeClr val="tx1"/>
                </a:solidFill>
              </a:rPr>
              <a:t>PipedOutputStream</a:t>
            </a:r>
          </a:p>
          <a:p>
            <a:pPr marL="285750" indent="-285750" rtl="0">
              <a:spcBef>
                <a:spcPts val="0"/>
              </a:spcBef>
              <a:buFont typeface="Arial" panose="020B0604020202020204" pitchFamily="34" charset="0"/>
              <a:buChar char="•"/>
            </a:pPr>
            <a:endParaRPr sz="1400" b="1" dirty="0">
              <a:solidFill>
                <a:schemeClr val="tx1"/>
              </a:solidFill>
            </a:endParaRPr>
          </a:p>
          <a:p>
            <a:pPr marL="742950" lvl="0" indent="-285750" rtl="0">
              <a:spcBef>
                <a:spcPts val="0"/>
              </a:spcBef>
              <a:buFont typeface="Arial" panose="020B0604020202020204" pitchFamily="34" charset="0"/>
              <a:buChar char="•"/>
            </a:pPr>
            <a:r>
              <a:rPr lang="en" sz="1400" b="1" i="1" dirty="0">
                <a:solidFill>
                  <a:schemeClr val="tx1"/>
                </a:solidFill>
              </a:rPr>
              <a:t>PipedInputStream</a:t>
            </a:r>
          </a:p>
        </p:txBody>
      </p:sp>
    </p:spTree>
    <p:extLst>
      <p:ext uri="{BB962C8B-B14F-4D97-AF65-F5344CB8AC3E}">
        <p14:creationId xmlns:p14="http://schemas.microsoft.com/office/powerpoint/2010/main" val="1317374109"/>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Shape 649"/>
          <p:cNvSpPr txBox="1"/>
          <p:nvPr/>
        </p:nvSpPr>
        <p:spPr>
          <a:xfrm>
            <a:off x="562350" y="1276350"/>
            <a:ext cx="8019299" cy="4287599"/>
          </a:xfrm>
          <a:prstGeom prst="rect">
            <a:avLst/>
          </a:prstGeom>
          <a:noFill/>
          <a:ln>
            <a:noFill/>
          </a:ln>
        </p:spPr>
        <p:txBody>
          <a:bodyPr lIns="91425" tIns="91425" rIns="91425" bIns="91425" anchor="t" anchorCtr="0">
            <a:noAutofit/>
          </a:bodyPr>
          <a:lstStyle/>
          <a:p>
            <a:pPr lvl="0">
              <a:buClr>
                <a:schemeClr val="dk1"/>
              </a:buClr>
              <a:buSzPct val="78571"/>
            </a:pPr>
            <a:r>
              <a:rPr lang="en-US" sz="800" dirty="0">
                <a:solidFill>
                  <a:schemeClr val="tx1"/>
                </a:solidFill>
                <a:latin typeface="Consolas"/>
                <a:ea typeface="Consolas"/>
                <a:cs typeface="Consolas"/>
                <a:sym typeface="Consolas"/>
              </a:rPr>
              <a:t>import java.io.*;</a:t>
            </a:r>
          </a:p>
          <a:p>
            <a:pPr lvl="0">
              <a:buClr>
                <a:schemeClr val="dk1"/>
              </a:buClr>
              <a:buSzPct val="78571"/>
            </a:pPr>
            <a:endParaRPr lang="en-US" sz="800" dirty="0">
              <a:solidFill>
                <a:schemeClr val="tx1"/>
              </a:solidFill>
              <a:latin typeface="Consolas"/>
              <a:ea typeface="Consolas"/>
              <a:cs typeface="Consolas"/>
              <a:sym typeface="Consolas"/>
            </a:endParaRPr>
          </a:p>
          <a:p>
            <a:pPr lvl="0">
              <a:buClr>
                <a:schemeClr val="dk1"/>
              </a:buClr>
              <a:buSzPct val="78571"/>
            </a:pPr>
            <a:r>
              <a:rPr lang="en-US" sz="800" dirty="0">
                <a:solidFill>
                  <a:schemeClr val="tx1"/>
                </a:solidFill>
                <a:latin typeface="Consolas"/>
                <a:ea typeface="Consolas"/>
                <a:cs typeface="Consolas"/>
                <a:sym typeface="Consolas"/>
              </a:rPr>
              <a:t>public class </a:t>
            </a:r>
            <a:r>
              <a:rPr lang="en-US" sz="800" dirty="0" err="1">
                <a:solidFill>
                  <a:schemeClr val="tx1"/>
                </a:solidFill>
                <a:latin typeface="Consolas"/>
                <a:ea typeface="Consolas"/>
                <a:cs typeface="Consolas"/>
                <a:sym typeface="Consolas"/>
              </a:rPr>
              <a:t>Java_Pipe</a:t>
            </a:r>
            <a:r>
              <a:rPr lang="en-US" sz="800" dirty="0">
                <a:solidFill>
                  <a:schemeClr val="tx1"/>
                </a:solidFill>
                <a:latin typeface="Consolas"/>
                <a:ea typeface="Consolas"/>
                <a:cs typeface="Consolas"/>
                <a:sym typeface="Consolas"/>
              </a:rPr>
              <a:t> </a:t>
            </a:r>
          </a:p>
          <a:p>
            <a:pPr lvl="0">
              <a:buClr>
                <a:schemeClr val="dk1"/>
              </a:buClr>
              <a:buSzPct val="78571"/>
            </a:pPr>
            <a:r>
              <a:rPr lang="en-US" sz="800" dirty="0">
                <a:solidFill>
                  <a:schemeClr val="tx1"/>
                </a:solidFill>
                <a:latin typeface="Consolas"/>
                <a:ea typeface="Consolas"/>
                <a:cs typeface="Consolas"/>
                <a:sym typeface="Consolas"/>
              </a:rPr>
              <a:t>{</a:t>
            </a:r>
          </a:p>
          <a:p>
            <a:pPr lvl="0">
              <a:buClr>
                <a:schemeClr val="dk1"/>
              </a:buClr>
              <a:buSzPct val="78571"/>
            </a:pPr>
            <a:r>
              <a:rPr lang="en-US" sz="800" dirty="0">
                <a:solidFill>
                  <a:schemeClr val="tx1"/>
                </a:solidFill>
                <a:latin typeface="Consolas"/>
                <a:ea typeface="Consolas"/>
                <a:cs typeface="Consolas"/>
                <a:sym typeface="Consolas"/>
              </a:rPr>
              <a:t>    public static void main(String[] </a:t>
            </a:r>
            <a:r>
              <a:rPr lang="en-US" sz="800" dirty="0" err="1">
                <a:solidFill>
                  <a:schemeClr val="tx1"/>
                </a:solidFill>
                <a:latin typeface="Consolas"/>
                <a:ea typeface="Consolas"/>
                <a:cs typeface="Consolas"/>
                <a:sym typeface="Consolas"/>
              </a:rPr>
              <a:t>args</a:t>
            </a:r>
            <a:r>
              <a:rPr lang="en-US" sz="800" dirty="0">
                <a:solidFill>
                  <a:schemeClr val="tx1"/>
                </a:solidFill>
                <a:latin typeface="Consolas"/>
                <a:ea typeface="Consolas"/>
                <a:cs typeface="Consolas"/>
                <a:sym typeface="Consolas"/>
              </a:rPr>
              <a:t>) throws Exception </a:t>
            </a:r>
          </a:p>
          <a:p>
            <a:pPr lvl="0">
              <a:buClr>
                <a:schemeClr val="dk1"/>
              </a:buClr>
              <a:buSzPct val="78571"/>
            </a:pPr>
            <a:r>
              <a:rPr lang="en-US" sz="800" dirty="0">
                <a:solidFill>
                  <a:schemeClr val="tx1"/>
                </a:solidFill>
                <a:latin typeface="Consolas"/>
                <a:ea typeface="Consolas"/>
                <a:cs typeface="Consolas"/>
                <a:sym typeface="Consolas"/>
              </a:rPr>
              <a:t>    {</a:t>
            </a:r>
          </a:p>
          <a:p>
            <a:pPr lvl="0">
              <a:buClr>
                <a:schemeClr val="dk1"/>
              </a:buClr>
              <a:buSzPct val="78571"/>
            </a:pPr>
            <a:r>
              <a:rPr lang="en-US" sz="800" dirty="0">
                <a:solidFill>
                  <a:schemeClr val="tx1"/>
                </a:solidFill>
                <a:latin typeface="Consolas"/>
                <a:ea typeface="Consolas"/>
                <a:cs typeface="Consolas"/>
                <a:sym typeface="Consolas"/>
              </a:rPr>
              <a:t>        final </a:t>
            </a:r>
            <a:r>
              <a:rPr lang="en-US" sz="800" dirty="0" err="1">
                <a:solidFill>
                  <a:schemeClr val="tx1"/>
                </a:solidFill>
                <a:latin typeface="Consolas"/>
                <a:ea typeface="Consolas"/>
                <a:cs typeface="Consolas"/>
                <a:sym typeface="Consolas"/>
              </a:rPr>
              <a:t>PipedOutputStream</a:t>
            </a:r>
            <a:r>
              <a:rPr lang="en-US" sz="800" dirty="0">
                <a:solidFill>
                  <a:schemeClr val="tx1"/>
                </a:solidFill>
                <a:latin typeface="Consolas"/>
                <a:ea typeface="Consolas"/>
                <a:cs typeface="Consolas"/>
                <a:sym typeface="Consolas"/>
              </a:rPr>
              <a:t> output = new </a:t>
            </a:r>
            <a:r>
              <a:rPr lang="en-US" sz="800" dirty="0" err="1">
                <a:solidFill>
                  <a:schemeClr val="tx1"/>
                </a:solidFill>
                <a:latin typeface="Consolas"/>
                <a:ea typeface="Consolas"/>
                <a:cs typeface="Consolas"/>
                <a:sym typeface="Consolas"/>
              </a:rPr>
              <a:t>PipedOutputStream</a:t>
            </a:r>
            <a:r>
              <a:rPr lang="en-US" sz="800" dirty="0">
                <a:solidFill>
                  <a:schemeClr val="tx1"/>
                </a:solidFill>
                <a:latin typeface="Consolas"/>
                <a:ea typeface="Consolas"/>
                <a:cs typeface="Consolas"/>
                <a:sym typeface="Consolas"/>
              </a:rPr>
              <a:t>();</a:t>
            </a:r>
          </a:p>
          <a:p>
            <a:pPr lvl="0">
              <a:buClr>
                <a:schemeClr val="dk1"/>
              </a:buClr>
              <a:buSzPct val="78571"/>
            </a:pPr>
            <a:r>
              <a:rPr lang="en-US" sz="800" dirty="0">
                <a:solidFill>
                  <a:schemeClr val="tx1"/>
                </a:solidFill>
                <a:latin typeface="Consolas"/>
                <a:ea typeface="Consolas"/>
                <a:cs typeface="Consolas"/>
                <a:sym typeface="Consolas"/>
              </a:rPr>
              <a:t>        final </a:t>
            </a:r>
            <a:r>
              <a:rPr lang="en-US" sz="800" dirty="0" err="1">
                <a:solidFill>
                  <a:schemeClr val="tx1"/>
                </a:solidFill>
                <a:latin typeface="Consolas"/>
                <a:ea typeface="Consolas"/>
                <a:cs typeface="Consolas"/>
                <a:sym typeface="Consolas"/>
              </a:rPr>
              <a:t>PipedInputStream</a:t>
            </a:r>
            <a:r>
              <a:rPr lang="en-US" sz="800" dirty="0">
                <a:solidFill>
                  <a:schemeClr val="tx1"/>
                </a:solidFill>
                <a:latin typeface="Consolas"/>
                <a:ea typeface="Consolas"/>
                <a:cs typeface="Consolas"/>
                <a:sym typeface="Consolas"/>
              </a:rPr>
              <a:t>  input  = new </a:t>
            </a:r>
            <a:r>
              <a:rPr lang="en-US" sz="800" dirty="0" err="1">
                <a:solidFill>
                  <a:schemeClr val="tx1"/>
                </a:solidFill>
                <a:latin typeface="Consolas"/>
                <a:ea typeface="Consolas"/>
                <a:cs typeface="Consolas"/>
                <a:sym typeface="Consolas"/>
              </a:rPr>
              <a:t>PipedInputStream</a:t>
            </a:r>
            <a:r>
              <a:rPr lang="en-US" sz="800" dirty="0">
                <a:solidFill>
                  <a:schemeClr val="tx1"/>
                </a:solidFill>
                <a:latin typeface="Consolas"/>
                <a:ea typeface="Consolas"/>
                <a:cs typeface="Consolas"/>
                <a:sym typeface="Consolas"/>
              </a:rPr>
              <a:t>(output);</a:t>
            </a:r>
          </a:p>
          <a:p>
            <a:pPr lvl="0">
              <a:buClr>
                <a:schemeClr val="dk1"/>
              </a:buClr>
              <a:buSzPct val="78571"/>
            </a:pPr>
            <a:endParaRPr lang="en-US" sz="800" dirty="0">
              <a:solidFill>
                <a:schemeClr val="tx1"/>
              </a:solidFill>
              <a:latin typeface="Consolas"/>
              <a:ea typeface="Consolas"/>
              <a:cs typeface="Consolas"/>
              <a:sym typeface="Consolas"/>
            </a:endParaRPr>
          </a:p>
          <a:p>
            <a:pPr lvl="0">
              <a:buClr>
                <a:schemeClr val="dk1"/>
              </a:buClr>
              <a:buSzPct val="78571"/>
            </a:pPr>
            <a:r>
              <a:rPr lang="en-US" sz="800" dirty="0">
                <a:solidFill>
                  <a:schemeClr val="tx1"/>
                </a:solidFill>
                <a:latin typeface="Consolas"/>
                <a:ea typeface="Consolas"/>
                <a:cs typeface="Consolas"/>
                <a:sym typeface="Consolas"/>
              </a:rPr>
              <a:t>        Thread thread1 = new Thread(new Runnable() </a:t>
            </a:r>
          </a:p>
          <a:p>
            <a:pPr lvl="0">
              <a:buClr>
                <a:schemeClr val="dk1"/>
              </a:buClr>
              <a:buSzPct val="78571"/>
            </a:pPr>
            <a:r>
              <a:rPr lang="en-US" sz="800" dirty="0">
                <a:solidFill>
                  <a:schemeClr val="tx1"/>
                </a:solidFill>
                <a:latin typeface="Consolas"/>
                <a:ea typeface="Consolas"/>
                <a:cs typeface="Consolas"/>
                <a:sym typeface="Consolas"/>
              </a:rPr>
              <a:t>        {</a:t>
            </a:r>
          </a:p>
          <a:p>
            <a:pPr lvl="0">
              <a:buClr>
                <a:schemeClr val="dk1"/>
              </a:buClr>
              <a:buSzPct val="78571"/>
            </a:pPr>
            <a:r>
              <a:rPr lang="en-US" sz="800" dirty="0">
                <a:solidFill>
                  <a:schemeClr val="tx1"/>
                </a:solidFill>
                <a:latin typeface="Consolas"/>
                <a:ea typeface="Consolas"/>
                <a:cs typeface="Consolas"/>
                <a:sym typeface="Consolas"/>
              </a:rPr>
              <a:t>            public void run() </a:t>
            </a:r>
          </a:p>
          <a:p>
            <a:pPr lvl="0">
              <a:buClr>
                <a:schemeClr val="dk1"/>
              </a:buClr>
              <a:buSzPct val="78571"/>
            </a:pPr>
            <a:r>
              <a:rPr lang="en-US" sz="800" dirty="0">
                <a:solidFill>
                  <a:schemeClr val="tx1"/>
                </a:solidFill>
                <a:latin typeface="Consolas"/>
                <a:ea typeface="Consolas"/>
                <a:cs typeface="Consolas"/>
                <a:sym typeface="Consolas"/>
              </a:rPr>
              <a:t>            {</a:t>
            </a:r>
          </a:p>
          <a:p>
            <a:pPr lvl="0">
              <a:buClr>
                <a:schemeClr val="dk1"/>
              </a:buClr>
              <a:buSzPct val="78571"/>
            </a:pPr>
            <a:r>
              <a:rPr lang="en-US" sz="800" dirty="0">
                <a:solidFill>
                  <a:schemeClr val="tx1"/>
                </a:solidFill>
                <a:latin typeface="Consolas"/>
                <a:ea typeface="Consolas"/>
                <a:cs typeface="Consolas"/>
                <a:sym typeface="Consolas"/>
              </a:rPr>
              <a:t>                try </a:t>
            </a:r>
          </a:p>
          <a:p>
            <a:pPr lvl="0">
              <a:buClr>
                <a:schemeClr val="dk1"/>
              </a:buClr>
              <a:buSzPct val="78571"/>
            </a:pPr>
            <a:r>
              <a:rPr lang="en-US" sz="800" dirty="0">
                <a:solidFill>
                  <a:schemeClr val="tx1"/>
                </a:solidFill>
                <a:latin typeface="Consolas"/>
                <a:ea typeface="Consolas"/>
                <a:cs typeface="Consolas"/>
                <a:sym typeface="Consolas"/>
              </a:rPr>
              <a:t>                {</a:t>
            </a:r>
          </a:p>
          <a:p>
            <a:pPr lvl="0">
              <a:buClr>
                <a:schemeClr val="dk1"/>
              </a:buClr>
              <a:buSzPct val="78571"/>
            </a:pPr>
            <a:r>
              <a:rPr lang="en-US" sz="800" dirty="0">
                <a:solidFill>
                  <a:schemeClr val="tx1"/>
                </a:solidFill>
                <a:latin typeface="Consolas"/>
                <a:ea typeface="Consolas"/>
                <a:cs typeface="Consolas"/>
                <a:sym typeface="Consolas"/>
              </a:rPr>
              <a:t>                    </a:t>
            </a:r>
            <a:r>
              <a:rPr lang="en-US" sz="800" dirty="0" err="1">
                <a:solidFill>
                  <a:schemeClr val="tx1"/>
                </a:solidFill>
                <a:latin typeface="Consolas"/>
                <a:ea typeface="Consolas"/>
                <a:cs typeface="Consolas"/>
                <a:sym typeface="Consolas"/>
              </a:rPr>
              <a:t>output.write</a:t>
            </a:r>
            <a:r>
              <a:rPr lang="en-US" sz="800" dirty="0">
                <a:solidFill>
                  <a:schemeClr val="tx1"/>
                </a:solidFill>
                <a:latin typeface="Consolas"/>
                <a:ea typeface="Consolas"/>
                <a:cs typeface="Consolas"/>
                <a:sym typeface="Consolas"/>
              </a:rPr>
              <a:t>("Hello world, pipe! \n".</a:t>
            </a:r>
            <a:r>
              <a:rPr lang="en-US" sz="800" dirty="0" err="1">
                <a:solidFill>
                  <a:schemeClr val="tx1"/>
                </a:solidFill>
                <a:latin typeface="Consolas"/>
                <a:ea typeface="Consolas"/>
                <a:cs typeface="Consolas"/>
                <a:sym typeface="Consolas"/>
              </a:rPr>
              <a:t>getBytes</a:t>
            </a:r>
            <a:r>
              <a:rPr lang="en-US" sz="800" dirty="0">
                <a:solidFill>
                  <a:schemeClr val="tx1"/>
                </a:solidFill>
                <a:latin typeface="Consolas"/>
                <a:ea typeface="Consolas"/>
                <a:cs typeface="Consolas"/>
                <a:sym typeface="Consolas"/>
              </a:rPr>
              <a:t>());</a:t>
            </a:r>
          </a:p>
          <a:p>
            <a:pPr lvl="0">
              <a:buClr>
                <a:schemeClr val="dk1"/>
              </a:buClr>
              <a:buSzPct val="78571"/>
            </a:pPr>
            <a:r>
              <a:rPr lang="en-US" sz="800" dirty="0">
                <a:solidFill>
                  <a:schemeClr val="tx1"/>
                </a:solidFill>
                <a:latin typeface="Consolas"/>
                <a:ea typeface="Consolas"/>
                <a:cs typeface="Consolas"/>
                <a:sym typeface="Consolas"/>
              </a:rPr>
              <a:t>                } </a:t>
            </a:r>
          </a:p>
          <a:p>
            <a:pPr lvl="0">
              <a:buClr>
                <a:schemeClr val="dk1"/>
              </a:buClr>
              <a:buSzPct val="78571"/>
            </a:pPr>
            <a:r>
              <a:rPr lang="en-US" sz="800" dirty="0">
                <a:solidFill>
                  <a:schemeClr val="tx1"/>
                </a:solidFill>
                <a:latin typeface="Consolas"/>
                <a:ea typeface="Consolas"/>
                <a:cs typeface="Consolas"/>
                <a:sym typeface="Consolas"/>
              </a:rPr>
              <a:t>                catch (</a:t>
            </a:r>
            <a:r>
              <a:rPr lang="en-US" sz="800" dirty="0" err="1">
                <a:solidFill>
                  <a:schemeClr val="tx1"/>
                </a:solidFill>
                <a:latin typeface="Consolas"/>
                <a:ea typeface="Consolas"/>
                <a:cs typeface="Consolas"/>
                <a:sym typeface="Consolas"/>
              </a:rPr>
              <a:t>IOException</a:t>
            </a:r>
            <a:r>
              <a:rPr lang="en-US" sz="800" dirty="0">
                <a:solidFill>
                  <a:schemeClr val="tx1"/>
                </a:solidFill>
                <a:latin typeface="Consolas"/>
                <a:ea typeface="Consolas"/>
                <a:cs typeface="Consolas"/>
                <a:sym typeface="Consolas"/>
              </a:rPr>
              <a:t> e) { }</a:t>
            </a:r>
          </a:p>
          <a:p>
            <a:pPr lvl="0">
              <a:buClr>
                <a:schemeClr val="dk1"/>
              </a:buClr>
              <a:buSzPct val="78571"/>
            </a:pPr>
            <a:r>
              <a:rPr lang="en-US" sz="800" dirty="0">
                <a:solidFill>
                  <a:schemeClr val="tx1"/>
                </a:solidFill>
                <a:latin typeface="Consolas"/>
                <a:ea typeface="Consolas"/>
                <a:cs typeface="Consolas"/>
                <a:sym typeface="Consolas"/>
              </a:rPr>
              <a:t>            }</a:t>
            </a:r>
          </a:p>
          <a:p>
            <a:pPr lvl="0">
              <a:buClr>
                <a:schemeClr val="dk1"/>
              </a:buClr>
              <a:buSzPct val="78571"/>
            </a:pPr>
            <a:r>
              <a:rPr lang="en-US" sz="800" dirty="0">
                <a:solidFill>
                  <a:schemeClr val="tx1"/>
                </a:solidFill>
                <a:latin typeface="Consolas"/>
                <a:ea typeface="Consolas"/>
                <a:cs typeface="Consolas"/>
                <a:sym typeface="Consolas"/>
              </a:rPr>
              <a:t>        });</a:t>
            </a:r>
          </a:p>
          <a:p>
            <a:pPr lvl="0">
              <a:buClr>
                <a:schemeClr val="dk1"/>
              </a:buClr>
              <a:buSzPct val="78571"/>
            </a:pPr>
            <a:r>
              <a:rPr lang="en-US" sz="800" dirty="0">
                <a:solidFill>
                  <a:schemeClr val="tx1"/>
                </a:solidFill>
                <a:latin typeface="Consolas"/>
                <a:ea typeface="Consolas"/>
                <a:cs typeface="Consolas"/>
                <a:sym typeface="Consolas"/>
              </a:rPr>
              <a:t>        Thread thread2 = new Thread(new Runnable() </a:t>
            </a:r>
          </a:p>
          <a:p>
            <a:pPr lvl="0">
              <a:buClr>
                <a:schemeClr val="dk1"/>
              </a:buClr>
              <a:buSzPct val="78571"/>
            </a:pPr>
            <a:r>
              <a:rPr lang="en-US" sz="800" dirty="0">
                <a:solidFill>
                  <a:schemeClr val="tx1"/>
                </a:solidFill>
                <a:latin typeface="Consolas"/>
                <a:ea typeface="Consolas"/>
                <a:cs typeface="Consolas"/>
                <a:sym typeface="Consolas"/>
              </a:rPr>
              <a:t>        {</a:t>
            </a:r>
          </a:p>
          <a:p>
            <a:pPr lvl="0">
              <a:buClr>
                <a:schemeClr val="dk1"/>
              </a:buClr>
              <a:buSzPct val="78571"/>
            </a:pPr>
            <a:r>
              <a:rPr lang="en-US" sz="800" dirty="0">
                <a:solidFill>
                  <a:schemeClr val="tx1"/>
                </a:solidFill>
                <a:latin typeface="Consolas"/>
                <a:ea typeface="Consolas"/>
                <a:cs typeface="Consolas"/>
                <a:sym typeface="Consolas"/>
              </a:rPr>
              <a:t>            public void run() </a:t>
            </a:r>
          </a:p>
          <a:p>
            <a:pPr lvl="0">
              <a:buClr>
                <a:schemeClr val="dk1"/>
              </a:buClr>
              <a:buSzPct val="78571"/>
            </a:pPr>
            <a:r>
              <a:rPr lang="en-US" sz="800" dirty="0">
                <a:solidFill>
                  <a:schemeClr val="tx1"/>
                </a:solidFill>
                <a:latin typeface="Consolas"/>
                <a:ea typeface="Consolas"/>
                <a:cs typeface="Consolas"/>
                <a:sym typeface="Consolas"/>
              </a:rPr>
              <a:t>            {</a:t>
            </a:r>
          </a:p>
          <a:p>
            <a:pPr lvl="0">
              <a:buClr>
                <a:schemeClr val="dk1"/>
              </a:buClr>
              <a:buSzPct val="78571"/>
            </a:pPr>
            <a:r>
              <a:rPr lang="en-US" sz="800" dirty="0">
                <a:solidFill>
                  <a:schemeClr val="tx1"/>
                </a:solidFill>
                <a:latin typeface="Consolas"/>
                <a:ea typeface="Consolas"/>
                <a:cs typeface="Consolas"/>
                <a:sym typeface="Consolas"/>
              </a:rPr>
              <a:t>                try </a:t>
            </a:r>
          </a:p>
          <a:p>
            <a:pPr lvl="0">
              <a:buClr>
                <a:schemeClr val="dk1"/>
              </a:buClr>
              <a:buSzPct val="78571"/>
            </a:pPr>
            <a:r>
              <a:rPr lang="en-US" sz="800" dirty="0">
                <a:solidFill>
                  <a:schemeClr val="tx1"/>
                </a:solidFill>
                <a:latin typeface="Consolas"/>
                <a:ea typeface="Consolas"/>
                <a:cs typeface="Consolas"/>
                <a:sym typeface="Consolas"/>
              </a:rPr>
              <a:t>                {</a:t>
            </a:r>
          </a:p>
          <a:p>
            <a:pPr lvl="0">
              <a:buClr>
                <a:schemeClr val="dk1"/>
              </a:buClr>
              <a:buSzPct val="78571"/>
            </a:pPr>
            <a:r>
              <a:rPr lang="en-US" sz="800" dirty="0">
                <a:solidFill>
                  <a:schemeClr val="tx1"/>
                </a:solidFill>
                <a:latin typeface="Consolas"/>
                <a:ea typeface="Consolas"/>
                <a:cs typeface="Consolas"/>
                <a:sym typeface="Consolas"/>
              </a:rPr>
              <a:t>                    </a:t>
            </a:r>
            <a:r>
              <a:rPr lang="en-US" sz="800" dirty="0" err="1">
                <a:solidFill>
                  <a:schemeClr val="tx1"/>
                </a:solidFill>
                <a:latin typeface="Consolas"/>
                <a:ea typeface="Consolas"/>
                <a:cs typeface="Consolas"/>
                <a:sym typeface="Consolas"/>
              </a:rPr>
              <a:t>int</a:t>
            </a:r>
            <a:r>
              <a:rPr lang="en-US" sz="800" dirty="0">
                <a:solidFill>
                  <a:schemeClr val="tx1"/>
                </a:solidFill>
                <a:latin typeface="Consolas"/>
                <a:ea typeface="Consolas"/>
                <a:cs typeface="Consolas"/>
                <a:sym typeface="Consolas"/>
              </a:rPr>
              <a:t> data = </a:t>
            </a:r>
            <a:r>
              <a:rPr lang="en-US" sz="800" dirty="0" err="1">
                <a:solidFill>
                  <a:schemeClr val="tx1"/>
                </a:solidFill>
                <a:latin typeface="Consolas"/>
                <a:ea typeface="Consolas"/>
                <a:cs typeface="Consolas"/>
                <a:sym typeface="Consolas"/>
              </a:rPr>
              <a:t>input.read</a:t>
            </a:r>
            <a:r>
              <a:rPr lang="en-US" sz="800" dirty="0">
                <a:solidFill>
                  <a:schemeClr val="tx1"/>
                </a:solidFill>
                <a:latin typeface="Consolas"/>
                <a:ea typeface="Consolas"/>
                <a:cs typeface="Consolas"/>
                <a:sym typeface="Consolas"/>
              </a:rPr>
              <a:t>();</a:t>
            </a:r>
          </a:p>
          <a:p>
            <a:pPr lvl="0">
              <a:buClr>
                <a:schemeClr val="dk1"/>
              </a:buClr>
              <a:buSzPct val="78571"/>
            </a:pPr>
            <a:r>
              <a:rPr lang="en-US" sz="800" dirty="0">
                <a:solidFill>
                  <a:schemeClr val="tx1"/>
                </a:solidFill>
                <a:latin typeface="Consolas"/>
                <a:ea typeface="Consolas"/>
                <a:cs typeface="Consolas"/>
                <a:sym typeface="Consolas"/>
              </a:rPr>
              <a:t>                    while(data != -1)</a:t>
            </a:r>
          </a:p>
          <a:p>
            <a:pPr lvl="0">
              <a:buClr>
                <a:schemeClr val="dk1"/>
              </a:buClr>
              <a:buSzPct val="78571"/>
            </a:pPr>
            <a:r>
              <a:rPr lang="en-US" sz="800" dirty="0">
                <a:solidFill>
                  <a:schemeClr val="tx1"/>
                </a:solidFill>
                <a:latin typeface="Consolas"/>
                <a:ea typeface="Consolas"/>
                <a:cs typeface="Consolas"/>
                <a:sym typeface="Consolas"/>
              </a:rPr>
              <a:t>                    {</a:t>
            </a:r>
          </a:p>
          <a:p>
            <a:pPr lvl="0">
              <a:buClr>
                <a:schemeClr val="dk1"/>
              </a:buClr>
              <a:buSzPct val="78571"/>
            </a:pPr>
            <a:r>
              <a:rPr lang="en-US" sz="800" dirty="0">
                <a:solidFill>
                  <a:schemeClr val="tx1"/>
                </a:solidFill>
                <a:latin typeface="Consolas"/>
                <a:ea typeface="Consolas"/>
                <a:cs typeface="Consolas"/>
                <a:sym typeface="Consolas"/>
              </a:rPr>
              <a:t>                        </a:t>
            </a:r>
            <a:r>
              <a:rPr lang="en-US" sz="800" dirty="0" err="1">
                <a:solidFill>
                  <a:schemeClr val="tx1"/>
                </a:solidFill>
                <a:latin typeface="Consolas"/>
                <a:ea typeface="Consolas"/>
                <a:cs typeface="Consolas"/>
                <a:sym typeface="Consolas"/>
              </a:rPr>
              <a:t>System.out.print</a:t>
            </a:r>
            <a:r>
              <a:rPr lang="en-US" sz="800" dirty="0">
                <a:solidFill>
                  <a:schemeClr val="tx1"/>
                </a:solidFill>
                <a:latin typeface="Consolas"/>
                <a:ea typeface="Consolas"/>
                <a:cs typeface="Consolas"/>
                <a:sym typeface="Consolas"/>
              </a:rPr>
              <a:t>((char) data);</a:t>
            </a:r>
          </a:p>
          <a:p>
            <a:pPr lvl="0">
              <a:buClr>
                <a:schemeClr val="dk1"/>
              </a:buClr>
              <a:buSzPct val="78571"/>
            </a:pPr>
            <a:r>
              <a:rPr lang="en-US" sz="800" dirty="0">
                <a:solidFill>
                  <a:schemeClr val="tx1"/>
                </a:solidFill>
                <a:latin typeface="Consolas"/>
                <a:ea typeface="Consolas"/>
                <a:cs typeface="Consolas"/>
                <a:sym typeface="Consolas"/>
              </a:rPr>
              <a:t>                        data = </a:t>
            </a:r>
            <a:r>
              <a:rPr lang="en-US" sz="800" dirty="0" err="1">
                <a:solidFill>
                  <a:schemeClr val="tx1"/>
                </a:solidFill>
                <a:latin typeface="Consolas"/>
                <a:ea typeface="Consolas"/>
                <a:cs typeface="Consolas"/>
                <a:sym typeface="Consolas"/>
              </a:rPr>
              <a:t>input.read</a:t>
            </a:r>
            <a:r>
              <a:rPr lang="en-US" sz="800" dirty="0">
                <a:solidFill>
                  <a:schemeClr val="tx1"/>
                </a:solidFill>
                <a:latin typeface="Consolas"/>
                <a:ea typeface="Consolas"/>
                <a:cs typeface="Consolas"/>
                <a:sym typeface="Consolas"/>
              </a:rPr>
              <a:t>();</a:t>
            </a:r>
          </a:p>
          <a:p>
            <a:pPr lvl="0">
              <a:buClr>
                <a:schemeClr val="dk1"/>
              </a:buClr>
              <a:buSzPct val="78571"/>
            </a:pPr>
            <a:r>
              <a:rPr lang="en-US" sz="800" dirty="0">
                <a:solidFill>
                  <a:schemeClr val="tx1"/>
                </a:solidFill>
                <a:latin typeface="Consolas"/>
                <a:ea typeface="Consolas"/>
                <a:cs typeface="Consolas"/>
                <a:sym typeface="Consolas"/>
              </a:rPr>
              <a:t>                    }</a:t>
            </a:r>
          </a:p>
          <a:p>
            <a:pPr lvl="0">
              <a:buClr>
                <a:schemeClr val="dk1"/>
              </a:buClr>
              <a:buSzPct val="78571"/>
            </a:pPr>
            <a:r>
              <a:rPr lang="en-US" sz="800" dirty="0">
                <a:solidFill>
                  <a:schemeClr val="tx1"/>
                </a:solidFill>
                <a:latin typeface="Consolas"/>
                <a:ea typeface="Consolas"/>
                <a:cs typeface="Consolas"/>
                <a:sym typeface="Consolas"/>
              </a:rPr>
              <a:t>                } </a:t>
            </a:r>
          </a:p>
          <a:p>
            <a:pPr lvl="0">
              <a:buClr>
                <a:schemeClr val="dk1"/>
              </a:buClr>
              <a:buSzPct val="78571"/>
            </a:pPr>
            <a:r>
              <a:rPr lang="en-US" sz="800" dirty="0">
                <a:solidFill>
                  <a:schemeClr val="tx1"/>
                </a:solidFill>
                <a:latin typeface="Consolas"/>
                <a:ea typeface="Consolas"/>
                <a:cs typeface="Consolas"/>
                <a:sym typeface="Consolas"/>
              </a:rPr>
              <a:t>                catch (</a:t>
            </a:r>
            <a:r>
              <a:rPr lang="en-US" sz="800" dirty="0" err="1">
                <a:solidFill>
                  <a:schemeClr val="tx1"/>
                </a:solidFill>
                <a:latin typeface="Consolas"/>
                <a:ea typeface="Consolas"/>
                <a:cs typeface="Consolas"/>
                <a:sym typeface="Consolas"/>
              </a:rPr>
              <a:t>IOException</a:t>
            </a:r>
            <a:r>
              <a:rPr lang="en-US" sz="800" dirty="0">
                <a:solidFill>
                  <a:schemeClr val="tx1"/>
                </a:solidFill>
                <a:latin typeface="Consolas"/>
                <a:ea typeface="Consolas"/>
                <a:cs typeface="Consolas"/>
                <a:sym typeface="Consolas"/>
              </a:rPr>
              <a:t> e) {</a:t>
            </a:r>
          </a:p>
          <a:p>
            <a:pPr lvl="0">
              <a:buClr>
                <a:schemeClr val="dk1"/>
              </a:buClr>
              <a:buSzPct val="78571"/>
            </a:pPr>
            <a:r>
              <a:rPr lang="en-US" sz="800" dirty="0">
                <a:solidFill>
                  <a:schemeClr val="tx1"/>
                </a:solidFill>
                <a:latin typeface="Consolas"/>
                <a:ea typeface="Consolas"/>
                <a:cs typeface="Consolas"/>
                <a:sym typeface="Consolas"/>
              </a:rPr>
              <a:t>                }</a:t>
            </a:r>
          </a:p>
          <a:p>
            <a:pPr lvl="0">
              <a:buClr>
                <a:schemeClr val="dk1"/>
              </a:buClr>
              <a:buSzPct val="78571"/>
            </a:pPr>
            <a:r>
              <a:rPr lang="en-US" sz="800" dirty="0">
                <a:solidFill>
                  <a:schemeClr val="tx1"/>
                </a:solidFill>
                <a:latin typeface="Consolas"/>
                <a:ea typeface="Consolas"/>
                <a:cs typeface="Consolas"/>
                <a:sym typeface="Consolas"/>
              </a:rPr>
              <a:t>            }</a:t>
            </a:r>
          </a:p>
          <a:p>
            <a:pPr lvl="0">
              <a:buClr>
                <a:schemeClr val="dk1"/>
              </a:buClr>
              <a:buSzPct val="78571"/>
            </a:pPr>
            <a:r>
              <a:rPr lang="en-US" sz="800" dirty="0">
                <a:solidFill>
                  <a:schemeClr val="tx1"/>
                </a:solidFill>
                <a:latin typeface="Consolas"/>
                <a:ea typeface="Consolas"/>
                <a:cs typeface="Consolas"/>
                <a:sym typeface="Consolas"/>
              </a:rPr>
              <a:t>        });</a:t>
            </a:r>
          </a:p>
          <a:p>
            <a:pPr lvl="0">
              <a:buClr>
                <a:schemeClr val="dk1"/>
              </a:buClr>
              <a:buSzPct val="78571"/>
            </a:pPr>
            <a:r>
              <a:rPr lang="en-US" sz="800" dirty="0">
                <a:solidFill>
                  <a:schemeClr val="tx1"/>
                </a:solidFill>
                <a:latin typeface="Consolas"/>
                <a:ea typeface="Consolas"/>
                <a:cs typeface="Consolas"/>
                <a:sym typeface="Consolas"/>
              </a:rPr>
              <a:t>        thread1.start();</a:t>
            </a:r>
          </a:p>
          <a:p>
            <a:pPr lvl="0">
              <a:buClr>
                <a:schemeClr val="dk1"/>
              </a:buClr>
              <a:buSzPct val="78571"/>
            </a:pPr>
            <a:r>
              <a:rPr lang="en-US" sz="800" dirty="0">
                <a:solidFill>
                  <a:schemeClr val="tx1"/>
                </a:solidFill>
                <a:latin typeface="Consolas"/>
                <a:ea typeface="Consolas"/>
                <a:cs typeface="Consolas"/>
                <a:sym typeface="Consolas"/>
              </a:rPr>
              <a:t>        thread2.start();</a:t>
            </a:r>
          </a:p>
          <a:p>
            <a:pPr lvl="0">
              <a:buClr>
                <a:schemeClr val="dk1"/>
              </a:buClr>
              <a:buSzPct val="78571"/>
            </a:pPr>
            <a:r>
              <a:rPr lang="en-US" sz="800" dirty="0">
                <a:solidFill>
                  <a:schemeClr val="tx1"/>
                </a:solidFill>
                <a:latin typeface="Consolas"/>
                <a:ea typeface="Consolas"/>
                <a:cs typeface="Consolas"/>
                <a:sym typeface="Consolas"/>
              </a:rPr>
              <a:t>    }</a:t>
            </a:r>
          </a:p>
          <a:p>
            <a:pPr lvl="0">
              <a:buClr>
                <a:schemeClr val="dk1"/>
              </a:buClr>
              <a:buSzPct val="78571"/>
            </a:pPr>
            <a:r>
              <a:rPr lang="en-US" sz="800" dirty="0">
                <a:solidFill>
                  <a:schemeClr val="tx1"/>
                </a:solidFill>
                <a:latin typeface="Consolas"/>
                <a:ea typeface="Consolas"/>
                <a:cs typeface="Consolas"/>
                <a:sym typeface="Consolas"/>
              </a:rPr>
              <a:t>}</a:t>
            </a:r>
          </a:p>
          <a:p>
            <a:pPr>
              <a:spcBef>
                <a:spcPts val="0"/>
              </a:spcBef>
              <a:buNone/>
            </a:pPr>
            <a:endParaRPr dirty="0">
              <a:solidFill>
                <a:schemeClr val="tx1"/>
              </a:solidFill>
            </a:endParaRPr>
          </a:p>
        </p:txBody>
      </p:sp>
    </p:spTree>
    <p:extLst>
      <p:ext uri="{BB962C8B-B14F-4D97-AF65-F5344CB8AC3E}">
        <p14:creationId xmlns:p14="http://schemas.microsoft.com/office/powerpoint/2010/main" val="1755186545"/>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Shape 654"/>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Pipes in C#</a:t>
            </a:r>
          </a:p>
        </p:txBody>
      </p:sp>
      <p:sp>
        <p:nvSpPr>
          <p:cNvPr id="655" name="Shape 655"/>
          <p:cNvSpPr txBox="1">
            <a:spLocks noGrp="1"/>
          </p:cNvSpPr>
          <p:nvPr>
            <p:ph type="body" idx="1"/>
          </p:nvPr>
        </p:nvSpPr>
        <p:spPr>
          <a:prstGeom prst="rect">
            <a:avLst/>
          </a:prstGeom>
        </p:spPr>
        <p:txBody>
          <a:bodyPr lIns="91425" tIns="91425" rIns="91425" bIns="91425" anchor="t" anchorCtr="0">
            <a:noAutofit/>
          </a:bodyPr>
          <a:lstStyle/>
          <a:p>
            <a:pPr marL="457200" lvl="0" indent="-419100" rtl="0">
              <a:lnSpc>
                <a:spcPct val="150000"/>
              </a:lnSpc>
              <a:spcBef>
                <a:spcPts val="0"/>
              </a:spcBef>
              <a:buClrTx/>
              <a:buSzPct val="100000"/>
              <a:buFont typeface="Arial"/>
              <a:buChar char="●"/>
            </a:pPr>
            <a:r>
              <a:rPr lang="en" sz="2000" dirty="0">
                <a:solidFill>
                  <a:schemeClr val="tx1"/>
                </a:solidFill>
                <a:latin typeface="Verdana"/>
                <a:ea typeface="Verdana"/>
                <a:cs typeface="Verdana"/>
                <a:sym typeface="Verdana"/>
              </a:rPr>
              <a:t>Pipes provide a means for interprocess communication</a:t>
            </a:r>
          </a:p>
          <a:p>
            <a:pPr marL="914400" lvl="1" indent="-419100" rtl="0">
              <a:lnSpc>
                <a:spcPct val="150000"/>
              </a:lnSpc>
              <a:spcBef>
                <a:spcPts val="0"/>
              </a:spcBef>
              <a:buClrTx/>
              <a:buSzPct val="100000"/>
              <a:buFont typeface="Verdana"/>
              <a:buChar char="○"/>
            </a:pPr>
            <a:r>
              <a:rPr lang="en" sz="2000" dirty="0">
                <a:solidFill>
                  <a:schemeClr val="tx1"/>
                </a:solidFill>
                <a:latin typeface="Verdana"/>
                <a:ea typeface="Verdana"/>
                <a:cs typeface="Verdana"/>
                <a:sym typeface="Verdana"/>
              </a:rPr>
              <a:t>Two Types:</a:t>
            </a:r>
          </a:p>
          <a:p>
            <a:pPr marL="1371600" lvl="2" indent="-419100" rtl="0">
              <a:lnSpc>
                <a:spcPct val="150000"/>
              </a:lnSpc>
              <a:spcBef>
                <a:spcPts val="0"/>
              </a:spcBef>
              <a:buClrTx/>
              <a:buSzPct val="100000"/>
              <a:buFont typeface="Verdana"/>
              <a:buChar char="■"/>
            </a:pPr>
            <a:r>
              <a:rPr lang="en" sz="2000" dirty="0">
                <a:solidFill>
                  <a:schemeClr val="tx1"/>
                </a:solidFill>
                <a:latin typeface="Verdana"/>
                <a:ea typeface="Verdana"/>
                <a:cs typeface="Verdana"/>
                <a:sym typeface="Verdana"/>
              </a:rPr>
              <a:t>Anonymous pipes</a:t>
            </a:r>
          </a:p>
          <a:p>
            <a:pPr marL="1371600" lvl="2" indent="-419100">
              <a:lnSpc>
                <a:spcPct val="150000"/>
              </a:lnSpc>
              <a:spcBef>
                <a:spcPts val="0"/>
              </a:spcBef>
              <a:buClrTx/>
              <a:buSzPct val="100000"/>
              <a:buFont typeface="Verdana"/>
              <a:buChar char="■"/>
            </a:pPr>
            <a:r>
              <a:rPr lang="en" sz="2000" dirty="0">
                <a:solidFill>
                  <a:schemeClr val="tx1"/>
                </a:solidFill>
                <a:latin typeface="Verdana"/>
                <a:ea typeface="Verdana"/>
                <a:cs typeface="Verdana"/>
                <a:sym typeface="Verdana"/>
              </a:rPr>
              <a:t>Named pipes</a:t>
            </a:r>
          </a:p>
        </p:txBody>
      </p:sp>
    </p:spTree>
    <p:extLst>
      <p:ext uri="{BB962C8B-B14F-4D97-AF65-F5344CB8AC3E}">
        <p14:creationId xmlns:p14="http://schemas.microsoft.com/office/powerpoint/2010/main" val="936755047"/>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Shape 660"/>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a:t>Anonymous Pipes in C#</a:t>
            </a:r>
          </a:p>
        </p:txBody>
      </p:sp>
      <p:sp>
        <p:nvSpPr>
          <p:cNvPr id="661" name="Shape 661"/>
          <p:cNvSpPr txBox="1">
            <a:spLocks noGrp="1"/>
          </p:cNvSpPr>
          <p:nvPr>
            <p:ph type="body" idx="1"/>
          </p:nvPr>
        </p:nvSpPr>
        <p:spPr>
          <a:prstGeom prst="rect">
            <a:avLst/>
          </a:prstGeom>
        </p:spPr>
        <p:txBody>
          <a:bodyPr lIns="91425" tIns="91425" rIns="91425" bIns="91425" anchor="t" anchorCtr="0">
            <a:noAutofit/>
          </a:bodyPr>
          <a:lstStyle/>
          <a:p>
            <a:pPr marL="457200" lvl="0" indent="-419100" rtl="0">
              <a:lnSpc>
                <a:spcPct val="122727"/>
              </a:lnSpc>
              <a:spcBef>
                <a:spcPts val="0"/>
              </a:spcBef>
              <a:buClrTx/>
              <a:buSzPct val="100000"/>
              <a:buFont typeface="Arial"/>
              <a:buChar char="●"/>
            </a:pPr>
            <a:r>
              <a:rPr lang="en" sz="2000" dirty="0">
                <a:solidFill>
                  <a:schemeClr val="tx1"/>
                </a:solidFill>
              </a:rPr>
              <a:t>provide interprocess communication on a local computer</a:t>
            </a:r>
          </a:p>
          <a:p>
            <a:pPr marL="457200" lvl="0" indent="-419100" rtl="0">
              <a:lnSpc>
                <a:spcPct val="122727"/>
              </a:lnSpc>
              <a:spcBef>
                <a:spcPts val="0"/>
              </a:spcBef>
              <a:buClrTx/>
              <a:buSzPct val="100000"/>
              <a:buFont typeface="Arial"/>
              <a:buChar char="●"/>
            </a:pPr>
            <a:r>
              <a:rPr lang="en" sz="2000" dirty="0">
                <a:solidFill>
                  <a:schemeClr val="tx1"/>
                </a:solidFill>
              </a:rPr>
              <a:t>require less overhead than named pipes but offer limited services</a:t>
            </a:r>
          </a:p>
          <a:p>
            <a:pPr marL="457200" lvl="0" indent="-419100" rtl="0">
              <a:lnSpc>
                <a:spcPct val="122727"/>
              </a:lnSpc>
              <a:spcBef>
                <a:spcPts val="0"/>
              </a:spcBef>
              <a:buClrTx/>
              <a:buSzPct val="100000"/>
              <a:buFont typeface="Arial"/>
              <a:buChar char="●"/>
            </a:pPr>
            <a:r>
              <a:rPr lang="en" sz="2000" dirty="0" smtClean="0">
                <a:solidFill>
                  <a:schemeClr val="tx1"/>
                </a:solidFill>
              </a:rPr>
              <a:t>cannot </a:t>
            </a:r>
            <a:r>
              <a:rPr lang="en" sz="2000" dirty="0">
                <a:solidFill>
                  <a:schemeClr val="tx1"/>
                </a:solidFill>
              </a:rPr>
              <a:t>be used over a network</a:t>
            </a:r>
          </a:p>
          <a:p>
            <a:pPr marL="457200" lvl="0" indent="-419100" rtl="0">
              <a:lnSpc>
                <a:spcPct val="122727"/>
              </a:lnSpc>
              <a:spcBef>
                <a:spcPts val="0"/>
              </a:spcBef>
              <a:buClrTx/>
              <a:buSzPct val="100000"/>
              <a:buFont typeface="Arial"/>
              <a:buChar char="●"/>
            </a:pPr>
            <a:r>
              <a:rPr lang="en" sz="2000" dirty="0">
                <a:solidFill>
                  <a:schemeClr val="tx1"/>
                </a:solidFill>
              </a:rPr>
              <a:t>support only a single server instance</a:t>
            </a:r>
          </a:p>
        </p:txBody>
      </p:sp>
    </p:spTree>
    <p:extLst>
      <p:ext uri="{BB962C8B-B14F-4D97-AF65-F5344CB8AC3E}">
        <p14:creationId xmlns:p14="http://schemas.microsoft.com/office/powerpoint/2010/main" val="2678871546"/>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Shape 666"/>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a:t>Anonymous Pipes in C#</a:t>
            </a:r>
          </a:p>
        </p:txBody>
      </p:sp>
      <p:sp>
        <p:nvSpPr>
          <p:cNvPr id="667" name="Shape 667"/>
          <p:cNvSpPr txBox="1">
            <a:spLocks noGrp="1"/>
          </p:cNvSpPr>
          <p:nvPr>
            <p:ph type="body" idx="1"/>
          </p:nvPr>
        </p:nvSpPr>
        <p:spPr>
          <a:prstGeom prst="rect">
            <a:avLst/>
          </a:prstGeom>
        </p:spPr>
        <p:txBody>
          <a:bodyPr lIns="91425" tIns="91425" rIns="91425" bIns="91425" anchor="t" anchorCtr="0">
            <a:noAutofit/>
          </a:bodyPr>
          <a:lstStyle/>
          <a:p>
            <a:pPr marL="495300" lvl="0" indent="-457200" rtl="0">
              <a:lnSpc>
                <a:spcPct val="122727"/>
              </a:lnSpc>
              <a:spcBef>
                <a:spcPts val="0"/>
              </a:spcBef>
              <a:buClrTx/>
              <a:buSzPct val="100000"/>
              <a:buFont typeface="Arial" panose="020B0604020202020204" pitchFamily="34" charset="0"/>
              <a:buChar char="•"/>
            </a:pPr>
            <a:r>
              <a:rPr lang="en" sz="2400" dirty="0">
                <a:solidFill>
                  <a:schemeClr val="tx1"/>
                </a:solidFill>
              </a:rPr>
              <a:t>useful for communication between threads, or between parent and child processes where the pipe handles can be easily passed to the child process when it is created.</a:t>
            </a:r>
          </a:p>
          <a:p>
            <a:pPr marL="495300" lvl="0" indent="-457200" rtl="0">
              <a:lnSpc>
                <a:spcPct val="122727"/>
              </a:lnSpc>
              <a:spcBef>
                <a:spcPts val="0"/>
              </a:spcBef>
              <a:buClrTx/>
              <a:buSzPct val="100000"/>
              <a:buFont typeface="Arial" panose="020B0604020202020204" pitchFamily="34" charset="0"/>
              <a:buChar char="•"/>
            </a:pPr>
            <a:r>
              <a:rPr lang="en" sz="2400" dirty="0">
                <a:solidFill>
                  <a:schemeClr val="tx1"/>
                </a:solidFill>
              </a:rPr>
              <a:t>implemented using: </a:t>
            </a:r>
          </a:p>
          <a:p>
            <a:pPr marL="952500" lvl="1" indent="-457200" rtl="0">
              <a:lnSpc>
                <a:spcPct val="122727"/>
              </a:lnSpc>
              <a:spcBef>
                <a:spcPts val="0"/>
              </a:spcBef>
              <a:buClrTx/>
              <a:buSzPct val="100000"/>
              <a:buFont typeface="Arial" panose="020B0604020202020204" pitchFamily="34" charset="0"/>
              <a:buChar char="•"/>
            </a:pPr>
            <a:r>
              <a:rPr lang="en" i="1" dirty="0">
                <a:solidFill>
                  <a:schemeClr val="tx1"/>
                </a:solidFill>
              </a:rPr>
              <a:t>AnonymousPipeServerStream</a:t>
            </a:r>
          </a:p>
          <a:p>
            <a:pPr marL="952500" lvl="1" indent="-457200" rtl="0">
              <a:lnSpc>
                <a:spcPct val="122727"/>
              </a:lnSpc>
              <a:spcBef>
                <a:spcPts val="0"/>
              </a:spcBef>
              <a:buClrTx/>
              <a:buSzPct val="100000"/>
              <a:buFont typeface="Arial" panose="020B0604020202020204" pitchFamily="34" charset="0"/>
              <a:buChar char="•"/>
            </a:pPr>
            <a:r>
              <a:rPr lang="en" i="1" dirty="0">
                <a:solidFill>
                  <a:schemeClr val="tx1"/>
                </a:solidFill>
              </a:rPr>
              <a:t>AnonymousPipeClientStream</a:t>
            </a:r>
          </a:p>
        </p:txBody>
      </p:sp>
    </p:spTree>
    <p:extLst>
      <p:ext uri="{BB962C8B-B14F-4D97-AF65-F5344CB8AC3E}">
        <p14:creationId xmlns:p14="http://schemas.microsoft.com/office/powerpoint/2010/main" val="157538893"/>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Shape 672"/>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a:t>Named Pipes in C#</a:t>
            </a:r>
          </a:p>
        </p:txBody>
      </p:sp>
      <p:sp>
        <p:nvSpPr>
          <p:cNvPr id="673" name="Shape 673"/>
          <p:cNvSpPr txBox="1">
            <a:spLocks noGrp="1"/>
          </p:cNvSpPr>
          <p:nvPr>
            <p:ph type="body" idx="1"/>
          </p:nvPr>
        </p:nvSpPr>
        <p:spPr>
          <a:prstGeom prst="rect">
            <a:avLst/>
          </a:prstGeom>
        </p:spPr>
        <p:txBody>
          <a:bodyPr lIns="91425" tIns="91425" rIns="91425" bIns="91425" anchor="t" anchorCtr="0">
            <a:noAutofit/>
          </a:bodyPr>
          <a:lstStyle/>
          <a:p>
            <a:pPr marL="457200" lvl="0" indent="-419100" rtl="0">
              <a:lnSpc>
                <a:spcPct val="122727"/>
              </a:lnSpc>
              <a:spcBef>
                <a:spcPts val="0"/>
              </a:spcBef>
              <a:buClrTx/>
              <a:buSzPct val="100000"/>
              <a:buFont typeface="Arial"/>
              <a:buChar char="●"/>
            </a:pPr>
            <a:r>
              <a:rPr lang="en" sz="2000" dirty="0">
                <a:solidFill>
                  <a:schemeClr val="tx1"/>
                </a:solidFill>
              </a:rPr>
              <a:t>provide interprocess communication between a pipe server and one or more pipe clients</a:t>
            </a:r>
          </a:p>
          <a:p>
            <a:pPr marL="457200" lvl="0" indent="-419100" rtl="0">
              <a:lnSpc>
                <a:spcPct val="122727"/>
              </a:lnSpc>
              <a:spcBef>
                <a:spcPts val="0"/>
              </a:spcBef>
              <a:buClrTx/>
              <a:buSzPct val="100000"/>
              <a:buFont typeface="Arial"/>
              <a:buChar char="●"/>
            </a:pPr>
            <a:r>
              <a:rPr lang="en" sz="2000" dirty="0">
                <a:solidFill>
                  <a:schemeClr val="tx1"/>
                </a:solidFill>
              </a:rPr>
              <a:t>can be one-way or duplex</a:t>
            </a:r>
          </a:p>
          <a:p>
            <a:pPr marL="457200" lvl="0" indent="-419100" rtl="0">
              <a:lnSpc>
                <a:spcPct val="122727"/>
              </a:lnSpc>
              <a:spcBef>
                <a:spcPts val="0"/>
              </a:spcBef>
              <a:buClrTx/>
              <a:buSzPct val="100000"/>
              <a:buFont typeface="Arial"/>
              <a:buChar char="●"/>
            </a:pPr>
            <a:r>
              <a:rPr lang="en" sz="2000" dirty="0">
                <a:solidFill>
                  <a:schemeClr val="tx1"/>
                </a:solidFill>
              </a:rPr>
              <a:t>support message-based communication and allow multiple clients to connect simultaneously to the server process using the same pipe name</a:t>
            </a:r>
          </a:p>
        </p:txBody>
      </p:sp>
    </p:spTree>
    <p:extLst>
      <p:ext uri="{BB962C8B-B14F-4D97-AF65-F5344CB8AC3E}">
        <p14:creationId xmlns:p14="http://schemas.microsoft.com/office/powerpoint/2010/main" val="3107614981"/>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a:t>Named Pipes in C#</a:t>
            </a:r>
          </a:p>
        </p:txBody>
      </p:sp>
      <p:sp>
        <p:nvSpPr>
          <p:cNvPr id="679" name="Shape 679"/>
          <p:cNvSpPr txBox="1">
            <a:spLocks noGrp="1"/>
          </p:cNvSpPr>
          <p:nvPr>
            <p:ph type="body" idx="1"/>
          </p:nvPr>
        </p:nvSpPr>
        <p:spPr>
          <a:prstGeom prst="rect">
            <a:avLst/>
          </a:prstGeom>
        </p:spPr>
        <p:txBody>
          <a:bodyPr lIns="91425" tIns="91425" rIns="91425" bIns="91425" anchor="t" anchorCtr="0">
            <a:noAutofit/>
          </a:bodyPr>
          <a:lstStyle/>
          <a:p>
            <a:pPr marL="457200" lvl="0" indent="-419100" rtl="0">
              <a:lnSpc>
                <a:spcPct val="122727"/>
              </a:lnSpc>
              <a:spcBef>
                <a:spcPts val="0"/>
              </a:spcBef>
              <a:buClrTx/>
              <a:buSzPct val="100000"/>
              <a:buFont typeface="Arial"/>
              <a:buChar char="●"/>
            </a:pPr>
            <a:r>
              <a:rPr lang="en" sz="2000" dirty="0">
                <a:solidFill>
                  <a:schemeClr val="tx1"/>
                </a:solidFill>
              </a:rPr>
              <a:t>support impersonation, which enables connecting processes to use their own permissions on remote servers.</a:t>
            </a:r>
          </a:p>
          <a:p>
            <a:pPr marL="457200" lvl="0" indent="-419100" rtl="0">
              <a:lnSpc>
                <a:spcPct val="122727"/>
              </a:lnSpc>
              <a:spcBef>
                <a:spcPts val="0"/>
              </a:spcBef>
              <a:buClrTx/>
              <a:buSzPct val="100000"/>
              <a:buFont typeface="Arial"/>
              <a:buChar char="●"/>
            </a:pPr>
            <a:r>
              <a:rPr lang="en" sz="2000" dirty="0">
                <a:solidFill>
                  <a:schemeClr val="tx1"/>
                </a:solidFill>
                <a:latin typeface="Verdana"/>
                <a:ea typeface="Verdana"/>
                <a:cs typeface="Verdana"/>
                <a:sym typeface="Verdana"/>
              </a:rPr>
              <a:t>implemented using: </a:t>
            </a:r>
          </a:p>
          <a:p>
            <a:pPr marL="914400" lvl="1" indent="-419100" rtl="0">
              <a:lnSpc>
                <a:spcPct val="122727"/>
              </a:lnSpc>
              <a:spcBef>
                <a:spcPts val="0"/>
              </a:spcBef>
              <a:buClrTx/>
              <a:buSzPct val="100000"/>
              <a:buFont typeface="Courier New"/>
              <a:buChar char="o"/>
            </a:pPr>
            <a:r>
              <a:rPr lang="en" sz="2000" i="1" dirty="0">
                <a:solidFill>
                  <a:schemeClr val="tx1"/>
                </a:solidFill>
                <a:latin typeface="Verdana"/>
                <a:ea typeface="Verdana"/>
                <a:cs typeface="Verdana"/>
                <a:sym typeface="Verdana"/>
              </a:rPr>
              <a:t>NamedPipeServerStream</a:t>
            </a:r>
          </a:p>
          <a:p>
            <a:pPr marL="914400" lvl="1" indent="-419100" rtl="0">
              <a:lnSpc>
                <a:spcPct val="122727"/>
              </a:lnSpc>
              <a:spcBef>
                <a:spcPts val="0"/>
              </a:spcBef>
              <a:buClrTx/>
              <a:buSzPct val="100000"/>
              <a:buFont typeface="Courier New"/>
              <a:buChar char="o"/>
            </a:pPr>
            <a:r>
              <a:rPr lang="en" sz="2000" i="1" dirty="0">
                <a:solidFill>
                  <a:schemeClr val="tx1"/>
                </a:solidFill>
                <a:latin typeface="Verdana"/>
                <a:ea typeface="Verdana"/>
                <a:cs typeface="Verdana"/>
                <a:sym typeface="Verdana"/>
              </a:rPr>
              <a:t>NamedPipeClientStream</a:t>
            </a:r>
          </a:p>
        </p:txBody>
      </p:sp>
    </p:spTree>
    <p:extLst>
      <p:ext uri="{BB962C8B-B14F-4D97-AF65-F5344CB8AC3E}">
        <p14:creationId xmlns:p14="http://schemas.microsoft.com/office/powerpoint/2010/main" val="2324623042"/>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Shape 684"/>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a:t>Pipes C# </a:t>
            </a:r>
            <a:r>
              <a:rPr lang="en" dirty="0" smtClean="0"/>
              <a:t>Example </a:t>
            </a:r>
            <a:r>
              <a:rPr lang="en" sz="3600" dirty="0" smtClean="0"/>
              <a:t>(Anonymous)</a:t>
            </a:r>
            <a:endParaRPr lang="en" sz="3600" dirty="0"/>
          </a:p>
        </p:txBody>
      </p:sp>
      <p:sp>
        <p:nvSpPr>
          <p:cNvPr id="685" name="Shape 685"/>
          <p:cNvSpPr txBox="1">
            <a:spLocks noGrp="1"/>
          </p:cNvSpPr>
          <p:nvPr>
            <p:ph type="body" idx="1"/>
          </p:nvPr>
        </p:nvSpPr>
        <p:spPr>
          <a:prstGeom prst="rect">
            <a:avLst/>
          </a:prstGeom>
        </p:spPr>
        <p:txBody>
          <a:bodyPr lIns="91425" tIns="91425" rIns="91425" bIns="91425" anchor="t" anchorCtr="0">
            <a:noAutofit/>
          </a:bodyPr>
          <a:lstStyle/>
          <a:p>
            <a:pPr marL="342900" indent="-342900">
              <a:buFont typeface="Arial" panose="020B0604020202020204" pitchFamily="34" charset="0"/>
              <a:buChar char="•"/>
            </a:pPr>
            <a:r>
              <a:rPr lang="en-US" sz="2000" dirty="0" smtClean="0"/>
              <a:t>The server </a:t>
            </a:r>
            <a:r>
              <a:rPr lang="en-US" sz="2000" dirty="0"/>
              <a:t>creates an </a:t>
            </a:r>
            <a:r>
              <a:rPr lang="en-US" sz="2000" u="sng" dirty="0" err="1">
                <a:hlinkClick r:id="rId3"/>
              </a:rPr>
              <a:t>AnonymousPipeServerStream</a:t>
            </a:r>
            <a:r>
              <a:rPr lang="en-US" sz="2000" dirty="0">
                <a:hlinkClick r:id="rId3"/>
              </a:rPr>
              <a:t> object in a parent process with a </a:t>
            </a:r>
            <a:r>
              <a:rPr lang="en-US" sz="2000" u="sng" dirty="0" err="1">
                <a:hlinkClick r:id="rId4"/>
              </a:rPr>
              <a:t>PipeDirection</a:t>
            </a:r>
            <a:r>
              <a:rPr lang="en-US" sz="2000" dirty="0">
                <a:hlinkClick r:id="rId4"/>
              </a:rPr>
              <a:t> value of </a:t>
            </a:r>
            <a:r>
              <a:rPr lang="en-US" sz="2000" u="sng" dirty="0">
                <a:hlinkClick r:id="rId4"/>
              </a:rPr>
              <a:t>Out</a:t>
            </a:r>
            <a:r>
              <a:rPr lang="en-US" sz="2000" dirty="0">
                <a:hlinkClick r:id="rId4"/>
              </a:rPr>
              <a:t>. </a:t>
            </a:r>
          </a:p>
          <a:p>
            <a:pPr marL="342900" indent="-342900">
              <a:buFont typeface="Arial" panose="020B0604020202020204" pitchFamily="34" charset="0"/>
              <a:buChar char="•"/>
            </a:pPr>
            <a:r>
              <a:rPr lang="en-US" sz="2000" dirty="0"/>
              <a:t>The parent </a:t>
            </a:r>
            <a:r>
              <a:rPr lang="en-US" sz="2000" dirty="0" smtClean="0"/>
              <a:t>process (server ) </a:t>
            </a:r>
            <a:r>
              <a:rPr lang="en-US" sz="2000" dirty="0"/>
              <a:t>then creates a child process by using a client handle to create an </a:t>
            </a:r>
            <a:r>
              <a:rPr lang="en-US" sz="2000" u="sng" dirty="0" err="1">
                <a:hlinkClick r:id="rId5"/>
              </a:rPr>
              <a:t>AnonymousPipeClientStream</a:t>
            </a:r>
            <a:r>
              <a:rPr lang="en-US" sz="2000" dirty="0">
                <a:hlinkClick r:id="rId5"/>
              </a:rPr>
              <a:t> object. </a:t>
            </a:r>
          </a:p>
          <a:p>
            <a:pPr marL="342900" indent="-342900">
              <a:buFont typeface="Arial" panose="020B0604020202020204" pitchFamily="34" charset="0"/>
              <a:buChar char="•"/>
            </a:pPr>
            <a:r>
              <a:rPr lang="en-US" sz="2000" dirty="0"/>
              <a:t>The child </a:t>
            </a:r>
            <a:r>
              <a:rPr lang="en-US" sz="2000" dirty="0" smtClean="0"/>
              <a:t>process (client) </a:t>
            </a:r>
            <a:r>
              <a:rPr lang="en-US" sz="2000" dirty="0"/>
              <a:t>has a </a:t>
            </a:r>
            <a:r>
              <a:rPr lang="en-US" sz="2000" u="sng" dirty="0" err="1">
                <a:hlinkClick r:id="rId4"/>
              </a:rPr>
              <a:t>PipeDirection</a:t>
            </a:r>
            <a:r>
              <a:rPr lang="en-US" sz="2000" dirty="0">
                <a:hlinkClick r:id="rId4"/>
              </a:rPr>
              <a:t> value of </a:t>
            </a:r>
            <a:r>
              <a:rPr lang="en-US" sz="2000" u="sng" dirty="0">
                <a:hlinkClick r:id="rId4"/>
              </a:rPr>
              <a:t>In</a:t>
            </a:r>
            <a:r>
              <a:rPr lang="en-US" sz="2000" dirty="0">
                <a:hlinkClick r:id="rId4"/>
              </a:rPr>
              <a:t>.</a:t>
            </a:r>
          </a:p>
          <a:p>
            <a:pPr marL="342900" indent="-342900">
              <a:buFont typeface="Arial" panose="020B0604020202020204" pitchFamily="34" charset="0"/>
              <a:buChar char="•"/>
            </a:pPr>
            <a:r>
              <a:rPr lang="en-US" sz="2000" dirty="0"/>
              <a:t>The parent process then sends a user-supplied string to the child process. The string is displayed to the console in the child process.</a:t>
            </a:r>
          </a:p>
          <a:p>
            <a:pPr marL="342900" indent="-342900">
              <a:buFont typeface="Arial" panose="020B0604020202020204" pitchFamily="34" charset="0"/>
              <a:buChar char="•"/>
            </a:pPr>
            <a:r>
              <a:rPr lang="en-US" sz="2000" dirty="0"/>
              <a:t>The server process starts the client process and gives that process a client handle. The resulting executable from the client code should be named Pipe_Client.exe and be copied to the same directory as the server executable before running the server process.</a:t>
            </a:r>
            <a:endParaRPr sz="2000" dirty="0">
              <a:solidFill>
                <a:schemeClr val="tx1"/>
              </a:solidFill>
            </a:endParaRPr>
          </a:p>
        </p:txBody>
      </p:sp>
    </p:spTree>
    <p:extLst>
      <p:ext uri="{BB962C8B-B14F-4D97-AF65-F5344CB8AC3E}">
        <p14:creationId xmlns:p14="http://schemas.microsoft.com/office/powerpoint/2010/main" val="1572274671"/>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Shape 696"/>
          <p:cNvSpPr txBox="1">
            <a:spLocks noGrp="1"/>
          </p:cNvSpPr>
          <p:nvPr>
            <p:ph type="title"/>
          </p:nvPr>
        </p:nvSpPr>
        <p:spPr>
          <a:prstGeom prst="rect">
            <a:avLst/>
          </a:prstGeom>
        </p:spPr>
        <p:txBody>
          <a:bodyPr lIns="91425" tIns="91425" rIns="91425" bIns="91425" anchor="b" anchorCtr="0">
            <a:noAutofit/>
          </a:bodyPr>
          <a:lstStyle/>
          <a:p>
            <a:pPr lvl="0"/>
            <a:r>
              <a:rPr lang="en" sz="3200" dirty="0"/>
              <a:t>Pipes C# Example - (Anonymous</a:t>
            </a:r>
            <a:r>
              <a:rPr lang="en" sz="3200" dirty="0" smtClean="0"/>
              <a:t>) Server</a:t>
            </a:r>
            <a:endParaRPr lang="en" sz="3200" dirty="0"/>
          </a:p>
        </p:txBody>
      </p:sp>
      <p:sp>
        <p:nvSpPr>
          <p:cNvPr id="697" name="Shape 697"/>
          <p:cNvSpPr txBox="1">
            <a:spLocks noGrp="1"/>
          </p:cNvSpPr>
          <p:nvPr>
            <p:ph type="body" idx="1"/>
          </p:nvPr>
        </p:nvSpPr>
        <p:spPr>
          <a:prstGeom prst="rect">
            <a:avLst/>
          </a:prstGeom>
        </p:spPr>
        <p:txBody>
          <a:bodyPr lIns="91425" tIns="91425" rIns="91425" bIns="91425" anchor="t" anchorCtr="0">
            <a:noAutofit/>
          </a:bodyPr>
          <a:lstStyle/>
          <a:p>
            <a:r>
              <a:rPr lang="en-US" sz="800" dirty="0"/>
              <a:t>using System;</a:t>
            </a:r>
          </a:p>
          <a:p>
            <a:r>
              <a:rPr lang="en-US" sz="800" dirty="0"/>
              <a:t>using System.IO;</a:t>
            </a:r>
          </a:p>
          <a:p>
            <a:r>
              <a:rPr lang="en-US" sz="800" dirty="0"/>
              <a:t>using </a:t>
            </a:r>
            <a:r>
              <a:rPr lang="en-US" sz="800" dirty="0" err="1"/>
              <a:t>System.IO.Pipes</a:t>
            </a:r>
            <a:r>
              <a:rPr lang="en-US" sz="800" dirty="0"/>
              <a:t>;</a:t>
            </a:r>
          </a:p>
          <a:p>
            <a:r>
              <a:rPr lang="en-US" sz="800" dirty="0"/>
              <a:t>using </a:t>
            </a:r>
            <a:r>
              <a:rPr lang="en-US" sz="800" dirty="0" err="1"/>
              <a:t>System.Diagnostics</a:t>
            </a:r>
            <a:r>
              <a:rPr lang="en-US" sz="800" dirty="0"/>
              <a:t>;</a:t>
            </a:r>
          </a:p>
          <a:p>
            <a:endParaRPr lang="en-US" sz="800" dirty="0"/>
          </a:p>
          <a:p>
            <a:r>
              <a:rPr lang="en-US" sz="800" dirty="0"/>
              <a:t>namespace </a:t>
            </a:r>
            <a:r>
              <a:rPr lang="en-US" sz="800" dirty="0" err="1"/>
              <a:t>Pipe_Server</a:t>
            </a:r>
            <a:endParaRPr lang="en-US" sz="800" dirty="0"/>
          </a:p>
          <a:p>
            <a:r>
              <a:rPr lang="en-US" sz="800" dirty="0"/>
              <a:t>{</a:t>
            </a:r>
          </a:p>
          <a:p>
            <a:r>
              <a:rPr lang="en-US" sz="800" dirty="0"/>
              <a:t>    class </a:t>
            </a:r>
            <a:r>
              <a:rPr lang="en-US" sz="800" dirty="0" err="1"/>
              <a:t>pipeServer</a:t>
            </a:r>
            <a:endParaRPr lang="en-US" sz="800" dirty="0"/>
          </a:p>
          <a:p>
            <a:r>
              <a:rPr lang="en-US" sz="800" dirty="0"/>
              <a:t>    {</a:t>
            </a:r>
          </a:p>
          <a:p>
            <a:r>
              <a:rPr lang="en-US" sz="800" dirty="0"/>
              <a:t>        static void Main(string[] </a:t>
            </a:r>
            <a:r>
              <a:rPr lang="en-US" sz="800" dirty="0" err="1"/>
              <a:t>args</a:t>
            </a:r>
            <a:r>
              <a:rPr lang="en-US" sz="800" dirty="0"/>
              <a:t>)</a:t>
            </a:r>
          </a:p>
          <a:p>
            <a:r>
              <a:rPr lang="en-US" sz="800" dirty="0"/>
              <a:t>        {</a:t>
            </a:r>
          </a:p>
          <a:p>
            <a:r>
              <a:rPr lang="en-US" sz="800" dirty="0"/>
              <a:t>            Process </a:t>
            </a:r>
            <a:r>
              <a:rPr lang="en-US" sz="800" dirty="0" err="1"/>
              <a:t>pipeClient</a:t>
            </a:r>
            <a:r>
              <a:rPr lang="en-US" sz="800" dirty="0"/>
              <a:t> = new Process();</a:t>
            </a:r>
          </a:p>
          <a:p>
            <a:r>
              <a:rPr lang="en-US" sz="800" dirty="0"/>
              <a:t>            </a:t>
            </a:r>
            <a:r>
              <a:rPr lang="en-US" sz="800" dirty="0" err="1"/>
              <a:t>pipeClient.StartInfo.FileName</a:t>
            </a:r>
            <a:r>
              <a:rPr lang="en-US" sz="800" dirty="0"/>
              <a:t> = "Pipe_Client.exe";</a:t>
            </a:r>
          </a:p>
          <a:p>
            <a:endParaRPr lang="en-US" sz="800" dirty="0"/>
          </a:p>
          <a:p>
            <a:r>
              <a:rPr lang="en-US" sz="800" dirty="0"/>
              <a:t>            using (</a:t>
            </a:r>
            <a:r>
              <a:rPr lang="en-US" sz="800" dirty="0" err="1"/>
              <a:t>AnonymousPipeServerStream</a:t>
            </a:r>
            <a:r>
              <a:rPr lang="en-US" sz="800" dirty="0"/>
              <a:t> </a:t>
            </a:r>
            <a:r>
              <a:rPr lang="en-US" sz="800" dirty="0" err="1"/>
              <a:t>pipeServer</a:t>
            </a:r>
            <a:r>
              <a:rPr lang="en-US" sz="800" dirty="0"/>
              <a:t> = new </a:t>
            </a:r>
            <a:r>
              <a:rPr lang="en-US" sz="800" dirty="0" err="1"/>
              <a:t>AnonymousPipeServerStream</a:t>
            </a:r>
            <a:r>
              <a:rPr lang="en-US" sz="800" dirty="0"/>
              <a:t>(</a:t>
            </a:r>
            <a:r>
              <a:rPr lang="en-US" sz="800" dirty="0" err="1"/>
              <a:t>PipeDirection.Out</a:t>
            </a:r>
            <a:r>
              <a:rPr lang="en-US" sz="800" dirty="0"/>
              <a:t>,</a:t>
            </a:r>
          </a:p>
          <a:p>
            <a:r>
              <a:rPr lang="en-US" sz="800" dirty="0"/>
              <a:t>                                                                        </a:t>
            </a:r>
            <a:r>
              <a:rPr lang="en-US" sz="800" dirty="0" err="1"/>
              <a:t>HandleInheritability.Inheritable</a:t>
            </a:r>
            <a:r>
              <a:rPr lang="en-US" sz="800" dirty="0"/>
              <a:t>))</a:t>
            </a:r>
          </a:p>
          <a:p>
            <a:r>
              <a:rPr lang="en-US" sz="800" dirty="0"/>
              <a:t>            {</a:t>
            </a:r>
          </a:p>
          <a:p>
            <a:r>
              <a:rPr lang="en-US" sz="800" dirty="0"/>
              <a:t>                </a:t>
            </a:r>
            <a:r>
              <a:rPr lang="en-US" sz="800" dirty="0" err="1"/>
              <a:t>Console.WriteLine</a:t>
            </a:r>
            <a:r>
              <a:rPr lang="en-US" sz="800" dirty="0"/>
              <a:t>("SERVER: Tran Mode: {0}.", </a:t>
            </a:r>
            <a:r>
              <a:rPr lang="en-US" sz="800" dirty="0" err="1"/>
              <a:t>pipeServer.TransmissionMode</a:t>
            </a:r>
            <a:r>
              <a:rPr lang="en-US" sz="800" dirty="0"/>
              <a:t>);</a:t>
            </a:r>
          </a:p>
          <a:p>
            <a:endParaRPr lang="en-US" sz="800" dirty="0"/>
          </a:p>
          <a:p>
            <a:r>
              <a:rPr lang="en-US" sz="800" dirty="0"/>
              <a:t>                </a:t>
            </a:r>
            <a:r>
              <a:rPr lang="en-US" sz="800" dirty="0" err="1"/>
              <a:t>pipeClient.StartInfo.Arguments</a:t>
            </a:r>
            <a:r>
              <a:rPr lang="en-US" sz="800" dirty="0"/>
              <a:t> = </a:t>
            </a:r>
            <a:r>
              <a:rPr lang="en-US" sz="800" dirty="0" err="1"/>
              <a:t>pipeServer.GetClientHandleAsString</a:t>
            </a:r>
            <a:r>
              <a:rPr lang="en-US" sz="800" dirty="0"/>
              <a:t>();</a:t>
            </a:r>
          </a:p>
          <a:p>
            <a:r>
              <a:rPr lang="en-US" sz="800" dirty="0"/>
              <a:t>                </a:t>
            </a:r>
            <a:r>
              <a:rPr lang="en-US" sz="800" dirty="0" err="1"/>
              <a:t>pipeClient.StartInfo.UseShellExecute</a:t>
            </a:r>
            <a:r>
              <a:rPr lang="en-US" sz="800" dirty="0"/>
              <a:t> = false;</a:t>
            </a:r>
          </a:p>
          <a:p>
            <a:r>
              <a:rPr lang="en-US" sz="800" dirty="0"/>
              <a:t>                </a:t>
            </a:r>
            <a:r>
              <a:rPr lang="en-US" sz="800" dirty="0" err="1"/>
              <a:t>pipeClient.Start</a:t>
            </a:r>
            <a:r>
              <a:rPr lang="en-US" sz="800" dirty="0"/>
              <a:t>();</a:t>
            </a:r>
          </a:p>
          <a:p>
            <a:endParaRPr lang="en-US" sz="800" dirty="0"/>
          </a:p>
          <a:p>
            <a:r>
              <a:rPr lang="en-US" sz="800" dirty="0"/>
              <a:t>                </a:t>
            </a:r>
            <a:r>
              <a:rPr lang="en-US" sz="800" dirty="0" err="1"/>
              <a:t>pipeServer.DisposeLocalCopyOfClientHandle</a:t>
            </a:r>
            <a:r>
              <a:rPr lang="en-US" sz="800" dirty="0"/>
              <a:t>();</a:t>
            </a:r>
          </a:p>
          <a:p>
            <a:r>
              <a:rPr lang="en-US" sz="800" dirty="0"/>
              <a:t>                try</a:t>
            </a:r>
          </a:p>
          <a:p>
            <a:r>
              <a:rPr lang="en-US" sz="800" dirty="0"/>
              <a:t>                {</a:t>
            </a:r>
          </a:p>
          <a:p>
            <a:r>
              <a:rPr lang="en-US" sz="800" dirty="0"/>
              <a:t>                    using (</a:t>
            </a:r>
            <a:r>
              <a:rPr lang="en-US" sz="800" dirty="0" err="1"/>
              <a:t>StreamWriter</a:t>
            </a:r>
            <a:r>
              <a:rPr lang="en-US" sz="800" dirty="0"/>
              <a:t> </a:t>
            </a:r>
            <a:r>
              <a:rPr lang="en-US" sz="800" dirty="0" err="1"/>
              <a:t>sw</a:t>
            </a:r>
            <a:r>
              <a:rPr lang="en-US" sz="800" dirty="0"/>
              <a:t> = new </a:t>
            </a:r>
            <a:r>
              <a:rPr lang="en-US" sz="800" dirty="0" err="1"/>
              <a:t>StreamWriter</a:t>
            </a:r>
            <a:r>
              <a:rPr lang="en-US" sz="800" dirty="0"/>
              <a:t>(</a:t>
            </a:r>
            <a:r>
              <a:rPr lang="en-US" sz="800" dirty="0" err="1"/>
              <a:t>pipeServer</a:t>
            </a:r>
            <a:r>
              <a:rPr lang="en-US" sz="800" dirty="0"/>
              <a:t>))</a:t>
            </a:r>
          </a:p>
          <a:p>
            <a:r>
              <a:rPr lang="en-US" sz="800" dirty="0"/>
              <a:t>                    {</a:t>
            </a:r>
          </a:p>
          <a:p>
            <a:r>
              <a:rPr lang="en-US" sz="800" dirty="0"/>
              <a:t>                        </a:t>
            </a:r>
            <a:r>
              <a:rPr lang="en-US" sz="800" dirty="0" err="1"/>
              <a:t>sw.AutoFlush</a:t>
            </a:r>
            <a:r>
              <a:rPr lang="en-US" sz="800" dirty="0"/>
              <a:t> = true;</a:t>
            </a:r>
          </a:p>
          <a:p>
            <a:r>
              <a:rPr lang="en-US" sz="800" dirty="0"/>
              <a:t>                        </a:t>
            </a:r>
            <a:r>
              <a:rPr lang="en-US" sz="800" dirty="0" err="1"/>
              <a:t>sw.WriteLine</a:t>
            </a:r>
            <a:r>
              <a:rPr lang="en-US" sz="800" dirty="0"/>
              <a:t>("CONNECT");</a:t>
            </a:r>
          </a:p>
          <a:p>
            <a:r>
              <a:rPr lang="en-US" sz="800" dirty="0"/>
              <a:t>                        </a:t>
            </a:r>
            <a:r>
              <a:rPr lang="en-US" sz="800" dirty="0" err="1"/>
              <a:t>pipeServer.WaitForPipeDrain</a:t>
            </a:r>
            <a:r>
              <a:rPr lang="en-US" sz="800" dirty="0"/>
              <a:t>();</a:t>
            </a:r>
          </a:p>
          <a:p>
            <a:r>
              <a:rPr lang="en-US" sz="800" dirty="0"/>
              <a:t>                        string temp = "";</a:t>
            </a:r>
          </a:p>
          <a:p>
            <a:endParaRPr lang="en-US" sz="800" dirty="0"/>
          </a:p>
          <a:p>
            <a:r>
              <a:rPr lang="en-US" sz="800" dirty="0"/>
              <a:t>                        do</a:t>
            </a:r>
          </a:p>
          <a:p>
            <a:r>
              <a:rPr lang="en-US" sz="800" dirty="0"/>
              <a:t>                        {</a:t>
            </a:r>
          </a:p>
          <a:p>
            <a:r>
              <a:rPr lang="en-US" sz="800" dirty="0"/>
              <a:t>                            </a:t>
            </a:r>
            <a:r>
              <a:rPr lang="en-US" sz="800" dirty="0" err="1"/>
              <a:t>Console.Write</a:t>
            </a:r>
            <a:r>
              <a:rPr lang="en-US" sz="800" dirty="0"/>
              <a:t>("SERVER: Enter text to send to client");</a:t>
            </a:r>
          </a:p>
          <a:p>
            <a:r>
              <a:rPr lang="en-US" sz="800" dirty="0"/>
              <a:t>                            temp = </a:t>
            </a:r>
            <a:r>
              <a:rPr lang="en-US" sz="800" dirty="0" err="1"/>
              <a:t>Console.ReadLine</a:t>
            </a:r>
            <a:r>
              <a:rPr lang="en-US" sz="800" dirty="0"/>
              <a:t>();</a:t>
            </a:r>
          </a:p>
          <a:p>
            <a:r>
              <a:rPr lang="en-US" sz="800" dirty="0"/>
              <a:t>                            if (!</a:t>
            </a:r>
            <a:r>
              <a:rPr lang="en-US" sz="800" dirty="0" err="1"/>
              <a:t>temp.Equals</a:t>
            </a:r>
            <a:r>
              <a:rPr lang="en-US" sz="800" dirty="0"/>
              <a:t>("quit")) { </a:t>
            </a:r>
            <a:r>
              <a:rPr lang="en-US" sz="800" dirty="0" err="1"/>
              <a:t>sw.WriteLine</a:t>
            </a:r>
            <a:r>
              <a:rPr lang="en-US" sz="800" dirty="0"/>
              <a:t>(temp); }</a:t>
            </a:r>
          </a:p>
          <a:p>
            <a:r>
              <a:rPr lang="en-US" sz="800" dirty="0"/>
              <a:t>                            </a:t>
            </a:r>
            <a:r>
              <a:rPr lang="en-US" sz="800" dirty="0" err="1"/>
              <a:t>System.Threading.Thread.Sleep</a:t>
            </a:r>
            <a:r>
              <a:rPr lang="en-US" sz="800" dirty="0"/>
              <a:t>(2000);</a:t>
            </a:r>
          </a:p>
          <a:p>
            <a:r>
              <a:rPr lang="en-US" sz="800" dirty="0"/>
              <a:t>                        } while (!</a:t>
            </a:r>
            <a:r>
              <a:rPr lang="en-US" sz="800" dirty="0" err="1"/>
              <a:t>temp.Equals</a:t>
            </a:r>
            <a:r>
              <a:rPr lang="en-US" sz="800" dirty="0"/>
              <a:t>("quit"));</a:t>
            </a:r>
          </a:p>
          <a:p>
            <a:r>
              <a:rPr lang="en-US" sz="800" dirty="0"/>
              <a:t>                    }</a:t>
            </a:r>
          </a:p>
          <a:p>
            <a:r>
              <a:rPr lang="en-US" sz="800" dirty="0"/>
              <a:t>                }</a:t>
            </a:r>
          </a:p>
          <a:p>
            <a:r>
              <a:rPr lang="en-US" sz="800" dirty="0"/>
              <a:t>                catch (</a:t>
            </a:r>
            <a:r>
              <a:rPr lang="en-US" sz="800" dirty="0" err="1"/>
              <a:t>IOException</a:t>
            </a:r>
            <a:r>
              <a:rPr lang="en-US" sz="800" dirty="0"/>
              <a:t> e)</a:t>
            </a:r>
          </a:p>
          <a:p>
            <a:r>
              <a:rPr lang="en-US" sz="800" dirty="0"/>
              <a:t>                {</a:t>
            </a:r>
          </a:p>
          <a:p>
            <a:r>
              <a:rPr lang="en-US" sz="800" dirty="0"/>
              <a:t>                    </a:t>
            </a:r>
            <a:r>
              <a:rPr lang="en-US" sz="800" dirty="0" err="1"/>
              <a:t>Console.WriteLine</a:t>
            </a:r>
            <a:r>
              <a:rPr lang="en-US" sz="800" dirty="0"/>
              <a:t>("SERVER: Error: {0}", </a:t>
            </a:r>
            <a:r>
              <a:rPr lang="en-US" sz="800" dirty="0" err="1"/>
              <a:t>e.Message</a:t>
            </a:r>
            <a:r>
              <a:rPr lang="en-US" sz="800" dirty="0"/>
              <a:t>);</a:t>
            </a:r>
          </a:p>
          <a:p>
            <a:r>
              <a:rPr lang="en-US" sz="800" dirty="0"/>
              <a:t>                }</a:t>
            </a:r>
          </a:p>
          <a:p>
            <a:r>
              <a:rPr lang="en-US" sz="800" dirty="0"/>
              <a:t>            }</a:t>
            </a:r>
          </a:p>
          <a:p>
            <a:endParaRPr lang="en-US" sz="800" dirty="0"/>
          </a:p>
          <a:p>
            <a:r>
              <a:rPr lang="en-US" sz="800" dirty="0"/>
              <a:t>            </a:t>
            </a:r>
            <a:r>
              <a:rPr lang="en-US" sz="800" dirty="0" err="1"/>
              <a:t>pipeClient.WaitForExit</a:t>
            </a:r>
            <a:r>
              <a:rPr lang="en-US" sz="800" dirty="0"/>
              <a:t>();</a:t>
            </a:r>
          </a:p>
          <a:p>
            <a:r>
              <a:rPr lang="en-US" sz="800" dirty="0"/>
              <a:t>            </a:t>
            </a:r>
            <a:r>
              <a:rPr lang="en-US" sz="800" dirty="0" err="1"/>
              <a:t>pipeClient.Close</a:t>
            </a:r>
            <a:r>
              <a:rPr lang="en-US" sz="800" dirty="0"/>
              <a:t>();</a:t>
            </a:r>
          </a:p>
          <a:p>
            <a:r>
              <a:rPr lang="fr-FR" sz="800" dirty="0"/>
              <a:t>            </a:t>
            </a:r>
            <a:r>
              <a:rPr lang="fr-FR" sz="800" dirty="0" err="1"/>
              <a:t>Console.WriteLine</a:t>
            </a:r>
            <a:r>
              <a:rPr lang="fr-FR" sz="800" dirty="0"/>
              <a:t>("SERVER: Client </a:t>
            </a:r>
            <a:r>
              <a:rPr lang="fr-FR" sz="800" dirty="0" err="1"/>
              <a:t>quit</a:t>
            </a:r>
            <a:r>
              <a:rPr lang="fr-FR" sz="800" dirty="0"/>
              <a:t>. Server </a:t>
            </a:r>
            <a:r>
              <a:rPr lang="fr-FR" sz="800" dirty="0" err="1"/>
              <a:t>terminating</a:t>
            </a:r>
            <a:r>
              <a:rPr lang="fr-FR" sz="800" dirty="0"/>
              <a:t>.");</a:t>
            </a:r>
          </a:p>
          <a:p>
            <a:r>
              <a:rPr lang="en-US" sz="800" dirty="0"/>
              <a:t>        }</a:t>
            </a:r>
          </a:p>
          <a:p>
            <a:r>
              <a:rPr lang="en-US" sz="800" dirty="0"/>
              <a:t>    }</a:t>
            </a:r>
          </a:p>
          <a:p>
            <a:r>
              <a:rPr lang="en-US" sz="800" dirty="0"/>
              <a:t>}</a:t>
            </a:r>
          </a:p>
          <a:p>
            <a:pPr lvl="0" rtl="0">
              <a:spcBef>
                <a:spcPts val="0"/>
              </a:spcBef>
              <a:buClr>
                <a:schemeClr val="dk1"/>
              </a:buClr>
              <a:buFont typeface="Arial"/>
              <a:buNone/>
            </a:pPr>
            <a:endParaRPr sz="800" b="1" dirty="0">
              <a:latin typeface="Courier New"/>
              <a:ea typeface="Courier New"/>
              <a:cs typeface="Courier New"/>
              <a:sym typeface="Courier New"/>
            </a:endParaRPr>
          </a:p>
          <a:p>
            <a:pPr lvl="0" rtl="0">
              <a:spcBef>
                <a:spcPts val="0"/>
              </a:spcBef>
              <a:buClr>
                <a:schemeClr val="dk1"/>
              </a:buClr>
              <a:buFont typeface="Arial"/>
              <a:buNone/>
            </a:pPr>
            <a:endParaRPr sz="800" b="1" dirty="0">
              <a:latin typeface="Courier New"/>
              <a:ea typeface="Courier New"/>
              <a:cs typeface="Courier New"/>
              <a:sym typeface="Courier New"/>
            </a:endParaRPr>
          </a:p>
          <a:p>
            <a:pPr lvl="0" rtl="0">
              <a:spcBef>
                <a:spcPts val="0"/>
              </a:spcBef>
              <a:buClr>
                <a:schemeClr val="dk1"/>
              </a:buClr>
              <a:buFont typeface="Arial"/>
              <a:buNone/>
            </a:pPr>
            <a:endParaRPr sz="800" b="1" dirty="0">
              <a:latin typeface="Courier New"/>
              <a:ea typeface="Courier New"/>
              <a:cs typeface="Courier New"/>
              <a:sym typeface="Courier New"/>
            </a:endParaRPr>
          </a:p>
          <a:p>
            <a:pPr lvl="0" rtl="0">
              <a:spcBef>
                <a:spcPts val="0"/>
              </a:spcBef>
              <a:buClr>
                <a:schemeClr val="dk1"/>
              </a:buClr>
              <a:buFont typeface="Arial"/>
              <a:buNone/>
            </a:pPr>
            <a:endParaRPr sz="800" b="1" dirty="0">
              <a:latin typeface="Courier New"/>
              <a:ea typeface="Courier New"/>
              <a:cs typeface="Courier New"/>
              <a:sym typeface="Courier New"/>
            </a:endParaRPr>
          </a:p>
          <a:p>
            <a:pPr lvl="0" rtl="0">
              <a:spcBef>
                <a:spcPts val="0"/>
              </a:spcBef>
              <a:buClr>
                <a:schemeClr val="dk1"/>
              </a:buClr>
              <a:buFont typeface="Arial"/>
              <a:buNone/>
            </a:pPr>
            <a:endParaRPr sz="800" b="1" dirty="0">
              <a:latin typeface="Courier New"/>
              <a:ea typeface="Courier New"/>
              <a:cs typeface="Courier New"/>
              <a:sym typeface="Courier New"/>
            </a:endParaRPr>
          </a:p>
          <a:p>
            <a:pPr lvl="0" rtl="0">
              <a:spcBef>
                <a:spcPts val="0"/>
              </a:spcBef>
              <a:buNone/>
            </a:pPr>
            <a:endParaRPr sz="800" b="1" dirty="0">
              <a:latin typeface="Courier New"/>
              <a:ea typeface="Courier New"/>
              <a:cs typeface="Courier New"/>
              <a:sym typeface="Courier New"/>
            </a:endParaRPr>
          </a:p>
        </p:txBody>
      </p:sp>
    </p:spTree>
    <p:extLst>
      <p:ext uri="{BB962C8B-B14F-4D97-AF65-F5344CB8AC3E}">
        <p14:creationId xmlns:p14="http://schemas.microsoft.com/office/powerpoint/2010/main" val="2738329006"/>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endParaRPr/>
          </a:p>
        </p:txBody>
      </p:sp>
      <p:sp>
        <p:nvSpPr>
          <p:cNvPr id="71" name="Shape 7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a:t> </a:t>
            </a:r>
            <a:r>
              <a:rPr lang="en" sz="1800"/>
              <a:t>Five types of interprocess communication: </a:t>
            </a:r>
          </a:p>
          <a:p>
            <a:pPr marL="457200" lvl="0" indent="-342900" rtl="0">
              <a:spcBef>
                <a:spcPts val="0"/>
              </a:spcBef>
              <a:buClr>
                <a:schemeClr val="dk1"/>
              </a:buClr>
              <a:buSzPct val="100000"/>
              <a:buFont typeface="Georgia"/>
              <a:buChar char="●"/>
            </a:pPr>
            <a:r>
              <a:rPr lang="en" sz="1800"/>
              <a:t>Shared memory permits processes to communicate by simply reading and writing to a specified memory location.</a:t>
            </a:r>
          </a:p>
          <a:p>
            <a:pPr marL="457200" lvl="0" indent="-342900" rtl="0">
              <a:spcBef>
                <a:spcPts val="0"/>
              </a:spcBef>
              <a:buClr>
                <a:schemeClr val="dk1"/>
              </a:buClr>
              <a:buSzPct val="100000"/>
              <a:buFont typeface="Georgia"/>
              <a:buChar char="●"/>
            </a:pPr>
            <a:r>
              <a:rPr lang="en" sz="1800"/>
              <a:t>Mapped memory is similar to shared memory, except that it is associated with a file in the filesystem. </a:t>
            </a:r>
          </a:p>
          <a:p>
            <a:pPr marL="457200" lvl="0" indent="-342900" rtl="0">
              <a:spcBef>
                <a:spcPts val="0"/>
              </a:spcBef>
              <a:buClr>
                <a:schemeClr val="dk1"/>
              </a:buClr>
              <a:buSzPct val="100000"/>
              <a:buFont typeface="Georgia"/>
              <a:buChar char="●"/>
            </a:pPr>
            <a:r>
              <a:rPr lang="en" sz="1800"/>
              <a:t>Pipes permit sequential communication from one process to a related process. </a:t>
            </a:r>
          </a:p>
          <a:p>
            <a:pPr marL="457200" lvl="0" indent="-342900" rtl="0">
              <a:spcBef>
                <a:spcPts val="0"/>
              </a:spcBef>
              <a:buClr>
                <a:schemeClr val="dk1"/>
              </a:buClr>
              <a:buSzPct val="100000"/>
              <a:buFont typeface="Georgia"/>
              <a:buChar char="●"/>
            </a:pPr>
            <a:r>
              <a:rPr lang="en" sz="1800"/>
              <a:t>FIFOs are similar to pipes, except that unrelated processes can communicate because the pipe is given a name in the filesystem. </a:t>
            </a:r>
          </a:p>
          <a:p>
            <a:pPr marL="457200" lvl="0" indent="-342900">
              <a:spcBef>
                <a:spcPts val="0"/>
              </a:spcBef>
              <a:buClr>
                <a:schemeClr val="dk1"/>
              </a:buClr>
              <a:buSzPct val="100000"/>
              <a:buFont typeface="Georgia"/>
              <a:buChar char="●"/>
            </a:pPr>
            <a:r>
              <a:rPr lang="en" sz="1800"/>
              <a:t>Sockets support communication between unrelated processes even on different computers</a:t>
            </a:r>
          </a:p>
        </p:txBody>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Shape 708"/>
          <p:cNvSpPr txBox="1">
            <a:spLocks noGrp="1"/>
          </p:cNvSpPr>
          <p:nvPr>
            <p:ph type="title"/>
          </p:nvPr>
        </p:nvSpPr>
        <p:spPr>
          <a:prstGeom prst="rect">
            <a:avLst/>
          </a:prstGeom>
        </p:spPr>
        <p:txBody>
          <a:bodyPr lIns="91425" tIns="91425" rIns="91425" bIns="91425" anchor="b" anchorCtr="0">
            <a:noAutofit/>
          </a:bodyPr>
          <a:lstStyle/>
          <a:p>
            <a:pPr lvl="0"/>
            <a:r>
              <a:rPr lang="en" sz="3200" dirty="0"/>
              <a:t>Pipes C# Example - (Anonymous) </a:t>
            </a:r>
            <a:r>
              <a:rPr lang="en" sz="3200" dirty="0" smtClean="0"/>
              <a:t>Client</a:t>
            </a:r>
            <a:endParaRPr lang="en" sz="3200" dirty="0"/>
          </a:p>
        </p:txBody>
      </p:sp>
      <p:sp>
        <p:nvSpPr>
          <p:cNvPr id="709" name="Shape 709"/>
          <p:cNvSpPr txBox="1">
            <a:spLocks noGrp="1"/>
          </p:cNvSpPr>
          <p:nvPr>
            <p:ph type="body" idx="1"/>
          </p:nvPr>
        </p:nvSpPr>
        <p:spPr>
          <a:prstGeom prst="rect">
            <a:avLst/>
          </a:prstGeom>
        </p:spPr>
        <p:txBody>
          <a:bodyPr lIns="91425" tIns="91425" rIns="91425" bIns="91425" anchor="t" anchorCtr="0">
            <a:noAutofit/>
          </a:bodyPr>
          <a:lstStyle/>
          <a:p>
            <a:r>
              <a:rPr lang="en-US" sz="800" dirty="0"/>
              <a:t>using System;</a:t>
            </a:r>
          </a:p>
          <a:p>
            <a:r>
              <a:rPr lang="en-US" sz="800" dirty="0"/>
              <a:t>using System.IO;</a:t>
            </a:r>
          </a:p>
          <a:p>
            <a:r>
              <a:rPr lang="en-US" sz="800" dirty="0"/>
              <a:t>using </a:t>
            </a:r>
            <a:r>
              <a:rPr lang="en-US" sz="800" dirty="0" err="1"/>
              <a:t>System.IO.Pipes</a:t>
            </a:r>
            <a:r>
              <a:rPr lang="en-US" sz="800" dirty="0"/>
              <a:t>;</a:t>
            </a:r>
          </a:p>
          <a:p>
            <a:endParaRPr lang="en-US" sz="800" dirty="0"/>
          </a:p>
          <a:p>
            <a:r>
              <a:rPr lang="en-US" sz="800" dirty="0"/>
              <a:t>namespace </a:t>
            </a:r>
            <a:r>
              <a:rPr lang="en-US" sz="800" dirty="0" err="1"/>
              <a:t>Pipe_Client</a:t>
            </a:r>
            <a:endParaRPr lang="en-US" sz="800" dirty="0"/>
          </a:p>
          <a:p>
            <a:r>
              <a:rPr lang="en-US" sz="800" dirty="0"/>
              <a:t>{</a:t>
            </a:r>
          </a:p>
          <a:p>
            <a:r>
              <a:rPr lang="en-US" sz="800" dirty="0"/>
              <a:t>    class </a:t>
            </a:r>
            <a:r>
              <a:rPr lang="en-US" sz="800" dirty="0" err="1"/>
              <a:t>PipeClient</a:t>
            </a:r>
            <a:endParaRPr lang="en-US" sz="800" dirty="0"/>
          </a:p>
          <a:p>
            <a:r>
              <a:rPr lang="en-US" sz="800" dirty="0"/>
              <a:t>    {</a:t>
            </a:r>
          </a:p>
          <a:p>
            <a:r>
              <a:rPr lang="en-US" sz="800" dirty="0"/>
              <a:t>        static void Main(string[] </a:t>
            </a:r>
            <a:r>
              <a:rPr lang="en-US" sz="800" dirty="0" err="1"/>
              <a:t>args</a:t>
            </a:r>
            <a:r>
              <a:rPr lang="en-US" sz="800" dirty="0"/>
              <a:t>)</a:t>
            </a:r>
          </a:p>
          <a:p>
            <a:r>
              <a:rPr lang="en-US" sz="800" dirty="0"/>
              <a:t>        {</a:t>
            </a:r>
          </a:p>
          <a:p>
            <a:r>
              <a:rPr lang="en-US" sz="800" dirty="0"/>
              <a:t>     if (</a:t>
            </a:r>
            <a:r>
              <a:rPr lang="en-US" sz="800" dirty="0" err="1"/>
              <a:t>args.Length</a:t>
            </a:r>
            <a:r>
              <a:rPr lang="en-US" sz="800" dirty="0"/>
              <a:t> &gt; 0)</a:t>
            </a:r>
          </a:p>
          <a:p>
            <a:r>
              <a:rPr lang="en-US" sz="800" dirty="0"/>
              <a:t>     {</a:t>
            </a:r>
          </a:p>
          <a:p>
            <a:r>
              <a:rPr lang="en-US" sz="800" dirty="0"/>
              <a:t>        using (</a:t>
            </a:r>
            <a:r>
              <a:rPr lang="en-US" sz="800" dirty="0" err="1"/>
              <a:t>PipeStream</a:t>
            </a:r>
            <a:r>
              <a:rPr lang="en-US" sz="800" dirty="0"/>
              <a:t> </a:t>
            </a:r>
            <a:r>
              <a:rPr lang="en-US" sz="800" dirty="0" err="1"/>
              <a:t>pipeClient</a:t>
            </a:r>
            <a:r>
              <a:rPr lang="en-US" sz="800" dirty="0"/>
              <a:t> = new </a:t>
            </a:r>
            <a:r>
              <a:rPr lang="en-US" sz="800" dirty="0" err="1"/>
              <a:t>AnonymousPipeClientStream</a:t>
            </a:r>
            <a:r>
              <a:rPr lang="en-US" sz="800" dirty="0"/>
              <a:t>(</a:t>
            </a:r>
            <a:r>
              <a:rPr lang="en-US" sz="800" dirty="0" err="1"/>
              <a:t>PipeDirection.In</a:t>
            </a:r>
            <a:r>
              <a:rPr lang="en-US" sz="800" dirty="0"/>
              <a:t>, </a:t>
            </a:r>
            <a:r>
              <a:rPr lang="en-US" sz="800" dirty="0" err="1"/>
              <a:t>args</a:t>
            </a:r>
            <a:r>
              <a:rPr lang="en-US" sz="800" dirty="0"/>
              <a:t>[0]))</a:t>
            </a:r>
          </a:p>
          <a:p>
            <a:r>
              <a:rPr lang="en-US" sz="800" dirty="0"/>
              <a:t>        {</a:t>
            </a:r>
          </a:p>
          <a:p>
            <a:r>
              <a:rPr lang="fr-FR" sz="800" dirty="0"/>
              <a:t>            </a:t>
            </a:r>
            <a:r>
              <a:rPr lang="fr-FR" sz="800" dirty="0" err="1"/>
              <a:t>Console.WriteLine</a:t>
            </a:r>
            <a:r>
              <a:rPr lang="fr-FR" sz="800" dirty="0"/>
              <a:t>("CLIENT: </a:t>
            </a:r>
            <a:r>
              <a:rPr lang="fr-FR" sz="800" dirty="0" err="1"/>
              <a:t>Trans</a:t>
            </a:r>
            <a:r>
              <a:rPr lang="fr-FR" sz="800" dirty="0"/>
              <a:t> Mode: {0}.", </a:t>
            </a:r>
            <a:r>
              <a:rPr lang="fr-FR" sz="800" dirty="0" err="1"/>
              <a:t>pipeClient.TransmissionMode</a:t>
            </a:r>
            <a:r>
              <a:rPr lang="fr-FR" sz="800" dirty="0"/>
              <a:t>);</a:t>
            </a:r>
          </a:p>
          <a:p>
            <a:r>
              <a:rPr lang="en-US" sz="800" dirty="0"/>
              <a:t>                using (</a:t>
            </a:r>
            <a:r>
              <a:rPr lang="en-US" sz="800" dirty="0" err="1"/>
              <a:t>StreamReader</a:t>
            </a:r>
            <a:r>
              <a:rPr lang="en-US" sz="800" dirty="0"/>
              <a:t> </a:t>
            </a:r>
            <a:r>
              <a:rPr lang="en-US" sz="800" dirty="0" err="1"/>
              <a:t>sr</a:t>
            </a:r>
            <a:r>
              <a:rPr lang="en-US" sz="800" dirty="0"/>
              <a:t> = new </a:t>
            </a:r>
            <a:r>
              <a:rPr lang="en-US" sz="800" dirty="0" err="1"/>
              <a:t>StreamReader</a:t>
            </a:r>
            <a:r>
              <a:rPr lang="en-US" sz="800" dirty="0"/>
              <a:t>(</a:t>
            </a:r>
            <a:r>
              <a:rPr lang="en-US" sz="800" dirty="0" err="1"/>
              <a:t>pipeClient</a:t>
            </a:r>
            <a:r>
              <a:rPr lang="en-US" sz="800" dirty="0"/>
              <a:t>))</a:t>
            </a:r>
          </a:p>
          <a:p>
            <a:r>
              <a:rPr lang="en-US" sz="800" dirty="0"/>
              <a:t>                {</a:t>
            </a:r>
          </a:p>
          <a:p>
            <a:r>
              <a:rPr lang="en-US" sz="800" dirty="0"/>
              <a:t>                  string temp;</a:t>
            </a:r>
          </a:p>
          <a:p>
            <a:r>
              <a:rPr lang="en-US" sz="800" dirty="0"/>
              <a:t>                  do</a:t>
            </a:r>
          </a:p>
          <a:p>
            <a:r>
              <a:rPr lang="en-US" sz="800" dirty="0"/>
              <a:t>                  {</a:t>
            </a:r>
          </a:p>
          <a:p>
            <a:r>
              <a:rPr lang="en-US" sz="800" dirty="0"/>
              <a:t>                   </a:t>
            </a:r>
            <a:r>
              <a:rPr lang="en-US" sz="800" dirty="0" err="1"/>
              <a:t>Console.WriteLine</a:t>
            </a:r>
            <a:r>
              <a:rPr lang="en-US" sz="800" dirty="0"/>
              <a:t>("CLIENT:  Wait for sync...");</a:t>
            </a:r>
          </a:p>
          <a:p>
            <a:r>
              <a:rPr lang="en-US" sz="800" dirty="0"/>
              <a:t>                   temp = </a:t>
            </a:r>
            <a:r>
              <a:rPr lang="en-US" sz="800" dirty="0" err="1"/>
              <a:t>sr.ReadLine</a:t>
            </a:r>
            <a:r>
              <a:rPr lang="en-US" sz="800" dirty="0"/>
              <a:t>();</a:t>
            </a:r>
          </a:p>
          <a:p>
            <a:r>
              <a:rPr lang="en-US" sz="800" dirty="0"/>
              <a:t>                  }while (!</a:t>
            </a:r>
            <a:r>
              <a:rPr lang="en-US" sz="800" dirty="0" err="1"/>
              <a:t>temp.StartsWith</a:t>
            </a:r>
            <a:r>
              <a:rPr lang="en-US" sz="800" dirty="0"/>
              <a:t>("CONNECT"));</a:t>
            </a:r>
          </a:p>
          <a:p>
            <a:r>
              <a:rPr lang="en-US" sz="800" dirty="0"/>
              <a:t>                  while ((temp = </a:t>
            </a:r>
            <a:r>
              <a:rPr lang="en-US" sz="800" dirty="0" err="1"/>
              <a:t>sr.ReadLine</a:t>
            </a:r>
            <a:r>
              <a:rPr lang="en-US" sz="800" dirty="0"/>
              <a:t>()) != null)</a:t>
            </a:r>
          </a:p>
          <a:p>
            <a:r>
              <a:rPr lang="en-US" sz="800" dirty="0"/>
              <a:t>                  {</a:t>
            </a:r>
          </a:p>
          <a:p>
            <a:r>
              <a:rPr lang="en-US" sz="800" dirty="0"/>
              <a:t>                     </a:t>
            </a:r>
            <a:r>
              <a:rPr lang="en-US" sz="800" dirty="0" err="1"/>
              <a:t>Console.WriteLine</a:t>
            </a:r>
            <a:r>
              <a:rPr lang="en-US" sz="800" dirty="0"/>
              <a:t>("Client: Server sent this message: " + temp);</a:t>
            </a:r>
          </a:p>
          <a:p>
            <a:r>
              <a:rPr lang="en-US" sz="800" dirty="0"/>
              <a:t>                  }</a:t>
            </a:r>
          </a:p>
          <a:p>
            <a:r>
              <a:rPr lang="en-US" sz="800" dirty="0"/>
              <a:t>                }</a:t>
            </a:r>
          </a:p>
          <a:p>
            <a:r>
              <a:rPr lang="en-US" sz="800" dirty="0"/>
              <a:t>        }</a:t>
            </a:r>
          </a:p>
          <a:p>
            <a:r>
              <a:rPr lang="en-US" sz="800" dirty="0"/>
              <a:t>     </a:t>
            </a:r>
            <a:r>
              <a:rPr lang="en-US" sz="800" dirty="0" err="1"/>
              <a:t>Console.Write</a:t>
            </a:r>
            <a:r>
              <a:rPr lang="en-US" sz="800" dirty="0"/>
              <a:t>("Client: Press Enter to continue...");</a:t>
            </a:r>
          </a:p>
          <a:p>
            <a:r>
              <a:rPr lang="en-US" sz="800" dirty="0"/>
              <a:t>     </a:t>
            </a:r>
            <a:r>
              <a:rPr lang="en-US" sz="800" dirty="0" err="1"/>
              <a:t>Console.ReadLine</a:t>
            </a:r>
            <a:r>
              <a:rPr lang="en-US" sz="800" dirty="0"/>
              <a:t>();</a:t>
            </a:r>
          </a:p>
          <a:p>
            <a:r>
              <a:rPr lang="en-US" sz="800" dirty="0"/>
              <a:t>   }</a:t>
            </a:r>
          </a:p>
          <a:p>
            <a:r>
              <a:rPr lang="en-US" sz="800" dirty="0"/>
              <a:t>      }</a:t>
            </a:r>
          </a:p>
          <a:p>
            <a:r>
              <a:rPr lang="en-US" sz="800" dirty="0"/>
              <a:t>  }</a:t>
            </a:r>
          </a:p>
          <a:p>
            <a:r>
              <a:rPr lang="en-US" sz="800" dirty="0"/>
              <a:t>}</a:t>
            </a:r>
          </a:p>
          <a:p>
            <a:endParaRPr lang="en-US" sz="800" dirty="0"/>
          </a:p>
          <a:p>
            <a:pPr lvl="0" rtl="0">
              <a:spcBef>
                <a:spcPts val="0"/>
              </a:spcBef>
              <a:buClr>
                <a:schemeClr val="dk1"/>
              </a:buClr>
              <a:buFont typeface="Arial"/>
              <a:buNone/>
            </a:pPr>
            <a:endParaRPr sz="800" b="1" dirty="0">
              <a:latin typeface="Courier New"/>
              <a:ea typeface="Courier New"/>
              <a:cs typeface="Courier New"/>
              <a:sym typeface="Courier New"/>
            </a:endParaRPr>
          </a:p>
          <a:p>
            <a:pPr lvl="0" rtl="0">
              <a:spcBef>
                <a:spcPts val="0"/>
              </a:spcBef>
              <a:buClr>
                <a:schemeClr val="dk1"/>
              </a:buClr>
              <a:buFont typeface="Arial"/>
              <a:buNone/>
            </a:pPr>
            <a:endParaRPr sz="800" b="1" dirty="0">
              <a:latin typeface="Courier New"/>
              <a:ea typeface="Courier New"/>
              <a:cs typeface="Courier New"/>
              <a:sym typeface="Courier New"/>
            </a:endParaRPr>
          </a:p>
          <a:p>
            <a:pPr lvl="0" rtl="0">
              <a:spcBef>
                <a:spcPts val="0"/>
              </a:spcBef>
              <a:buClr>
                <a:schemeClr val="dk1"/>
              </a:buClr>
              <a:buFont typeface="Arial"/>
              <a:buNone/>
            </a:pPr>
            <a:endParaRPr sz="800" b="1" dirty="0">
              <a:latin typeface="Courier New"/>
              <a:ea typeface="Courier New"/>
              <a:cs typeface="Courier New"/>
              <a:sym typeface="Courier New"/>
            </a:endParaRPr>
          </a:p>
          <a:p>
            <a:pPr lvl="0" rtl="0">
              <a:spcBef>
                <a:spcPts val="0"/>
              </a:spcBef>
              <a:buClr>
                <a:schemeClr val="dk1"/>
              </a:buClr>
              <a:buFont typeface="Arial"/>
              <a:buNone/>
            </a:pPr>
            <a:endParaRPr sz="800" b="1" dirty="0">
              <a:latin typeface="Courier New"/>
              <a:ea typeface="Courier New"/>
              <a:cs typeface="Courier New"/>
              <a:sym typeface="Courier New"/>
            </a:endParaRPr>
          </a:p>
          <a:p>
            <a:pPr lvl="0" rtl="0">
              <a:spcBef>
                <a:spcPts val="0"/>
              </a:spcBef>
              <a:buClr>
                <a:schemeClr val="dk1"/>
              </a:buClr>
              <a:buFont typeface="Arial"/>
              <a:buNone/>
            </a:pPr>
            <a:endParaRPr sz="800" b="1" dirty="0">
              <a:latin typeface="Courier New"/>
              <a:ea typeface="Courier New"/>
              <a:cs typeface="Courier New"/>
              <a:sym typeface="Courier New"/>
            </a:endParaRPr>
          </a:p>
          <a:p>
            <a:pPr lvl="0" rtl="0">
              <a:spcBef>
                <a:spcPts val="0"/>
              </a:spcBef>
              <a:buNone/>
            </a:pPr>
            <a:endParaRPr sz="800" b="1" dirty="0">
              <a:latin typeface="Courier New"/>
              <a:ea typeface="Courier New"/>
              <a:cs typeface="Courier New"/>
              <a:sym typeface="Courier New"/>
            </a:endParaRPr>
          </a:p>
        </p:txBody>
      </p:sp>
    </p:spTree>
    <p:extLst>
      <p:ext uri="{BB962C8B-B14F-4D97-AF65-F5344CB8AC3E}">
        <p14:creationId xmlns:p14="http://schemas.microsoft.com/office/powerpoint/2010/main" val="1371495450"/>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Shape 726"/>
          <p:cNvSpPr txBox="1">
            <a:spLocks noGrp="1"/>
          </p:cNvSpPr>
          <p:nvPr>
            <p:ph type="title"/>
          </p:nvPr>
        </p:nvSpPr>
        <p:spPr>
          <a:xfrm>
            <a:off x="533400" y="5971"/>
            <a:ext cx="6879600" cy="857474"/>
          </a:xfrm>
          <a:prstGeom prst="rect">
            <a:avLst/>
          </a:prstGeom>
        </p:spPr>
        <p:txBody>
          <a:bodyPr lIns="91425" tIns="91425" rIns="91425" bIns="91425" anchor="b" anchorCtr="0">
            <a:noAutofit/>
          </a:bodyPr>
          <a:lstStyle/>
          <a:p>
            <a:pPr lvl="0" rtl="0">
              <a:spcBef>
                <a:spcPts val="0"/>
              </a:spcBef>
              <a:buNone/>
            </a:pPr>
            <a:r>
              <a:rPr lang="en" sz="3000" dirty="0"/>
              <a:t>Named Pipes C</a:t>
            </a:r>
            <a:r>
              <a:rPr lang="en" sz="3000" dirty="0" smtClean="0"/>
              <a:t>#</a:t>
            </a:r>
            <a:endParaRPr lang="en" sz="3000" dirty="0"/>
          </a:p>
        </p:txBody>
      </p:sp>
      <p:sp>
        <p:nvSpPr>
          <p:cNvPr id="727" name="Shape 727"/>
          <p:cNvSpPr txBox="1">
            <a:spLocks noGrp="1"/>
          </p:cNvSpPr>
          <p:nvPr>
            <p:ph type="body" idx="1"/>
          </p:nvPr>
        </p:nvSpPr>
        <p:spPr>
          <a:xfrm>
            <a:off x="457200" y="1352550"/>
            <a:ext cx="8229600" cy="3630374"/>
          </a:xfrm>
          <a:prstGeom prst="rect">
            <a:avLst/>
          </a:prstGeom>
        </p:spPr>
        <p:txBody>
          <a:bodyPr lIns="91425" tIns="91425" rIns="91425" bIns="91425" anchor="t" anchorCtr="0">
            <a:noAutofit/>
          </a:bodyPr>
          <a:lstStyle/>
          <a:p>
            <a:pPr marL="342900" lvl="0" indent="-342900">
              <a:buSzPct val="91666"/>
              <a:buFont typeface="Arial" panose="020B0604020202020204" pitchFamily="34" charset="0"/>
              <a:buChar char="•"/>
            </a:pPr>
            <a:r>
              <a:rPr lang="en-US" sz="2400" dirty="0"/>
              <a:t>To implement name pipes, use the </a:t>
            </a:r>
            <a:r>
              <a:rPr lang="en-US" sz="2400" u="sng" dirty="0" err="1">
                <a:hlinkClick r:id="rId3"/>
              </a:rPr>
              <a:t>NamedPipeServerStream</a:t>
            </a:r>
            <a:r>
              <a:rPr lang="en-US" sz="2400" dirty="0">
                <a:hlinkClick r:id="rId3"/>
              </a:rPr>
              <a:t> and </a:t>
            </a:r>
            <a:r>
              <a:rPr lang="en-US" sz="2400" u="sng" dirty="0" err="1">
                <a:hlinkClick r:id="rId4"/>
              </a:rPr>
              <a:t>NamedPipeClientStream</a:t>
            </a:r>
            <a:r>
              <a:rPr lang="en-US" sz="2400" dirty="0">
                <a:hlinkClick r:id="rId4"/>
              </a:rPr>
              <a:t> classes</a:t>
            </a:r>
            <a:r>
              <a:rPr lang="en-US" sz="2400" dirty="0" smtClean="0">
                <a:hlinkClick r:id="rId4"/>
              </a:rPr>
              <a:t>.</a:t>
            </a:r>
            <a:endParaRPr lang="en-US" sz="2400" dirty="0" smtClean="0"/>
          </a:p>
          <a:p>
            <a:pPr lvl="0">
              <a:buSzPct val="91666"/>
            </a:pPr>
            <a:endParaRPr lang="en-US" sz="2400" b="1" dirty="0">
              <a:latin typeface="Courier New"/>
              <a:ea typeface="Courier New"/>
              <a:cs typeface="Courier New"/>
              <a:sym typeface="Courier New"/>
            </a:endParaRPr>
          </a:p>
          <a:p>
            <a:pPr marL="342900" lvl="0" indent="-342900">
              <a:buSzPct val="91666"/>
              <a:buFont typeface="Arial" panose="020B0604020202020204" pitchFamily="34" charset="0"/>
              <a:buChar char="•"/>
            </a:pPr>
            <a:r>
              <a:rPr lang="en-US" sz="2400" dirty="0">
                <a:sym typeface="Courier New"/>
              </a:rPr>
              <a:t>Run demo in separate CMD Windows</a:t>
            </a:r>
            <a:endParaRPr sz="2400" dirty="0">
              <a:sym typeface="Courier New"/>
            </a:endParaRPr>
          </a:p>
        </p:txBody>
      </p:sp>
    </p:spTree>
    <p:extLst>
      <p:ext uri="{BB962C8B-B14F-4D97-AF65-F5344CB8AC3E}">
        <p14:creationId xmlns:p14="http://schemas.microsoft.com/office/powerpoint/2010/main" val="966022639"/>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Shape 726"/>
          <p:cNvSpPr txBox="1">
            <a:spLocks noGrp="1"/>
          </p:cNvSpPr>
          <p:nvPr>
            <p:ph type="title"/>
          </p:nvPr>
        </p:nvSpPr>
        <p:spPr>
          <a:xfrm>
            <a:off x="609600" y="133350"/>
            <a:ext cx="6879600" cy="857474"/>
          </a:xfrm>
          <a:prstGeom prst="rect">
            <a:avLst/>
          </a:prstGeom>
        </p:spPr>
        <p:txBody>
          <a:bodyPr lIns="91425" tIns="91425" rIns="91425" bIns="91425" anchor="b" anchorCtr="0">
            <a:noAutofit/>
          </a:bodyPr>
          <a:lstStyle/>
          <a:p>
            <a:pPr lvl="0" rtl="0">
              <a:spcBef>
                <a:spcPts val="0"/>
              </a:spcBef>
              <a:buNone/>
            </a:pPr>
            <a:r>
              <a:rPr lang="en" sz="3000" dirty="0"/>
              <a:t>Named Pipes C# Example - Server</a:t>
            </a:r>
          </a:p>
        </p:txBody>
      </p:sp>
      <p:sp>
        <p:nvSpPr>
          <p:cNvPr id="727" name="Shape 727"/>
          <p:cNvSpPr txBox="1">
            <a:spLocks noGrp="1"/>
          </p:cNvSpPr>
          <p:nvPr>
            <p:ph type="body" idx="1"/>
          </p:nvPr>
        </p:nvSpPr>
        <p:spPr>
          <a:xfrm>
            <a:off x="457200" y="1352550"/>
            <a:ext cx="8229600" cy="3630374"/>
          </a:xfrm>
          <a:prstGeom prst="rect">
            <a:avLst/>
          </a:prstGeom>
        </p:spPr>
        <p:txBody>
          <a:bodyPr lIns="91425" tIns="91425" rIns="91425" bIns="91425" anchor="t" anchorCtr="0">
            <a:noAutofit/>
          </a:bodyPr>
          <a:lstStyle/>
          <a:p>
            <a:r>
              <a:rPr lang="en-US" sz="800" dirty="0"/>
              <a:t>using System;</a:t>
            </a:r>
          </a:p>
          <a:p>
            <a:r>
              <a:rPr lang="en-US" sz="800" dirty="0"/>
              <a:t>using </a:t>
            </a:r>
            <a:r>
              <a:rPr lang="en-US" sz="800" dirty="0" err="1"/>
              <a:t>System.Text</a:t>
            </a:r>
            <a:r>
              <a:rPr lang="en-US" sz="800" dirty="0"/>
              <a:t>;</a:t>
            </a:r>
          </a:p>
          <a:p>
            <a:r>
              <a:rPr lang="en-US" sz="800" dirty="0"/>
              <a:t>using </a:t>
            </a:r>
            <a:r>
              <a:rPr lang="en-US" sz="800" dirty="0" err="1"/>
              <a:t>System.IO.Pipes</a:t>
            </a:r>
            <a:r>
              <a:rPr lang="en-US" sz="800" dirty="0"/>
              <a:t>;</a:t>
            </a:r>
          </a:p>
          <a:p>
            <a:endParaRPr lang="en-US" sz="800" dirty="0"/>
          </a:p>
          <a:p>
            <a:r>
              <a:rPr lang="en-US" sz="800" dirty="0"/>
              <a:t>namespace </a:t>
            </a:r>
            <a:r>
              <a:rPr lang="en-US" sz="800" dirty="0" err="1" smtClean="0"/>
              <a:t>Named_Pipe_Server</a:t>
            </a:r>
            <a:endParaRPr lang="en-US" sz="800" dirty="0"/>
          </a:p>
          <a:p>
            <a:r>
              <a:rPr lang="en-US" sz="800" dirty="0"/>
              <a:t>{</a:t>
            </a:r>
          </a:p>
          <a:p>
            <a:r>
              <a:rPr lang="en-US" sz="800" dirty="0"/>
              <a:t>    class Program</a:t>
            </a:r>
          </a:p>
          <a:p>
            <a:r>
              <a:rPr lang="en-US" sz="800" dirty="0"/>
              <a:t>    {</a:t>
            </a:r>
          </a:p>
          <a:p>
            <a:r>
              <a:rPr lang="en-US" sz="800" dirty="0"/>
              <a:t>        static void Main(string[] </a:t>
            </a:r>
            <a:r>
              <a:rPr lang="en-US" sz="800" dirty="0" err="1"/>
              <a:t>args</a:t>
            </a:r>
            <a:r>
              <a:rPr lang="en-US" sz="800" dirty="0"/>
              <a:t>)</a:t>
            </a:r>
          </a:p>
          <a:p>
            <a:r>
              <a:rPr lang="en-US" sz="800" dirty="0"/>
              <a:t>        {</a:t>
            </a:r>
          </a:p>
          <a:p>
            <a:r>
              <a:rPr lang="en-US" sz="800" dirty="0"/>
              <a:t>            </a:t>
            </a:r>
            <a:r>
              <a:rPr lang="en-US" sz="800" dirty="0" err="1"/>
              <a:t>Console.WriteLine</a:t>
            </a:r>
            <a:r>
              <a:rPr lang="en-US" sz="800" dirty="0"/>
              <a:t>("Waiting for connection on named pipe </a:t>
            </a:r>
            <a:r>
              <a:rPr lang="en-US" sz="800" dirty="0" err="1"/>
              <a:t>myPipe</a:t>
            </a:r>
            <a:r>
              <a:rPr lang="en-US" sz="800" dirty="0"/>
              <a:t>");</a:t>
            </a:r>
          </a:p>
          <a:p>
            <a:endParaRPr lang="en-US" sz="800" dirty="0"/>
          </a:p>
          <a:p>
            <a:r>
              <a:rPr lang="en-US" sz="800" dirty="0"/>
              <a:t>            while (true)</a:t>
            </a:r>
          </a:p>
          <a:p>
            <a:r>
              <a:rPr lang="en-US" sz="800" dirty="0"/>
              <a:t>            {</a:t>
            </a:r>
          </a:p>
          <a:p>
            <a:r>
              <a:rPr lang="en-US" sz="800" dirty="0"/>
              <a:t>                </a:t>
            </a:r>
            <a:r>
              <a:rPr lang="en-US" sz="800" dirty="0" err="1"/>
              <a:t>System.IO.Pipes.NamedPipeServerStream</a:t>
            </a:r>
            <a:r>
              <a:rPr lang="en-US" sz="800" dirty="0"/>
              <a:t> </a:t>
            </a:r>
            <a:r>
              <a:rPr lang="en-US" sz="800" dirty="0" err="1"/>
              <a:t>namedPipeServerStream</a:t>
            </a:r>
            <a:r>
              <a:rPr lang="en-US" sz="800" dirty="0"/>
              <a:t> = new </a:t>
            </a:r>
            <a:r>
              <a:rPr lang="en-US" sz="800" dirty="0" err="1"/>
              <a:t>NamedPipeServerStream</a:t>
            </a:r>
            <a:r>
              <a:rPr lang="en-US" sz="800" dirty="0"/>
              <a:t>("</a:t>
            </a:r>
            <a:r>
              <a:rPr lang="en-US" sz="800" dirty="0" err="1"/>
              <a:t>myPipe</a:t>
            </a:r>
            <a:r>
              <a:rPr lang="en-US" sz="800" dirty="0"/>
              <a:t>", </a:t>
            </a:r>
            <a:r>
              <a:rPr lang="en-US" sz="800" dirty="0" err="1"/>
              <a:t>PipeDirection.In</a:t>
            </a:r>
            <a:r>
              <a:rPr lang="en-US" sz="800" dirty="0"/>
              <a:t>);</a:t>
            </a:r>
          </a:p>
          <a:p>
            <a:r>
              <a:rPr lang="en-US" sz="800" dirty="0"/>
              <a:t>                </a:t>
            </a:r>
            <a:r>
              <a:rPr lang="en-US" sz="800" dirty="0" err="1"/>
              <a:t>namedPipeServerStream.WaitForConnection</a:t>
            </a:r>
            <a:r>
              <a:rPr lang="en-US" sz="800" dirty="0"/>
              <a:t>();</a:t>
            </a:r>
          </a:p>
          <a:p>
            <a:r>
              <a:rPr lang="en-US" sz="800" dirty="0"/>
              <a:t>                byte[] buffer = new byte[255];</a:t>
            </a:r>
          </a:p>
          <a:p>
            <a:r>
              <a:rPr lang="en-US" sz="800" dirty="0"/>
              <a:t>                </a:t>
            </a:r>
            <a:r>
              <a:rPr lang="en-US" sz="800" dirty="0" err="1"/>
              <a:t>namedPipeServerStream.Read</a:t>
            </a:r>
            <a:r>
              <a:rPr lang="en-US" sz="800" dirty="0"/>
              <a:t>(buffer, 0, 255);</a:t>
            </a:r>
          </a:p>
          <a:p>
            <a:r>
              <a:rPr lang="en-US" sz="800" dirty="0"/>
              <a:t>                string request = </a:t>
            </a:r>
            <a:r>
              <a:rPr lang="en-US" sz="800" dirty="0" err="1"/>
              <a:t>ASCIIEncoding.ASCII.GetString</a:t>
            </a:r>
            <a:r>
              <a:rPr lang="en-US" sz="800" dirty="0"/>
              <a:t>(buffer);</a:t>
            </a:r>
          </a:p>
          <a:p>
            <a:r>
              <a:rPr lang="en-US" sz="800" dirty="0"/>
              <a:t>                </a:t>
            </a:r>
            <a:r>
              <a:rPr lang="en-US" sz="800" dirty="0" err="1"/>
              <a:t>Console.WriteLine</a:t>
            </a:r>
            <a:r>
              <a:rPr lang="en-US" sz="800" dirty="0"/>
              <a:t>("Server: Client said '" + request);</a:t>
            </a:r>
          </a:p>
          <a:p>
            <a:r>
              <a:rPr lang="en-US" sz="800" dirty="0"/>
              <a:t>                request = </a:t>
            </a:r>
            <a:r>
              <a:rPr lang="en-US" sz="800" dirty="0" err="1"/>
              <a:t>request.Trim</a:t>
            </a:r>
            <a:r>
              <a:rPr lang="en-US" sz="800" dirty="0"/>
              <a:t>('\0');</a:t>
            </a:r>
          </a:p>
          <a:p>
            <a:r>
              <a:rPr lang="en-US" sz="800" dirty="0"/>
              <a:t>                if (</a:t>
            </a:r>
            <a:r>
              <a:rPr lang="en-US" sz="800" dirty="0" err="1"/>
              <a:t>request.ToLower</a:t>
            </a:r>
            <a:r>
              <a:rPr lang="en-US" sz="800" dirty="0"/>
              <a:t>() == "close")</a:t>
            </a:r>
          </a:p>
          <a:p>
            <a:r>
              <a:rPr lang="en-US" sz="800" dirty="0"/>
              <a:t>                    break;</a:t>
            </a:r>
          </a:p>
          <a:p>
            <a:r>
              <a:rPr lang="en-US" sz="800" dirty="0"/>
              <a:t>                </a:t>
            </a:r>
            <a:r>
              <a:rPr lang="en-US" sz="800" dirty="0" err="1"/>
              <a:t>namedPipeServerStream.Close</a:t>
            </a:r>
            <a:r>
              <a:rPr lang="en-US" sz="800" dirty="0"/>
              <a:t>();</a:t>
            </a:r>
          </a:p>
          <a:p>
            <a:r>
              <a:rPr lang="en-US" sz="800" dirty="0"/>
              <a:t>            }</a:t>
            </a:r>
          </a:p>
          <a:p>
            <a:r>
              <a:rPr lang="en-US" sz="800" dirty="0"/>
              <a:t>        }</a:t>
            </a:r>
          </a:p>
          <a:p>
            <a:r>
              <a:rPr lang="en-US" sz="800" dirty="0"/>
              <a:t>    }</a:t>
            </a:r>
          </a:p>
          <a:p>
            <a:r>
              <a:rPr lang="en-US" sz="800" dirty="0"/>
              <a:t>}</a:t>
            </a:r>
          </a:p>
          <a:p>
            <a:pPr lvl="0" rtl="0">
              <a:spcBef>
                <a:spcPts val="0"/>
              </a:spcBef>
              <a:buClr>
                <a:schemeClr val="dk1"/>
              </a:buClr>
              <a:buFont typeface="Arial"/>
              <a:buNone/>
            </a:pPr>
            <a:endParaRPr sz="800" b="1" dirty="0">
              <a:latin typeface="Courier New"/>
              <a:ea typeface="Courier New"/>
              <a:cs typeface="Courier New"/>
              <a:sym typeface="Courier New"/>
            </a:endParaRPr>
          </a:p>
          <a:p>
            <a:pPr lvl="0" rtl="0">
              <a:spcBef>
                <a:spcPts val="0"/>
              </a:spcBef>
              <a:buClr>
                <a:schemeClr val="dk1"/>
              </a:buClr>
              <a:buFont typeface="Arial"/>
              <a:buNone/>
            </a:pPr>
            <a:endParaRPr sz="800" b="1" dirty="0">
              <a:latin typeface="Courier New"/>
              <a:ea typeface="Courier New"/>
              <a:cs typeface="Courier New"/>
              <a:sym typeface="Courier New"/>
            </a:endParaRPr>
          </a:p>
          <a:p>
            <a:pPr lvl="0" rtl="0">
              <a:spcBef>
                <a:spcPts val="0"/>
              </a:spcBef>
              <a:buClr>
                <a:schemeClr val="dk1"/>
              </a:buClr>
              <a:buFont typeface="Arial"/>
              <a:buNone/>
            </a:pPr>
            <a:endParaRPr sz="800" b="1" dirty="0">
              <a:latin typeface="Courier New"/>
              <a:ea typeface="Courier New"/>
              <a:cs typeface="Courier New"/>
              <a:sym typeface="Courier New"/>
            </a:endParaRPr>
          </a:p>
          <a:p>
            <a:pPr lvl="0" rtl="0">
              <a:spcBef>
                <a:spcPts val="0"/>
              </a:spcBef>
              <a:buClr>
                <a:schemeClr val="dk1"/>
              </a:buClr>
              <a:buFont typeface="Arial"/>
              <a:buNone/>
            </a:pPr>
            <a:endParaRPr sz="800" b="1" dirty="0">
              <a:latin typeface="Courier New"/>
              <a:ea typeface="Courier New"/>
              <a:cs typeface="Courier New"/>
              <a:sym typeface="Courier New"/>
            </a:endParaRPr>
          </a:p>
          <a:p>
            <a:pPr lvl="0" rtl="0">
              <a:spcBef>
                <a:spcPts val="0"/>
              </a:spcBef>
              <a:buClr>
                <a:schemeClr val="dk1"/>
              </a:buClr>
              <a:buFont typeface="Arial"/>
              <a:buNone/>
            </a:pPr>
            <a:endParaRPr sz="800" b="1" dirty="0">
              <a:latin typeface="Courier New"/>
              <a:ea typeface="Courier New"/>
              <a:cs typeface="Courier New"/>
              <a:sym typeface="Courier New"/>
            </a:endParaRPr>
          </a:p>
          <a:p>
            <a:pPr lvl="0" rtl="0">
              <a:spcBef>
                <a:spcPts val="0"/>
              </a:spcBef>
              <a:buClr>
                <a:schemeClr val="dk1"/>
              </a:buClr>
              <a:buFont typeface="Arial"/>
              <a:buNone/>
            </a:pPr>
            <a:endParaRPr sz="800" b="1" dirty="0">
              <a:latin typeface="Courier New"/>
              <a:ea typeface="Courier New"/>
              <a:cs typeface="Courier New"/>
              <a:sym typeface="Courier New"/>
            </a:endParaRPr>
          </a:p>
          <a:p>
            <a:pPr lvl="0" rtl="0">
              <a:spcBef>
                <a:spcPts val="0"/>
              </a:spcBef>
              <a:buNone/>
            </a:pPr>
            <a:endParaRPr sz="800" b="1" dirty="0">
              <a:latin typeface="Courier New"/>
              <a:ea typeface="Courier New"/>
              <a:cs typeface="Courier New"/>
              <a:sym typeface="Courier New"/>
            </a:endParaRPr>
          </a:p>
        </p:txBody>
      </p:sp>
    </p:spTree>
    <p:extLst>
      <p:ext uri="{BB962C8B-B14F-4D97-AF65-F5344CB8AC3E}">
        <p14:creationId xmlns:p14="http://schemas.microsoft.com/office/powerpoint/2010/main" val="1409032470"/>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Shape 732"/>
          <p:cNvSpPr txBox="1">
            <a:spLocks noGrp="1"/>
          </p:cNvSpPr>
          <p:nvPr>
            <p:ph type="title"/>
          </p:nvPr>
        </p:nvSpPr>
        <p:spPr>
          <a:xfrm>
            <a:off x="457200" y="-136921"/>
            <a:ext cx="6879600" cy="857474"/>
          </a:xfrm>
          <a:prstGeom prst="rect">
            <a:avLst/>
          </a:prstGeom>
        </p:spPr>
        <p:txBody>
          <a:bodyPr lIns="91425" tIns="91425" rIns="91425" bIns="91425" anchor="b" anchorCtr="0">
            <a:noAutofit/>
          </a:bodyPr>
          <a:lstStyle/>
          <a:p>
            <a:pPr lvl="0" rtl="0">
              <a:spcBef>
                <a:spcPts val="0"/>
              </a:spcBef>
              <a:buNone/>
            </a:pPr>
            <a:r>
              <a:rPr lang="en" sz="3000"/>
              <a:t>Named Pipes C# Example - Client</a:t>
            </a:r>
          </a:p>
        </p:txBody>
      </p:sp>
      <p:sp>
        <p:nvSpPr>
          <p:cNvPr id="733" name="Shape 733"/>
          <p:cNvSpPr txBox="1">
            <a:spLocks noGrp="1"/>
          </p:cNvSpPr>
          <p:nvPr>
            <p:ph type="body" idx="1"/>
          </p:nvPr>
        </p:nvSpPr>
        <p:spPr>
          <a:xfrm>
            <a:off x="381000" y="1200150"/>
            <a:ext cx="8229600" cy="3630374"/>
          </a:xfrm>
          <a:prstGeom prst="rect">
            <a:avLst/>
          </a:prstGeom>
        </p:spPr>
        <p:txBody>
          <a:bodyPr lIns="91425" tIns="91425" rIns="91425" bIns="91425" anchor="t" anchorCtr="0">
            <a:noAutofit/>
          </a:bodyPr>
          <a:lstStyle/>
          <a:p>
            <a:r>
              <a:rPr lang="en-US" sz="800" dirty="0"/>
              <a:t>using System;</a:t>
            </a:r>
          </a:p>
          <a:p>
            <a:r>
              <a:rPr lang="en-US" sz="800" dirty="0"/>
              <a:t>using </a:t>
            </a:r>
            <a:r>
              <a:rPr lang="en-US" sz="800" dirty="0" err="1"/>
              <a:t>System.IO.Pipes</a:t>
            </a:r>
            <a:r>
              <a:rPr lang="en-US" sz="800" dirty="0"/>
              <a:t>;</a:t>
            </a:r>
          </a:p>
          <a:p>
            <a:r>
              <a:rPr lang="en-US" sz="800" dirty="0"/>
              <a:t>using </a:t>
            </a:r>
            <a:r>
              <a:rPr lang="en-US" sz="800" dirty="0" err="1"/>
              <a:t>System.Text</a:t>
            </a:r>
            <a:r>
              <a:rPr lang="en-US" sz="800" dirty="0"/>
              <a:t>;</a:t>
            </a:r>
          </a:p>
          <a:p>
            <a:endParaRPr lang="en-US" sz="800" dirty="0"/>
          </a:p>
          <a:p>
            <a:r>
              <a:rPr lang="en-US" sz="800" dirty="0"/>
              <a:t>namespace </a:t>
            </a:r>
            <a:r>
              <a:rPr lang="en-US" sz="800" dirty="0" err="1"/>
              <a:t>Named_Pipe_Client</a:t>
            </a:r>
            <a:endParaRPr lang="en-US" sz="800" dirty="0"/>
          </a:p>
          <a:p>
            <a:r>
              <a:rPr lang="en-US" sz="800" dirty="0"/>
              <a:t>{</a:t>
            </a:r>
          </a:p>
          <a:p>
            <a:r>
              <a:rPr lang="en-US" sz="800" dirty="0"/>
              <a:t>    class Program</a:t>
            </a:r>
          </a:p>
          <a:p>
            <a:r>
              <a:rPr lang="en-US" sz="800" dirty="0"/>
              <a:t>    {</a:t>
            </a:r>
          </a:p>
          <a:p>
            <a:r>
              <a:rPr lang="en-US" sz="800" dirty="0"/>
              <a:t>        static void Main(string[] </a:t>
            </a:r>
            <a:r>
              <a:rPr lang="en-US" sz="800" dirty="0" err="1"/>
              <a:t>args</a:t>
            </a:r>
            <a:r>
              <a:rPr lang="en-US" sz="800" dirty="0"/>
              <a:t>)</a:t>
            </a:r>
          </a:p>
          <a:p>
            <a:r>
              <a:rPr lang="en-US" sz="800" dirty="0"/>
              <a:t>        {</a:t>
            </a:r>
          </a:p>
          <a:p>
            <a:r>
              <a:rPr lang="en-US" sz="800" dirty="0"/>
              <a:t>            while (true)</a:t>
            </a:r>
          </a:p>
          <a:p>
            <a:r>
              <a:rPr lang="en-US" sz="800" dirty="0"/>
              <a:t>            {</a:t>
            </a:r>
          </a:p>
          <a:p>
            <a:r>
              <a:rPr lang="en-US" sz="800" dirty="0"/>
              <a:t>                </a:t>
            </a:r>
            <a:r>
              <a:rPr lang="en-US" sz="800" dirty="0" err="1"/>
              <a:t>NamedPipeClientStream</a:t>
            </a:r>
            <a:r>
              <a:rPr lang="en-US" sz="800" dirty="0"/>
              <a:t> </a:t>
            </a:r>
            <a:r>
              <a:rPr lang="en-US" sz="800" dirty="0" err="1"/>
              <a:t>clientStream</a:t>
            </a:r>
            <a:r>
              <a:rPr lang="en-US" sz="800" dirty="0"/>
              <a:t> = new </a:t>
            </a:r>
            <a:r>
              <a:rPr lang="en-US" sz="800" dirty="0" err="1"/>
              <a:t>NamedPipeClientStream</a:t>
            </a:r>
            <a:r>
              <a:rPr lang="en-US" sz="800" dirty="0"/>
              <a:t>(".", "</a:t>
            </a:r>
            <a:r>
              <a:rPr lang="en-US" sz="800" dirty="0" err="1"/>
              <a:t>myPipe</a:t>
            </a:r>
            <a:r>
              <a:rPr lang="en-US" sz="800" dirty="0"/>
              <a:t>", </a:t>
            </a:r>
            <a:r>
              <a:rPr lang="en-US" sz="800" dirty="0" err="1"/>
              <a:t>PipeDirection.Out</a:t>
            </a:r>
            <a:r>
              <a:rPr lang="en-US" sz="800" dirty="0"/>
              <a:t>);</a:t>
            </a:r>
          </a:p>
          <a:p>
            <a:r>
              <a:rPr lang="en-US" sz="800" dirty="0"/>
              <a:t>                </a:t>
            </a:r>
            <a:r>
              <a:rPr lang="en-US" sz="800" dirty="0" err="1"/>
              <a:t>clientStream.Connect</a:t>
            </a:r>
            <a:r>
              <a:rPr lang="en-US" sz="800" dirty="0"/>
              <a:t>(60);</a:t>
            </a:r>
          </a:p>
          <a:p>
            <a:r>
              <a:rPr lang="en-US" sz="800" dirty="0"/>
              <a:t>                </a:t>
            </a:r>
            <a:r>
              <a:rPr lang="en-US" sz="800" dirty="0" err="1"/>
              <a:t>Console.WriteLine</a:t>
            </a:r>
            <a:r>
              <a:rPr lang="en-US" sz="800" dirty="0"/>
              <a:t>("Enter something: ");</a:t>
            </a:r>
          </a:p>
          <a:p>
            <a:r>
              <a:rPr lang="en-US" sz="800" dirty="0"/>
              <a:t>                string line = </a:t>
            </a:r>
            <a:r>
              <a:rPr lang="en-US" sz="800" dirty="0" err="1"/>
              <a:t>Console.ReadLine</a:t>
            </a:r>
            <a:r>
              <a:rPr lang="en-US" sz="800" dirty="0"/>
              <a:t>();</a:t>
            </a:r>
          </a:p>
          <a:p>
            <a:r>
              <a:rPr lang="en-US" sz="800" dirty="0"/>
              <a:t>                if (</a:t>
            </a:r>
            <a:r>
              <a:rPr lang="en-US" sz="800" dirty="0" err="1"/>
              <a:t>line.ToLower</a:t>
            </a:r>
            <a:r>
              <a:rPr lang="en-US" sz="800" dirty="0"/>
              <a:t>() == "quit")</a:t>
            </a:r>
          </a:p>
          <a:p>
            <a:r>
              <a:rPr lang="en-US" sz="800" dirty="0"/>
              <a:t>                    break;</a:t>
            </a:r>
          </a:p>
          <a:p>
            <a:endParaRPr lang="en-US" sz="800" dirty="0"/>
          </a:p>
          <a:p>
            <a:r>
              <a:rPr lang="en-US" sz="800" dirty="0"/>
              <a:t>                byte[] buffer = </a:t>
            </a:r>
            <a:r>
              <a:rPr lang="en-US" sz="800" dirty="0" err="1"/>
              <a:t>ASCIIEncoding.ASCII.GetBytes</a:t>
            </a:r>
            <a:r>
              <a:rPr lang="en-US" sz="800" dirty="0"/>
              <a:t>(line);</a:t>
            </a:r>
          </a:p>
          <a:p>
            <a:r>
              <a:rPr lang="en-US" sz="800" dirty="0"/>
              <a:t>                </a:t>
            </a:r>
            <a:r>
              <a:rPr lang="en-US" sz="800" dirty="0" err="1"/>
              <a:t>clientStream.Write</a:t>
            </a:r>
            <a:r>
              <a:rPr lang="en-US" sz="800" dirty="0"/>
              <a:t>(buffer, 0, </a:t>
            </a:r>
            <a:r>
              <a:rPr lang="en-US" sz="800" dirty="0" err="1"/>
              <a:t>buffer.Length</a:t>
            </a:r>
            <a:r>
              <a:rPr lang="en-US" sz="800" dirty="0"/>
              <a:t>);</a:t>
            </a:r>
          </a:p>
          <a:p>
            <a:r>
              <a:rPr lang="en-US" sz="800" dirty="0"/>
              <a:t>                </a:t>
            </a:r>
            <a:r>
              <a:rPr lang="en-US" sz="800" dirty="0" err="1"/>
              <a:t>clientStream.Close</a:t>
            </a:r>
            <a:r>
              <a:rPr lang="en-US" sz="800" dirty="0"/>
              <a:t>();</a:t>
            </a:r>
          </a:p>
          <a:p>
            <a:r>
              <a:rPr lang="en-US" sz="800" dirty="0"/>
              <a:t>            }</a:t>
            </a:r>
          </a:p>
          <a:p>
            <a:r>
              <a:rPr lang="en-US" sz="800" dirty="0"/>
              <a:t>        }</a:t>
            </a:r>
          </a:p>
          <a:p>
            <a:r>
              <a:rPr lang="en-US" sz="800" dirty="0"/>
              <a:t>    }</a:t>
            </a:r>
          </a:p>
          <a:p>
            <a:r>
              <a:rPr lang="en-US" sz="800" dirty="0"/>
              <a:t>}</a:t>
            </a:r>
          </a:p>
          <a:p>
            <a:pPr lvl="0" rtl="0">
              <a:spcBef>
                <a:spcPts val="0"/>
              </a:spcBef>
              <a:buClr>
                <a:schemeClr val="dk1"/>
              </a:buClr>
              <a:buFont typeface="Arial"/>
              <a:buNone/>
            </a:pPr>
            <a:endParaRPr sz="800" b="1" dirty="0">
              <a:latin typeface="Courier New"/>
              <a:ea typeface="Courier New"/>
              <a:cs typeface="Courier New"/>
              <a:sym typeface="Courier New"/>
            </a:endParaRPr>
          </a:p>
          <a:p>
            <a:pPr lvl="0" rtl="0">
              <a:spcBef>
                <a:spcPts val="0"/>
              </a:spcBef>
              <a:buClr>
                <a:schemeClr val="dk1"/>
              </a:buClr>
              <a:buFont typeface="Arial"/>
              <a:buNone/>
            </a:pPr>
            <a:endParaRPr sz="800" b="1" dirty="0">
              <a:latin typeface="Courier New"/>
              <a:ea typeface="Courier New"/>
              <a:cs typeface="Courier New"/>
              <a:sym typeface="Courier New"/>
            </a:endParaRPr>
          </a:p>
          <a:p>
            <a:pPr lvl="0" rtl="0">
              <a:spcBef>
                <a:spcPts val="0"/>
              </a:spcBef>
              <a:buClr>
                <a:schemeClr val="dk1"/>
              </a:buClr>
              <a:buFont typeface="Arial"/>
              <a:buNone/>
            </a:pPr>
            <a:endParaRPr sz="800" b="1" dirty="0">
              <a:latin typeface="Courier New"/>
              <a:ea typeface="Courier New"/>
              <a:cs typeface="Courier New"/>
              <a:sym typeface="Courier New"/>
            </a:endParaRPr>
          </a:p>
          <a:p>
            <a:pPr lvl="0" rtl="0">
              <a:spcBef>
                <a:spcPts val="0"/>
              </a:spcBef>
              <a:buClr>
                <a:schemeClr val="dk1"/>
              </a:buClr>
              <a:buFont typeface="Arial"/>
              <a:buNone/>
            </a:pPr>
            <a:endParaRPr sz="800" b="1" dirty="0">
              <a:latin typeface="Courier New"/>
              <a:ea typeface="Courier New"/>
              <a:cs typeface="Courier New"/>
              <a:sym typeface="Courier New"/>
            </a:endParaRPr>
          </a:p>
          <a:p>
            <a:pPr lvl="0" rtl="0">
              <a:spcBef>
                <a:spcPts val="0"/>
              </a:spcBef>
              <a:buClr>
                <a:schemeClr val="dk1"/>
              </a:buClr>
              <a:buFont typeface="Arial"/>
              <a:buNone/>
            </a:pPr>
            <a:endParaRPr sz="800" b="1" dirty="0">
              <a:latin typeface="Courier New"/>
              <a:ea typeface="Courier New"/>
              <a:cs typeface="Courier New"/>
              <a:sym typeface="Courier New"/>
            </a:endParaRPr>
          </a:p>
          <a:p>
            <a:pPr lvl="0" rtl="0">
              <a:spcBef>
                <a:spcPts val="0"/>
              </a:spcBef>
              <a:buClr>
                <a:schemeClr val="dk1"/>
              </a:buClr>
              <a:buFont typeface="Arial"/>
              <a:buNone/>
            </a:pPr>
            <a:endParaRPr sz="800" b="1" dirty="0">
              <a:latin typeface="Courier New"/>
              <a:ea typeface="Courier New"/>
              <a:cs typeface="Courier New"/>
              <a:sym typeface="Courier New"/>
            </a:endParaRPr>
          </a:p>
          <a:p>
            <a:pPr lvl="0" rtl="0">
              <a:spcBef>
                <a:spcPts val="0"/>
              </a:spcBef>
              <a:buClr>
                <a:schemeClr val="dk1"/>
              </a:buClr>
              <a:buFont typeface="Arial"/>
              <a:buNone/>
            </a:pPr>
            <a:endParaRPr sz="800" b="1" dirty="0">
              <a:latin typeface="Courier New"/>
              <a:ea typeface="Courier New"/>
              <a:cs typeface="Courier New"/>
              <a:sym typeface="Courier New"/>
            </a:endParaRPr>
          </a:p>
          <a:p>
            <a:pPr lvl="0" rtl="0">
              <a:spcBef>
                <a:spcPts val="0"/>
              </a:spcBef>
              <a:buNone/>
            </a:pPr>
            <a:endParaRPr sz="800" b="1" dirty="0">
              <a:latin typeface="Courier New"/>
              <a:ea typeface="Courier New"/>
              <a:cs typeface="Courier New"/>
              <a:sym typeface="Courier New"/>
            </a:endParaRPr>
          </a:p>
        </p:txBody>
      </p:sp>
    </p:spTree>
    <p:extLst>
      <p:ext uri="{BB962C8B-B14F-4D97-AF65-F5344CB8AC3E}">
        <p14:creationId xmlns:p14="http://schemas.microsoft.com/office/powerpoint/2010/main" val="2845105603"/>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Mapped File </a:t>
            </a:r>
            <a:endParaRPr lang="en-US" dirty="0"/>
          </a:p>
        </p:txBody>
      </p:sp>
      <p:sp>
        <p:nvSpPr>
          <p:cNvPr id="3" name="Text Placeholder 2"/>
          <p:cNvSpPr>
            <a:spLocks noGrp="1"/>
          </p:cNvSpPr>
          <p:nvPr>
            <p:ph type="body" idx="1"/>
          </p:nvPr>
        </p:nvSpPr>
        <p:spPr/>
        <p:txBody>
          <a:bodyPr/>
          <a:lstStyle/>
          <a:p>
            <a:pPr marL="342900" indent="-342900">
              <a:buFont typeface="Arial" panose="020B0604020202020204" pitchFamily="34" charset="0"/>
              <a:buChar char="•"/>
            </a:pPr>
            <a:r>
              <a:rPr lang="en-US" sz="2000" dirty="0"/>
              <a:t>A memory-mapped file is a segment of virtual memory which has been assigned a direct byte-for-byte correlation with some portion of a file or file-like resource. </a:t>
            </a:r>
            <a:endParaRPr lang="en-US" sz="2000" dirty="0" smtClean="0"/>
          </a:p>
          <a:p>
            <a:pPr marL="342900" indent="-342900">
              <a:buFont typeface="Arial" panose="020B0604020202020204" pitchFamily="34" charset="0"/>
              <a:buChar char="•"/>
            </a:pPr>
            <a:r>
              <a:rPr lang="en-US" sz="2000" dirty="0" smtClean="0"/>
              <a:t>This </a:t>
            </a:r>
            <a:r>
              <a:rPr lang="en-US" sz="2000" dirty="0"/>
              <a:t>resource is typically a file that is physically present on-disk, but can also be a device, shared memory object, or other resource that the operating system can reference through a file descriptor. </a:t>
            </a:r>
            <a:endParaRPr lang="en-US" sz="2000" dirty="0" smtClean="0"/>
          </a:p>
          <a:p>
            <a:pPr marL="342900" indent="-342900">
              <a:buFont typeface="Arial" panose="020B0604020202020204" pitchFamily="34" charset="0"/>
              <a:buChar char="•"/>
            </a:pPr>
            <a:r>
              <a:rPr lang="en-US" sz="2000" dirty="0" smtClean="0"/>
              <a:t>Once </a:t>
            </a:r>
            <a:r>
              <a:rPr lang="en-US" sz="2000" dirty="0"/>
              <a:t>present, this correlation between the file and the memory space permits applications to treat the mapped portion as if it were primary memory.</a:t>
            </a:r>
          </a:p>
          <a:p>
            <a:endParaRPr lang="en-US" dirty="0"/>
          </a:p>
        </p:txBody>
      </p:sp>
    </p:spTree>
    <p:extLst>
      <p:ext uri="{BB962C8B-B14F-4D97-AF65-F5344CB8AC3E}">
        <p14:creationId xmlns:p14="http://schemas.microsoft.com/office/powerpoint/2010/main" val="22770561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Memory Mapped </a:t>
            </a:r>
            <a:r>
              <a:rPr lang="en-US" sz="3600" dirty="0"/>
              <a:t>File </a:t>
            </a:r>
            <a:r>
              <a:rPr lang="en-US" sz="3600" dirty="0" smtClean="0"/>
              <a:t>Java (</a:t>
            </a:r>
            <a:r>
              <a:rPr lang="en-US" sz="3600" dirty="0" err="1" smtClean="0"/>
              <a:t>Javin</a:t>
            </a:r>
            <a:r>
              <a:rPr lang="en-US" sz="3600" dirty="0" smtClean="0"/>
              <a:t> </a:t>
            </a:r>
            <a:r>
              <a:rPr lang="en-US" sz="3600" dirty="0"/>
              <a:t>Paul) </a:t>
            </a:r>
          </a:p>
        </p:txBody>
      </p:sp>
      <p:sp>
        <p:nvSpPr>
          <p:cNvPr id="3" name="Text Placeholder 2"/>
          <p:cNvSpPr>
            <a:spLocks noGrp="1"/>
          </p:cNvSpPr>
          <p:nvPr>
            <p:ph type="body" idx="1"/>
          </p:nvPr>
        </p:nvSpPr>
        <p:spPr/>
        <p:txBody>
          <a:bodyPr/>
          <a:lstStyle/>
          <a:p>
            <a:pPr marL="457200" lvl="0" indent="-457200">
              <a:buFont typeface="+mj-lt"/>
              <a:buAutoNum type="arabicPeriod"/>
            </a:pPr>
            <a:r>
              <a:rPr lang="en-US" sz="2000" dirty="0"/>
              <a:t>Java supports Memory mapped IO with </a:t>
            </a:r>
            <a:r>
              <a:rPr lang="en-US" sz="2000" dirty="0" err="1"/>
              <a:t>java.nio</a:t>
            </a:r>
            <a:r>
              <a:rPr lang="en-US" sz="2000" dirty="0"/>
              <a:t> package.</a:t>
            </a:r>
          </a:p>
          <a:p>
            <a:pPr marL="457200" lvl="0" indent="-457200">
              <a:buFont typeface="+mj-lt"/>
              <a:buAutoNum type="arabicPeriod"/>
            </a:pPr>
            <a:r>
              <a:rPr lang="en-US" sz="2000" dirty="0"/>
              <a:t>Memory mapped files is used in </a:t>
            </a:r>
            <a:r>
              <a:rPr lang="en-US" sz="2000" b="1" dirty="0"/>
              <a:t>performance sensitive application</a:t>
            </a:r>
            <a:r>
              <a:rPr lang="en-US" sz="2000" dirty="0"/>
              <a:t>, e.g. high frequency electronic trading platforms.</a:t>
            </a:r>
          </a:p>
          <a:p>
            <a:pPr marL="457200" lvl="0" indent="-457200">
              <a:buFont typeface="+mj-lt"/>
              <a:buAutoNum type="arabicPeriod"/>
            </a:pPr>
            <a:r>
              <a:rPr lang="en-US" sz="2000" dirty="0"/>
              <a:t>By using memory mapped IO, you can </a:t>
            </a:r>
            <a:r>
              <a:rPr lang="en-US" sz="2000" b="1" dirty="0"/>
              <a:t>load portion of large files in memory</a:t>
            </a:r>
            <a:r>
              <a:rPr lang="en-US" sz="2000" dirty="0"/>
              <a:t>.</a:t>
            </a:r>
          </a:p>
          <a:p>
            <a:pPr marL="457200" lvl="0" indent="-457200">
              <a:buFont typeface="+mj-lt"/>
              <a:buAutoNum type="arabicPeriod"/>
            </a:pPr>
            <a:r>
              <a:rPr lang="en-US" sz="2000" dirty="0"/>
              <a:t>Memory mapped file can result in </a:t>
            </a:r>
            <a:r>
              <a:rPr lang="en-US" sz="2000" b="1" dirty="0"/>
              <a:t>page fault</a:t>
            </a:r>
            <a:r>
              <a:rPr lang="en-US" sz="2000" dirty="0"/>
              <a:t> if requested page is not in memory.</a:t>
            </a:r>
          </a:p>
          <a:p>
            <a:pPr marL="457200" lvl="0" indent="-457200">
              <a:buFont typeface="+mj-lt"/>
              <a:buAutoNum type="arabicPeriod"/>
            </a:pPr>
            <a:r>
              <a:rPr lang="en-US" sz="2000" dirty="0"/>
              <a:t>Ability to map a region of file in memory depends on addressable size of memory. In a 32 bit machine, you cannot access beyond 4GB or 2^32.</a:t>
            </a:r>
          </a:p>
          <a:p>
            <a:pPr marL="457200" lvl="0" indent="-457200">
              <a:buFont typeface="+mj-lt"/>
              <a:buAutoNum type="arabicPeriod"/>
            </a:pPr>
            <a:r>
              <a:rPr lang="en-US" sz="2000" dirty="0"/>
              <a:t>Memory mapped IO is much faster than Stream IO in Java.</a:t>
            </a:r>
          </a:p>
          <a:p>
            <a:endParaRPr lang="en-US" dirty="0"/>
          </a:p>
        </p:txBody>
      </p:sp>
    </p:spTree>
    <p:extLst>
      <p:ext uri="{BB962C8B-B14F-4D97-AF65-F5344CB8AC3E}">
        <p14:creationId xmlns:p14="http://schemas.microsoft.com/office/powerpoint/2010/main" val="30555839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Mapped File </a:t>
            </a:r>
            <a:endParaRPr lang="en-US" dirty="0"/>
          </a:p>
        </p:txBody>
      </p:sp>
      <p:sp>
        <p:nvSpPr>
          <p:cNvPr id="3" name="Text Placeholder 2"/>
          <p:cNvSpPr>
            <a:spLocks noGrp="1"/>
          </p:cNvSpPr>
          <p:nvPr>
            <p:ph type="body" idx="1"/>
          </p:nvPr>
        </p:nvSpPr>
        <p:spPr/>
        <p:txBody>
          <a:bodyPr/>
          <a:lstStyle/>
          <a:p>
            <a:pPr marL="457200" lvl="0" indent="-457200">
              <a:buFont typeface="+mj-lt"/>
              <a:buAutoNum type="arabicPeriod" startAt="7"/>
            </a:pPr>
            <a:r>
              <a:rPr lang="en-US" sz="1800" dirty="0"/>
              <a:t>Memory used to load File is outside of </a:t>
            </a:r>
            <a:r>
              <a:rPr lang="en-US" sz="1800" u="sng" dirty="0">
                <a:hlinkClick r:id="rId2"/>
              </a:rPr>
              <a:t>Java heap</a:t>
            </a:r>
            <a:r>
              <a:rPr lang="en-US" sz="1800" dirty="0"/>
              <a:t> and reside on shared memory which allows two different processes to access File.</a:t>
            </a:r>
          </a:p>
          <a:p>
            <a:pPr marL="457200" lvl="0" indent="-457200">
              <a:buFont typeface="+mj-lt"/>
              <a:buAutoNum type="arabicPeriod" startAt="7"/>
            </a:pPr>
            <a:r>
              <a:rPr lang="en-US" sz="1800" dirty="0"/>
              <a:t>Reading and writing on memory mapped file is done by operating system, so even if your Java program crashes after putting content into memory, it will make to File until OS is fine.</a:t>
            </a:r>
          </a:p>
          <a:p>
            <a:pPr marL="457200" lvl="0" indent="-457200">
              <a:buFont typeface="+mj-lt"/>
              <a:buAutoNum type="arabicPeriod" startAt="7"/>
            </a:pPr>
            <a:r>
              <a:rPr lang="en-US" sz="1800" dirty="0"/>
              <a:t>Prefer Direct Byte buffer over Non Direct Buffer for faster performance.</a:t>
            </a:r>
          </a:p>
          <a:p>
            <a:pPr marL="457200" lvl="0" indent="-457200">
              <a:buFont typeface="+mj-lt"/>
              <a:buAutoNum type="arabicPeriod" startAt="7"/>
            </a:pPr>
            <a:r>
              <a:rPr lang="en-US" sz="1800" dirty="0"/>
              <a:t>Don't call </a:t>
            </a:r>
            <a:r>
              <a:rPr lang="en-US" sz="1800" dirty="0" err="1"/>
              <a:t>MappedByteBuffer.force</a:t>
            </a:r>
            <a:r>
              <a:rPr lang="en-US" sz="1800" dirty="0"/>
              <a:t>() method too often, this method is meant to force operating system to write content of memory into disk, So if you call force() method each time you write into memory mapped file, you will not see true benefit of using mapped byte buffer, instead it will be similar to disk IO.</a:t>
            </a:r>
          </a:p>
          <a:p>
            <a:pPr marL="457200" lvl="0" indent="-457200">
              <a:buFont typeface="+mj-lt"/>
              <a:buAutoNum type="arabicPeriod" startAt="7"/>
            </a:pPr>
            <a:r>
              <a:rPr lang="en-US" sz="1800" dirty="0"/>
              <a:t>In case of power failure or host failure, there is slim chance that content of memory mapped file is not written into disk, which means you could lose critical data.</a:t>
            </a:r>
          </a:p>
          <a:p>
            <a:endParaRPr lang="en-US" dirty="0"/>
          </a:p>
        </p:txBody>
      </p:sp>
    </p:spTree>
    <p:extLst>
      <p:ext uri="{BB962C8B-B14F-4D97-AF65-F5344CB8AC3E}">
        <p14:creationId xmlns:p14="http://schemas.microsoft.com/office/powerpoint/2010/main" val="8746957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Memory Mapped File Writer (Java)</a:t>
            </a:r>
            <a:endParaRPr lang="en-US" sz="3600" dirty="0"/>
          </a:p>
        </p:txBody>
      </p:sp>
      <p:sp>
        <p:nvSpPr>
          <p:cNvPr id="3" name="Text Placeholder 2"/>
          <p:cNvSpPr>
            <a:spLocks noGrp="1"/>
          </p:cNvSpPr>
          <p:nvPr>
            <p:ph type="body" idx="1"/>
          </p:nvPr>
        </p:nvSpPr>
        <p:spPr/>
        <p:txBody>
          <a:bodyPr/>
          <a:lstStyle/>
          <a:p>
            <a:r>
              <a:rPr lang="en-US" sz="800" b="1" dirty="0"/>
              <a:t>import</a:t>
            </a:r>
            <a:r>
              <a:rPr lang="en-US" sz="800" dirty="0"/>
              <a:t> </a:t>
            </a:r>
            <a:r>
              <a:rPr lang="en-US" sz="800" dirty="0" err="1"/>
              <a:t>java.io.File</a:t>
            </a:r>
            <a:r>
              <a:rPr lang="en-US" sz="800" dirty="0"/>
              <a:t>;</a:t>
            </a:r>
          </a:p>
          <a:p>
            <a:r>
              <a:rPr lang="en-US" sz="800" b="1" dirty="0"/>
              <a:t>import</a:t>
            </a:r>
            <a:r>
              <a:rPr lang="en-US" sz="800" dirty="0"/>
              <a:t> java.io.*;</a:t>
            </a:r>
          </a:p>
          <a:p>
            <a:r>
              <a:rPr lang="en-US" sz="800" b="1" dirty="0"/>
              <a:t>import</a:t>
            </a:r>
            <a:r>
              <a:rPr lang="en-US" sz="800" dirty="0"/>
              <a:t> </a:t>
            </a:r>
            <a:r>
              <a:rPr lang="en-US" sz="800" dirty="0" err="1"/>
              <a:t>java.io.RandomAccessFile</a:t>
            </a:r>
            <a:r>
              <a:rPr lang="en-US" sz="800" dirty="0"/>
              <a:t>;</a:t>
            </a:r>
          </a:p>
          <a:p>
            <a:r>
              <a:rPr lang="en-US" sz="800" b="1" dirty="0"/>
              <a:t>import</a:t>
            </a:r>
            <a:r>
              <a:rPr lang="en-US" sz="800" dirty="0"/>
              <a:t> </a:t>
            </a:r>
            <a:r>
              <a:rPr lang="en-US" sz="800" dirty="0" err="1"/>
              <a:t>java.nio.MappedByteBuffer</a:t>
            </a:r>
            <a:r>
              <a:rPr lang="en-US" sz="800" dirty="0"/>
              <a:t>;</a:t>
            </a:r>
          </a:p>
          <a:p>
            <a:r>
              <a:rPr lang="en-US" sz="800" b="1" dirty="0"/>
              <a:t>import</a:t>
            </a:r>
            <a:r>
              <a:rPr lang="en-US" sz="800" dirty="0"/>
              <a:t> </a:t>
            </a:r>
            <a:r>
              <a:rPr lang="en-US" sz="800" dirty="0" err="1"/>
              <a:t>java.nio.channels.FileChannel</a:t>
            </a:r>
            <a:r>
              <a:rPr lang="en-US" sz="800" dirty="0"/>
              <a:t>;</a:t>
            </a:r>
          </a:p>
          <a:p>
            <a:r>
              <a:rPr lang="en-US" sz="800" dirty="0"/>
              <a:t> </a:t>
            </a:r>
          </a:p>
          <a:p>
            <a:r>
              <a:rPr lang="en-US" sz="800" dirty="0"/>
              <a:t> </a:t>
            </a:r>
          </a:p>
          <a:p>
            <a:r>
              <a:rPr lang="en-US" sz="800" b="1" dirty="0"/>
              <a:t>public</a:t>
            </a:r>
            <a:r>
              <a:rPr lang="en-US" sz="800" dirty="0"/>
              <a:t> </a:t>
            </a:r>
            <a:r>
              <a:rPr lang="en-US" sz="800" b="1" dirty="0"/>
              <a:t>class</a:t>
            </a:r>
            <a:r>
              <a:rPr lang="en-US" sz="800" dirty="0"/>
              <a:t> </a:t>
            </a:r>
            <a:r>
              <a:rPr lang="en-US" sz="800" dirty="0" err="1"/>
              <a:t>Java_MemoryMap_Writer</a:t>
            </a:r>
            <a:r>
              <a:rPr lang="en-US" sz="800" dirty="0"/>
              <a:t> </a:t>
            </a:r>
          </a:p>
          <a:p>
            <a:r>
              <a:rPr lang="en-US" sz="800" dirty="0"/>
              <a:t>{</a:t>
            </a:r>
          </a:p>
          <a:p>
            <a:r>
              <a:rPr lang="en-US" sz="800" dirty="0"/>
              <a:t>	</a:t>
            </a:r>
            <a:r>
              <a:rPr lang="en-US" sz="800" b="1" dirty="0"/>
              <a:t>public</a:t>
            </a:r>
            <a:r>
              <a:rPr lang="en-US" sz="800" dirty="0"/>
              <a:t> </a:t>
            </a:r>
            <a:r>
              <a:rPr lang="en-US" sz="800" b="1" dirty="0"/>
              <a:t>static</a:t>
            </a:r>
            <a:r>
              <a:rPr lang="en-US" sz="800" dirty="0"/>
              <a:t> </a:t>
            </a:r>
            <a:r>
              <a:rPr lang="en-US" sz="800" b="1" dirty="0"/>
              <a:t>void</a:t>
            </a:r>
            <a:r>
              <a:rPr lang="en-US" sz="800" dirty="0"/>
              <a:t> main(String[] </a:t>
            </a:r>
            <a:r>
              <a:rPr lang="en-US" sz="800" dirty="0" err="1"/>
              <a:t>args</a:t>
            </a:r>
            <a:r>
              <a:rPr lang="en-US" sz="800" dirty="0"/>
              <a:t>) </a:t>
            </a:r>
            <a:r>
              <a:rPr lang="en-US" sz="800" b="1" dirty="0"/>
              <a:t>throws</a:t>
            </a:r>
            <a:r>
              <a:rPr lang="en-US" sz="800" dirty="0"/>
              <a:t> </a:t>
            </a:r>
            <a:r>
              <a:rPr lang="en-US" sz="800" dirty="0" smtClean="0"/>
              <a:t> Exception </a:t>
            </a:r>
            <a:endParaRPr lang="en-US" sz="800" dirty="0"/>
          </a:p>
          <a:p>
            <a:r>
              <a:rPr lang="en-US" sz="800" dirty="0"/>
              <a:t>	{</a:t>
            </a:r>
          </a:p>
          <a:p>
            <a:r>
              <a:rPr lang="en-US" sz="800" dirty="0"/>
              <a:t>	  File </a:t>
            </a:r>
            <a:r>
              <a:rPr lang="en-US" sz="800" dirty="0" err="1"/>
              <a:t>mappedFile</a:t>
            </a:r>
            <a:r>
              <a:rPr lang="en-US" sz="800" dirty="0"/>
              <a:t> = </a:t>
            </a:r>
            <a:r>
              <a:rPr lang="en-US" sz="800" b="1" dirty="0"/>
              <a:t>new</a:t>
            </a:r>
            <a:r>
              <a:rPr lang="en-US" sz="800" dirty="0"/>
              <a:t> File("c:/temp/tmpFile.txt");</a:t>
            </a:r>
          </a:p>
          <a:p>
            <a:r>
              <a:rPr lang="en-US" sz="800" dirty="0"/>
              <a:t>	  </a:t>
            </a:r>
            <a:r>
              <a:rPr lang="en-US" sz="800" dirty="0" err="1"/>
              <a:t>mappedFile.delete</a:t>
            </a:r>
            <a:r>
              <a:rPr lang="en-US" sz="800" dirty="0"/>
              <a:t>();</a:t>
            </a:r>
          </a:p>
          <a:p>
            <a:r>
              <a:rPr lang="en-US" sz="800" dirty="0"/>
              <a:t> </a:t>
            </a:r>
          </a:p>
          <a:p>
            <a:r>
              <a:rPr lang="en-US" sz="800" dirty="0"/>
              <a:t>	  </a:t>
            </a:r>
            <a:r>
              <a:rPr lang="en-US" sz="800" dirty="0" err="1"/>
              <a:t>RandomAccessFile</a:t>
            </a:r>
            <a:r>
              <a:rPr lang="en-US" sz="800" dirty="0"/>
              <a:t> </a:t>
            </a:r>
            <a:r>
              <a:rPr lang="en-US" sz="800" u="sng" dirty="0" err="1"/>
              <a:t>randomAccessFile</a:t>
            </a:r>
            <a:r>
              <a:rPr lang="en-US" sz="800" dirty="0"/>
              <a:t> = </a:t>
            </a:r>
            <a:r>
              <a:rPr lang="en-US" sz="800" b="1" dirty="0"/>
              <a:t>new</a:t>
            </a:r>
            <a:r>
              <a:rPr lang="en-US" sz="800" dirty="0"/>
              <a:t> </a:t>
            </a:r>
            <a:r>
              <a:rPr lang="en-US" sz="800" dirty="0" err="1"/>
              <a:t>RandomAccessFile</a:t>
            </a:r>
            <a:r>
              <a:rPr lang="en-US" sz="800" dirty="0"/>
              <a:t>(</a:t>
            </a:r>
            <a:r>
              <a:rPr lang="en-US" sz="800" dirty="0" err="1"/>
              <a:t>mappedFile</a:t>
            </a:r>
            <a:r>
              <a:rPr lang="en-US" sz="800" dirty="0"/>
              <a:t>, "</a:t>
            </a:r>
            <a:r>
              <a:rPr lang="en-US" sz="800" dirty="0" err="1"/>
              <a:t>rw</a:t>
            </a:r>
            <a:r>
              <a:rPr lang="en-US" sz="800" dirty="0"/>
              <a:t>");</a:t>
            </a:r>
          </a:p>
          <a:p>
            <a:r>
              <a:rPr lang="en-US" sz="800" dirty="0"/>
              <a:t>	  </a:t>
            </a:r>
            <a:r>
              <a:rPr lang="en-US" sz="800" dirty="0" err="1"/>
              <a:t>FileChannel</a:t>
            </a:r>
            <a:r>
              <a:rPr lang="en-US" sz="800" dirty="0"/>
              <a:t> </a:t>
            </a:r>
            <a:r>
              <a:rPr lang="en-US" sz="800" dirty="0" err="1"/>
              <a:t>fileChannel</a:t>
            </a:r>
            <a:r>
              <a:rPr lang="en-US" sz="800" dirty="0"/>
              <a:t> = </a:t>
            </a:r>
            <a:r>
              <a:rPr lang="en-US" sz="800" dirty="0" err="1"/>
              <a:t>randomAccessFile.getChannel</a:t>
            </a:r>
            <a:r>
              <a:rPr lang="en-US" sz="800" dirty="0"/>
              <a:t>();</a:t>
            </a:r>
          </a:p>
          <a:p>
            <a:r>
              <a:rPr lang="en-US" sz="800" dirty="0"/>
              <a:t>	 </a:t>
            </a:r>
          </a:p>
          <a:p>
            <a:r>
              <a:rPr lang="en-US" sz="800" dirty="0"/>
              <a:t>	  </a:t>
            </a:r>
            <a:r>
              <a:rPr lang="en-US" sz="800" b="1" dirty="0" err="1"/>
              <a:t>int</a:t>
            </a:r>
            <a:r>
              <a:rPr lang="en-US" sz="800" dirty="0"/>
              <a:t> </a:t>
            </a:r>
            <a:r>
              <a:rPr lang="en-US" sz="800" dirty="0" err="1"/>
              <a:t>bufferSize</a:t>
            </a:r>
            <a:r>
              <a:rPr lang="en-US" sz="800" dirty="0"/>
              <a:t> = 800;</a:t>
            </a:r>
          </a:p>
          <a:p>
            <a:r>
              <a:rPr lang="en-US" sz="800" dirty="0"/>
              <a:t>	  </a:t>
            </a:r>
            <a:r>
              <a:rPr lang="en-US" sz="800" dirty="0" err="1"/>
              <a:t>MappedByteBuffer</a:t>
            </a:r>
            <a:r>
              <a:rPr lang="en-US" sz="800" dirty="0"/>
              <a:t> </a:t>
            </a:r>
            <a:r>
              <a:rPr lang="en-US" sz="800" dirty="0" err="1"/>
              <a:t>mappedMemory</a:t>
            </a:r>
            <a:r>
              <a:rPr lang="en-US" sz="800" dirty="0"/>
              <a:t> =</a:t>
            </a:r>
            <a:r>
              <a:rPr lang="en-US" sz="800" dirty="0" err="1"/>
              <a:t>fileChannel.map</a:t>
            </a:r>
            <a:r>
              <a:rPr lang="en-US" sz="800" dirty="0"/>
              <a:t>(</a:t>
            </a:r>
            <a:r>
              <a:rPr lang="en-US" sz="800" dirty="0" err="1"/>
              <a:t>FileChannel.MapMode.</a:t>
            </a:r>
            <a:r>
              <a:rPr lang="en-US" sz="800" b="1" i="1" dirty="0" err="1"/>
              <a:t>READ_WRITE</a:t>
            </a:r>
            <a:r>
              <a:rPr lang="en-US" sz="800" dirty="0"/>
              <a:t>, 0, </a:t>
            </a:r>
            <a:r>
              <a:rPr lang="en-US" sz="800" dirty="0" err="1"/>
              <a:t>bufferSize</a:t>
            </a:r>
            <a:r>
              <a:rPr lang="en-US" sz="800" dirty="0"/>
              <a:t>);</a:t>
            </a:r>
          </a:p>
          <a:p>
            <a:r>
              <a:rPr lang="en-US" sz="800" dirty="0"/>
              <a:t>      </a:t>
            </a:r>
          </a:p>
          <a:p>
            <a:r>
              <a:rPr lang="en-US" sz="800" dirty="0"/>
              <a:t>	  String </a:t>
            </a:r>
            <a:r>
              <a:rPr lang="en-US" sz="800" dirty="0" err="1"/>
              <a:t>myString</a:t>
            </a:r>
            <a:r>
              <a:rPr lang="en-US" sz="800" dirty="0"/>
              <a:t> = </a:t>
            </a:r>
            <a:r>
              <a:rPr lang="en-US" sz="800" b="1" dirty="0"/>
              <a:t>new</a:t>
            </a:r>
            <a:r>
              <a:rPr lang="en-US" sz="800" dirty="0"/>
              <a:t> String("This is the content goes to the mapped file.....");   </a:t>
            </a:r>
          </a:p>
          <a:p>
            <a:r>
              <a:rPr lang="en-US" sz="800" dirty="0"/>
              <a:t>     </a:t>
            </a:r>
            <a:r>
              <a:rPr lang="en-US" sz="800" dirty="0" smtClean="0"/>
              <a:t>                                   </a:t>
            </a:r>
            <a:r>
              <a:rPr lang="en-US" sz="800" dirty="0" err="1"/>
              <a:t>mappedMemory.put</a:t>
            </a:r>
            <a:r>
              <a:rPr lang="en-US" sz="800" dirty="0"/>
              <a:t>(</a:t>
            </a:r>
            <a:r>
              <a:rPr lang="en-US" sz="800" dirty="0" err="1"/>
              <a:t>myString.getBytes</a:t>
            </a:r>
            <a:r>
              <a:rPr lang="en-US" sz="800" dirty="0"/>
              <a:t>()); </a:t>
            </a:r>
          </a:p>
          <a:p>
            <a:r>
              <a:rPr lang="en-US" sz="800" dirty="0"/>
              <a:t>	}</a:t>
            </a:r>
          </a:p>
          <a:p>
            <a:r>
              <a:rPr lang="en-US" sz="800" dirty="0"/>
              <a:t>}</a:t>
            </a:r>
          </a:p>
          <a:p>
            <a:r>
              <a:rPr lang="en-US" dirty="0"/>
              <a:t> </a:t>
            </a:r>
          </a:p>
          <a:p>
            <a:endParaRPr lang="en-US" dirty="0"/>
          </a:p>
        </p:txBody>
      </p:sp>
    </p:spTree>
    <p:extLst>
      <p:ext uri="{BB962C8B-B14F-4D97-AF65-F5344CB8AC3E}">
        <p14:creationId xmlns:p14="http://schemas.microsoft.com/office/powerpoint/2010/main" val="30861843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Memory Mapped File Reader (Java)</a:t>
            </a:r>
            <a:endParaRPr lang="en-US" sz="3600" dirty="0"/>
          </a:p>
        </p:txBody>
      </p:sp>
      <p:sp>
        <p:nvSpPr>
          <p:cNvPr id="3" name="Text Placeholder 2"/>
          <p:cNvSpPr>
            <a:spLocks noGrp="1"/>
          </p:cNvSpPr>
          <p:nvPr>
            <p:ph type="body" idx="1"/>
          </p:nvPr>
        </p:nvSpPr>
        <p:spPr/>
        <p:txBody>
          <a:bodyPr/>
          <a:lstStyle/>
          <a:p>
            <a:r>
              <a:rPr lang="en-US" sz="800" b="1" dirty="0"/>
              <a:t>import java.io.*;</a:t>
            </a:r>
          </a:p>
          <a:p>
            <a:r>
              <a:rPr lang="en-US" sz="800" b="1" dirty="0"/>
              <a:t>import </a:t>
            </a:r>
            <a:r>
              <a:rPr lang="en-US" sz="800" b="1" dirty="0" err="1"/>
              <a:t>java.nio.ByteBuffer</a:t>
            </a:r>
            <a:r>
              <a:rPr lang="en-US" sz="800" b="1" dirty="0"/>
              <a:t>;</a:t>
            </a:r>
          </a:p>
          <a:p>
            <a:r>
              <a:rPr lang="en-US" sz="800" b="1" dirty="0"/>
              <a:t>import </a:t>
            </a:r>
            <a:r>
              <a:rPr lang="en-US" sz="800" b="1" dirty="0" err="1"/>
              <a:t>java.nio.MappedByteBuffer</a:t>
            </a:r>
            <a:r>
              <a:rPr lang="en-US" sz="800" b="1" dirty="0"/>
              <a:t>;</a:t>
            </a:r>
          </a:p>
          <a:p>
            <a:r>
              <a:rPr lang="en-US" sz="800" b="1" dirty="0"/>
              <a:t>import </a:t>
            </a:r>
            <a:r>
              <a:rPr lang="en-US" sz="800" b="1" dirty="0" err="1"/>
              <a:t>java.nio.channels.FileChannel</a:t>
            </a:r>
            <a:r>
              <a:rPr lang="en-US" sz="800" b="1" dirty="0"/>
              <a:t>;</a:t>
            </a:r>
          </a:p>
          <a:p>
            <a:endParaRPr lang="en-US" sz="800" b="1" dirty="0"/>
          </a:p>
          <a:p>
            <a:r>
              <a:rPr lang="en-US" sz="800" b="1" dirty="0"/>
              <a:t>public class </a:t>
            </a:r>
            <a:r>
              <a:rPr lang="en-US" sz="800" b="1" dirty="0" err="1"/>
              <a:t>Java_MemoryMap_Reader</a:t>
            </a:r>
            <a:r>
              <a:rPr lang="en-US" sz="800" b="1" dirty="0"/>
              <a:t> </a:t>
            </a:r>
          </a:p>
          <a:p>
            <a:r>
              <a:rPr lang="en-US" sz="800" b="1" dirty="0"/>
              <a:t>{</a:t>
            </a:r>
          </a:p>
          <a:p>
            <a:r>
              <a:rPr lang="en-US" sz="800" b="1" dirty="0"/>
              <a:t>    public static void main(String[] </a:t>
            </a:r>
            <a:r>
              <a:rPr lang="en-US" sz="800" b="1" dirty="0" err="1"/>
              <a:t>args</a:t>
            </a:r>
            <a:r>
              <a:rPr lang="en-US" sz="800" b="1" dirty="0"/>
              <a:t>) throws Exception </a:t>
            </a:r>
          </a:p>
          <a:p>
            <a:r>
              <a:rPr lang="en-US" sz="800" b="1" dirty="0"/>
              <a:t>    {</a:t>
            </a:r>
          </a:p>
          <a:p>
            <a:r>
              <a:rPr lang="en-US" sz="800" b="1" dirty="0"/>
              <a:t>	File </a:t>
            </a:r>
            <a:r>
              <a:rPr lang="en-US" sz="800" b="1" dirty="0" err="1"/>
              <a:t>mappedFile</a:t>
            </a:r>
            <a:r>
              <a:rPr lang="en-US" sz="800" b="1" dirty="0"/>
              <a:t> = new File("c:/temp/tmpFile.txt");</a:t>
            </a:r>
          </a:p>
          <a:p>
            <a:r>
              <a:rPr lang="en-US" sz="800" b="1" dirty="0"/>
              <a:t>		  </a:t>
            </a:r>
          </a:p>
          <a:p>
            <a:r>
              <a:rPr lang="en-US" sz="800" b="1" dirty="0"/>
              <a:t>	</a:t>
            </a:r>
            <a:r>
              <a:rPr lang="en-US" sz="800" b="1" dirty="0" err="1"/>
              <a:t>RandomAccessFile</a:t>
            </a:r>
            <a:r>
              <a:rPr lang="en-US" sz="800" b="1" dirty="0"/>
              <a:t> </a:t>
            </a:r>
            <a:r>
              <a:rPr lang="en-US" sz="800" b="1" dirty="0" err="1"/>
              <a:t>randomAccessFile</a:t>
            </a:r>
            <a:r>
              <a:rPr lang="en-US" sz="800" b="1" dirty="0"/>
              <a:t> = new </a:t>
            </a:r>
            <a:r>
              <a:rPr lang="en-US" sz="800" b="1" dirty="0" err="1"/>
              <a:t>RandomAccessFile</a:t>
            </a:r>
            <a:r>
              <a:rPr lang="en-US" sz="800" b="1" dirty="0"/>
              <a:t>(</a:t>
            </a:r>
            <a:r>
              <a:rPr lang="en-US" sz="800" b="1" dirty="0" err="1"/>
              <a:t>mappedFile</a:t>
            </a:r>
            <a:r>
              <a:rPr lang="en-US" sz="800" b="1" dirty="0"/>
              <a:t>, "r");</a:t>
            </a:r>
          </a:p>
          <a:p>
            <a:r>
              <a:rPr lang="en-US" sz="800" b="1" dirty="0"/>
              <a:t>	</a:t>
            </a:r>
            <a:r>
              <a:rPr lang="en-US" sz="800" b="1" dirty="0" err="1"/>
              <a:t>FileChannel</a:t>
            </a:r>
            <a:r>
              <a:rPr lang="en-US" sz="800" b="1" dirty="0"/>
              <a:t> </a:t>
            </a:r>
            <a:r>
              <a:rPr lang="en-US" sz="800" b="1" dirty="0" err="1"/>
              <a:t>fileChannel</a:t>
            </a:r>
            <a:r>
              <a:rPr lang="en-US" sz="800" b="1" dirty="0"/>
              <a:t> = </a:t>
            </a:r>
            <a:r>
              <a:rPr lang="en-US" sz="800" b="1" dirty="0" err="1"/>
              <a:t>randomAccessFile.getChannel</a:t>
            </a:r>
            <a:r>
              <a:rPr lang="en-US" sz="800" b="1" dirty="0"/>
              <a:t>();</a:t>
            </a:r>
          </a:p>
          <a:p>
            <a:r>
              <a:rPr lang="en-US" sz="800" b="1" dirty="0"/>
              <a:t>		 </a:t>
            </a:r>
          </a:p>
          <a:p>
            <a:r>
              <a:rPr lang="en-US" sz="800" b="1" dirty="0"/>
              <a:t>	</a:t>
            </a:r>
            <a:r>
              <a:rPr lang="en-US" sz="800" b="1" dirty="0" err="1"/>
              <a:t>int</a:t>
            </a:r>
            <a:r>
              <a:rPr lang="en-US" sz="800" b="1" dirty="0"/>
              <a:t> </a:t>
            </a:r>
            <a:r>
              <a:rPr lang="en-US" sz="800" b="1" dirty="0" err="1"/>
              <a:t>bufferSize</a:t>
            </a:r>
            <a:r>
              <a:rPr lang="en-US" sz="800" b="1" dirty="0"/>
              <a:t> = 800;</a:t>
            </a:r>
          </a:p>
          <a:p>
            <a:r>
              <a:rPr lang="en-US" sz="800" b="1" dirty="0"/>
              <a:t>	</a:t>
            </a:r>
            <a:r>
              <a:rPr lang="en-US" sz="800" b="1" dirty="0" err="1"/>
              <a:t>MappedByteBuffer</a:t>
            </a:r>
            <a:r>
              <a:rPr lang="en-US" sz="800" b="1" dirty="0"/>
              <a:t> </a:t>
            </a:r>
            <a:r>
              <a:rPr lang="en-US" sz="800" b="1" dirty="0" err="1"/>
              <a:t>mappedMemory</a:t>
            </a:r>
            <a:r>
              <a:rPr lang="en-US" sz="800" b="1" dirty="0"/>
              <a:t> =</a:t>
            </a:r>
            <a:r>
              <a:rPr lang="en-US" sz="800" b="1" dirty="0" err="1"/>
              <a:t>fileChannel.map</a:t>
            </a:r>
            <a:r>
              <a:rPr lang="en-US" sz="800" b="1" dirty="0"/>
              <a:t>(</a:t>
            </a:r>
            <a:r>
              <a:rPr lang="en-US" sz="800" b="1" dirty="0" err="1"/>
              <a:t>FileChannel.MapMode.READ_ONLY</a:t>
            </a:r>
            <a:r>
              <a:rPr lang="en-US" sz="800" b="1" dirty="0"/>
              <a:t>, </a:t>
            </a:r>
          </a:p>
          <a:p>
            <a:r>
              <a:rPr lang="en-US" sz="800" b="1" dirty="0"/>
              <a:t>                                       0, </a:t>
            </a:r>
            <a:r>
              <a:rPr lang="en-US" sz="800" b="1" dirty="0" err="1"/>
              <a:t>bufferSize</a:t>
            </a:r>
            <a:r>
              <a:rPr lang="en-US" sz="800" b="1" dirty="0"/>
              <a:t>);</a:t>
            </a:r>
          </a:p>
          <a:p>
            <a:r>
              <a:rPr lang="en-US" sz="800" b="1" dirty="0"/>
              <a:t>       </a:t>
            </a:r>
            <a:r>
              <a:rPr lang="en-US" sz="800" b="1" dirty="0" smtClean="0"/>
              <a:t>                             </a:t>
            </a:r>
            <a:r>
              <a:rPr lang="en-US" sz="800" b="1" dirty="0" err="1"/>
              <a:t>System.out.println</a:t>
            </a:r>
            <a:r>
              <a:rPr lang="en-US" sz="800" b="1" dirty="0"/>
              <a:t>(</a:t>
            </a:r>
            <a:r>
              <a:rPr lang="en-US" sz="800" b="1" dirty="0" err="1"/>
              <a:t>mappedMemory.isLoaded</a:t>
            </a:r>
            <a:r>
              <a:rPr lang="en-US" sz="800" b="1" dirty="0"/>
              <a:t>());</a:t>
            </a:r>
          </a:p>
          <a:p>
            <a:r>
              <a:rPr lang="en-US" sz="800" b="1" dirty="0"/>
              <a:t>	</a:t>
            </a:r>
            <a:r>
              <a:rPr lang="en-US" sz="800" b="1" dirty="0" err="1"/>
              <a:t>System.out.println</a:t>
            </a:r>
            <a:r>
              <a:rPr lang="en-US" sz="800" b="1" dirty="0"/>
              <a:t>(</a:t>
            </a:r>
            <a:r>
              <a:rPr lang="en-US" sz="800" b="1" dirty="0" err="1"/>
              <a:t>mappedMemory.capacity</a:t>
            </a:r>
            <a:r>
              <a:rPr lang="en-US" sz="800" b="1" dirty="0"/>
              <a:t>());</a:t>
            </a:r>
          </a:p>
          <a:p>
            <a:r>
              <a:rPr lang="en-US" sz="800" b="1" dirty="0"/>
              <a:t>	byte[] bytes = new byte[50];</a:t>
            </a:r>
          </a:p>
          <a:p>
            <a:r>
              <a:rPr lang="en-US" sz="800" b="1" dirty="0"/>
              <a:t>	</a:t>
            </a:r>
            <a:r>
              <a:rPr lang="en-US" sz="800" b="1" dirty="0" err="1"/>
              <a:t>mappedMemory.get</a:t>
            </a:r>
            <a:r>
              <a:rPr lang="en-US" sz="800" b="1" dirty="0"/>
              <a:t>(bytes);</a:t>
            </a:r>
          </a:p>
          <a:p>
            <a:r>
              <a:rPr lang="en-US" sz="800" b="1" dirty="0"/>
              <a:t>	String </a:t>
            </a:r>
            <a:r>
              <a:rPr lang="en-US" sz="800" b="1" dirty="0" err="1"/>
              <a:t>myString</a:t>
            </a:r>
            <a:r>
              <a:rPr lang="en-US" sz="800" b="1" dirty="0"/>
              <a:t> = new String(bytes);</a:t>
            </a:r>
          </a:p>
          <a:p>
            <a:r>
              <a:rPr lang="en-US" sz="800" b="1" dirty="0"/>
              <a:t>	</a:t>
            </a:r>
            <a:r>
              <a:rPr lang="en-US" sz="800" b="1" dirty="0" err="1"/>
              <a:t>System.out.println</a:t>
            </a:r>
            <a:r>
              <a:rPr lang="en-US" sz="800" b="1" dirty="0"/>
              <a:t>(</a:t>
            </a:r>
            <a:r>
              <a:rPr lang="en-US" sz="800" b="1" dirty="0" err="1"/>
              <a:t>myString</a:t>
            </a:r>
            <a:r>
              <a:rPr lang="en-US" sz="800" b="1" dirty="0"/>
              <a:t>);</a:t>
            </a:r>
          </a:p>
          <a:p>
            <a:r>
              <a:rPr lang="en-US" sz="800" b="1" dirty="0"/>
              <a:t>    }</a:t>
            </a:r>
          </a:p>
          <a:p>
            <a:r>
              <a:rPr lang="en-US" sz="800" b="1" dirty="0"/>
              <a:t>}</a:t>
            </a:r>
            <a:r>
              <a:rPr lang="en-US" dirty="0"/>
              <a:t> </a:t>
            </a:r>
          </a:p>
          <a:p>
            <a:endParaRPr lang="en-US" dirty="0"/>
          </a:p>
        </p:txBody>
      </p:sp>
    </p:spTree>
    <p:extLst>
      <p:ext uri="{BB962C8B-B14F-4D97-AF65-F5344CB8AC3E}">
        <p14:creationId xmlns:p14="http://schemas.microsoft.com/office/powerpoint/2010/main" val="24984217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Memory Mapped File Writer (Java)</a:t>
            </a:r>
            <a:endParaRPr lang="en-US" sz="3600" dirty="0"/>
          </a:p>
        </p:txBody>
      </p:sp>
      <p:sp>
        <p:nvSpPr>
          <p:cNvPr id="3" name="Text Placeholder 2"/>
          <p:cNvSpPr>
            <a:spLocks noGrp="1"/>
          </p:cNvSpPr>
          <p:nvPr>
            <p:ph type="body" idx="1"/>
          </p:nvPr>
        </p:nvSpPr>
        <p:spPr/>
        <p:txBody>
          <a:bodyPr/>
          <a:lstStyle/>
          <a:p>
            <a:r>
              <a:rPr lang="en-US" sz="800" dirty="0"/>
              <a:t>import </a:t>
            </a:r>
            <a:r>
              <a:rPr lang="en-US" sz="800" dirty="0" err="1"/>
              <a:t>java.io.File</a:t>
            </a:r>
            <a:r>
              <a:rPr lang="en-US" sz="800" dirty="0"/>
              <a:t>;</a:t>
            </a:r>
          </a:p>
          <a:p>
            <a:r>
              <a:rPr lang="en-US" sz="800" dirty="0"/>
              <a:t>import </a:t>
            </a:r>
            <a:r>
              <a:rPr lang="en-US" sz="800" dirty="0" err="1"/>
              <a:t>java.io.RandomAccessFile</a:t>
            </a:r>
            <a:r>
              <a:rPr lang="en-US" sz="800" dirty="0"/>
              <a:t>;</a:t>
            </a:r>
          </a:p>
          <a:p>
            <a:r>
              <a:rPr lang="en-US" sz="800" dirty="0"/>
              <a:t>import </a:t>
            </a:r>
            <a:r>
              <a:rPr lang="en-US" sz="800" dirty="0" err="1"/>
              <a:t>java.nio.MappedByteBuffer</a:t>
            </a:r>
            <a:r>
              <a:rPr lang="en-US" sz="800" dirty="0"/>
              <a:t>;</a:t>
            </a:r>
          </a:p>
          <a:p>
            <a:r>
              <a:rPr lang="en-US" sz="800" dirty="0"/>
              <a:t>import </a:t>
            </a:r>
            <a:r>
              <a:rPr lang="en-US" sz="800" dirty="0" err="1"/>
              <a:t>java.nio.channels.FileChannel</a:t>
            </a:r>
            <a:r>
              <a:rPr lang="en-US" sz="800" dirty="0"/>
              <a:t>;</a:t>
            </a:r>
          </a:p>
          <a:p>
            <a:r>
              <a:rPr lang="en-US" sz="800" dirty="0"/>
              <a:t>import </a:t>
            </a:r>
            <a:r>
              <a:rPr lang="en-US" sz="800" dirty="0" err="1"/>
              <a:t>java.nio</a:t>
            </a:r>
            <a:r>
              <a:rPr lang="en-US" sz="800" dirty="0"/>
              <a:t>.*;</a:t>
            </a:r>
          </a:p>
          <a:p>
            <a:r>
              <a:rPr lang="en-US" sz="800" dirty="0"/>
              <a:t> </a:t>
            </a:r>
          </a:p>
          <a:p>
            <a:r>
              <a:rPr lang="en-US" sz="800" dirty="0"/>
              <a:t>public class </a:t>
            </a:r>
            <a:r>
              <a:rPr lang="en-US" sz="800" dirty="0" err="1"/>
              <a:t>JavaMemoryMapFileWriter</a:t>
            </a:r>
            <a:r>
              <a:rPr lang="en-US" sz="800" dirty="0"/>
              <a:t> </a:t>
            </a:r>
          </a:p>
          <a:p>
            <a:r>
              <a:rPr lang="en-US" sz="800" dirty="0"/>
              <a:t>{</a:t>
            </a:r>
          </a:p>
          <a:p>
            <a:r>
              <a:rPr lang="en-US" sz="800" dirty="0"/>
              <a:t>	static void </a:t>
            </a:r>
            <a:r>
              <a:rPr lang="en-US" sz="800" dirty="0" err="1"/>
              <a:t>writeToFile</a:t>
            </a:r>
            <a:r>
              <a:rPr lang="en-US" sz="800" dirty="0"/>
              <a:t>()</a:t>
            </a:r>
          </a:p>
          <a:p>
            <a:r>
              <a:rPr lang="en-US" sz="800" dirty="0"/>
              <a:t>	{</a:t>
            </a:r>
          </a:p>
          <a:p>
            <a:r>
              <a:rPr lang="en-US" sz="800" dirty="0"/>
              <a:t>		 try </a:t>
            </a:r>
          </a:p>
          <a:p>
            <a:r>
              <a:rPr lang="en-US" sz="800" dirty="0"/>
              <a:t>		 {</a:t>
            </a:r>
          </a:p>
          <a:p>
            <a:r>
              <a:rPr lang="en-US" sz="800" dirty="0"/>
              <a:t>		   File </a:t>
            </a:r>
            <a:r>
              <a:rPr lang="en-US" sz="800" dirty="0" err="1"/>
              <a:t>file</a:t>
            </a:r>
            <a:r>
              <a:rPr lang="en-US" sz="800" dirty="0"/>
              <a:t> = new File("c:/</a:t>
            </a:r>
            <a:r>
              <a:rPr lang="en-US" sz="800" dirty="0" err="1"/>
              <a:t>tmp</a:t>
            </a:r>
            <a:r>
              <a:rPr lang="en-US" sz="800" dirty="0"/>
              <a:t>/mmf.txt");</a:t>
            </a:r>
          </a:p>
          <a:p>
            <a:r>
              <a:rPr lang="en-US" sz="800" dirty="0"/>
              <a:t>			 </a:t>
            </a:r>
          </a:p>
          <a:p>
            <a:r>
              <a:rPr lang="en-US" sz="800" dirty="0"/>
              <a:t>		   </a:t>
            </a:r>
            <a:r>
              <a:rPr lang="en-US" sz="800" dirty="0" err="1"/>
              <a:t>FileChannel</a:t>
            </a:r>
            <a:r>
              <a:rPr lang="en-US" sz="800" dirty="0"/>
              <a:t> </a:t>
            </a:r>
            <a:r>
              <a:rPr lang="en-US" sz="800" dirty="0" err="1"/>
              <a:t>fileChannel</a:t>
            </a:r>
            <a:r>
              <a:rPr lang="en-US" sz="800" dirty="0"/>
              <a:t> = new </a:t>
            </a:r>
            <a:r>
              <a:rPr lang="en-US" sz="800" dirty="0" err="1"/>
              <a:t>RandomAccessFile</a:t>
            </a:r>
            <a:r>
              <a:rPr lang="en-US" sz="800" dirty="0"/>
              <a:t>(file, "</a:t>
            </a:r>
            <a:r>
              <a:rPr lang="en-US" sz="800" dirty="0" err="1"/>
              <a:t>rw</a:t>
            </a:r>
            <a:r>
              <a:rPr lang="en-US" sz="800" dirty="0"/>
              <a:t>").</a:t>
            </a:r>
            <a:r>
              <a:rPr lang="en-US" sz="800" dirty="0" err="1"/>
              <a:t>getChannel</a:t>
            </a:r>
            <a:r>
              <a:rPr lang="en-US" sz="800" dirty="0"/>
              <a:t>();</a:t>
            </a:r>
          </a:p>
          <a:p>
            <a:r>
              <a:rPr lang="en-US" sz="800" dirty="0"/>
              <a:t>			 </a:t>
            </a:r>
          </a:p>
          <a:p>
            <a:r>
              <a:rPr lang="en-US" sz="800" dirty="0"/>
              <a:t>		   long </a:t>
            </a:r>
            <a:r>
              <a:rPr lang="en-US" sz="800" dirty="0" err="1"/>
              <a:t>bufferSize</a:t>
            </a:r>
            <a:r>
              <a:rPr lang="en-US" sz="800" dirty="0"/>
              <a:t>=8*1024;</a:t>
            </a:r>
          </a:p>
          <a:p>
            <a:r>
              <a:rPr lang="en-US" sz="800" dirty="0"/>
              <a:t>		   </a:t>
            </a:r>
            <a:r>
              <a:rPr lang="en-US" sz="800" dirty="0" err="1"/>
              <a:t>MappedByteBuffer</a:t>
            </a:r>
            <a:r>
              <a:rPr lang="en-US" sz="800" dirty="0"/>
              <a:t> </a:t>
            </a:r>
            <a:r>
              <a:rPr lang="en-US" sz="800" dirty="0" err="1"/>
              <a:t>memMappedBuffer</a:t>
            </a:r>
            <a:r>
              <a:rPr lang="en-US" sz="800" dirty="0"/>
              <a:t> =</a:t>
            </a:r>
            <a:r>
              <a:rPr lang="en-US" sz="800" dirty="0" err="1"/>
              <a:t>fileChannel.map</a:t>
            </a:r>
            <a:r>
              <a:rPr lang="en-US" sz="800" dirty="0"/>
              <a:t>(</a:t>
            </a:r>
            <a:r>
              <a:rPr lang="en-US" sz="800" dirty="0" err="1"/>
              <a:t>FileChannel.MapMode.READ_WRITE</a:t>
            </a:r>
            <a:r>
              <a:rPr lang="en-US" sz="800" dirty="0"/>
              <a:t>, 0, </a:t>
            </a:r>
            <a:r>
              <a:rPr lang="en-US" sz="800" dirty="0" err="1"/>
              <a:t>bufferSize</a:t>
            </a:r>
            <a:r>
              <a:rPr lang="en-US" sz="800" dirty="0"/>
              <a:t>);</a:t>
            </a:r>
          </a:p>
          <a:p>
            <a:r>
              <a:rPr lang="en-US" sz="800" dirty="0"/>
              <a:t>		   </a:t>
            </a:r>
          </a:p>
          <a:p>
            <a:r>
              <a:rPr lang="en-US" sz="800" dirty="0"/>
              <a:t>		   </a:t>
            </a:r>
            <a:r>
              <a:rPr lang="en-US" sz="800" dirty="0" err="1"/>
              <a:t>CharBuffer</a:t>
            </a:r>
            <a:r>
              <a:rPr lang="en-US" sz="800" dirty="0"/>
              <a:t> </a:t>
            </a:r>
            <a:r>
              <a:rPr lang="en-US" sz="800" dirty="0" err="1"/>
              <a:t>charBuffer</a:t>
            </a:r>
            <a:r>
              <a:rPr lang="en-US" sz="800" dirty="0"/>
              <a:t> = </a:t>
            </a:r>
            <a:r>
              <a:rPr lang="en-US" sz="800" dirty="0" err="1"/>
              <a:t>memMappedBuffer.asCharBuffer</a:t>
            </a:r>
            <a:r>
              <a:rPr lang="en-US" sz="800" dirty="0"/>
              <a:t>();</a:t>
            </a:r>
          </a:p>
          <a:p>
            <a:r>
              <a:rPr lang="en-US" sz="800" dirty="0"/>
              <a:t>		   for (</a:t>
            </a:r>
            <a:r>
              <a:rPr lang="en-US" sz="800" dirty="0" err="1"/>
              <a:t>int</a:t>
            </a:r>
            <a:r>
              <a:rPr lang="en-US" sz="800" dirty="0"/>
              <a:t> </a:t>
            </a:r>
            <a:r>
              <a:rPr lang="en-US" sz="800" dirty="0" err="1"/>
              <a:t>i</a:t>
            </a:r>
            <a:r>
              <a:rPr lang="en-US" sz="800" dirty="0"/>
              <a:t> = 0; </a:t>
            </a:r>
            <a:r>
              <a:rPr lang="en-US" sz="800" dirty="0" err="1"/>
              <a:t>i</a:t>
            </a:r>
            <a:r>
              <a:rPr lang="en-US" sz="800" dirty="0"/>
              <a:t> &lt; 5; </a:t>
            </a:r>
            <a:r>
              <a:rPr lang="en-US" sz="800" dirty="0" err="1"/>
              <a:t>i</a:t>
            </a:r>
            <a:r>
              <a:rPr lang="en-US" sz="800" dirty="0"/>
              <a:t>++)</a:t>
            </a:r>
          </a:p>
          <a:p>
            <a:r>
              <a:rPr lang="en-US" sz="800" dirty="0"/>
              <a:t>		   {</a:t>
            </a:r>
          </a:p>
          <a:p>
            <a:r>
              <a:rPr lang="en-US" sz="800" dirty="0"/>
              <a:t>		     </a:t>
            </a:r>
            <a:r>
              <a:rPr lang="en-US" sz="800" dirty="0" err="1"/>
              <a:t>charBuffer.put</a:t>
            </a:r>
            <a:r>
              <a:rPr lang="en-US" sz="800" dirty="0"/>
              <a:t>(</a:t>
            </a:r>
            <a:r>
              <a:rPr lang="en-US" sz="800" dirty="0" err="1"/>
              <a:t>i</a:t>
            </a:r>
            <a:r>
              <a:rPr lang="en-US" sz="800" dirty="0"/>
              <a:t> + "  Hello World \n");</a:t>
            </a:r>
          </a:p>
          <a:p>
            <a:r>
              <a:rPr lang="en-US" sz="800" dirty="0"/>
              <a:t>		   }</a:t>
            </a:r>
          </a:p>
          <a:p>
            <a:r>
              <a:rPr lang="en-US" sz="800" dirty="0"/>
              <a:t>			 </a:t>
            </a:r>
            <a:r>
              <a:rPr lang="en-US" sz="800" dirty="0" err="1"/>
              <a:t>System.out.println</a:t>
            </a:r>
            <a:r>
              <a:rPr lang="en-US" sz="800" dirty="0"/>
              <a:t>("Well done...") ;  </a:t>
            </a:r>
          </a:p>
          <a:p>
            <a:r>
              <a:rPr lang="en-US" sz="800" dirty="0"/>
              <a:t>		  }</a:t>
            </a:r>
          </a:p>
          <a:p>
            <a:r>
              <a:rPr lang="en-US" sz="800" dirty="0"/>
              <a:t>		  catch (Exception e)</a:t>
            </a:r>
          </a:p>
          <a:p>
            <a:r>
              <a:rPr lang="en-US" sz="800" dirty="0"/>
              <a:t>		  { }</a:t>
            </a:r>
          </a:p>
          <a:p>
            <a:r>
              <a:rPr lang="en-US" sz="800" dirty="0"/>
              <a:t>	}</a:t>
            </a:r>
          </a:p>
          <a:p>
            <a:r>
              <a:rPr lang="en-US" sz="800" dirty="0"/>
              <a:t> </a:t>
            </a:r>
          </a:p>
          <a:p>
            <a:r>
              <a:rPr lang="en-US" sz="800" dirty="0"/>
              <a:t>	public static void main(String[] </a:t>
            </a:r>
            <a:r>
              <a:rPr lang="en-US" sz="800" dirty="0" err="1"/>
              <a:t>args</a:t>
            </a:r>
            <a:r>
              <a:rPr lang="en-US" sz="800" dirty="0"/>
              <a:t>) </a:t>
            </a:r>
          </a:p>
          <a:p>
            <a:r>
              <a:rPr lang="en-US" sz="800" dirty="0"/>
              <a:t>	{</a:t>
            </a:r>
          </a:p>
          <a:p>
            <a:r>
              <a:rPr lang="en-US" sz="800" dirty="0"/>
              <a:t>		  </a:t>
            </a:r>
            <a:r>
              <a:rPr lang="en-US" sz="800" dirty="0" err="1"/>
              <a:t>writeToFile</a:t>
            </a:r>
            <a:r>
              <a:rPr lang="en-US" sz="800" dirty="0"/>
              <a:t>();</a:t>
            </a:r>
          </a:p>
          <a:p>
            <a:r>
              <a:rPr lang="en-US" sz="800" dirty="0"/>
              <a:t>	}	 </a:t>
            </a:r>
          </a:p>
          <a:p>
            <a:r>
              <a:rPr lang="en-US" sz="800" dirty="0" smtClean="0"/>
              <a:t>}</a:t>
            </a:r>
            <a:endParaRPr lang="en-US" sz="800" dirty="0"/>
          </a:p>
        </p:txBody>
      </p:sp>
    </p:spTree>
    <p:extLst>
      <p:ext uri="{BB962C8B-B14F-4D97-AF65-F5344CB8AC3E}">
        <p14:creationId xmlns:p14="http://schemas.microsoft.com/office/powerpoint/2010/main" val="3876718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endParaRPr/>
          </a:p>
        </p:txBody>
      </p:sp>
      <p:sp>
        <p:nvSpPr>
          <p:cNvPr id="77" name="Shape 7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sz="1800"/>
              <a:t>These types of IPC differ by the following criteria: </a:t>
            </a:r>
          </a:p>
          <a:p>
            <a:pPr marL="457200" lvl="0" indent="-342900" rtl="0">
              <a:spcBef>
                <a:spcPts val="0"/>
              </a:spcBef>
              <a:buClr>
                <a:schemeClr val="dk1"/>
              </a:buClr>
              <a:buSzPct val="100000"/>
              <a:buFont typeface="Arial"/>
              <a:buChar char="●"/>
            </a:pPr>
            <a:r>
              <a:rPr lang="en" sz="1800"/>
              <a:t>Whether they restrict communication to related processes (processes with a common ancestor), to unrelated processes sharing the same filesystem, or to any computer connected to a network </a:t>
            </a:r>
          </a:p>
          <a:p>
            <a:pPr marL="457200" lvl="0" indent="-342900" rtl="0">
              <a:spcBef>
                <a:spcPts val="0"/>
              </a:spcBef>
              <a:buClr>
                <a:schemeClr val="dk1"/>
              </a:buClr>
              <a:buSzPct val="100000"/>
              <a:buFont typeface="Arial"/>
              <a:buChar char="●"/>
            </a:pPr>
            <a:r>
              <a:rPr lang="en" sz="1800"/>
              <a:t>Whether a communicating process is limited to only write data or only read data </a:t>
            </a:r>
          </a:p>
          <a:p>
            <a:pPr marL="457200" lvl="0" indent="-342900" rtl="0">
              <a:spcBef>
                <a:spcPts val="0"/>
              </a:spcBef>
              <a:buClr>
                <a:schemeClr val="dk1"/>
              </a:buClr>
              <a:buSzPct val="100000"/>
              <a:buFont typeface="Arial"/>
              <a:buChar char="●"/>
            </a:pPr>
            <a:r>
              <a:rPr lang="en" sz="1800"/>
              <a:t>The number of processes permitted to communicate </a:t>
            </a:r>
          </a:p>
          <a:p>
            <a:pPr marL="457200" lvl="0" indent="-342900">
              <a:spcBef>
                <a:spcPts val="0"/>
              </a:spcBef>
              <a:buClr>
                <a:schemeClr val="dk1"/>
              </a:buClr>
              <a:buSzPct val="100000"/>
              <a:buFont typeface="Arial"/>
              <a:buChar char="●"/>
            </a:pPr>
            <a:r>
              <a:rPr lang="en" sz="1800"/>
              <a:t>Whether the communicating processes are synchronized by the IPC—for example, a reading process halts until data is available to read</a:t>
            </a:r>
          </a:p>
        </p:txBody>
      </p:sp>
    </p:spTree>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Memory Mapped File Reader (Java)</a:t>
            </a:r>
            <a:endParaRPr lang="en-US" sz="3600" dirty="0"/>
          </a:p>
        </p:txBody>
      </p:sp>
      <p:sp>
        <p:nvSpPr>
          <p:cNvPr id="3" name="Text Placeholder 2"/>
          <p:cNvSpPr>
            <a:spLocks noGrp="1"/>
          </p:cNvSpPr>
          <p:nvPr>
            <p:ph type="body" idx="1"/>
          </p:nvPr>
        </p:nvSpPr>
        <p:spPr/>
        <p:txBody>
          <a:bodyPr/>
          <a:lstStyle/>
          <a:p>
            <a:r>
              <a:rPr lang="en-US" sz="800" dirty="0"/>
              <a:t>import </a:t>
            </a:r>
            <a:r>
              <a:rPr lang="en-US" sz="800" dirty="0" err="1"/>
              <a:t>java.io.File</a:t>
            </a:r>
            <a:r>
              <a:rPr lang="en-US" sz="800" dirty="0"/>
              <a:t>;</a:t>
            </a:r>
          </a:p>
          <a:p>
            <a:r>
              <a:rPr lang="en-US" sz="800" dirty="0"/>
              <a:t>import </a:t>
            </a:r>
            <a:r>
              <a:rPr lang="en-US" sz="800" dirty="0" err="1"/>
              <a:t>java.io.RandomAccessFile</a:t>
            </a:r>
            <a:r>
              <a:rPr lang="en-US" sz="800" dirty="0"/>
              <a:t>;</a:t>
            </a:r>
          </a:p>
          <a:p>
            <a:r>
              <a:rPr lang="en-US" sz="800" dirty="0"/>
              <a:t>import </a:t>
            </a:r>
            <a:r>
              <a:rPr lang="en-US" sz="800" dirty="0" err="1"/>
              <a:t>java.nio.MappedByteBuffer</a:t>
            </a:r>
            <a:r>
              <a:rPr lang="en-US" sz="800" dirty="0"/>
              <a:t>;</a:t>
            </a:r>
          </a:p>
          <a:p>
            <a:r>
              <a:rPr lang="en-US" sz="800" dirty="0"/>
              <a:t>import </a:t>
            </a:r>
            <a:r>
              <a:rPr lang="en-US" sz="800" dirty="0" err="1"/>
              <a:t>java.nio.channels.FileChannel</a:t>
            </a:r>
            <a:r>
              <a:rPr lang="en-US" sz="800" dirty="0"/>
              <a:t>;</a:t>
            </a:r>
          </a:p>
          <a:p>
            <a:r>
              <a:rPr lang="en-US" sz="800" dirty="0"/>
              <a:t>import </a:t>
            </a:r>
            <a:r>
              <a:rPr lang="en-US" sz="800" dirty="0" err="1"/>
              <a:t>java.nio</a:t>
            </a:r>
            <a:r>
              <a:rPr lang="en-US" sz="800" dirty="0"/>
              <a:t>.*;</a:t>
            </a:r>
          </a:p>
          <a:p>
            <a:r>
              <a:rPr lang="en-US" sz="800" dirty="0"/>
              <a:t> </a:t>
            </a:r>
          </a:p>
          <a:p>
            <a:r>
              <a:rPr lang="en-US" sz="800" dirty="0"/>
              <a:t>public class </a:t>
            </a:r>
            <a:r>
              <a:rPr lang="en-US" sz="800" dirty="0" err="1"/>
              <a:t>JavaMemoryMapFileReader</a:t>
            </a:r>
            <a:r>
              <a:rPr lang="en-US" sz="800" dirty="0"/>
              <a:t> </a:t>
            </a:r>
          </a:p>
          <a:p>
            <a:r>
              <a:rPr lang="en-US" sz="800" dirty="0"/>
              <a:t>{</a:t>
            </a:r>
          </a:p>
          <a:p>
            <a:r>
              <a:rPr lang="en-US" sz="800" dirty="0"/>
              <a:t>	static void </a:t>
            </a:r>
            <a:r>
              <a:rPr lang="en-US" sz="800" dirty="0" err="1"/>
              <a:t>readFromFile</a:t>
            </a:r>
            <a:r>
              <a:rPr lang="en-US" sz="800" dirty="0"/>
              <a:t>()</a:t>
            </a:r>
          </a:p>
          <a:p>
            <a:r>
              <a:rPr lang="en-US" sz="800" dirty="0"/>
              <a:t>	{</a:t>
            </a:r>
          </a:p>
          <a:p>
            <a:r>
              <a:rPr lang="en-US" sz="800" dirty="0"/>
              <a:t>		 try </a:t>
            </a:r>
          </a:p>
          <a:p>
            <a:r>
              <a:rPr lang="en-US" sz="800" dirty="0"/>
              <a:t>		 {</a:t>
            </a:r>
          </a:p>
          <a:p>
            <a:r>
              <a:rPr lang="en-US" sz="800" dirty="0"/>
              <a:t>		   File </a:t>
            </a:r>
            <a:r>
              <a:rPr lang="en-US" sz="800" dirty="0" err="1"/>
              <a:t>file</a:t>
            </a:r>
            <a:r>
              <a:rPr lang="en-US" sz="800" dirty="0"/>
              <a:t> = new File("c:/</a:t>
            </a:r>
            <a:r>
              <a:rPr lang="en-US" sz="800" dirty="0" err="1"/>
              <a:t>tmp</a:t>
            </a:r>
            <a:r>
              <a:rPr lang="en-US" sz="800" dirty="0"/>
              <a:t>/mmf.txt");</a:t>
            </a:r>
          </a:p>
          <a:p>
            <a:r>
              <a:rPr lang="en-US" sz="800" dirty="0"/>
              <a:t>			 </a:t>
            </a:r>
          </a:p>
          <a:p>
            <a:r>
              <a:rPr lang="en-US" sz="800" dirty="0"/>
              <a:t>		   </a:t>
            </a:r>
            <a:r>
              <a:rPr lang="en-US" sz="800" dirty="0" err="1"/>
              <a:t>FileChannel</a:t>
            </a:r>
            <a:r>
              <a:rPr lang="en-US" sz="800" dirty="0"/>
              <a:t> </a:t>
            </a:r>
            <a:r>
              <a:rPr lang="en-US" sz="800" dirty="0" err="1"/>
              <a:t>fileChannel</a:t>
            </a:r>
            <a:r>
              <a:rPr lang="en-US" sz="800" dirty="0"/>
              <a:t> = new </a:t>
            </a:r>
            <a:r>
              <a:rPr lang="en-US" sz="800" dirty="0" err="1"/>
              <a:t>RandomAccessFile</a:t>
            </a:r>
            <a:r>
              <a:rPr lang="en-US" sz="800" dirty="0"/>
              <a:t>(file, "</a:t>
            </a:r>
            <a:r>
              <a:rPr lang="en-US" sz="800" dirty="0" err="1"/>
              <a:t>rw</a:t>
            </a:r>
            <a:r>
              <a:rPr lang="en-US" sz="800" dirty="0"/>
              <a:t>").</a:t>
            </a:r>
            <a:r>
              <a:rPr lang="en-US" sz="800" dirty="0" err="1"/>
              <a:t>getChannel</a:t>
            </a:r>
            <a:r>
              <a:rPr lang="en-US" sz="800" dirty="0"/>
              <a:t>();</a:t>
            </a:r>
          </a:p>
          <a:p>
            <a:r>
              <a:rPr lang="en-US" sz="800" dirty="0"/>
              <a:t>			 </a:t>
            </a:r>
          </a:p>
          <a:p>
            <a:r>
              <a:rPr lang="en-US" sz="800" dirty="0"/>
              <a:t>		   long </a:t>
            </a:r>
            <a:r>
              <a:rPr lang="en-US" sz="800" dirty="0" err="1"/>
              <a:t>bufferSize</a:t>
            </a:r>
            <a:r>
              <a:rPr lang="en-US" sz="800" dirty="0"/>
              <a:t>=8*1024;</a:t>
            </a:r>
          </a:p>
          <a:p>
            <a:r>
              <a:rPr lang="en-US" sz="800" dirty="0"/>
              <a:t>		   </a:t>
            </a:r>
            <a:r>
              <a:rPr lang="en-US" sz="800" dirty="0" err="1"/>
              <a:t>MappedByteBuffer</a:t>
            </a:r>
            <a:r>
              <a:rPr lang="en-US" sz="800" dirty="0"/>
              <a:t> </a:t>
            </a:r>
            <a:r>
              <a:rPr lang="en-US" sz="800" dirty="0" err="1"/>
              <a:t>memMappedBuffer</a:t>
            </a:r>
            <a:r>
              <a:rPr lang="en-US" sz="800" dirty="0"/>
              <a:t> =</a:t>
            </a:r>
            <a:r>
              <a:rPr lang="en-US" sz="800" dirty="0" err="1"/>
              <a:t>fileChannel.map</a:t>
            </a:r>
            <a:r>
              <a:rPr lang="en-US" sz="800" dirty="0"/>
              <a:t>(</a:t>
            </a:r>
            <a:r>
              <a:rPr lang="en-US" sz="800" dirty="0" err="1"/>
              <a:t>FileChannel.MapMode.READ_ONLY</a:t>
            </a:r>
            <a:r>
              <a:rPr lang="en-US" sz="800" dirty="0"/>
              <a:t>, 0, </a:t>
            </a:r>
            <a:r>
              <a:rPr lang="en-US" sz="800" dirty="0" err="1"/>
              <a:t>bufferSize</a:t>
            </a:r>
            <a:r>
              <a:rPr lang="en-US" sz="800" dirty="0"/>
              <a:t>);</a:t>
            </a:r>
          </a:p>
          <a:p>
            <a:r>
              <a:rPr lang="en-US" sz="800" dirty="0"/>
              <a:t>		   </a:t>
            </a:r>
          </a:p>
          <a:p>
            <a:r>
              <a:rPr lang="en-US" sz="800" dirty="0"/>
              <a:t>		   </a:t>
            </a:r>
            <a:r>
              <a:rPr lang="en-US" sz="800" dirty="0" err="1"/>
              <a:t>CharBuffer</a:t>
            </a:r>
            <a:r>
              <a:rPr lang="en-US" sz="800" dirty="0"/>
              <a:t> </a:t>
            </a:r>
            <a:r>
              <a:rPr lang="en-US" sz="800" dirty="0" err="1"/>
              <a:t>charBuffer</a:t>
            </a:r>
            <a:r>
              <a:rPr lang="en-US" sz="800" dirty="0"/>
              <a:t> = </a:t>
            </a:r>
            <a:r>
              <a:rPr lang="en-US" sz="800" dirty="0" err="1"/>
              <a:t>memMappedBuffer.asCharBuffer</a:t>
            </a:r>
            <a:r>
              <a:rPr lang="en-US" sz="800" dirty="0"/>
              <a:t>();</a:t>
            </a:r>
          </a:p>
          <a:p>
            <a:r>
              <a:rPr lang="en-US" sz="800" dirty="0"/>
              <a:t>		   while (</a:t>
            </a:r>
            <a:r>
              <a:rPr lang="en-US" sz="800" dirty="0" err="1"/>
              <a:t>charBuffer.hasRemaining</a:t>
            </a:r>
            <a:r>
              <a:rPr lang="en-US" sz="800" dirty="0"/>
              <a:t>())</a:t>
            </a:r>
          </a:p>
          <a:p>
            <a:r>
              <a:rPr lang="en-US" sz="800" dirty="0"/>
              <a:t>		   {  </a:t>
            </a:r>
          </a:p>
          <a:p>
            <a:r>
              <a:rPr lang="en-US" sz="800" dirty="0"/>
              <a:t>			   char c = </a:t>
            </a:r>
            <a:r>
              <a:rPr lang="en-US" sz="800" dirty="0" err="1"/>
              <a:t>charBuffer.get</a:t>
            </a:r>
            <a:r>
              <a:rPr lang="en-US" sz="800" dirty="0"/>
              <a:t>();</a:t>
            </a:r>
          </a:p>
          <a:p>
            <a:r>
              <a:rPr lang="en-US" sz="800" dirty="0"/>
              <a:t>			   </a:t>
            </a:r>
            <a:r>
              <a:rPr lang="en-US" sz="800" dirty="0" err="1"/>
              <a:t>System.out.println</a:t>
            </a:r>
            <a:r>
              <a:rPr lang="en-US" sz="800" dirty="0"/>
              <a:t>(c) ;</a:t>
            </a:r>
          </a:p>
          <a:p>
            <a:r>
              <a:rPr lang="en-US" sz="800" dirty="0"/>
              <a:t>		   }</a:t>
            </a:r>
          </a:p>
          <a:p>
            <a:r>
              <a:rPr lang="en-US" sz="800" dirty="0"/>
              <a:t>		  }</a:t>
            </a:r>
          </a:p>
          <a:p>
            <a:r>
              <a:rPr lang="en-US" sz="800" dirty="0"/>
              <a:t>		  catch (Exception e)</a:t>
            </a:r>
          </a:p>
          <a:p>
            <a:r>
              <a:rPr lang="en-US" sz="800" dirty="0"/>
              <a:t>		  { }</a:t>
            </a:r>
          </a:p>
          <a:p>
            <a:r>
              <a:rPr lang="en-US" sz="800" dirty="0"/>
              <a:t>	}</a:t>
            </a:r>
          </a:p>
          <a:p>
            <a:r>
              <a:rPr lang="en-US" sz="800" dirty="0"/>
              <a:t> </a:t>
            </a:r>
          </a:p>
          <a:p>
            <a:r>
              <a:rPr lang="en-US" sz="800" dirty="0"/>
              <a:t>	public static void main(String[] </a:t>
            </a:r>
            <a:r>
              <a:rPr lang="en-US" sz="800" dirty="0" err="1"/>
              <a:t>args</a:t>
            </a:r>
            <a:r>
              <a:rPr lang="en-US" sz="800" dirty="0"/>
              <a:t>) </a:t>
            </a:r>
          </a:p>
          <a:p>
            <a:r>
              <a:rPr lang="en-US" sz="800" dirty="0"/>
              <a:t>	{</a:t>
            </a:r>
          </a:p>
          <a:p>
            <a:r>
              <a:rPr lang="en-US" sz="800" dirty="0"/>
              <a:t>		  </a:t>
            </a:r>
            <a:r>
              <a:rPr lang="en-US" sz="800" dirty="0" err="1"/>
              <a:t>readFromFile</a:t>
            </a:r>
            <a:r>
              <a:rPr lang="en-US" sz="800" dirty="0"/>
              <a:t>();</a:t>
            </a:r>
          </a:p>
          <a:p>
            <a:r>
              <a:rPr lang="en-US" sz="800" dirty="0"/>
              <a:t>	}	 </a:t>
            </a:r>
          </a:p>
          <a:p>
            <a:r>
              <a:rPr lang="en-US" sz="800" dirty="0"/>
              <a:t>}</a:t>
            </a:r>
          </a:p>
        </p:txBody>
      </p:sp>
    </p:spTree>
    <p:extLst>
      <p:ext uri="{BB962C8B-B14F-4D97-AF65-F5344CB8AC3E}">
        <p14:creationId xmlns:p14="http://schemas.microsoft.com/office/powerpoint/2010/main" val="3135329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Mapped File C#</a:t>
            </a:r>
            <a:endParaRPr lang="en-US" dirty="0"/>
          </a:p>
        </p:txBody>
      </p:sp>
      <p:sp>
        <p:nvSpPr>
          <p:cNvPr id="3" name="Text Placeholder 2"/>
          <p:cNvSpPr>
            <a:spLocks noGrp="1"/>
          </p:cNvSpPr>
          <p:nvPr>
            <p:ph type="body" idx="1"/>
          </p:nvPr>
        </p:nvSpPr>
        <p:spPr/>
        <p:txBody>
          <a:bodyPr/>
          <a:lstStyle/>
          <a:p>
            <a:r>
              <a:rPr lang="en-US" sz="800" dirty="0"/>
              <a:t>using System;</a:t>
            </a:r>
          </a:p>
          <a:p>
            <a:r>
              <a:rPr lang="en-US" sz="800" dirty="0"/>
              <a:t>using </a:t>
            </a:r>
            <a:r>
              <a:rPr lang="en-US" sz="800" dirty="0" err="1"/>
              <a:t>System.Collections.Generic</a:t>
            </a:r>
            <a:r>
              <a:rPr lang="en-US" sz="800" dirty="0"/>
              <a:t>;</a:t>
            </a:r>
          </a:p>
          <a:p>
            <a:r>
              <a:rPr lang="en-US" sz="800" dirty="0"/>
              <a:t>using </a:t>
            </a:r>
            <a:r>
              <a:rPr lang="en-US" sz="800" dirty="0" err="1"/>
              <a:t>System.Linq</a:t>
            </a:r>
            <a:r>
              <a:rPr lang="en-US" sz="800" dirty="0"/>
              <a:t>;</a:t>
            </a:r>
          </a:p>
          <a:p>
            <a:r>
              <a:rPr lang="en-US" sz="800" dirty="0"/>
              <a:t>using </a:t>
            </a:r>
            <a:r>
              <a:rPr lang="en-US" sz="800" dirty="0" err="1"/>
              <a:t>System.Text</a:t>
            </a:r>
            <a:r>
              <a:rPr lang="en-US" sz="800" dirty="0"/>
              <a:t>;</a:t>
            </a:r>
          </a:p>
          <a:p>
            <a:r>
              <a:rPr lang="en-US" sz="800" dirty="0"/>
              <a:t>using System.IO;</a:t>
            </a:r>
          </a:p>
          <a:p>
            <a:r>
              <a:rPr lang="en-US" sz="800" dirty="0"/>
              <a:t>using </a:t>
            </a:r>
            <a:r>
              <a:rPr lang="en-US" sz="800" dirty="0" err="1"/>
              <a:t>System.IO.MemoryMappedFiles</a:t>
            </a:r>
            <a:r>
              <a:rPr lang="en-US" sz="800" dirty="0"/>
              <a:t>;</a:t>
            </a:r>
          </a:p>
          <a:p>
            <a:r>
              <a:rPr lang="en-US" sz="800" dirty="0"/>
              <a:t> </a:t>
            </a:r>
          </a:p>
          <a:p>
            <a:r>
              <a:rPr lang="en-US" sz="800" dirty="0"/>
              <a:t>namespace </a:t>
            </a:r>
            <a:r>
              <a:rPr lang="en-US" sz="800" dirty="0" err="1"/>
              <a:t>MemoryMappedFile_Writer</a:t>
            </a:r>
            <a:endParaRPr lang="en-US" sz="800" dirty="0"/>
          </a:p>
          <a:p>
            <a:r>
              <a:rPr lang="en-US" sz="800" dirty="0"/>
              <a:t>{</a:t>
            </a:r>
          </a:p>
          <a:p>
            <a:r>
              <a:rPr lang="en-US" sz="800" dirty="0"/>
              <a:t>    class Program</a:t>
            </a:r>
          </a:p>
          <a:p>
            <a:r>
              <a:rPr lang="en-US" sz="800" dirty="0"/>
              <a:t>    {</a:t>
            </a:r>
          </a:p>
          <a:p>
            <a:r>
              <a:rPr lang="en-US" sz="800" dirty="0"/>
              <a:t>        static void Main(string[] </a:t>
            </a:r>
            <a:r>
              <a:rPr lang="en-US" sz="800" dirty="0" err="1"/>
              <a:t>args</a:t>
            </a:r>
            <a:r>
              <a:rPr lang="en-US" sz="800" dirty="0"/>
              <a:t>)</a:t>
            </a:r>
          </a:p>
          <a:p>
            <a:r>
              <a:rPr lang="en-US" sz="800" dirty="0"/>
              <a:t>        {</a:t>
            </a:r>
          </a:p>
          <a:p>
            <a:r>
              <a:rPr lang="en-US" sz="800" dirty="0"/>
              <a:t>            </a:t>
            </a:r>
            <a:r>
              <a:rPr lang="en-US" sz="800" dirty="0" err="1"/>
              <a:t>int</a:t>
            </a:r>
            <a:r>
              <a:rPr lang="en-US" sz="800" dirty="0"/>
              <a:t> </a:t>
            </a:r>
            <a:r>
              <a:rPr lang="en-US" sz="800" dirty="0" err="1"/>
              <a:t>mappedFileLength</a:t>
            </a:r>
            <a:r>
              <a:rPr lang="en-US" sz="800" dirty="0"/>
              <a:t> = 0;</a:t>
            </a:r>
          </a:p>
          <a:p>
            <a:r>
              <a:rPr lang="en-US" sz="800" dirty="0"/>
              <a:t>            </a:t>
            </a:r>
            <a:r>
              <a:rPr lang="en-US" sz="800" dirty="0" err="1"/>
              <a:t>int</a:t>
            </a:r>
            <a:r>
              <a:rPr lang="en-US" sz="800" dirty="0"/>
              <a:t> offset = 0;</a:t>
            </a:r>
          </a:p>
          <a:p>
            <a:r>
              <a:rPr lang="en-US" sz="800" dirty="0"/>
              <a:t> </a:t>
            </a:r>
          </a:p>
          <a:p>
            <a:r>
              <a:rPr lang="en-US" sz="800" dirty="0"/>
              <a:t>            </a:t>
            </a:r>
            <a:r>
              <a:rPr lang="en-US" sz="800" dirty="0" err="1"/>
              <a:t>mappedFileLength</a:t>
            </a:r>
            <a:r>
              <a:rPr lang="en-US" sz="800" dirty="0"/>
              <a:t> = 8 * 1024;</a:t>
            </a:r>
          </a:p>
          <a:p>
            <a:r>
              <a:rPr lang="en-US" sz="800" dirty="0"/>
              <a:t>            </a:t>
            </a:r>
            <a:r>
              <a:rPr lang="en-US" sz="800" dirty="0" err="1"/>
              <a:t>var</a:t>
            </a:r>
            <a:r>
              <a:rPr lang="en-US" sz="800" dirty="0"/>
              <a:t> </a:t>
            </a:r>
            <a:r>
              <a:rPr lang="en-US" sz="800" dirty="0" err="1"/>
              <a:t>memoryMappedFile</a:t>
            </a:r>
            <a:r>
              <a:rPr lang="en-US" sz="800" dirty="0"/>
              <a:t> = </a:t>
            </a:r>
            <a:r>
              <a:rPr lang="en-US" sz="800" dirty="0" err="1"/>
              <a:t>MemoryMappedFile.CreateFromFile</a:t>
            </a:r>
            <a:r>
              <a:rPr lang="en-US" sz="800" dirty="0"/>
              <a:t>("c:\\</a:t>
            </a:r>
            <a:r>
              <a:rPr lang="en-US" sz="800" dirty="0" err="1"/>
              <a:t>tmp</a:t>
            </a:r>
            <a:r>
              <a:rPr lang="en-US" sz="800" dirty="0"/>
              <a:t>\\mmfc.txt",</a:t>
            </a:r>
          </a:p>
          <a:p>
            <a:r>
              <a:rPr lang="en-US" sz="800" dirty="0"/>
              <a:t>                                       </a:t>
            </a:r>
            <a:r>
              <a:rPr lang="en-US" sz="800" dirty="0" err="1"/>
              <a:t>FileMode.Create</a:t>
            </a:r>
            <a:r>
              <a:rPr lang="en-US" sz="800" dirty="0"/>
              <a:t>, null, offset + </a:t>
            </a:r>
            <a:r>
              <a:rPr lang="en-US" sz="800" dirty="0" err="1"/>
              <a:t>mappedFileLength</a:t>
            </a:r>
            <a:r>
              <a:rPr lang="en-US" sz="800" dirty="0"/>
              <a:t>);</a:t>
            </a:r>
          </a:p>
          <a:p>
            <a:r>
              <a:rPr lang="en-US" sz="800" dirty="0"/>
              <a:t> </a:t>
            </a:r>
          </a:p>
          <a:p>
            <a:r>
              <a:rPr lang="en-US" sz="800" dirty="0"/>
              <a:t>            </a:t>
            </a:r>
            <a:r>
              <a:rPr lang="en-US" sz="800" dirty="0" err="1"/>
              <a:t>var</a:t>
            </a:r>
            <a:r>
              <a:rPr lang="en-US" sz="800" dirty="0"/>
              <a:t> </a:t>
            </a:r>
            <a:r>
              <a:rPr lang="en-US" sz="800" dirty="0" err="1"/>
              <a:t>mappedFileWriter</a:t>
            </a:r>
            <a:r>
              <a:rPr lang="en-US" sz="800" dirty="0"/>
              <a:t> = </a:t>
            </a:r>
            <a:r>
              <a:rPr lang="en-US" sz="800" dirty="0" err="1"/>
              <a:t>memoryMappedFile.CreateViewAccessor</a:t>
            </a:r>
            <a:r>
              <a:rPr lang="en-US" sz="800" dirty="0"/>
              <a:t>(offset,</a:t>
            </a:r>
          </a:p>
          <a:p>
            <a:r>
              <a:rPr lang="en-US" sz="800" dirty="0"/>
              <a:t>                                       </a:t>
            </a:r>
            <a:r>
              <a:rPr lang="en-US" sz="800" dirty="0" err="1"/>
              <a:t>mappedFileLength</a:t>
            </a:r>
            <a:r>
              <a:rPr lang="en-US" sz="800" dirty="0"/>
              <a:t>, </a:t>
            </a:r>
            <a:r>
              <a:rPr lang="en-US" sz="800" dirty="0" err="1"/>
              <a:t>MemoryMappedFileAccess.Write</a:t>
            </a:r>
            <a:r>
              <a:rPr lang="en-US" sz="800" dirty="0"/>
              <a:t>);</a:t>
            </a:r>
          </a:p>
          <a:p>
            <a:r>
              <a:rPr lang="en-US" sz="800" dirty="0"/>
              <a:t> </a:t>
            </a:r>
          </a:p>
          <a:p>
            <a:r>
              <a:rPr lang="en-US" sz="800" dirty="0"/>
              <a:t>            string </a:t>
            </a:r>
            <a:r>
              <a:rPr lang="en-US" sz="800" dirty="0" err="1"/>
              <a:t>msgString</a:t>
            </a:r>
            <a:r>
              <a:rPr lang="en-US" sz="800" dirty="0"/>
              <a:t> = "Hello";</a:t>
            </a:r>
          </a:p>
          <a:p>
            <a:r>
              <a:rPr lang="en-US" sz="800" dirty="0"/>
              <a:t>            byte[] </a:t>
            </a:r>
            <a:r>
              <a:rPr lang="en-US" sz="800" dirty="0" err="1"/>
              <a:t>msgByte</a:t>
            </a:r>
            <a:r>
              <a:rPr lang="en-US" sz="800" dirty="0"/>
              <a:t> = </a:t>
            </a:r>
            <a:r>
              <a:rPr lang="en-US" sz="800" dirty="0" err="1"/>
              <a:t>System.Text.Encoding.ASCII.GetBytes</a:t>
            </a:r>
            <a:r>
              <a:rPr lang="en-US" sz="800" dirty="0"/>
              <a:t>(</a:t>
            </a:r>
            <a:r>
              <a:rPr lang="en-US" sz="800" dirty="0" err="1"/>
              <a:t>msgString</a:t>
            </a:r>
            <a:r>
              <a:rPr lang="en-US" sz="800" dirty="0"/>
              <a:t>);</a:t>
            </a:r>
          </a:p>
          <a:p>
            <a:r>
              <a:rPr lang="en-US" sz="800" dirty="0"/>
              <a:t>            </a:t>
            </a:r>
            <a:r>
              <a:rPr lang="en-US" sz="800" dirty="0" err="1"/>
              <a:t>Console.Write</a:t>
            </a:r>
            <a:r>
              <a:rPr lang="en-US" sz="800" dirty="0"/>
              <a:t>("Start to write ....\n");</a:t>
            </a:r>
          </a:p>
          <a:p>
            <a:r>
              <a:rPr lang="en-US" sz="800" dirty="0"/>
              <a:t>            </a:t>
            </a:r>
            <a:r>
              <a:rPr lang="en-US" sz="800" dirty="0" err="1"/>
              <a:t>mappedFileWriter.WriteArray</a:t>
            </a:r>
            <a:r>
              <a:rPr lang="en-US" sz="800" dirty="0"/>
              <a:t>&lt;byte&gt;(0, </a:t>
            </a:r>
            <a:r>
              <a:rPr lang="en-US" sz="800" dirty="0" err="1"/>
              <a:t>msgByte</a:t>
            </a:r>
            <a:r>
              <a:rPr lang="en-US" sz="800" dirty="0"/>
              <a:t>, 0, </a:t>
            </a:r>
            <a:r>
              <a:rPr lang="en-US" sz="800" dirty="0" err="1"/>
              <a:t>msgByte.Length</a:t>
            </a:r>
            <a:r>
              <a:rPr lang="en-US" sz="800" dirty="0"/>
              <a:t>);</a:t>
            </a:r>
          </a:p>
          <a:p>
            <a:r>
              <a:rPr lang="en-US" sz="800" dirty="0"/>
              <a:t>            </a:t>
            </a:r>
            <a:r>
              <a:rPr lang="en-US" sz="800" dirty="0" err="1"/>
              <a:t>Console.Write</a:t>
            </a:r>
            <a:r>
              <a:rPr lang="en-US" sz="800" dirty="0"/>
              <a:t>("Writing finished. \n");</a:t>
            </a:r>
          </a:p>
          <a:p>
            <a:r>
              <a:rPr lang="en-US" sz="800" dirty="0"/>
              <a:t>        }</a:t>
            </a:r>
          </a:p>
          <a:p>
            <a:r>
              <a:rPr lang="en-US" sz="800" dirty="0"/>
              <a:t>    }</a:t>
            </a:r>
          </a:p>
          <a:p>
            <a:r>
              <a:rPr lang="en-US" sz="800" dirty="0"/>
              <a:t>}</a:t>
            </a:r>
          </a:p>
          <a:p>
            <a:endParaRPr lang="en-US" dirty="0"/>
          </a:p>
        </p:txBody>
      </p:sp>
    </p:spTree>
    <p:extLst>
      <p:ext uri="{BB962C8B-B14F-4D97-AF65-F5344CB8AC3E}">
        <p14:creationId xmlns:p14="http://schemas.microsoft.com/office/powerpoint/2010/main" val="9144093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Mapped File C#</a:t>
            </a:r>
            <a:endParaRPr lang="en-US" dirty="0"/>
          </a:p>
        </p:txBody>
      </p:sp>
      <p:sp>
        <p:nvSpPr>
          <p:cNvPr id="3" name="Text Placeholder 2"/>
          <p:cNvSpPr>
            <a:spLocks noGrp="1"/>
          </p:cNvSpPr>
          <p:nvPr>
            <p:ph type="body" idx="1"/>
          </p:nvPr>
        </p:nvSpPr>
        <p:spPr/>
        <p:txBody>
          <a:bodyPr/>
          <a:lstStyle/>
          <a:p>
            <a:r>
              <a:rPr lang="en-US" sz="800" dirty="0"/>
              <a:t>using System;</a:t>
            </a:r>
          </a:p>
          <a:p>
            <a:r>
              <a:rPr lang="en-US" sz="800" dirty="0"/>
              <a:t>using </a:t>
            </a:r>
            <a:r>
              <a:rPr lang="en-US" sz="800" dirty="0" err="1"/>
              <a:t>System.Collections.Generic</a:t>
            </a:r>
            <a:r>
              <a:rPr lang="en-US" sz="800" dirty="0"/>
              <a:t>;</a:t>
            </a:r>
          </a:p>
          <a:p>
            <a:r>
              <a:rPr lang="en-US" sz="800" dirty="0"/>
              <a:t>using </a:t>
            </a:r>
            <a:r>
              <a:rPr lang="en-US" sz="800" dirty="0" err="1"/>
              <a:t>System.Linq</a:t>
            </a:r>
            <a:r>
              <a:rPr lang="en-US" sz="800" dirty="0"/>
              <a:t>;</a:t>
            </a:r>
          </a:p>
          <a:p>
            <a:r>
              <a:rPr lang="en-US" sz="800" dirty="0"/>
              <a:t>using </a:t>
            </a:r>
            <a:r>
              <a:rPr lang="en-US" sz="800" dirty="0" err="1"/>
              <a:t>System.Text</a:t>
            </a:r>
            <a:r>
              <a:rPr lang="en-US" sz="800" dirty="0"/>
              <a:t>;</a:t>
            </a:r>
          </a:p>
          <a:p>
            <a:r>
              <a:rPr lang="en-US" sz="800" dirty="0"/>
              <a:t>using System.IO;</a:t>
            </a:r>
          </a:p>
          <a:p>
            <a:r>
              <a:rPr lang="en-US" sz="800" dirty="0"/>
              <a:t>using </a:t>
            </a:r>
            <a:r>
              <a:rPr lang="en-US" sz="800" dirty="0" err="1"/>
              <a:t>System.IO.MemoryMappedFiles</a:t>
            </a:r>
            <a:r>
              <a:rPr lang="en-US" sz="800" dirty="0"/>
              <a:t>;</a:t>
            </a:r>
          </a:p>
          <a:p>
            <a:r>
              <a:rPr lang="en-US" sz="800" dirty="0"/>
              <a:t> </a:t>
            </a:r>
          </a:p>
          <a:p>
            <a:r>
              <a:rPr lang="en-US" sz="800" dirty="0"/>
              <a:t>namespace </a:t>
            </a:r>
            <a:r>
              <a:rPr lang="en-US" sz="800" dirty="0" err="1"/>
              <a:t>MemoryMappedFile_Reader</a:t>
            </a:r>
            <a:endParaRPr lang="en-US" sz="800" dirty="0"/>
          </a:p>
          <a:p>
            <a:r>
              <a:rPr lang="en-US" sz="800" dirty="0"/>
              <a:t>{</a:t>
            </a:r>
          </a:p>
          <a:p>
            <a:r>
              <a:rPr lang="en-US" sz="800" dirty="0"/>
              <a:t>    class Program</a:t>
            </a:r>
          </a:p>
          <a:p>
            <a:r>
              <a:rPr lang="en-US" sz="800" dirty="0"/>
              <a:t>    {</a:t>
            </a:r>
          </a:p>
          <a:p>
            <a:r>
              <a:rPr lang="en-US" sz="800" dirty="0"/>
              <a:t>        static void Main(string[] </a:t>
            </a:r>
            <a:r>
              <a:rPr lang="en-US" sz="800" dirty="0" err="1"/>
              <a:t>args</a:t>
            </a:r>
            <a:r>
              <a:rPr lang="en-US" sz="800" dirty="0"/>
              <a:t>)</a:t>
            </a:r>
          </a:p>
          <a:p>
            <a:r>
              <a:rPr lang="en-US" sz="800" dirty="0"/>
              <a:t>        {</a:t>
            </a:r>
          </a:p>
          <a:p>
            <a:r>
              <a:rPr lang="en-US" sz="800" dirty="0"/>
              <a:t>            </a:t>
            </a:r>
            <a:r>
              <a:rPr lang="en-US" sz="800" dirty="0" err="1"/>
              <a:t>int</a:t>
            </a:r>
            <a:r>
              <a:rPr lang="en-US" sz="800" dirty="0"/>
              <a:t> </a:t>
            </a:r>
            <a:r>
              <a:rPr lang="en-US" sz="800" dirty="0" err="1"/>
              <a:t>mappedFileLength</a:t>
            </a:r>
            <a:r>
              <a:rPr lang="en-US" sz="800" dirty="0"/>
              <a:t> = 0;</a:t>
            </a:r>
          </a:p>
          <a:p>
            <a:r>
              <a:rPr lang="en-US" sz="800" dirty="0"/>
              <a:t>            </a:t>
            </a:r>
            <a:r>
              <a:rPr lang="en-US" sz="800" dirty="0" err="1"/>
              <a:t>int</a:t>
            </a:r>
            <a:r>
              <a:rPr lang="en-US" sz="800" dirty="0"/>
              <a:t> offset = 0;</a:t>
            </a:r>
          </a:p>
          <a:p>
            <a:r>
              <a:rPr lang="en-US" sz="800" dirty="0"/>
              <a:t> </a:t>
            </a:r>
          </a:p>
          <a:p>
            <a:r>
              <a:rPr lang="en-US" sz="800" dirty="0"/>
              <a:t>            </a:t>
            </a:r>
            <a:r>
              <a:rPr lang="en-US" sz="800" dirty="0" err="1"/>
              <a:t>FileInfo</a:t>
            </a:r>
            <a:r>
              <a:rPr lang="en-US" sz="800" dirty="0"/>
              <a:t> </a:t>
            </a:r>
            <a:r>
              <a:rPr lang="en-US" sz="800" dirty="0" err="1"/>
              <a:t>mappedFile</a:t>
            </a:r>
            <a:r>
              <a:rPr lang="en-US" sz="800" dirty="0"/>
              <a:t> = new </a:t>
            </a:r>
            <a:r>
              <a:rPr lang="en-US" sz="800" dirty="0" err="1"/>
              <a:t>FileInfo</a:t>
            </a:r>
            <a:r>
              <a:rPr lang="en-US" sz="800" dirty="0"/>
              <a:t>("c:\\</a:t>
            </a:r>
            <a:r>
              <a:rPr lang="en-US" sz="800" dirty="0" err="1"/>
              <a:t>tmp</a:t>
            </a:r>
            <a:r>
              <a:rPr lang="en-US" sz="800" dirty="0"/>
              <a:t>\\mmfc.txt");</a:t>
            </a:r>
          </a:p>
          <a:p>
            <a:r>
              <a:rPr lang="en-US" sz="800" dirty="0"/>
              <a:t>            </a:t>
            </a:r>
            <a:r>
              <a:rPr lang="en-US" sz="800" dirty="0" err="1"/>
              <a:t>mappedFileLength</a:t>
            </a:r>
            <a:r>
              <a:rPr lang="en-US" sz="800" dirty="0"/>
              <a:t> = (</a:t>
            </a:r>
            <a:r>
              <a:rPr lang="en-US" sz="800" dirty="0" err="1"/>
              <a:t>int</a:t>
            </a:r>
            <a:r>
              <a:rPr lang="en-US" sz="800" dirty="0"/>
              <a:t>)</a:t>
            </a:r>
            <a:r>
              <a:rPr lang="en-US" sz="800" dirty="0" err="1"/>
              <a:t>mappedFile.Length</a:t>
            </a:r>
            <a:r>
              <a:rPr lang="en-US" sz="800" dirty="0"/>
              <a:t>;</a:t>
            </a:r>
          </a:p>
          <a:p>
            <a:r>
              <a:rPr lang="en-US" sz="800" dirty="0"/>
              <a:t>            </a:t>
            </a:r>
            <a:r>
              <a:rPr lang="en-US" sz="800" dirty="0" err="1"/>
              <a:t>var</a:t>
            </a:r>
            <a:r>
              <a:rPr lang="en-US" sz="800" dirty="0"/>
              <a:t> </a:t>
            </a:r>
            <a:r>
              <a:rPr lang="en-US" sz="800" dirty="0" err="1"/>
              <a:t>memoryMappedFile</a:t>
            </a:r>
            <a:r>
              <a:rPr lang="en-US" sz="800" dirty="0"/>
              <a:t> = </a:t>
            </a:r>
            <a:r>
              <a:rPr lang="en-US" sz="800" dirty="0" err="1"/>
              <a:t>MemoryMappedFile.CreateFromFile</a:t>
            </a:r>
            <a:r>
              <a:rPr lang="en-US" sz="800" dirty="0"/>
              <a:t>("c:\\</a:t>
            </a:r>
            <a:r>
              <a:rPr lang="en-US" sz="800" dirty="0" err="1"/>
              <a:t>tmp</a:t>
            </a:r>
            <a:r>
              <a:rPr lang="en-US" sz="800" dirty="0"/>
              <a:t>\\mmfc.txt",</a:t>
            </a:r>
          </a:p>
          <a:p>
            <a:r>
              <a:rPr lang="en-US" sz="800" dirty="0"/>
              <a:t>                                       </a:t>
            </a:r>
            <a:r>
              <a:rPr lang="en-US" sz="800" dirty="0" err="1"/>
              <a:t>FileMode.Open</a:t>
            </a:r>
            <a:r>
              <a:rPr lang="en-US" sz="800" dirty="0"/>
              <a:t>, null, offset + </a:t>
            </a:r>
            <a:r>
              <a:rPr lang="en-US" sz="800" dirty="0" err="1"/>
              <a:t>mappedFileLength</a:t>
            </a:r>
            <a:r>
              <a:rPr lang="en-US" sz="800" dirty="0"/>
              <a:t>);</a:t>
            </a:r>
          </a:p>
          <a:p>
            <a:r>
              <a:rPr lang="en-US" sz="800" dirty="0"/>
              <a:t> </a:t>
            </a:r>
          </a:p>
          <a:p>
            <a:r>
              <a:rPr lang="en-US" sz="800" dirty="0"/>
              <a:t>            </a:t>
            </a:r>
            <a:r>
              <a:rPr lang="en-US" sz="800" dirty="0" err="1"/>
              <a:t>var</a:t>
            </a:r>
            <a:r>
              <a:rPr lang="en-US" sz="800" dirty="0"/>
              <a:t> </a:t>
            </a:r>
            <a:r>
              <a:rPr lang="en-US" sz="800" dirty="0" err="1"/>
              <a:t>mappedFileReader</a:t>
            </a:r>
            <a:r>
              <a:rPr lang="en-US" sz="800" dirty="0"/>
              <a:t> = </a:t>
            </a:r>
            <a:r>
              <a:rPr lang="en-US" sz="800" dirty="0" err="1"/>
              <a:t>memoryMappedFile.CreateViewAccessor</a:t>
            </a:r>
            <a:r>
              <a:rPr lang="en-US" sz="800" dirty="0"/>
              <a:t>(offset,</a:t>
            </a:r>
          </a:p>
          <a:p>
            <a:r>
              <a:rPr lang="en-US" sz="800" dirty="0"/>
              <a:t>                                       </a:t>
            </a:r>
            <a:r>
              <a:rPr lang="en-US" sz="800" dirty="0" err="1"/>
              <a:t>mappedFileLength</a:t>
            </a:r>
            <a:r>
              <a:rPr lang="en-US" sz="800" dirty="0"/>
              <a:t>, </a:t>
            </a:r>
            <a:r>
              <a:rPr lang="en-US" sz="800" dirty="0" err="1"/>
              <a:t>MemoryMappedFileAccess.Read</a:t>
            </a:r>
            <a:r>
              <a:rPr lang="en-US" sz="800" dirty="0"/>
              <a:t>);</a:t>
            </a:r>
          </a:p>
          <a:p>
            <a:r>
              <a:rPr lang="en-US" sz="800" dirty="0"/>
              <a:t> </a:t>
            </a:r>
          </a:p>
          <a:p>
            <a:r>
              <a:rPr lang="en-US" sz="800" dirty="0"/>
              <a:t>            byte[] </a:t>
            </a:r>
            <a:r>
              <a:rPr lang="en-US" sz="800" dirty="0" err="1"/>
              <a:t>msgByte</a:t>
            </a:r>
            <a:r>
              <a:rPr lang="en-US" sz="800" dirty="0"/>
              <a:t> = new byte[10];</a:t>
            </a:r>
          </a:p>
          <a:p>
            <a:r>
              <a:rPr lang="en-US" sz="800" dirty="0"/>
              <a:t>            </a:t>
            </a:r>
            <a:r>
              <a:rPr lang="en-US" sz="800" dirty="0" err="1"/>
              <a:t>Console.Write</a:t>
            </a:r>
            <a:r>
              <a:rPr lang="en-US" sz="800" dirty="0"/>
              <a:t>("Start to read ....\n");</a:t>
            </a:r>
          </a:p>
          <a:p>
            <a:r>
              <a:rPr lang="en-US" sz="800" dirty="0"/>
              <a:t>            </a:t>
            </a:r>
            <a:r>
              <a:rPr lang="en-US" sz="800" dirty="0" err="1"/>
              <a:t>mappedFileReader.ReadArray</a:t>
            </a:r>
            <a:r>
              <a:rPr lang="en-US" sz="800" dirty="0"/>
              <a:t>&lt;byte&gt;(0, </a:t>
            </a:r>
            <a:r>
              <a:rPr lang="en-US" sz="800" dirty="0" err="1"/>
              <a:t>msgByte</a:t>
            </a:r>
            <a:r>
              <a:rPr lang="en-US" sz="800" dirty="0"/>
              <a:t>, 0, 10);</a:t>
            </a:r>
          </a:p>
          <a:p>
            <a:r>
              <a:rPr lang="en-US" sz="800" dirty="0"/>
              <a:t>            string </a:t>
            </a:r>
            <a:r>
              <a:rPr lang="en-US" sz="800" dirty="0" err="1"/>
              <a:t>msgString</a:t>
            </a:r>
            <a:r>
              <a:rPr lang="en-US" sz="800" dirty="0"/>
              <a:t> = </a:t>
            </a:r>
            <a:r>
              <a:rPr lang="en-US" sz="800" dirty="0" err="1"/>
              <a:t>Encoding.ASCII.GetString</a:t>
            </a:r>
            <a:r>
              <a:rPr lang="en-US" sz="800" dirty="0"/>
              <a:t>(</a:t>
            </a:r>
            <a:r>
              <a:rPr lang="en-US" sz="800" dirty="0" err="1"/>
              <a:t>msgByte</a:t>
            </a:r>
            <a:r>
              <a:rPr lang="en-US" sz="800" dirty="0"/>
              <a:t>);</a:t>
            </a:r>
          </a:p>
          <a:p>
            <a:r>
              <a:rPr lang="en-US" sz="800" dirty="0"/>
              <a:t>            </a:t>
            </a:r>
            <a:r>
              <a:rPr lang="en-US" sz="800" dirty="0" err="1"/>
              <a:t>Console.Write</a:t>
            </a:r>
            <a:r>
              <a:rPr lang="en-US" sz="800" dirty="0"/>
              <a:t>("Reading results from file:   " + </a:t>
            </a:r>
            <a:r>
              <a:rPr lang="en-US" sz="800" dirty="0" err="1"/>
              <a:t>msgString</a:t>
            </a:r>
            <a:r>
              <a:rPr lang="en-US" sz="800" dirty="0"/>
              <a:t>);</a:t>
            </a:r>
          </a:p>
          <a:p>
            <a:r>
              <a:rPr lang="en-US" sz="800" dirty="0"/>
              <a:t>            </a:t>
            </a:r>
            <a:r>
              <a:rPr lang="en-US" sz="800" dirty="0" err="1"/>
              <a:t>Console.Write</a:t>
            </a:r>
            <a:r>
              <a:rPr lang="en-US" sz="800" dirty="0"/>
              <a:t>("\</a:t>
            </a:r>
            <a:r>
              <a:rPr lang="en-US" sz="800" dirty="0" err="1"/>
              <a:t>nReading</a:t>
            </a:r>
            <a:r>
              <a:rPr lang="en-US" sz="800" dirty="0"/>
              <a:t> finished. \n");</a:t>
            </a:r>
          </a:p>
          <a:p>
            <a:r>
              <a:rPr lang="en-US" sz="800" dirty="0"/>
              <a:t>        }</a:t>
            </a:r>
          </a:p>
          <a:p>
            <a:r>
              <a:rPr lang="en-US" sz="800" dirty="0"/>
              <a:t>    }</a:t>
            </a:r>
          </a:p>
          <a:p>
            <a:r>
              <a:rPr lang="en-US" sz="800" dirty="0"/>
              <a:t>}</a:t>
            </a:r>
          </a:p>
          <a:p>
            <a:endParaRPr lang="en-US" dirty="0"/>
          </a:p>
        </p:txBody>
      </p:sp>
    </p:spTree>
    <p:extLst>
      <p:ext uri="{BB962C8B-B14F-4D97-AF65-F5344CB8AC3E}">
        <p14:creationId xmlns:p14="http://schemas.microsoft.com/office/powerpoint/2010/main" val="1991620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endParaRPr/>
          </a:p>
        </p:txBody>
      </p:sp>
      <p:sp>
        <p:nvSpPr>
          <p:cNvPr id="83" name="Shape 8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spcBef>
                <a:spcPts val="0"/>
              </a:spcBef>
              <a:buClr>
                <a:srgbClr val="333333"/>
              </a:buClr>
              <a:buSzPct val="100000"/>
              <a:buFont typeface="Arial"/>
              <a:buChar char="●"/>
            </a:pPr>
            <a:r>
              <a:rPr lang="en" sz="1800" dirty="0">
                <a:solidFill>
                  <a:srgbClr val="333333"/>
                </a:solidFill>
              </a:rPr>
              <a:t>IPC enables data communication by allowing processes to use segments, semaphores, and other methods to share memory and information.</a:t>
            </a:r>
          </a:p>
          <a:p>
            <a:pPr marL="457200" lvl="0" indent="-342900" rtl="0">
              <a:spcBef>
                <a:spcPts val="0"/>
              </a:spcBef>
              <a:buClr>
                <a:srgbClr val="333333"/>
              </a:buClr>
              <a:buSzPct val="100000"/>
              <a:buFont typeface="Arial"/>
              <a:buChar char="●"/>
            </a:pPr>
            <a:r>
              <a:rPr lang="en" sz="1800" dirty="0" smtClean="0">
                <a:solidFill>
                  <a:srgbClr val="333333"/>
                </a:solidFill>
              </a:rPr>
              <a:t>IPC </a:t>
            </a:r>
            <a:r>
              <a:rPr lang="en" sz="1800" dirty="0">
                <a:solidFill>
                  <a:srgbClr val="333333"/>
                </a:solidFill>
              </a:rPr>
              <a:t>facilitates efficient message transfer between processes. The idea of IPC is based on Task Control Architecture (TCA). </a:t>
            </a:r>
          </a:p>
          <a:p>
            <a:pPr marL="457200" lvl="0" indent="-342900" rtl="0">
              <a:spcBef>
                <a:spcPts val="0"/>
              </a:spcBef>
              <a:buClr>
                <a:srgbClr val="333333"/>
              </a:buClr>
              <a:buSzPct val="100000"/>
              <a:buFont typeface="Arial"/>
              <a:buChar char="●"/>
            </a:pPr>
            <a:r>
              <a:rPr lang="en" sz="1800" dirty="0">
                <a:solidFill>
                  <a:srgbClr val="333333"/>
                </a:solidFill>
              </a:rPr>
              <a:t>It is a flexible technique that can send and receive variable length arrays, data structures, and lists. </a:t>
            </a:r>
          </a:p>
          <a:p>
            <a:pPr marL="457200" lvl="0" indent="-342900">
              <a:spcBef>
                <a:spcPts val="0"/>
              </a:spcBef>
              <a:buClr>
                <a:srgbClr val="333333"/>
              </a:buClr>
              <a:buSzPct val="100000"/>
              <a:buFont typeface="Arial"/>
              <a:buChar char="●"/>
            </a:pPr>
            <a:r>
              <a:rPr lang="en" sz="1800" dirty="0">
                <a:solidFill>
                  <a:srgbClr val="333333"/>
                </a:solidFill>
              </a:rPr>
              <a:t>It has the capability of using publish/subscribe and client/server data-transfer paradigms while supporting a wide range of operating systems and languages.</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sz="4300" dirty="0"/>
              <a:t>Message </a:t>
            </a:r>
            <a:r>
              <a:rPr lang="en" sz="4300" dirty="0" smtClean="0"/>
              <a:t>Queue (C++)</a:t>
            </a:r>
            <a:endParaRPr lang="en" sz="4300" dirty="0"/>
          </a:p>
        </p:txBody>
      </p:sp>
      <p:sp>
        <p:nvSpPr>
          <p:cNvPr id="89" name="Shape 8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spcBef>
                <a:spcPts val="0"/>
              </a:spcBef>
              <a:buClr>
                <a:srgbClr val="000000"/>
              </a:buClr>
              <a:buSzPct val="100000"/>
              <a:buFont typeface="Arial"/>
              <a:buChar char="●"/>
            </a:pPr>
            <a:r>
              <a:rPr lang="en" sz="1800">
                <a:solidFill>
                  <a:srgbClr val="000000"/>
                </a:solidFill>
              </a:rPr>
              <a:t>Message queues provide an </a:t>
            </a:r>
            <a:r>
              <a:rPr lang="en" sz="1800">
                <a:solidFill>
                  <a:srgbClr val="000000"/>
                </a:solidFill>
                <a:hlinkClick r:id="rId3"/>
              </a:rPr>
              <a:t>asynchronous</a:t>
            </a:r>
            <a:r>
              <a:rPr lang="en" sz="1800">
                <a:solidFill>
                  <a:srgbClr val="000000"/>
                </a:solidFill>
              </a:rPr>
              <a:t> </a:t>
            </a:r>
            <a:r>
              <a:rPr lang="en" sz="1800">
                <a:solidFill>
                  <a:srgbClr val="000000"/>
                </a:solidFill>
                <a:hlinkClick r:id="rId4"/>
              </a:rPr>
              <a:t>communications protocol</a:t>
            </a:r>
            <a:r>
              <a:rPr lang="en" sz="1800">
                <a:solidFill>
                  <a:srgbClr val="000000"/>
                </a:solidFill>
              </a:rPr>
              <a:t>, meaning that the sender and receiver of the message do not need to interact with the message queue at the same time.</a:t>
            </a:r>
          </a:p>
          <a:p>
            <a:pPr marL="457200" lvl="0" indent="-342900" rtl="0">
              <a:spcBef>
                <a:spcPts val="0"/>
              </a:spcBef>
              <a:buClr>
                <a:srgbClr val="000000"/>
              </a:buClr>
              <a:buSzPct val="100000"/>
              <a:buFont typeface="Arial"/>
              <a:buChar char="●"/>
            </a:pPr>
            <a:r>
              <a:rPr lang="en" sz="1800">
                <a:solidFill>
                  <a:srgbClr val="000000"/>
                </a:solidFill>
              </a:rPr>
              <a:t>Messages placed onto the queue are stored until the recipient retrieves them. </a:t>
            </a:r>
          </a:p>
          <a:p>
            <a:pPr marL="457200" lvl="0" indent="-342900">
              <a:spcBef>
                <a:spcPts val="0"/>
              </a:spcBef>
              <a:buClr>
                <a:srgbClr val="000000"/>
              </a:buClr>
              <a:buSzPct val="100000"/>
              <a:buFont typeface="Arial"/>
              <a:buChar char="●"/>
            </a:pPr>
            <a:r>
              <a:rPr lang="en" sz="1800">
                <a:solidFill>
                  <a:srgbClr val="000000"/>
                </a:solidFill>
              </a:rPr>
              <a:t>Message queues have implicit or explicit limits on the size of data that may be transmitted in a single message and the number of messages that may remain outstanding on the queue.</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lnSpc>
                <a:spcPct val="115000"/>
              </a:lnSpc>
              <a:spcBef>
                <a:spcPts val="0"/>
              </a:spcBef>
              <a:buClr>
                <a:srgbClr val="000000"/>
              </a:buClr>
              <a:buSzPct val="100000"/>
              <a:buFont typeface="Arial"/>
              <a:buChar char="●"/>
            </a:pPr>
            <a:r>
              <a:rPr lang="en" sz="1800">
                <a:solidFill>
                  <a:srgbClr val="000000"/>
                </a:solidFill>
              </a:rPr>
              <a:t>Allows processes to send formatted data streams to arbitrary processes</a:t>
            </a:r>
          </a:p>
          <a:p>
            <a:pPr marL="457200" lvl="0" indent="-342900" rtl="0">
              <a:lnSpc>
                <a:spcPct val="115000"/>
              </a:lnSpc>
              <a:spcBef>
                <a:spcPts val="0"/>
              </a:spcBef>
              <a:buClr>
                <a:srgbClr val="000000"/>
              </a:buClr>
              <a:buSzPct val="100000"/>
              <a:buFont typeface="Arial"/>
              <a:buChar char="●"/>
            </a:pPr>
            <a:r>
              <a:rPr lang="en" sz="1800">
                <a:solidFill>
                  <a:srgbClr val="000000"/>
                </a:solidFill>
              </a:rPr>
              <a:t>It works like FIFO but with additional functionalities.</a:t>
            </a:r>
          </a:p>
          <a:p>
            <a:pPr marL="457200" lvl="0" indent="-342900" rtl="0">
              <a:lnSpc>
                <a:spcPct val="115000"/>
              </a:lnSpc>
              <a:spcBef>
                <a:spcPts val="0"/>
              </a:spcBef>
              <a:buClr>
                <a:srgbClr val="000000"/>
              </a:buClr>
              <a:buSzPct val="100000"/>
              <a:buFont typeface="Arial"/>
              <a:buChar char="●"/>
            </a:pPr>
            <a:r>
              <a:rPr lang="en" sz="1800">
                <a:solidFill>
                  <a:srgbClr val="000000"/>
                </a:solidFill>
              </a:rPr>
              <a:t>Process can Create / Use existing Queue.</a:t>
            </a:r>
          </a:p>
          <a:p>
            <a:pPr marL="457200" lvl="0" indent="-342900" rtl="0">
              <a:lnSpc>
                <a:spcPct val="115000"/>
              </a:lnSpc>
              <a:spcBef>
                <a:spcPts val="0"/>
              </a:spcBef>
              <a:buClr>
                <a:srgbClr val="000000"/>
              </a:buClr>
              <a:buSzPct val="100000"/>
              <a:buFont typeface="Arial"/>
              <a:buChar char="●"/>
            </a:pPr>
            <a:r>
              <a:rPr lang="en" sz="1800">
                <a:solidFill>
                  <a:srgbClr val="000000"/>
                </a:solidFill>
              </a:rPr>
              <a:t>Queues will not be destroyed by itself if it is empty. User needs to do it explicitly.</a:t>
            </a:r>
          </a:p>
          <a:p>
            <a:pPr marL="457200" lvl="0" indent="-342900" rtl="0">
              <a:lnSpc>
                <a:spcPct val="115000"/>
              </a:lnSpc>
              <a:spcBef>
                <a:spcPts val="0"/>
              </a:spcBef>
              <a:buClr>
                <a:srgbClr val="000000"/>
              </a:buClr>
              <a:buSzPct val="100000"/>
              <a:buFont typeface="Arial"/>
              <a:buChar char="●"/>
            </a:pPr>
            <a:r>
              <a:rPr lang="en" sz="1800">
                <a:solidFill>
                  <a:srgbClr val="000000"/>
                </a:solidFill>
              </a:rPr>
              <a:t>Messages placed onto the queue are stored until the recipient retrieves them.</a:t>
            </a:r>
          </a:p>
          <a:p>
            <a:pPr>
              <a:spcBef>
                <a:spcPts val="0"/>
              </a:spcBef>
              <a:buNone/>
            </a:pPr>
            <a:endParaRPr>
              <a:solidFill>
                <a:srgbClr val="000000"/>
              </a:solidFill>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en" sz="4300" dirty="0">
                <a:solidFill>
                  <a:srgbClr val="FFFFFF"/>
                </a:solidFill>
                <a:latin typeface="Arial"/>
                <a:ea typeface="Arial"/>
                <a:cs typeface="Arial"/>
                <a:sym typeface="Arial"/>
              </a:rPr>
              <a:t>Implementing </a:t>
            </a:r>
            <a:r>
              <a:rPr lang="en" sz="4300" dirty="0" smtClean="0">
                <a:solidFill>
                  <a:srgbClr val="FFFFFF"/>
                </a:solidFill>
                <a:latin typeface="Arial"/>
                <a:ea typeface="Arial"/>
                <a:cs typeface="Arial"/>
                <a:sym typeface="Arial"/>
              </a:rPr>
              <a:t>queue (C++)</a:t>
            </a:r>
            <a:endParaRPr lang="en" sz="4300" dirty="0">
              <a:solidFill>
                <a:srgbClr val="FFFFFF"/>
              </a:solidFill>
              <a:latin typeface="Arial"/>
              <a:ea typeface="Arial"/>
              <a:cs typeface="Arial"/>
              <a:sym typeface="Arial"/>
            </a:endParaRPr>
          </a:p>
        </p:txBody>
      </p:sp>
      <p:sp>
        <p:nvSpPr>
          <p:cNvPr id="101" name="Shape 10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lnSpc>
                <a:spcPct val="95000"/>
              </a:lnSpc>
              <a:spcBef>
                <a:spcPts val="0"/>
              </a:spcBef>
              <a:buClr>
                <a:srgbClr val="000000"/>
              </a:buClr>
              <a:buSzPct val="100000"/>
              <a:buFont typeface="Arial"/>
              <a:buChar char="●"/>
            </a:pPr>
            <a:r>
              <a:rPr lang="en" sz="1800" dirty="0">
                <a:solidFill>
                  <a:srgbClr val="000000"/>
                </a:solidFill>
              </a:rPr>
              <a:t>Create/Connect to queue: msgget( )</a:t>
            </a:r>
          </a:p>
          <a:p>
            <a:pPr lvl="0" rtl="0">
              <a:lnSpc>
                <a:spcPct val="95000"/>
              </a:lnSpc>
              <a:spcBef>
                <a:spcPts val="0"/>
              </a:spcBef>
              <a:buNone/>
            </a:pPr>
            <a:r>
              <a:rPr lang="en" sz="1800" dirty="0">
                <a:solidFill>
                  <a:srgbClr val="000000"/>
                </a:solidFill>
              </a:rPr>
              <a:t> </a:t>
            </a:r>
          </a:p>
          <a:p>
            <a:pPr marL="457200" lvl="0" indent="-342900" rtl="0">
              <a:lnSpc>
                <a:spcPct val="95000"/>
              </a:lnSpc>
              <a:spcBef>
                <a:spcPts val="0"/>
              </a:spcBef>
              <a:buClr>
                <a:srgbClr val="000000"/>
              </a:buClr>
              <a:buSzPct val="100000"/>
              <a:buFont typeface="Arial"/>
              <a:buChar char="●"/>
            </a:pPr>
            <a:r>
              <a:rPr lang="en" sz="1800" dirty="0">
                <a:solidFill>
                  <a:srgbClr val="000000"/>
                </a:solidFill>
              </a:rPr>
              <a:t>int msgget(key_t </a:t>
            </a:r>
            <a:r>
              <a:rPr lang="en" sz="1800" i="1" dirty="0">
                <a:solidFill>
                  <a:srgbClr val="000000"/>
                </a:solidFill>
              </a:rPr>
              <a:t>key</a:t>
            </a:r>
            <a:r>
              <a:rPr lang="en" sz="1800" dirty="0">
                <a:solidFill>
                  <a:srgbClr val="000000"/>
                </a:solidFill>
              </a:rPr>
              <a:t>, int </a:t>
            </a:r>
            <a:r>
              <a:rPr lang="en" sz="1800" i="1" dirty="0">
                <a:solidFill>
                  <a:srgbClr val="000000"/>
                </a:solidFill>
              </a:rPr>
              <a:t>msgflg</a:t>
            </a:r>
            <a:r>
              <a:rPr lang="en" sz="1800" dirty="0">
                <a:solidFill>
                  <a:srgbClr val="000000"/>
                </a:solidFill>
              </a:rPr>
              <a:t>);</a:t>
            </a:r>
          </a:p>
          <a:p>
            <a:pPr marL="457200" lvl="0" indent="-342900" rtl="0">
              <a:lnSpc>
                <a:spcPct val="95000"/>
              </a:lnSpc>
              <a:spcBef>
                <a:spcPts val="0"/>
              </a:spcBef>
              <a:buClr>
                <a:srgbClr val="000000"/>
              </a:buClr>
              <a:buSzPct val="100000"/>
              <a:buFont typeface="Arial"/>
              <a:buChar char="●"/>
            </a:pPr>
            <a:r>
              <a:rPr lang="en" sz="1800" dirty="0">
                <a:solidFill>
                  <a:srgbClr val="000000"/>
                </a:solidFill>
              </a:rPr>
              <a:t>Returns message queue ID on success or -1 on failure.</a:t>
            </a:r>
          </a:p>
          <a:p>
            <a:pPr lvl="0" rtl="0">
              <a:lnSpc>
                <a:spcPct val="95000"/>
              </a:lnSpc>
              <a:spcBef>
                <a:spcPts val="0"/>
              </a:spcBef>
              <a:buNone/>
            </a:pPr>
            <a:endParaRPr sz="1800" dirty="0">
              <a:solidFill>
                <a:srgbClr val="000000"/>
              </a:solidFill>
            </a:endParaRPr>
          </a:p>
          <a:p>
            <a:pPr marL="457200" lvl="0" indent="-342900" rtl="0">
              <a:lnSpc>
                <a:spcPct val="95000"/>
              </a:lnSpc>
              <a:spcBef>
                <a:spcPts val="0"/>
              </a:spcBef>
              <a:buClr>
                <a:srgbClr val="000000"/>
              </a:buClr>
              <a:buSzPct val="100000"/>
              <a:buFont typeface="Arial"/>
              <a:buChar char="●"/>
            </a:pPr>
            <a:r>
              <a:rPr lang="en" sz="1800" dirty="0">
                <a:solidFill>
                  <a:srgbClr val="000000"/>
                </a:solidFill>
              </a:rPr>
              <a:t>Arguments:</a:t>
            </a:r>
          </a:p>
          <a:p>
            <a:pPr marL="461963" lvl="3" indent="225425">
              <a:lnSpc>
                <a:spcPct val="95000"/>
              </a:lnSpc>
              <a:buClr>
                <a:srgbClr val="000000"/>
              </a:buClr>
              <a:buFont typeface="Wingdings"/>
              <a:buChar char="§"/>
            </a:pPr>
            <a:r>
              <a:rPr lang="en" dirty="0">
                <a:solidFill>
                  <a:srgbClr val="000000"/>
                </a:solidFill>
              </a:rPr>
              <a:t>key: System wide unique identifier of queue.</a:t>
            </a:r>
          </a:p>
          <a:p>
            <a:pPr marL="461963" indent="225425">
              <a:lnSpc>
                <a:spcPct val="95000"/>
              </a:lnSpc>
              <a:buFont typeface="Wingdings" panose="05000000000000000000" pitchFamily="2" charset="2"/>
              <a:buChar char="§"/>
            </a:pPr>
            <a:r>
              <a:rPr lang="en" sz="1800" dirty="0" smtClean="0">
                <a:solidFill>
                  <a:srgbClr val="000000"/>
                </a:solidFill>
              </a:rPr>
              <a:t>msgflg</a:t>
            </a:r>
            <a:r>
              <a:rPr lang="en" sz="1800" dirty="0">
                <a:solidFill>
                  <a:srgbClr val="000000"/>
                </a:solidFill>
              </a:rPr>
              <a:t>: What to do with queue.</a:t>
            </a:r>
          </a:p>
          <a:p>
            <a:pPr indent="687388">
              <a:lnSpc>
                <a:spcPct val="95000"/>
              </a:lnSpc>
            </a:pPr>
            <a:r>
              <a:rPr lang="en" sz="1800" dirty="0" smtClean="0">
                <a:solidFill>
                  <a:srgbClr val="000000"/>
                </a:solidFill>
              </a:rPr>
              <a:t>To </a:t>
            </a:r>
            <a:r>
              <a:rPr lang="en" sz="1800" dirty="0">
                <a:solidFill>
                  <a:srgbClr val="000000"/>
                </a:solidFill>
              </a:rPr>
              <a:t>create ,set it to IPC_CREAT bit-wise </a:t>
            </a:r>
            <a:endParaRPr lang="en" sz="1800" dirty="0" smtClean="0">
              <a:solidFill>
                <a:srgbClr val="000000"/>
              </a:solidFill>
            </a:endParaRPr>
          </a:p>
          <a:p>
            <a:pPr indent="687388">
              <a:lnSpc>
                <a:spcPct val="95000"/>
              </a:lnSpc>
            </a:pPr>
            <a:r>
              <a:rPr lang="en" sz="1800" dirty="0" smtClean="0">
                <a:solidFill>
                  <a:srgbClr val="000000"/>
                </a:solidFill>
              </a:rPr>
              <a:t>OR'd </a:t>
            </a:r>
            <a:r>
              <a:rPr lang="en" sz="1800" dirty="0">
                <a:solidFill>
                  <a:srgbClr val="000000"/>
                </a:solidFill>
              </a:rPr>
              <a:t>with permissions on queue.</a:t>
            </a:r>
          </a:p>
          <a:p>
            <a:pPr marL="457200" lvl="0" indent="-342900" rtl="0">
              <a:lnSpc>
                <a:spcPct val="95000"/>
              </a:lnSpc>
              <a:spcBef>
                <a:spcPts val="0"/>
              </a:spcBef>
              <a:buClr>
                <a:srgbClr val="000000"/>
              </a:buClr>
              <a:buSzPct val="100000"/>
              <a:buFont typeface="Arial"/>
              <a:buChar char="●"/>
            </a:pPr>
            <a:r>
              <a:rPr lang="en" sz="1800" dirty="0">
                <a:solidFill>
                  <a:srgbClr val="000000"/>
                </a:solidFill>
              </a:rPr>
              <a:t>Type key_t is actually just a </a:t>
            </a:r>
            <a:r>
              <a:rPr lang="en" sz="1800" dirty="0" smtClean="0">
                <a:solidFill>
                  <a:srgbClr val="000000"/>
                </a:solidFill>
              </a:rPr>
              <a:t>long int, </a:t>
            </a:r>
            <a:r>
              <a:rPr lang="en" sz="1800" dirty="0">
                <a:solidFill>
                  <a:srgbClr val="000000"/>
                </a:solidFill>
              </a:rPr>
              <a:t>you can use any number you </a:t>
            </a:r>
          </a:p>
          <a:p>
            <a:pPr lvl="0" indent="457200" rtl="0">
              <a:lnSpc>
                <a:spcPct val="95000"/>
              </a:lnSpc>
              <a:spcBef>
                <a:spcPts val="0"/>
              </a:spcBef>
              <a:buNone/>
            </a:pPr>
            <a:r>
              <a:rPr lang="en" sz="1800" dirty="0">
                <a:solidFill>
                  <a:srgbClr val="000000"/>
                </a:solidFill>
              </a:rPr>
              <a:t>want.  </a:t>
            </a:r>
          </a:p>
          <a:p>
            <a:pPr marL="457200" lvl="0" indent="-342900" rtl="0">
              <a:lnSpc>
                <a:spcPct val="95000"/>
              </a:lnSpc>
              <a:spcBef>
                <a:spcPts val="0"/>
              </a:spcBef>
              <a:buClr>
                <a:srgbClr val="000000"/>
              </a:buClr>
              <a:buSzPct val="100000"/>
              <a:buFont typeface="Arial"/>
              <a:buChar char="●"/>
            </a:pPr>
            <a:r>
              <a:rPr lang="en" sz="1800" dirty="0">
                <a:solidFill>
                  <a:srgbClr val="000000"/>
                </a:solidFill>
              </a:rPr>
              <a:t>Sample :   msgget(key, 0666 | IPC_CREAT);</a:t>
            </a:r>
          </a:p>
        </p:txBody>
      </p:sp>
    </p:spTree>
  </p:cSld>
  <p:clrMapOvr>
    <a:masterClrMapping/>
  </p:clrMapOvr>
  <p:transition spd="slow">
    <p:cut/>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per-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602</TotalTime>
  <Words>3532</Words>
  <Application>Microsoft Office PowerPoint</Application>
  <PresentationFormat>On-screen Show (16:9)</PresentationFormat>
  <Paragraphs>1038</Paragraphs>
  <Slides>52</Slides>
  <Notes>36</Notes>
  <HiddenSlides>0</HiddenSlides>
  <MMClips>0</MMClips>
  <ScaleCrop>false</ScaleCrop>
  <HeadingPairs>
    <vt:vector size="4" baseType="variant">
      <vt:variant>
        <vt:lpstr>Theme</vt:lpstr>
      </vt:variant>
      <vt:variant>
        <vt:i4>2</vt:i4>
      </vt:variant>
      <vt:variant>
        <vt:lpstr>Slide Titles</vt:lpstr>
      </vt:variant>
      <vt:variant>
        <vt:i4>52</vt:i4>
      </vt:variant>
    </vt:vector>
  </HeadingPairs>
  <TitlesOfParts>
    <vt:vector size="54" baseType="lpstr">
      <vt:lpstr>paper-plane</vt:lpstr>
      <vt:lpstr>Module</vt:lpstr>
      <vt:lpstr>IPC - Inter-process Communication </vt:lpstr>
      <vt:lpstr>Introduction to IPC</vt:lpstr>
      <vt:lpstr>PowerPoint Presentation</vt:lpstr>
      <vt:lpstr>PowerPoint Presentation</vt:lpstr>
      <vt:lpstr>PowerPoint Presentation</vt:lpstr>
      <vt:lpstr>PowerPoint Presentation</vt:lpstr>
      <vt:lpstr>Message Queue (C++)</vt:lpstr>
      <vt:lpstr>PowerPoint Presentation</vt:lpstr>
      <vt:lpstr>Implementing queue (C++)</vt:lpstr>
      <vt:lpstr>Generating Key (C++)</vt:lpstr>
      <vt:lpstr>Sending to the queue (C++)</vt:lpstr>
      <vt:lpstr>Receiving from the queue (C++)</vt:lpstr>
      <vt:lpstr>Destroying a queue in UNIX</vt:lpstr>
      <vt:lpstr>C++ Example - 1</vt:lpstr>
      <vt:lpstr>PowerPoint Presentation</vt:lpstr>
      <vt:lpstr>PowerPoint Presentation</vt:lpstr>
      <vt:lpstr>PowerPoint Presentation</vt:lpstr>
      <vt:lpstr>Message Queue (C#)</vt:lpstr>
      <vt:lpstr>Shared Memory (C++)</vt:lpstr>
      <vt:lpstr>Shared Memory (C++)</vt:lpstr>
      <vt:lpstr>Shared Memory (C++)</vt:lpstr>
      <vt:lpstr>Shared Memory (C++)</vt:lpstr>
      <vt:lpstr>Shared Memory (C++)</vt:lpstr>
      <vt:lpstr>Example</vt:lpstr>
      <vt:lpstr>Pipelines in UNIX systems</vt:lpstr>
      <vt:lpstr>Piping </vt:lpstr>
      <vt:lpstr>Pipes (C++)</vt:lpstr>
      <vt:lpstr>Run a Command (Java)</vt:lpstr>
      <vt:lpstr>Pipe in Command (Java) ProcessBuilderExample</vt:lpstr>
      <vt:lpstr>Fake Pipes </vt:lpstr>
      <vt:lpstr>Pipe in Java</vt:lpstr>
      <vt:lpstr>PowerPoint Presentation</vt:lpstr>
      <vt:lpstr>Pipes in C#</vt:lpstr>
      <vt:lpstr>Anonymous Pipes in C#</vt:lpstr>
      <vt:lpstr>Anonymous Pipes in C#</vt:lpstr>
      <vt:lpstr>Named Pipes in C#</vt:lpstr>
      <vt:lpstr>Named Pipes in C#</vt:lpstr>
      <vt:lpstr>Pipes C# Example (Anonymous)</vt:lpstr>
      <vt:lpstr>Pipes C# Example - (Anonymous) Server</vt:lpstr>
      <vt:lpstr>Pipes C# Example - (Anonymous) Client</vt:lpstr>
      <vt:lpstr>Named Pipes C#</vt:lpstr>
      <vt:lpstr>Named Pipes C# Example - Server</vt:lpstr>
      <vt:lpstr>Named Pipes C# Example - Client</vt:lpstr>
      <vt:lpstr>Memory Mapped File </vt:lpstr>
      <vt:lpstr>Memory Mapped File Java (Javin Paul) </vt:lpstr>
      <vt:lpstr>Memory Mapped File </vt:lpstr>
      <vt:lpstr>Memory Mapped File Writer (Java)</vt:lpstr>
      <vt:lpstr>Memory Mapped File Reader (Java)</vt:lpstr>
      <vt:lpstr>Memory Mapped File Writer (Java)</vt:lpstr>
      <vt:lpstr>Memory Mapped File Reader (Java)</vt:lpstr>
      <vt:lpstr>Memory Mapped File C#</vt:lpstr>
      <vt:lpstr>Memory Mapped File 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 - Inter-process Communication</dc:title>
  <dc:creator>Jiang Guo</dc:creator>
  <cp:lastModifiedBy>Jiang Guo</cp:lastModifiedBy>
  <cp:revision>42</cp:revision>
  <dcterms:modified xsi:type="dcterms:W3CDTF">2017-06-01T16:51:23Z</dcterms:modified>
</cp:coreProperties>
</file>