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9"/>
  </p:notesMasterIdLst>
  <p:sldIdLst>
    <p:sldId id="284" r:id="rId2"/>
    <p:sldId id="353" r:id="rId3"/>
    <p:sldId id="380" r:id="rId4"/>
    <p:sldId id="385" r:id="rId5"/>
    <p:sldId id="384" r:id="rId6"/>
    <p:sldId id="424" r:id="rId7"/>
    <p:sldId id="387" r:id="rId8"/>
    <p:sldId id="425" r:id="rId9"/>
    <p:sldId id="388" r:id="rId10"/>
    <p:sldId id="426" r:id="rId11"/>
    <p:sldId id="428" r:id="rId12"/>
    <p:sldId id="389" r:id="rId13"/>
    <p:sldId id="390" r:id="rId14"/>
    <p:sldId id="423" r:id="rId15"/>
    <p:sldId id="429" r:id="rId16"/>
    <p:sldId id="415" r:id="rId17"/>
    <p:sldId id="430" r:id="rId18"/>
    <p:sldId id="431" r:id="rId19"/>
    <p:sldId id="414"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9" r:id="rId47"/>
    <p:sldId id="460" r:id="rId48"/>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1pPr>
    <a:lvl2pPr marL="4572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2pPr>
    <a:lvl3pPr marL="9144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3pPr>
    <a:lvl4pPr marL="13716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4pPr>
    <a:lvl5pPr marL="1828800" algn="l" rtl="0" fontAlgn="base">
      <a:spcBef>
        <a:spcPct val="0"/>
      </a:spcBef>
      <a:spcAft>
        <a:spcPct val="0"/>
      </a:spcAft>
      <a:defRPr kumimoji="1"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umimoji="1"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umimoji="1"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umimoji="1"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umimoji="1" kern="1200">
        <a:solidFill>
          <a:schemeClr val="tx1"/>
        </a:solidFill>
        <a:latin typeface="Arial" pitchFamily="34" charset="0"/>
        <a:ea typeface="MS PGothic" pitchFamily="34" charset="-128"/>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339966"/>
    <a:srgbClr val="008000"/>
    <a:srgbClr val="0000FF"/>
    <a:srgbClr val="0033CC"/>
    <a:srgbClr val="3333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012" autoAdjust="0"/>
    <p:restoredTop sz="96846" autoAdjust="0"/>
  </p:normalViewPr>
  <p:slideViewPr>
    <p:cSldViewPr>
      <p:cViewPr varScale="1">
        <p:scale>
          <a:sx n="86" d="100"/>
          <a:sy n="86" d="100"/>
        </p:scale>
        <p:origin x="778" y="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pitchFamily="34" charset="0"/>
                <a:cs typeface="+mn-cs"/>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cs typeface="+mn-cs"/>
              </a:defRPr>
            </a:lvl1pPr>
          </a:lstStyle>
          <a:p>
            <a:pPr>
              <a:defRPr/>
            </a:pPr>
            <a:fld id="{66B83C6D-3404-49A2-B7C7-0E9059F10A72}" type="datetimeFigureOut">
              <a:rPr lang="ja-JP" altLang="en-US"/>
              <a:pPr>
                <a:defRPr/>
              </a:pPr>
              <a:t>2017/6/13</a:t>
            </a:fld>
            <a:endParaRPr lang="en-US" altLang="ja-JP"/>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pitchFamily="34" charset="0"/>
                <a:cs typeface="+mn-cs"/>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cs typeface="+mn-cs"/>
              </a:defRPr>
            </a:lvl1pPr>
          </a:lstStyle>
          <a:p>
            <a:pPr>
              <a:defRPr/>
            </a:pPr>
            <a:fld id="{C8FC938F-4B63-4601-9812-35252225EBA2}" type="slidenum">
              <a:rPr lang="ja-JP" altLang="en-US"/>
              <a:pPr>
                <a:defRPr/>
              </a:pPr>
              <a:t>‹#›</a:t>
            </a:fld>
            <a:endParaRPr lang="en-US" altLang="ja-JP"/>
          </a:p>
        </p:txBody>
      </p:sp>
    </p:spTree>
    <p:extLst>
      <p:ext uri="{BB962C8B-B14F-4D97-AF65-F5344CB8AC3E}">
        <p14:creationId xmlns:p14="http://schemas.microsoft.com/office/powerpoint/2010/main" val="2559751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1pPr>
    <a:lvl2pPr marL="4572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2pPr>
    <a:lvl3pPr marL="9144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3pPr>
    <a:lvl4pPr marL="13716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4pPr>
    <a:lvl5pPr marL="1828800" algn="l" rtl="0" eaLnBrk="0" fontAlgn="base" hangingPunct="0">
      <a:spcBef>
        <a:spcPct val="30000"/>
      </a:spcBef>
      <a:spcAft>
        <a:spcPct val="0"/>
      </a:spcAft>
      <a:defRPr kumimoji="1" sz="1200" kern="1200">
        <a:solidFill>
          <a:schemeClr val="tx1"/>
        </a:solidFill>
        <a:latin typeface="+mn-lt"/>
        <a:ea typeface="MS PGothic"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CF7723C-0AD0-488C-B567-C45363076F71}" type="datetimeFigureOut">
              <a:rPr lang="ja-JP" altLang="en-US"/>
              <a:pPr>
                <a:defRPr/>
              </a:pPr>
              <a:t>2017/6/13</a:t>
            </a:fld>
            <a:endParaRPr lang="en-US" altLang="ja-JP"/>
          </a:p>
        </p:txBody>
      </p:sp>
      <p:sp>
        <p:nvSpPr>
          <p:cNvPr id="5" name="Footer Placeholder 18"/>
          <p:cNvSpPr>
            <a:spLocks noGrp="1"/>
          </p:cNvSpPr>
          <p:nvPr>
            <p:ph type="ftr" sz="quarter" idx="11"/>
          </p:nvPr>
        </p:nvSpPr>
        <p:spPr/>
        <p:txBody>
          <a:bodyPr/>
          <a:lstStyle>
            <a:lvl1pPr>
              <a:defRPr/>
            </a:lvl1pPr>
          </a:lstStyle>
          <a:p>
            <a:pPr>
              <a:defRPr/>
            </a:pPr>
            <a:endParaRPr lang="ja-JP" altLang="en-US"/>
          </a:p>
        </p:txBody>
      </p:sp>
      <p:sp>
        <p:nvSpPr>
          <p:cNvPr id="6" name="Slide Number Placeholder 26"/>
          <p:cNvSpPr>
            <a:spLocks noGrp="1"/>
          </p:cNvSpPr>
          <p:nvPr>
            <p:ph type="sldNum" sz="quarter" idx="12"/>
          </p:nvPr>
        </p:nvSpPr>
        <p:spPr/>
        <p:txBody>
          <a:bodyPr/>
          <a:lstStyle>
            <a:lvl1pPr>
              <a:defRPr/>
            </a:lvl1pPr>
          </a:lstStyle>
          <a:p>
            <a:pPr>
              <a:defRPr/>
            </a:pPr>
            <a:fld id="{73216312-828D-498F-AC4E-053B2D0C6A14}" type="slidenum">
              <a:rPr lang="ja-JP" altLang="en-US"/>
              <a:pPr>
                <a:defRPr/>
              </a:pPr>
              <a:t>‹#›</a:t>
            </a:fld>
            <a:endParaRPr lang="en-US" altLang="ja-JP"/>
          </a:p>
        </p:txBody>
      </p:sp>
    </p:spTree>
    <p:extLst>
      <p:ext uri="{BB962C8B-B14F-4D97-AF65-F5344CB8AC3E}">
        <p14:creationId xmlns:p14="http://schemas.microsoft.com/office/powerpoint/2010/main" val="39592216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37F40D1-E514-4343-B74B-E6C9F3E28B46}" type="datetimeFigureOut">
              <a:rPr lang="ja-JP" altLang="en-US"/>
              <a:pPr>
                <a:defRPr/>
              </a:pPr>
              <a:t>2017/6/13</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997DF331-9659-401E-AB16-7550C6D8BC5D}" type="slidenum">
              <a:rPr lang="ja-JP" altLang="en-US"/>
              <a:pPr>
                <a:defRPr/>
              </a:pPr>
              <a:t>‹#›</a:t>
            </a:fld>
            <a:endParaRPr lang="en-US" altLang="ja-JP"/>
          </a:p>
        </p:txBody>
      </p:sp>
    </p:spTree>
    <p:extLst>
      <p:ext uri="{BB962C8B-B14F-4D97-AF65-F5344CB8AC3E}">
        <p14:creationId xmlns:p14="http://schemas.microsoft.com/office/powerpoint/2010/main" val="402643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149C73A-30D2-4A8D-9F53-A0CA77D4AFDD}" type="datetimeFigureOut">
              <a:rPr lang="ja-JP" altLang="en-US"/>
              <a:pPr>
                <a:defRPr/>
              </a:pPr>
              <a:t>2017/6/13</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00DB9ACD-4248-4E81-9790-2E8DE46E2205}" type="slidenum">
              <a:rPr lang="ja-JP" altLang="en-US"/>
              <a:pPr>
                <a:defRPr/>
              </a:pPr>
              <a:t>‹#›</a:t>
            </a:fld>
            <a:endParaRPr lang="en-US" altLang="ja-JP"/>
          </a:p>
        </p:txBody>
      </p:sp>
    </p:spTree>
    <p:extLst>
      <p:ext uri="{BB962C8B-B14F-4D97-AF65-F5344CB8AC3E}">
        <p14:creationId xmlns:p14="http://schemas.microsoft.com/office/powerpoint/2010/main" val="249005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07CE6F9-4483-45A9-92A4-C84710F794D2}" type="datetimeFigureOut">
              <a:rPr lang="ja-JP" altLang="en-US"/>
              <a:pPr>
                <a:defRPr/>
              </a:pPr>
              <a:t>2017/6/13</a:t>
            </a:fld>
            <a:endParaRPr lang="en-US" altLang="ja-JP"/>
          </a:p>
        </p:txBody>
      </p:sp>
      <p:sp>
        <p:nvSpPr>
          <p:cNvPr id="5" name="Footer Placeholder 21"/>
          <p:cNvSpPr>
            <a:spLocks noGrp="1"/>
          </p:cNvSpPr>
          <p:nvPr>
            <p:ph type="ftr" sz="quarter" idx="11"/>
          </p:nvPr>
        </p:nvSpPr>
        <p:spPr/>
        <p:txBody>
          <a:bodyPr/>
          <a:lstStyle>
            <a:lvl1pPr>
              <a:defRPr/>
            </a:lvl1pPr>
          </a:lstStyle>
          <a:p>
            <a:pPr>
              <a:defRPr/>
            </a:pPr>
            <a:endParaRPr lang="ja-JP" altLang="en-US"/>
          </a:p>
        </p:txBody>
      </p:sp>
      <p:sp>
        <p:nvSpPr>
          <p:cNvPr id="6" name="Slide Number Placeholder 17"/>
          <p:cNvSpPr>
            <a:spLocks noGrp="1"/>
          </p:cNvSpPr>
          <p:nvPr>
            <p:ph type="sldNum" sz="quarter" idx="12"/>
          </p:nvPr>
        </p:nvSpPr>
        <p:spPr/>
        <p:txBody>
          <a:bodyPr/>
          <a:lstStyle>
            <a:lvl1pPr>
              <a:defRPr/>
            </a:lvl1pPr>
          </a:lstStyle>
          <a:p>
            <a:pPr>
              <a:defRPr/>
            </a:pPr>
            <a:fld id="{F4F4B466-19D6-47C0-9860-065D8E7A60E6}" type="slidenum">
              <a:rPr lang="ja-JP" altLang="en-US"/>
              <a:pPr>
                <a:defRPr/>
              </a:pPr>
              <a:t>‹#›</a:t>
            </a:fld>
            <a:endParaRPr lang="en-US" altLang="ja-JP"/>
          </a:p>
        </p:txBody>
      </p:sp>
    </p:spTree>
    <p:extLst>
      <p:ext uri="{BB962C8B-B14F-4D97-AF65-F5344CB8AC3E}">
        <p14:creationId xmlns:p14="http://schemas.microsoft.com/office/powerpoint/2010/main" val="264220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67D4233-BE7A-4118-A374-297E180232B9}" type="datetimeFigureOut">
              <a:rPr lang="ja-JP" altLang="en-US"/>
              <a:pPr>
                <a:defRPr/>
              </a:pPr>
              <a:t>2017/6/13</a:t>
            </a:fld>
            <a:endParaRPr lang="en-US" altLang="ja-JP"/>
          </a:p>
        </p:txBody>
      </p:sp>
      <p:sp>
        <p:nvSpPr>
          <p:cNvPr id="5" name="Footer Placeholder 4"/>
          <p:cNvSpPr>
            <a:spLocks noGrp="1"/>
          </p:cNvSpPr>
          <p:nvPr>
            <p:ph type="ftr" sz="quarter" idx="11"/>
          </p:nvPr>
        </p:nvSpPr>
        <p:spPr/>
        <p:txBody>
          <a:bodyPr/>
          <a:lstStyle>
            <a:lvl1pPr>
              <a:defRPr/>
            </a:lvl1pPr>
          </a:lstStyle>
          <a:p>
            <a:pPr>
              <a:defRPr/>
            </a:pP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EE624A66-7994-4907-8A57-9F5B599CE6BF}" type="slidenum">
              <a:rPr lang="ja-JP" altLang="en-US"/>
              <a:pPr>
                <a:defRPr/>
              </a:pPr>
              <a:t>‹#›</a:t>
            </a:fld>
            <a:endParaRPr lang="en-US" altLang="ja-JP"/>
          </a:p>
        </p:txBody>
      </p:sp>
    </p:spTree>
    <p:extLst>
      <p:ext uri="{BB962C8B-B14F-4D97-AF65-F5344CB8AC3E}">
        <p14:creationId xmlns:p14="http://schemas.microsoft.com/office/powerpoint/2010/main" val="39516304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7A6BE4D5-DAC9-4F7E-931F-10EAAEC8DF00}" type="datetimeFigureOut">
              <a:rPr lang="ja-JP" altLang="en-US"/>
              <a:pPr>
                <a:defRPr/>
              </a:pPr>
              <a:t>2017/6/13</a:t>
            </a:fld>
            <a:endParaRPr lang="en-US" altLang="ja-JP"/>
          </a:p>
        </p:txBody>
      </p:sp>
      <p:sp>
        <p:nvSpPr>
          <p:cNvPr id="6" name="Footer Placeholder 21"/>
          <p:cNvSpPr>
            <a:spLocks noGrp="1"/>
          </p:cNvSpPr>
          <p:nvPr>
            <p:ph type="ftr" sz="quarter" idx="11"/>
          </p:nvPr>
        </p:nvSpPr>
        <p:spPr/>
        <p:txBody>
          <a:bodyPr/>
          <a:lstStyle>
            <a:lvl1pPr>
              <a:defRPr/>
            </a:lvl1pPr>
          </a:lstStyle>
          <a:p>
            <a:pPr>
              <a:defRPr/>
            </a:pPr>
            <a:endParaRPr lang="ja-JP" altLang="en-US"/>
          </a:p>
        </p:txBody>
      </p:sp>
      <p:sp>
        <p:nvSpPr>
          <p:cNvPr id="7" name="Slide Number Placeholder 17"/>
          <p:cNvSpPr>
            <a:spLocks noGrp="1"/>
          </p:cNvSpPr>
          <p:nvPr>
            <p:ph type="sldNum" sz="quarter" idx="12"/>
          </p:nvPr>
        </p:nvSpPr>
        <p:spPr/>
        <p:txBody>
          <a:bodyPr/>
          <a:lstStyle>
            <a:lvl1pPr>
              <a:defRPr/>
            </a:lvl1pPr>
          </a:lstStyle>
          <a:p>
            <a:pPr>
              <a:defRPr/>
            </a:pPr>
            <a:fld id="{5254AB18-D469-4EB4-8C3A-1478D97FA6B7}" type="slidenum">
              <a:rPr lang="ja-JP" altLang="en-US"/>
              <a:pPr>
                <a:defRPr/>
              </a:pPr>
              <a:t>‹#›</a:t>
            </a:fld>
            <a:endParaRPr lang="en-US" altLang="ja-JP"/>
          </a:p>
        </p:txBody>
      </p:sp>
    </p:spTree>
    <p:extLst>
      <p:ext uri="{BB962C8B-B14F-4D97-AF65-F5344CB8AC3E}">
        <p14:creationId xmlns:p14="http://schemas.microsoft.com/office/powerpoint/2010/main" val="19348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B9416BC4-8412-4691-9113-36A74ADE9690}" type="datetimeFigureOut">
              <a:rPr lang="ja-JP" altLang="en-US"/>
              <a:pPr>
                <a:defRPr/>
              </a:pPr>
              <a:t>2017/6/13</a:t>
            </a:fld>
            <a:endParaRPr lang="en-US" altLang="ja-JP"/>
          </a:p>
        </p:txBody>
      </p:sp>
      <p:sp>
        <p:nvSpPr>
          <p:cNvPr id="8" name="Footer Placeholder 21"/>
          <p:cNvSpPr>
            <a:spLocks noGrp="1"/>
          </p:cNvSpPr>
          <p:nvPr>
            <p:ph type="ftr" sz="quarter" idx="11"/>
          </p:nvPr>
        </p:nvSpPr>
        <p:spPr/>
        <p:txBody>
          <a:bodyPr/>
          <a:lstStyle>
            <a:lvl1pPr>
              <a:defRPr/>
            </a:lvl1pPr>
          </a:lstStyle>
          <a:p>
            <a:pPr>
              <a:defRPr/>
            </a:pPr>
            <a:endParaRPr lang="ja-JP" altLang="en-US"/>
          </a:p>
        </p:txBody>
      </p:sp>
      <p:sp>
        <p:nvSpPr>
          <p:cNvPr id="9" name="Slide Number Placeholder 17"/>
          <p:cNvSpPr>
            <a:spLocks noGrp="1"/>
          </p:cNvSpPr>
          <p:nvPr>
            <p:ph type="sldNum" sz="quarter" idx="12"/>
          </p:nvPr>
        </p:nvSpPr>
        <p:spPr/>
        <p:txBody>
          <a:bodyPr/>
          <a:lstStyle>
            <a:lvl1pPr>
              <a:defRPr/>
            </a:lvl1pPr>
          </a:lstStyle>
          <a:p>
            <a:pPr>
              <a:defRPr/>
            </a:pPr>
            <a:fld id="{70E50EF8-174D-4FD0-84DA-F81A40E11EE8}" type="slidenum">
              <a:rPr lang="ja-JP" altLang="en-US"/>
              <a:pPr>
                <a:defRPr/>
              </a:pPr>
              <a:t>‹#›</a:t>
            </a:fld>
            <a:endParaRPr lang="en-US" altLang="ja-JP"/>
          </a:p>
        </p:txBody>
      </p:sp>
    </p:spTree>
    <p:extLst>
      <p:ext uri="{BB962C8B-B14F-4D97-AF65-F5344CB8AC3E}">
        <p14:creationId xmlns:p14="http://schemas.microsoft.com/office/powerpoint/2010/main" val="302369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2FC9608A-384B-4E2F-B618-1BCAEE4164C9}" type="datetimeFigureOut">
              <a:rPr lang="ja-JP" altLang="en-US"/>
              <a:pPr>
                <a:defRPr/>
              </a:pPr>
              <a:t>2017/6/13</a:t>
            </a:fld>
            <a:endParaRPr lang="en-US" altLang="ja-JP"/>
          </a:p>
        </p:txBody>
      </p:sp>
      <p:sp>
        <p:nvSpPr>
          <p:cNvPr id="4" name="Footer Placeholder 21"/>
          <p:cNvSpPr>
            <a:spLocks noGrp="1"/>
          </p:cNvSpPr>
          <p:nvPr>
            <p:ph type="ftr" sz="quarter" idx="11"/>
          </p:nvPr>
        </p:nvSpPr>
        <p:spPr/>
        <p:txBody>
          <a:bodyPr/>
          <a:lstStyle>
            <a:lvl1pPr>
              <a:defRPr/>
            </a:lvl1pPr>
          </a:lstStyle>
          <a:p>
            <a:pPr>
              <a:defRPr/>
            </a:pPr>
            <a:endParaRPr lang="ja-JP" altLang="en-US"/>
          </a:p>
        </p:txBody>
      </p:sp>
      <p:sp>
        <p:nvSpPr>
          <p:cNvPr id="5" name="Slide Number Placeholder 17"/>
          <p:cNvSpPr>
            <a:spLocks noGrp="1"/>
          </p:cNvSpPr>
          <p:nvPr>
            <p:ph type="sldNum" sz="quarter" idx="12"/>
          </p:nvPr>
        </p:nvSpPr>
        <p:spPr/>
        <p:txBody>
          <a:bodyPr/>
          <a:lstStyle>
            <a:lvl1pPr>
              <a:defRPr/>
            </a:lvl1pPr>
          </a:lstStyle>
          <a:p>
            <a:pPr>
              <a:defRPr/>
            </a:pPr>
            <a:fld id="{5B2D93BD-E737-45B6-9FC6-E83ED3E9206C}" type="slidenum">
              <a:rPr lang="ja-JP" altLang="en-US"/>
              <a:pPr>
                <a:defRPr/>
              </a:pPr>
              <a:t>‹#›</a:t>
            </a:fld>
            <a:endParaRPr lang="en-US" altLang="ja-JP"/>
          </a:p>
        </p:txBody>
      </p:sp>
    </p:spTree>
    <p:extLst>
      <p:ext uri="{BB962C8B-B14F-4D97-AF65-F5344CB8AC3E}">
        <p14:creationId xmlns:p14="http://schemas.microsoft.com/office/powerpoint/2010/main" val="167509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9D704FC-DDBA-46C0-9E02-7528F09704F1}" type="datetimeFigureOut">
              <a:rPr lang="ja-JP" altLang="en-US"/>
              <a:pPr>
                <a:defRPr/>
              </a:pPr>
              <a:t>2017/6/13</a:t>
            </a:fld>
            <a:endParaRPr lang="en-US" altLang="ja-JP"/>
          </a:p>
        </p:txBody>
      </p:sp>
      <p:sp>
        <p:nvSpPr>
          <p:cNvPr id="3" name="Footer Placeholder 21"/>
          <p:cNvSpPr>
            <a:spLocks noGrp="1"/>
          </p:cNvSpPr>
          <p:nvPr>
            <p:ph type="ftr" sz="quarter" idx="11"/>
          </p:nvPr>
        </p:nvSpPr>
        <p:spPr/>
        <p:txBody>
          <a:bodyPr/>
          <a:lstStyle>
            <a:lvl1pPr>
              <a:defRPr/>
            </a:lvl1pPr>
          </a:lstStyle>
          <a:p>
            <a:pPr>
              <a:defRPr/>
            </a:pPr>
            <a:endParaRPr lang="ja-JP" altLang="en-US"/>
          </a:p>
        </p:txBody>
      </p:sp>
      <p:sp>
        <p:nvSpPr>
          <p:cNvPr id="4" name="Slide Number Placeholder 17"/>
          <p:cNvSpPr>
            <a:spLocks noGrp="1"/>
          </p:cNvSpPr>
          <p:nvPr>
            <p:ph type="sldNum" sz="quarter" idx="12"/>
          </p:nvPr>
        </p:nvSpPr>
        <p:spPr/>
        <p:txBody>
          <a:bodyPr/>
          <a:lstStyle>
            <a:lvl1pPr>
              <a:defRPr/>
            </a:lvl1pPr>
          </a:lstStyle>
          <a:p>
            <a:pPr>
              <a:defRPr/>
            </a:pPr>
            <a:fld id="{E6056219-7B90-4151-A7C6-272306BD897E}" type="slidenum">
              <a:rPr lang="ja-JP" altLang="en-US"/>
              <a:pPr>
                <a:defRPr/>
              </a:pPr>
              <a:t>‹#›</a:t>
            </a:fld>
            <a:endParaRPr lang="en-US" altLang="ja-JP"/>
          </a:p>
        </p:txBody>
      </p:sp>
    </p:spTree>
    <p:extLst>
      <p:ext uri="{BB962C8B-B14F-4D97-AF65-F5344CB8AC3E}">
        <p14:creationId xmlns:p14="http://schemas.microsoft.com/office/powerpoint/2010/main" val="379964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9D277BB-5C2B-4F6F-BB43-8E6F5407E1A7}" type="datetimeFigureOut">
              <a:rPr lang="ja-JP" altLang="en-US"/>
              <a:pPr>
                <a:defRPr/>
              </a:pPr>
              <a:t>2017/6/13</a:t>
            </a:fld>
            <a:endParaRPr lang="en-US" altLang="ja-JP"/>
          </a:p>
        </p:txBody>
      </p:sp>
      <p:sp>
        <p:nvSpPr>
          <p:cNvPr id="6" name="Footer Placeholder 21"/>
          <p:cNvSpPr>
            <a:spLocks noGrp="1"/>
          </p:cNvSpPr>
          <p:nvPr>
            <p:ph type="ftr" sz="quarter" idx="11"/>
          </p:nvPr>
        </p:nvSpPr>
        <p:spPr/>
        <p:txBody>
          <a:bodyPr/>
          <a:lstStyle>
            <a:lvl1pPr>
              <a:defRPr/>
            </a:lvl1pPr>
          </a:lstStyle>
          <a:p>
            <a:pPr>
              <a:defRPr/>
            </a:pPr>
            <a:endParaRPr lang="ja-JP" altLang="en-US"/>
          </a:p>
        </p:txBody>
      </p:sp>
      <p:sp>
        <p:nvSpPr>
          <p:cNvPr id="7" name="Slide Number Placeholder 17"/>
          <p:cNvSpPr>
            <a:spLocks noGrp="1"/>
          </p:cNvSpPr>
          <p:nvPr>
            <p:ph type="sldNum" sz="quarter" idx="12"/>
          </p:nvPr>
        </p:nvSpPr>
        <p:spPr/>
        <p:txBody>
          <a:bodyPr/>
          <a:lstStyle>
            <a:lvl1pPr>
              <a:defRPr/>
            </a:lvl1pPr>
          </a:lstStyle>
          <a:p>
            <a:pPr>
              <a:defRPr/>
            </a:pPr>
            <a:fld id="{0974169B-99CC-4E83-BA1C-8AFBB43F46C0}" type="slidenum">
              <a:rPr lang="ja-JP" altLang="en-US"/>
              <a:pPr>
                <a:defRPr/>
              </a:pPr>
              <a:t>‹#›</a:t>
            </a:fld>
            <a:endParaRPr lang="en-US" altLang="ja-JP"/>
          </a:p>
        </p:txBody>
      </p:sp>
    </p:spTree>
    <p:extLst>
      <p:ext uri="{BB962C8B-B14F-4D97-AF65-F5344CB8AC3E}">
        <p14:creationId xmlns:p14="http://schemas.microsoft.com/office/powerpoint/2010/main" val="190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CDE14F0E-F2C3-4AD1-A9CF-E7EA5D2A788D}" type="datetimeFigureOut">
              <a:rPr lang="ja-JP" altLang="en-US"/>
              <a:pPr>
                <a:defRPr/>
              </a:pPr>
              <a:t>2017/6/13</a:t>
            </a:fld>
            <a:endParaRPr lang="en-US" altLang="ja-JP"/>
          </a:p>
        </p:txBody>
      </p:sp>
      <p:sp>
        <p:nvSpPr>
          <p:cNvPr id="10" name="Footer Placeholder 5"/>
          <p:cNvSpPr>
            <a:spLocks noGrp="1"/>
          </p:cNvSpPr>
          <p:nvPr>
            <p:ph type="ftr" sz="quarter" idx="11"/>
          </p:nvPr>
        </p:nvSpPr>
        <p:spPr/>
        <p:txBody>
          <a:bodyPr/>
          <a:lstStyle>
            <a:lvl1pPr>
              <a:defRPr/>
            </a:lvl1pPr>
          </a:lstStyle>
          <a:p>
            <a:pPr>
              <a:defRPr/>
            </a:pPr>
            <a:endParaRPr lang="ja-JP"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D8EC358-8FC9-4798-A4C0-8DD5CA0143D5}" type="slidenum">
              <a:rPr lang="ja-JP" altLang="en-US"/>
              <a:pPr>
                <a:defRPr/>
              </a:pPr>
              <a:t>‹#›</a:t>
            </a:fld>
            <a:endParaRPr lang="en-US" altLang="ja-JP"/>
          </a:p>
        </p:txBody>
      </p:sp>
    </p:spTree>
    <p:extLst>
      <p:ext uri="{BB962C8B-B14F-4D97-AF65-F5344CB8AC3E}">
        <p14:creationId xmlns:p14="http://schemas.microsoft.com/office/powerpoint/2010/main" val="44519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latin typeface="Arial" charset="0"/>
                <a:cs typeface="+mn-cs"/>
              </a:defRPr>
            </a:lvl1pPr>
          </a:lstStyle>
          <a:p>
            <a:pPr>
              <a:defRPr/>
            </a:pPr>
            <a:fld id="{C799F1E0-962A-489F-8EFB-559B75A49D63}" type="datetimeFigureOut">
              <a:rPr lang="ja-JP" altLang="en-US"/>
              <a:pPr>
                <a:defRPr/>
              </a:pPr>
              <a:t>2017/6/13</a:t>
            </a:fld>
            <a:endParaRPr lang="en-US" altLang="ja-JP"/>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mn-cs"/>
              </a:defRPr>
            </a:lvl1pPr>
          </a:lstStyle>
          <a:p>
            <a:pPr>
              <a:defRPr/>
            </a:pPr>
            <a:endParaRPr lang="ja-JP"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latin typeface="Arial" charset="0"/>
                <a:cs typeface="+mn-cs"/>
              </a:defRPr>
            </a:lvl1pPr>
          </a:lstStyle>
          <a:p>
            <a:pPr>
              <a:defRPr/>
            </a:pPr>
            <a:fld id="{E6A3F09D-2758-4CE3-B498-36E6AB43CC1B}" type="slidenum">
              <a:rPr lang="ja-JP" altLang="en-US"/>
              <a:pPr>
                <a:defRPr/>
              </a:pPr>
              <a:t>‹#›</a:t>
            </a:fld>
            <a:endParaRPr lang="en-US" altLang="ja-JP"/>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latin typeface="Arial" charset="0"/>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latin typeface="Arial" charset="0"/>
                <a:cs typeface="+mn-cs"/>
              </a:endParaRPr>
            </a:p>
          </p:txBody>
        </p:sp>
      </p:grpSp>
    </p:spTree>
  </p:cSld>
  <p:clrMap bg1="lt1" tx1="dk1" bg2="lt2" tx2="dk2" accent1="accent1" accent2="accent2" accent3="accent3" accent4="accent4" accent5="accent5" accent6="accent6" hlink="hlink" folHlink="folHlink"/>
  <p:sldLayoutIdLst>
    <p:sldLayoutId id="2147483755" r:id="rId1"/>
    <p:sldLayoutId id="2147483747" r:id="rId2"/>
    <p:sldLayoutId id="2147483756" r:id="rId3"/>
    <p:sldLayoutId id="2147483748" r:id="rId4"/>
    <p:sldLayoutId id="2147483749" r:id="rId5"/>
    <p:sldLayoutId id="2147483750" r:id="rId6"/>
    <p:sldLayoutId id="2147483751" r:id="rId7"/>
    <p:sldLayoutId id="2147483752" r:id="rId8"/>
    <p:sldLayoutId id="2147483757" r:id="rId9"/>
    <p:sldLayoutId id="2147483753" r:id="rId10"/>
    <p:sldLayoutId id="2147483754" r:id="rId11"/>
  </p:sldLayoutIdLst>
  <p:txStyles>
    <p:titleStyle>
      <a:lvl1pPr algn="l" rtl="0" fontAlgn="base">
        <a:spcBef>
          <a:spcPct val="0"/>
        </a:spcBef>
        <a:spcAft>
          <a:spcPct val="0"/>
        </a:spcAft>
        <a:defRPr sz="5000" kern="1200">
          <a:solidFill>
            <a:schemeClr val="tx2"/>
          </a:solidFill>
          <a:latin typeface="+mj-lt"/>
          <a:ea typeface="MS PGothic" pitchFamily="34" charset="-128"/>
          <a:cs typeface="+mj-cs"/>
        </a:defRPr>
      </a:lvl1pPr>
      <a:lvl2pPr algn="l" rtl="0" fontAlgn="base">
        <a:spcBef>
          <a:spcPct val="0"/>
        </a:spcBef>
        <a:spcAft>
          <a:spcPct val="0"/>
        </a:spcAft>
        <a:defRPr sz="5000">
          <a:solidFill>
            <a:schemeClr val="tx2"/>
          </a:solidFill>
          <a:latin typeface="Calibri" pitchFamily="34" charset="0"/>
          <a:ea typeface="MS PGothic" pitchFamily="34" charset="-128"/>
        </a:defRPr>
      </a:lvl2pPr>
      <a:lvl3pPr algn="l" rtl="0" fontAlgn="base">
        <a:spcBef>
          <a:spcPct val="0"/>
        </a:spcBef>
        <a:spcAft>
          <a:spcPct val="0"/>
        </a:spcAft>
        <a:defRPr sz="5000">
          <a:solidFill>
            <a:schemeClr val="tx2"/>
          </a:solidFill>
          <a:latin typeface="Calibri" pitchFamily="34" charset="0"/>
          <a:ea typeface="MS PGothic" pitchFamily="34" charset="-128"/>
        </a:defRPr>
      </a:lvl3pPr>
      <a:lvl4pPr algn="l" rtl="0" fontAlgn="base">
        <a:spcBef>
          <a:spcPct val="0"/>
        </a:spcBef>
        <a:spcAft>
          <a:spcPct val="0"/>
        </a:spcAft>
        <a:defRPr sz="5000">
          <a:solidFill>
            <a:schemeClr val="tx2"/>
          </a:solidFill>
          <a:latin typeface="Calibri" pitchFamily="34" charset="0"/>
          <a:ea typeface="MS PGothic" pitchFamily="34" charset="-128"/>
        </a:defRPr>
      </a:lvl4pPr>
      <a:lvl5pPr algn="l" rtl="0" fontAlgn="base">
        <a:spcBef>
          <a:spcPct val="0"/>
        </a:spcBef>
        <a:spcAft>
          <a:spcPct val="0"/>
        </a:spcAft>
        <a:defRPr sz="5000">
          <a:solidFill>
            <a:schemeClr val="tx2"/>
          </a:solidFill>
          <a:latin typeface="Calibri" pitchFamily="34" charset="0"/>
          <a:ea typeface="MS PGothic" pitchFamily="34" charset="-128"/>
        </a:defRPr>
      </a:lvl5pPr>
      <a:lvl6pPr marL="457200" algn="l" rtl="0" fontAlgn="base">
        <a:spcBef>
          <a:spcPct val="0"/>
        </a:spcBef>
        <a:spcAft>
          <a:spcPct val="0"/>
        </a:spcAft>
        <a:defRPr sz="5000">
          <a:solidFill>
            <a:schemeClr val="tx2"/>
          </a:solidFill>
          <a:latin typeface="Calibri" pitchFamily="34" charset="0"/>
          <a:ea typeface="MS PGothic" pitchFamily="34" charset="-128"/>
        </a:defRPr>
      </a:lvl6pPr>
      <a:lvl7pPr marL="914400" algn="l" rtl="0" fontAlgn="base">
        <a:spcBef>
          <a:spcPct val="0"/>
        </a:spcBef>
        <a:spcAft>
          <a:spcPct val="0"/>
        </a:spcAft>
        <a:defRPr sz="5000">
          <a:solidFill>
            <a:schemeClr val="tx2"/>
          </a:solidFill>
          <a:latin typeface="Calibri" pitchFamily="34" charset="0"/>
          <a:ea typeface="MS PGothic" pitchFamily="34" charset="-128"/>
        </a:defRPr>
      </a:lvl7pPr>
      <a:lvl8pPr marL="1371600" algn="l" rtl="0" fontAlgn="base">
        <a:spcBef>
          <a:spcPct val="0"/>
        </a:spcBef>
        <a:spcAft>
          <a:spcPct val="0"/>
        </a:spcAft>
        <a:defRPr sz="5000">
          <a:solidFill>
            <a:schemeClr val="tx2"/>
          </a:solidFill>
          <a:latin typeface="Calibri" pitchFamily="34" charset="0"/>
          <a:ea typeface="MS PGothic" pitchFamily="34" charset="-128"/>
        </a:defRPr>
      </a:lvl8pPr>
      <a:lvl9pPr marL="1828800" algn="l" rtl="0" fontAlgn="base">
        <a:spcBef>
          <a:spcPct val="0"/>
        </a:spcBef>
        <a:spcAft>
          <a:spcPct val="0"/>
        </a:spcAft>
        <a:defRPr sz="5000">
          <a:solidFill>
            <a:schemeClr val="tx2"/>
          </a:solidFill>
          <a:latin typeface="Calibri" pitchFamily="34" charset="0"/>
          <a:ea typeface="MS PGothic" pitchFamily="34" charset="-128"/>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HGP明朝E"/>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HGP明朝E"/>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HGP明朝E"/>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HGP明朝E"/>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HGP明朝E"/>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opengroup.org/onlinepubs/7990989775/xsh/pthread.h.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opengroup.org/onlinepubs/007908799/xsh/pthread_exit.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docs.oracle.com/javase/7/docs/api/java/lang/Thread.html#setName(java.lang.String)" TargetMode="External"/><Relationship Id="rId3" Type="http://schemas.openxmlformats.org/officeDocument/2006/relationships/hyperlink" Target="https://docs.oracle.com/javase/7/docs/api/java/lang/Thread.html#Thread(java.lang.Runnable)" TargetMode="External"/><Relationship Id="rId7" Type="http://schemas.openxmlformats.org/officeDocument/2006/relationships/hyperlink" Target="https://docs.oracle.com/javase/7/docs/api/java/lang/Thread.html#Thread(java.lang.String)" TargetMode="External"/><Relationship Id="rId2" Type="http://schemas.openxmlformats.org/officeDocument/2006/relationships/hyperlink" Target="https://docs.oracle.com/javase/7/docs/api/java/lang/Thread.html#Thread()"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lang/String.html" TargetMode="External"/><Relationship Id="rId5" Type="http://schemas.openxmlformats.org/officeDocument/2006/relationships/hyperlink" Target="https://docs.oracle.com/javase/7/docs/api/java/lang/Thread.html#Thread(java.lang.Runnable,%20java.lang.String)" TargetMode="External"/><Relationship Id="rId4" Type="http://schemas.openxmlformats.org/officeDocument/2006/relationships/hyperlink" Target="https://docs.oracle.com/javase/7/docs/api/java/lang/Runnable.html" TargetMode="External"/><Relationship Id="rId9" Type="http://schemas.openxmlformats.org/officeDocument/2006/relationships/hyperlink" Target="https://docs.oracle.com/javase/7/docs/api/java/lang/Thread.html#setPriority(int)"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7/docs/api/java/lang/Thread.html#start()" TargetMode="External"/><Relationship Id="rId2" Type="http://schemas.openxmlformats.org/officeDocument/2006/relationships/hyperlink" Target="https://docs.oracle.com/javase/7/docs/api/java/lang/Thread.html#yield()" TargetMode="External"/><Relationship Id="rId1" Type="http://schemas.openxmlformats.org/officeDocument/2006/relationships/slideLayout" Target="../slideLayouts/slideLayout2.xml"/><Relationship Id="rId6" Type="http://schemas.openxmlformats.org/officeDocument/2006/relationships/hyperlink" Target="https://docs.oracle.com/javase/7/docs/api/java/lang/Thread.html#join(long)" TargetMode="External"/><Relationship Id="rId5" Type="http://schemas.openxmlformats.org/officeDocument/2006/relationships/hyperlink" Target="https://docs.oracle.com/javase/7/docs/api/java/lang/Thread.html#join()" TargetMode="External"/><Relationship Id="rId4" Type="http://schemas.openxmlformats.org/officeDocument/2006/relationships/hyperlink" Target="https://docs.oracle.com/javase/7/docs/api/java/lang/Thread.html#sleep(lo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msdn.microsoft.com/en-us/library/system.threading.thread.asp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sdn.microsoft.com/en-us/library/ty8d3wta.aspx" TargetMode="External"/><Relationship Id="rId2" Type="http://schemas.openxmlformats.org/officeDocument/2006/relationships/hyperlink" Target="https://msdn.microsoft.com/en-us/library/a9fyxz7d.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sdn.microsoft.com/en-us/library/d00bd51t.aspx" TargetMode="External"/><Relationship Id="rId7" Type="http://schemas.openxmlformats.org/officeDocument/2006/relationships/hyperlink" Target="https://msdn.microsoft.com/en-us/library/95hbf2ta.aspx" TargetMode="External"/><Relationship Id="rId2" Type="http://schemas.openxmlformats.org/officeDocument/2006/relationships/hyperlink" Target="https://msdn.microsoft.com/en-us/library/a9fyxz7d.aspx" TargetMode="External"/><Relationship Id="rId1" Type="http://schemas.openxmlformats.org/officeDocument/2006/relationships/slideLayout" Target="../slideLayouts/slideLayout2.xml"/><Relationship Id="rId6" Type="http://schemas.openxmlformats.org/officeDocument/2006/relationships/hyperlink" Target="https://msdn.microsoft.com/en-us/library/system.threading.thread.resume.aspx" TargetMode="External"/><Relationship Id="rId5" Type="http://schemas.openxmlformats.org/officeDocument/2006/relationships/hyperlink" Target="https://msdn.microsoft.com/en-us/library/ty8d3wta.aspx" TargetMode="External"/><Relationship Id="rId4" Type="http://schemas.openxmlformats.org/officeDocument/2006/relationships/hyperlink" Target="https://msdn.microsoft.com/en-us/library/system.threading.thread.suspend.aspx"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sdn.microsoft.com/en-us/library/kbf0f1ct.aspx" TargetMode="External"/><Relationship Id="rId2" Type="http://schemas.openxmlformats.org/officeDocument/2006/relationships/hyperlink" Target="https://msdn.microsoft.com/en-us/library/system.threading.threadpool.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msdn.microsoft.com/en-us/library/kbf0f1ct.aspx" TargetMode="External"/><Relationship Id="rId2" Type="http://schemas.openxmlformats.org/officeDocument/2006/relationships/hyperlink" Target="https://msdn.microsoft.com/en-us/library/system.threading.threadpool.aspx"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msdn.microsoft.com/en-us/library/system.threading.threadpool(v=vs.110).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opengroup.org/onlinepubs/7990989775/xsh/pthread.h.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opengroup.org/onlinepubs/007908799/xsh/exit.html" TargetMode="External"/><Relationship Id="rId2" Type="http://schemas.openxmlformats.org/officeDocument/2006/relationships/hyperlink" Target="http://opengroup.org/onlinepubs/007908799/xsh/pthread_exit.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4"/>
          <p:cNvSpPr>
            <a:spLocks noGrp="1"/>
          </p:cNvSpPr>
          <p:nvPr>
            <p:ph type="ctrTitle"/>
          </p:nvPr>
        </p:nvSpPr>
        <p:spPr/>
        <p:txBody>
          <a:bodyPr/>
          <a:lstStyle/>
          <a:p>
            <a:pPr algn="ctr" fontAlgn="auto">
              <a:spcAft>
                <a:spcPts val="0"/>
              </a:spcAft>
              <a:defRPr/>
            </a:pPr>
            <a:r>
              <a:rPr lang="en-US" dirty="0">
                <a:effectLst/>
              </a:rPr>
              <a:t>Multithreading</a:t>
            </a:r>
            <a:endParaRPr lang="ja-JP" alt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11188" y="274638"/>
            <a:ext cx="7618412" cy="993775"/>
          </a:xfrm>
        </p:spPr>
        <p:txBody>
          <a:bodyPr/>
          <a:lstStyle/>
          <a:p>
            <a:r>
              <a:rPr lang="en-US" altLang="en-US" b="1"/>
              <a:t>pthread_exit</a:t>
            </a:r>
            <a:endParaRPr lang="en-US" altLang="ja-JP" b="1">
              <a:solidFill>
                <a:srgbClr val="000000"/>
              </a:solidFill>
            </a:endParaRPr>
          </a:p>
        </p:txBody>
      </p:sp>
      <p:sp>
        <p:nvSpPr>
          <p:cNvPr id="13316" name="Rectangle 3"/>
          <p:cNvSpPr>
            <a:spLocks noGrp="1" noChangeArrowheads="1"/>
          </p:cNvSpPr>
          <p:nvPr>
            <p:ph type="body" idx="4294967295"/>
          </p:nvPr>
        </p:nvSpPr>
        <p:spPr>
          <a:xfrm>
            <a:off x="827088" y="1628775"/>
            <a:ext cx="6913562" cy="4525963"/>
          </a:xfrm>
        </p:spPr>
        <p:txBody>
          <a:bodyPr>
            <a:normAutofit/>
          </a:bodyPr>
          <a:lstStyle/>
          <a:p>
            <a:pPr marL="274320" indent="-274320" algn="just" fontAlgn="auto">
              <a:spcAft>
                <a:spcPts val="0"/>
              </a:spcAft>
              <a:buClr>
                <a:schemeClr val="accent3"/>
              </a:buClr>
              <a:buFont typeface="Arial" charset="0"/>
              <a:buNone/>
              <a:defRPr/>
            </a:pPr>
            <a:r>
              <a:rPr lang="en-US" altLang="en-US" sz="1600" b="1" u="sng" dirty="0">
                <a:cs typeface="Times New Roman" pitchFamily="18" charset="0"/>
              </a:rPr>
              <a:t>Purpose</a:t>
            </a:r>
            <a:endParaRPr lang="en-US" altLang="en-US" sz="1600" dirty="0">
              <a:cs typeface="Times New Roman" pitchFamily="18" charset="0"/>
            </a:endParaRPr>
          </a:p>
          <a:p>
            <a:pPr marL="274320" indent="-274320" algn="just" fontAlgn="auto">
              <a:spcAft>
                <a:spcPts val="0"/>
              </a:spcAft>
              <a:buClr>
                <a:schemeClr val="accent3"/>
              </a:buClr>
              <a:buFont typeface="Arial" charset="0"/>
              <a:buNone/>
              <a:defRPr/>
            </a:pPr>
            <a:r>
              <a:rPr lang="en-US" altLang="en-US" sz="1600" dirty="0">
                <a:cs typeface="Times New Roman" pitchFamily="18" charset="0"/>
              </a:rPr>
              <a:t>	</a:t>
            </a:r>
            <a:r>
              <a:rPr lang="en-US" sz="1600" b="1" dirty="0" err="1">
                <a:cs typeface="+mn-cs"/>
              </a:rPr>
              <a:t>pthread_exit</a:t>
            </a:r>
            <a:r>
              <a:rPr lang="en-US" sz="1600" dirty="0">
                <a:cs typeface="+mn-cs"/>
              </a:rPr>
              <a:t> is used to explicitly exit a thread. Typically, the </a:t>
            </a:r>
            <a:r>
              <a:rPr lang="en-US" sz="1600" dirty="0" err="1">
                <a:cs typeface="+mn-cs"/>
              </a:rPr>
              <a:t>pthread_exit</a:t>
            </a:r>
            <a:r>
              <a:rPr lang="en-US" sz="1600" dirty="0">
                <a:cs typeface="+mn-cs"/>
              </a:rPr>
              <a:t>() routine is called after a thread has completed its work and is no longer required to exist.</a:t>
            </a:r>
          </a:p>
          <a:p>
            <a:pPr indent="19050" algn="just" fontAlgn="auto">
              <a:spcAft>
                <a:spcPts val="0"/>
              </a:spcAft>
              <a:buClr>
                <a:schemeClr val="accent3"/>
              </a:buClr>
              <a:buFont typeface="Arial" charset="0"/>
              <a:buNone/>
              <a:defRPr/>
            </a:pPr>
            <a:r>
              <a:rPr lang="en-US" sz="1600" dirty="0">
                <a:cs typeface="+mn-cs"/>
              </a:rPr>
              <a:t>If main() finishes before the threads it has created, and exits with </a:t>
            </a:r>
            <a:r>
              <a:rPr lang="en-US" sz="1600" dirty="0" err="1">
                <a:cs typeface="+mn-cs"/>
              </a:rPr>
              <a:t>pthread_exit</a:t>
            </a:r>
            <a:r>
              <a:rPr lang="en-US" sz="1600" dirty="0">
                <a:cs typeface="+mn-cs"/>
              </a:rPr>
              <a:t>(), the other threads will continue to execute. Otherwise, they will be automatically terminated when main() finishes. </a:t>
            </a:r>
            <a:endParaRPr lang="en-US" altLang="en-US" sz="1600" dirty="0">
              <a:cs typeface="Times New Roman" pitchFamily="18" charset="0"/>
            </a:endParaRPr>
          </a:p>
          <a:p>
            <a:pPr marL="274320" indent="-274320" fontAlgn="auto">
              <a:spcAft>
                <a:spcPts val="0"/>
              </a:spcAft>
              <a:buClr>
                <a:schemeClr val="accent3"/>
              </a:buClr>
              <a:buFont typeface="Arial" charset="0"/>
              <a:buNone/>
              <a:defRPr/>
            </a:pPr>
            <a:endParaRPr lang="en-US" altLang="en-US" sz="1600" b="1" u="sng" dirty="0">
              <a:cs typeface="Times New Roman" pitchFamily="18" charset="0"/>
            </a:endParaRPr>
          </a:p>
          <a:p>
            <a:pPr marL="274320" indent="-274320" fontAlgn="auto">
              <a:spcAft>
                <a:spcPts val="0"/>
              </a:spcAft>
              <a:buClr>
                <a:schemeClr val="accent3"/>
              </a:buClr>
              <a:buFont typeface="Arial" charset="0"/>
              <a:buNone/>
              <a:defRPr/>
            </a:pPr>
            <a:r>
              <a:rPr lang="en-US" altLang="en-US" sz="1600" b="1" u="sng" dirty="0">
                <a:cs typeface="Times New Roman" pitchFamily="18" charset="0"/>
              </a:rPr>
              <a:t>Syntax</a:t>
            </a:r>
            <a:endParaRPr lang="en-US" altLang="en-US" sz="1600" dirty="0">
              <a:cs typeface="Times New Roman" pitchFamily="18" charset="0"/>
            </a:endParaRPr>
          </a:p>
          <a:p>
            <a:pPr marL="274320" indent="-274320" fontAlgn="auto">
              <a:spcAft>
                <a:spcPts val="0"/>
              </a:spcAft>
              <a:buClr>
                <a:schemeClr val="accent3"/>
              </a:buClr>
              <a:buFont typeface="Arial" charset="0"/>
              <a:buNone/>
              <a:defRPr/>
            </a:pPr>
            <a:r>
              <a:rPr lang="en-US" altLang="en-US" sz="1600" dirty="0">
                <a:cs typeface="Times New Roman" pitchFamily="18" charset="0"/>
              </a:rPr>
              <a:t>	</a:t>
            </a:r>
            <a:r>
              <a:rPr lang="en-US" sz="1600" dirty="0">
                <a:cs typeface="+mn-cs"/>
              </a:rPr>
              <a:t>#include &lt;</a:t>
            </a:r>
            <a:r>
              <a:rPr lang="en-US" sz="1600" dirty="0" err="1">
                <a:cs typeface="+mn-cs"/>
              </a:rPr>
              <a:t>pthread.h</a:t>
            </a:r>
            <a:r>
              <a:rPr lang="en-US" sz="1600" dirty="0">
                <a:cs typeface="+mn-cs"/>
              </a:rPr>
              <a:t>&gt; </a:t>
            </a:r>
          </a:p>
          <a:p>
            <a:pPr marL="274320" indent="-274320" fontAlgn="auto">
              <a:spcAft>
                <a:spcPts val="0"/>
              </a:spcAft>
              <a:buClr>
                <a:schemeClr val="accent3"/>
              </a:buClr>
              <a:buFont typeface="Arial" charset="0"/>
              <a:buNone/>
              <a:defRPr/>
            </a:pPr>
            <a:r>
              <a:rPr lang="en-US" sz="1600" dirty="0">
                <a:cs typeface="+mn-cs"/>
              </a:rPr>
              <a:t>	</a:t>
            </a:r>
            <a:r>
              <a:rPr lang="en-US" sz="1600" dirty="0" err="1">
                <a:cs typeface="+mn-cs"/>
              </a:rPr>
              <a:t>pthread_exit</a:t>
            </a:r>
            <a:r>
              <a:rPr lang="en-US" sz="1600" dirty="0">
                <a:cs typeface="+mn-cs"/>
              </a:rPr>
              <a:t> (void *status)</a:t>
            </a:r>
            <a:endParaRPr lang="en-US" altLang="en-US" sz="1600" b="1" dirty="0">
              <a:cs typeface="Times New Roman" pitchFamily="18" charset="0"/>
            </a:endParaRPr>
          </a:p>
          <a:p>
            <a:pPr marL="274320" indent="-274320" fontAlgn="auto">
              <a:spcAft>
                <a:spcPts val="0"/>
              </a:spcAft>
              <a:buClr>
                <a:schemeClr val="accent3"/>
              </a:buClr>
              <a:buFont typeface="Arial" charset="0"/>
              <a:buNone/>
              <a:defRPr/>
            </a:pPr>
            <a:r>
              <a:rPr lang="en-US" altLang="en-US" sz="1600" b="1" dirty="0">
                <a:cs typeface="Times New Roman" pitchFamily="18" charset="0"/>
              </a:rPr>
              <a:t> </a:t>
            </a:r>
            <a:r>
              <a:rPr lang="en-US" altLang="en-US" sz="1800" dirty="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84213" y="274638"/>
            <a:ext cx="7545387" cy="1143000"/>
          </a:xfrm>
        </p:spPr>
        <p:txBody>
          <a:bodyPr/>
          <a:lstStyle/>
          <a:p>
            <a:r>
              <a:rPr lang="en-US" altLang="en-US" b="1">
                <a:solidFill>
                  <a:srgbClr val="000000"/>
                </a:solidFill>
              </a:rPr>
              <a:t>pthread_exit</a:t>
            </a:r>
            <a:endParaRPr lang="en-US" altLang="ja-JP" b="1">
              <a:solidFill>
                <a:srgbClr val="000000"/>
              </a:solidFill>
            </a:endParaRPr>
          </a:p>
        </p:txBody>
      </p:sp>
      <p:sp>
        <p:nvSpPr>
          <p:cNvPr id="17412" name="Rectangle 3"/>
          <p:cNvSpPr>
            <a:spLocks noGrp="1" noChangeArrowheads="1"/>
          </p:cNvSpPr>
          <p:nvPr>
            <p:ph type="body" idx="4294967295"/>
          </p:nvPr>
        </p:nvSpPr>
        <p:spPr>
          <a:xfrm>
            <a:off x="468313" y="1844675"/>
            <a:ext cx="8135937" cy="4752975"/>
          </a:xfrm>
        </p:spPr>
        <p:txBody>
          <a:bodyPr>
            <a:normAutofit lnSpcReduction="10000"/>
          </a:bodyPr>
          <a:lstStyle/>
          <a:p>
            <a:pPr marL="274320" indent="-274320" algn="just" fontAlgn="auto">
              <a:spcAft>
                <a:spcPts val="0"/>
              </a:spcAft>
              <a:buClr>
                <a:schemeClr val="accent3"/>
              </a:buClr>
              <a:buFont typeface="Arial" charset="0"/>
              <a:buNone/>
              <a:defRPr/>
            </a:pPr>
            <a:r>
              <a:rPr lang="en-US" altLang="en-US" sz="2000" b="1" u="sng" dirty="0">
                <a:cs typeface="Times New Roman" pitchFamily="18" charset="0"/>
              </a:rPr>
              <a:t>Description:</a:t>
            </a:r>
          </a:p>
          <a:p>
            <a:pPr marL="274320" indent="-274320" algn="just" fontAlgn="auto">
              <a:spcAft>
                <a:spcPts val="0"/>
              </a:spcAft>
              <a:buClr>
                <a:schemeClr val="accent3"/>
              </a:buClr>
              <a:buFont typeface="Wingdings 2"/>
              <a:buChar char=""/>
              <a:defRPr/>
            </a:pPr>
            <a:r>
              <a:rPr lang="en-US" altLang="en-US" sz="1800" dirty="0">
                <a:solidFill>
                  <a:srgbClr val="000000"/>
                </a:solidFill>
                <a:cs typeface="+mn-cs"/>
              </a:rPr>
              <a:t>The </a:t>
            </a:r>
            <a:r>
              <a:rPr lang="en-US" altLang="en-US" sz="1800" i="1" dirty="0" err="1">
                <a:solidFill>
                  <a:srgbClr val="000000"/>
                </a:solidFill>
                <a:cs typeface="+mn-cs"/>
              </a:rPr>
              <a:t>pthread_exit</a:t>
            </a:r>
            <a:r>
              <a:rPr lang="en-US" altLang="en-US" sz="1800" i="1" dirty="0">
                <a:solidFill>
                  <a:srgbClr val="000000"/>
                </a:solidFill>
                <a:cs typeface="+mn-cs"/>
              </a:rPr>
              <a:t>()</a:t>
            </a:r>
            <a:r>
              <a:rPr lang="en-US" altLang="en-US" sz="1800" dirty="0">
                <a:solidFill>
                  <a:srgbClr val="000000"/>
                </a:solidFill>
                <a:cs typeface="+mn-cs"/>
              </a:rPr>
              <a:t> function terminates the calling thread. Any cancellation cleanup handlers that have been pushed and not yet popped are popped in the reverse order that they were pushed and then executed. </a:t>
            </a:r>
          </a:p>
          <a:p>
            <a:pPr marL="274320" indent="-274320" algn="just" fontAlgn="auto">
              <a:spcAft>
                <a:spcPts val="0"/>
              </a:spcAft>
              <a:buClr>
                <a:schemeClr val="accent3"/>
              </a:buClr>
              <a:buFont typeface="Wingdings 2"/>
              <a:buChar char=""/>
              <a:defRPr/>
            </a:pPr>
            <a:r>
              <a:rPr lang="en-US" altLang="en-US" sz="1800" dirty="0">
                <a:solidFill>
                  <a:srgbClr val="000000"/>
                </a:solidFill>
                <a:cs typeface="+mn-cs"/>
              </a:rPr>
              <a:t>After all cancellation cleanup handlers have been executed, if the thread has any thread-specific data, appropriate destructor functions will be called in an unspecified order. </a:t>
            </a:r>
          </a:p>
          <a:p>
            <a:pPr marL="274320" indent="-274320" algn="just" fontAlgn="auto">
              <a:spcAft>
                <a:spcPts val="0"/>
              </a:spcAft>
              <a:buClr>
                <a:schemeClr val="accent3"/>
              </a:buClr>
              <a:buFont typeface="Wingdings 2"/>
              <a:buChar char=""/>
              <a:defRPr/>
            </a:pPr>
            <a:r>
              <a:rPr lang="en-US" altLang="en-US" sz="1800" dirty="0">
                <a:solidFill>
                  <a:srgbClr val="000000"/>
                </a:solidFill>
                <a:cs typeface="+mn-cs"/>
              </a:rPr>
              <a:t>Thread termination does not release any application visible process resources, including, but not limited to, </a:t>
            </a:r>
            <a:r>
              <a:rPr lang="en-US" altLang="en-US" sz="1800" dirty="0" err="1">
                <a:solidFill>
                  <a:srgbClr val="000000"/>
                </a:solidFill>
                <a:cs typeface="+mn-cs"/>
              </a:rPr>
              <a:t>mutexes</a:t>
            </a:r>
            <a:r>
              <a:rPr lang="en-US" altLang="en-US" sz="1800" dirty="0">
                <a:solidFill>
                  <a:srgbClr val="000000"/>
                </a:solidFill>
                <a:cs typeface="+mn-cs"/>
              </a:rPr>
              <a:t> and file descriptors, nor does it perform any process level cleanup actions. </a:t>
            </a:r>
          </a:p>
          <a:p>
            <a:pPr marL="274320" indent="-274320" algn="just" fontAlgn="auto">
              <a:spcAft>
                <a:spcPts val="0"/>
              </a:spcAft>
              <a:buClr>
                <a:schemeClr val="accent3"/>
              </a:buClr>
              <a:buFont typeface="Wingdings 2"/>
              <a:buChar char=""/>
              <a:defRPr/>
            </a:pPr>
            <a:r>
              <a:rPr lang="en-US" altLang="en-US" sz="1800" dirty="0">
                <a:solidFill>
                  <a:srgbClr val="000000"/>
                </a:solidFill>
                <a:cs typeface="+mn-cs"/>
              </a:rPr>
              <a:t>An implicit call to </a:t>
            </a:r>
            <a:r>
              <a:rPr lang="en-US" altLang="en-US" sz="1800" i="1" dirty="0" err="1">
                <a:solidFill>
                  <a:srgbClr val="000000"/>
                </a:solidFill>
                <a:cs typeface="+mn-cs"/>
              </a:rPr>
              <a:t>pthread_exit</a:t>
            </a:r>
            <a:r>
              <a:rPr lang="en-US" altLang="en-US" sz="1800" i="1" dirty="0">
                <a:solidFill>
                  <a:srgbClr val="000000"/>
                </a:solidFill>
                <a:cs typeface="+mn-cs"/>
              </a:rPr>
              <a:t>()</a:t>
            </a:r>
            <a:r>
              <a:rPr lang="en-US" altLang="en-US" sz="1800" dirty="0">
                <a:solidFill>
                  <a:srgbClr val="000000"/>
                </a:solidFill>
                <a:cs typeface="+mn-cs"/>
              </a:rPr>
              <a:t> is made when a thread other than the thread in which </a:t>
            </a:r>
            <a:r>
              <a:rPr lang="en-US" altLang="en-US" sz="1800" i="1" dirty="0">
                <a:solidFill>
                  <a:srgbClr val="000000"/>
                </a:solidFill>
                <a:cs typeface="+mn-cs"/>
              </a:rPr>
              <a:t>main()</a:t>
            </a:r>
            <a:r>
              <a:rPr lang="en-US" altLang="en-US" sz="1800" dirty="0">
                <a:solidFill>
                  <a:srgbClr val="000000"/>
                </a:solidFill>
                <a:cs typeface="+mn-cs"/>
              </a:rPr>
              <a:t> was first invoked returns from the start routine that was used to create it. The function's return value serves as the thread's exit status. </a:t>
            </a:r>
          </a:p>
          <a:p>
            <a:pPr marL="274320" indent="-274320" algn="just" fontAlgn="auto">
              <a:spcAft>
                <a:spcPts val="0"/>
              </a:spcAft>
              <a:buClr>
                <a:schemeClr val="accent3"/>
              </a:buClr>
              <a:buFont typeface="Wingdings 2"/>
              <a:buChar char=""/>
              <a:defRPr/>
            </a:pPr>
            <a:endParaRPr lang="en-US" altLang="en-US" sz="1800" dirty="0">
              <a:cs typeface="+mn-cs"/>
            </a:endParaRPr>
          </a:p>
          <a:p>
            <a:pPr marL="274320" indent="-274320" algn="just" fontAlgn="auto">
              <a:spcAft>
                <a:spcPts val="0"/>
              </a:spcAft>
              <a:buClr>
                <a:schemeClr val="accent3"/>
              </a:buClr>
              <a:buFont typeface="Wingdings 2"/>
              <a:buChar char=""/>
              <a:defRPr/>
            </a:pPr>
            <a:endParaRPr lang="en-US" altLang="en-US" sz="1800" dirty="0">
              <a:cs typeface="Times New Roman" pitchFamily="18" charset="0"/>
            </a:endParaRPr>
          </a:p>
          <a:p>
            <a:pPr marL="274320" indent="-274320" algn="just" fontAlgn="auto">
              <a:spcAft>
                <a:spcPts val="0"/>
              </a:spcAft>
              <a:buClr>
                <a:schemeClr val="accent3"/>
              </a:buClr>
              <a:buFont typeface="Arial" charset="0"/>
              <a:buNone/>
              <a:defRPr/>
            </a:pPr>
            <a:r>
              <a:rPr lang="en-US" altLang="en-US" sz="1600" dirty="0">
                <a:cs typeface="Times New Roman"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684213" y="274638"/>
            <a:ext cx="7545387" cy="922337"/>
          </a:xfrm>
        </p:spPr>
        <p:txBody>
          <a:bodyPr/>
          <a:lstStyle/>
          <a:p>
            <a:r>
              <a:rPr lang="en-US" altLang="en-US" b="1">
                <a:solidFill>
                  <a:srgbClr val="000000"/>
                </a:solidFill>
              </a:rPr>
              <a:t>pthread_join</a:t>
            </a:r>
            <a:endParaRPr lang="en-US" altLang="ja-JP" b="1">
              <a:solidFill>
                <a:srgbClr val="000000"/>
              </a:solidFill>
            </a:endParaRPr>
          </a:p>
        </p:txBody>
      </p:sp>
      <p:sp>
        <p:nvSpPr>
          <p:cNvPr id="17412" name="Rectangle 3"/>
          <p:cNvSpPr>
            <a:spLocks noGrp="1" noChangeArrowheads="1"/>
          </p:cNvSpPr>
          <p:nvPr>
            <p:ph type="body" idx="4294967295"/>
          </p:nvPr>
        </p:nvSpPr>
        <p:spPr>
          <a:xfrm>
            <a:off x="684213" y="1700213"/>
            <a:ext cx="7165975" cy="4249737"/>
          </a:xfrm>
        </p:spPr>
        <p:txBody>
          <a:bodyPr/>
          <a:lstStyle/>
          <a:p>
            <a:pPr>
              <a:buFont typeface="Arial" pitchFamily="34" charset="0"/>
              <a:buNone/>
            </a:pPr>
            <a:r>
              <a:rPr lang="en-US" altLang="en-US" sz="2000" b="1" u="sng">
                <a:ea typeface="HGP明朝E"/>
                <a:cs typeface="Times New Roman" pitchFamily="18" charset="0"/>
              </a:rPr>
              <a:t>Purpose</a:t>
            </a:r>
          </a:p>
          <a:p>
            <a:pPr>
              <a:buFont typeface="Arial" pitchFamily="34" charset="0"/>
              <a:buNone/>
            </a:pPr>
            <a:r>
              <a:rPr lang="en-US" altLang="en-US" sz="2000" b="1">
                <a:ea typeface="HGP明朝E"/>
                <a:cs typeface="Times New Roman" pitchFamily="18" charset="0"/>
              </a:rPr>
              <a:t>	</a:t>
            </a:r>
            <a:r>
              <a:rPr lang="en-US" altLang="en-US" sz="2000">
                <a:ea typeface="HGP明朝E"/>
                <a:cs typeface="Times New Roman" pitchFamily="18" charset="0"/>
              </a:rPr>
              <a:t>Wait for thread termination. </a:t>
            </a:r>
            <a:r>
              <a:rPr lang="en-US" altLang="en-US" sz="2000">
                <a:ea typeface="HGP明朝E"/>
              </a:rPr>
              <a:t>The pthread_join() subroutine blocks the calling thread until the specified threadid thread terminates. </a:t>
            </a:r>
            <a:endParaRPr lang="en-US" altLang="en-US" sz="2000" b="1">
              <a:ea typeface="HGP明朝E"/>
              <a:cs typeface="Times New Roman" pitchFamily="18" charset="0"/>
            </a:endParaRPr>
          </a:p>
          <a:p>
            <a:pPr>
              <a:buFont typeface="Arial" pitchFamily="34" charset="0"/>
              <a:buNone/>
            </a:pPr>
            <a:endParaRPr lang="en-US" altLang="en-US" sz="2000" b="1" u="sng">
              <a:ea typeface="HGP明朝E"/>
              <a:cs typeface="Times New Roman" pitchFamily="18" charset="0"/>
            </a:endParaRPr>
          </a:p>
          <a:p>
            <a:pPr>
              <a:buFont typeface="Arial" pitchFamily="34" charset="0"/>
              <a:buNone/>
            </a:pPr>
            <a:r>
              <a:rPr lang="en-US" altLang="en-US" sz="2000" b="1" u="sng">
                <a:ea typeface="HGP明朝E"/>
                <a:cs typeface="Times New Roman" pitchFamily="18" charset="0"/>
              </a:rPr>
              <a:t>Syntax</a:t>
            </a:r>
            <a:endParaRPr lang="en-US" altLang="en-US" sz="2000">
              <a:ea typeface="HGP明朝E"/>
              <a:cs typeface="Times New Roman" pitchFamily="18" charset="0"/>
            </a:endParaRPr>
          </a:p>
          <a:p>
            <a:pPr>
              <a:buFont typeface="Arial" pitchFamily="34" charset="0"/>
              <a:buNone/>
            </a:pPr>
            <a:r>
              <a:rPr lang="en-US" altLang="en-US" sz="2000">
                <a:ea typeface="HGP明朝E"/>
                <a:cs typeface="Times New Roman" pitchFamily="18" charset="0"/>
              </a:rPr>
              <a:t>	#include &lt;</a:t>
            </a:r>
            <a:r>
              <a:rPr lang="en-US" altLang="en-US" sz="2000">
                <a:ea typeface="HGP明朝E"/>
                <a:hlinkClick r:id="rId2"/>
              </a:rPr>
              <a:t>pthread.h</a:t>
            </a:r>
            <a:r>
              <a:rPr lang="en-US" altLang="en-US" sz="2000">
                <a:ea typeface="HGP明朝E"/>
                <a:cs typeface="Times New Roman" pitchFamily="18" charset="0"/>
              </a:rPr>
              <a:t>&gt;</a:t>
            </a:r>
          </a:p>
          <a:p>
            <a:pPr>
              <a:buFont typeface="Arial" pitchFamily="34" charset="0"/>
              <a:buNone/>
            </a:pPr>
            <a:r>
              <a:rPr lang="en-US" altLang="en-US" sz="2000">
                <a:ea typeface="HGP明朝E"/>
                <a:cs typeface="Times New Roman" pitchFamily="18" charset="0"/>
              </a:rPr>
              <a:t>	int pthread_join(pthread_t </a:t>
            </a:r>
            <a:r>
              <a:rPr lang="en-US" altLang="en-US" sz="2000" i="1">
                <a:ea typeface="HGP明朝E"/>
                <a:cs typeface="Times New Roman" pitchFamily="18" charset="0"/>
              </a:rPr>
              <a:t>thread</a:t>
            </a:r>
            <a:r>
              <a:rPr lang="en-US" altLang="en-US" sz="2000">
                <a:ea typeface="HGP明朝E"/>
                <a:cs typeface="Times New Roman" pitchFamily="18" charset="0"/>
              </a:rPr>
              <a:t>, void **</a:t>
            </a:r>
            <a:r>
              <a:rPr lang="en-US" altLang="en-US" sz="2000" i="1">
                <a:ea typeface="HGP明朝E"/>
                <a:cs typeface="Times New Roman" pitchFamily="18" charset="0"/>
              </a:rPr>
              <a:t>value_ptr</a:t>
            </a:r>
            <a:r>
              <a:rPr lang="en-US" altLang="en-US" sz="2000">
                <a:ea typeface="HGP明朝E"/>
                <a:cs typeface="Times New Roman" pitchFamily="18" charset="0"/>
              </a:rPr>
              <a:t>);</a:t>
            </a:r>
          </a:p>
          <a:p>
            <a:pPr>
              <a:buFont typeface="Arial" pitchFamily="34" charset="0"/>
              <a:buNone/>
            </a:pPr>
            <a:endParaRPr lang="en-US" altLang="en-US" sz="2000" b="1" u="sng">
              <a:ea typeface="HGP明朝E"/>
              <a:cs typeface="Times New Roman" pitchFamily="18" charset="0"/>
            </a:endParaRPr>
          </a:p>
          <a:p>
            <a:pPr>
              <a:buFont typeface="Arial" pitchFamily="34" charset="0"/>
              <a:buNone/>
            </a:pPr>
            <a:r>
              <a:rPr lang="en-US" altLang="en-US" sz="2000" b="1" u="sng">
                <a:ea typeface="HGP明朝E"/>
                <a:cs typeface="Times New Roman" pitchFamily="18" charset="0"/>
              </a:rPr>
              <a:t>Return Value</a:t>
            </a:r>
            <a:endParaRPr lang="en-US" altLang="en-US" sz="2000">
              <a:ea typeface="HGP明朝E"/>
              <a:cs typeface="Times New Roman" pitchFamily="18" charset="0"/>
            </a:endParaRPr>
          </a:p>
          <a:p>
            <a:pPr>
              <a:buFont typeface="Arial" pitchFamily="34" charset="0"/>
              <a:buNone/>
            </a:pPr>
            <a:r>
              <a:rPr lang="en-US" altLang="en-US" sz="2000">
                <a:ea typeface="HGP明朝E"/>
                <a:cs typeface="Times New Roman" pitchFamily="18" charset="0"/>
              </a:rPr>
              <a:t>	If successful, the </a:t>
            </a:r>
            <a:r>
              <a:rPr lang="en-US" altLang="en-US" sz="2000" i="1">
                <a:ea typeface="HGP明朝E"/>
                <a:cs typeface="Times New Roman" pitchFamily="18" charset="0"/>
              </a:rPr>
              <a:t>pthread_join()</a:t>
            </a:r>
            <a:r>
              <a:rPr lang="en-US" altLang="en-US" sz="2000">
                <a:ea typeface="HGP明朝E"/>
                <a:cs typeface="Times New Roman" pitchFamily="18" charset="0"/>
              </a:rPr>
              <a:t> function returns zero. Otherwise, an error number is returned to indicate the error.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11188" y="274638"/>
            <a:ext cx="7618412" cy="1066800"/>
          </a:xfrm>
        </p:spPr>
        <p:txBody>
          <a:bodyPr/>
          <a:lstStyle/>
          <a:p>
            <a:r>
              <a:rPr lang="en-US" altLang="en-US" b="1">
                <a:solidFill>
                  <a:srgbClr val="000000"/>
                </a:solidFill>
              </a:rPr>
              <a:t>pthread_join</a:t>
            </a:r>
            <a:endParaRPr lang="en-US" altLang="ja-JP" b="1">
              <a:solidFill>
                <a:srgbClr val="000000"/>
              </a:solidFill>
            </a:endParaRPr>
          </a:p>
        </p:txBody>
      </p:sp>
      <p:sp>
        <p:nvSpPr>
          <p:cNvPr id="15364" name="Rectangle 3"/>
          <p:cNvSpPr>
            <a:spLocks noGrp="1" noChangeArrowheads="1"/>
          </p:cNvSpPr>
          <p:nvPr>
            <p:ph type="body" idx="4294967295"/>
          </p:nvPr>
        </p:nvSpPr>
        <p:spPr>
          <a:xfrm>
            <a:off x="539750" y="1700213"/>
            <a:ext cx="7273925" cy="4525962"/>
          </a:xfrm>
        </p:spPr>
        <p:txBody>
          <a:bodyPr>
            <a:normAutofit fontScale="92500" lnSpcReduction="20000"/>
          </a:bodyPr>
          <a:lstStyle/>
          <a:p>
            <a:pPr marL="274320" indent="-274320" algn="just" fontAlgn="auto">
              <a:spcAft>
                <a:spcPts val="0"/>
              </a:spcAft>
              <a:buClr>
                <a:schemeClr val="accent3"/>
              </a:buClr>
              <a:buFont typeface="Arial" charset="0"/>
              <a:buNone/>
              <a:defRPr/>
            </a:pPr>
            <a:r>
              <a:rPr lang="en-US" altLang="en-US" sz="2000" b="1" u="sng" dirty="0">
                <a:cs typeface="Times New Roman" pitchFamily="18" charset="0"/>
              </a:rPr>
              <a:t>Description:</a:t>
            </a:r>
          </a:p>
          <a:p>
            <a:pPr marL="274320" indent="-274320" algn="just" fontAlgn="auto">
              <a:spcAft>
                <a:spcPts val="0"/>
              </a:spcAft>
              <a:buClr>
                <a:schemeClr val="accent3"/>
              </a:buClr>
              <a:buFont typeface="Arial" charset="0"/>
              <a:buNone/>
              <a:defRPr/>
            </a:pPr>
            <a:endParaRPr lang="en-US" altLang="en-US" sz="2000" b="1" u="sng" dirty="0">
              <a:cs typeface="Times New Roman" pitchFamily="18" charset="0"/>
            </a:endParaRPr>
          </a:p>
          <a:p>
            <a:pPr marL="274320" indent="-274320" algn="just" fontAlgn="auto">
              <a:spcAft>
                <a:spcPts val="0"/>
              </a:spcAft>
              <a:buClr>
                <a:schemeClr val="accent3"/>
              </a:buClr>
              <a:buFont typeface="Wingdings 2"/>
              <a:buChar char=""/>
              <a:defRPr/>
            </a:pPr>
            <a:r>
              <a:rPr lang="en-US" altLang="en-US" sz="1800" dirty="0">
                <a:cs typeface="+mn-cs"/>
              </a:rPr>
              <a:t>The </a:t>
            </a:r>
            <a:r>
              <a:rPr lang="en-US" altLang="en-US" sz="1800" i="1" dirty="0" err="1">
                <a:cs typeface="+mn-cs"/>
              </a:rPr>
              <a:t>pthread_join</a:t>
            </a:r>
            <a:r>
              <a:rPr lang="en-US" altLang="en-US" sz="1800" i="1" dirty="0">
                <a:cs typeface="+mn-cs"/>
              </a:rPr>
              <a:t>()</a:t>
            </a:r>
            <a:r>
              <a:rPr lang="en-US" altLang="en-US" sz="1800" dirty="0">
                <a:cs typeface="+mn-cs"/>
              </a:rPr>
              <a:t> function suspends execution of the calling thread until the target </a:t>
            </a:r>
            <a:r>
              <a:rPr lang="en-US" altLang="en-US" sz="1800" i="1" dirty="0">
                <a:cs typeface="+mn-cs"/>
              </a:rPr>
              <a:t>thread</a:t>
            </a:r>
            <a:r>
              <a:rPr lang="en-US" altLang="en-US" sz="1800" dirty="0">
                <a:cs typeface="+mn-cs"/>
              </a:rPr>
              <a:t> terminates, unless the target </a:t>
            </a:r>
            <a:r>
              <a:rPr lang="en-US" altLang="en-US" sz="1800" i="1" dirty="0">
                <a:cs typeface="+mn-cs"/>
              </a:rPr>
              <a:t>thread</a:t>
            </a:r>
            <a:r>
              <a:rPr lang="en-US" altLang="en-US" sz="1800" dirty="0">
                <a:cs typeface="+mn-cs"/>
              </a:rPr>
              <a:t> has already terminated.</a:t>
            </a:r>
          </a:p>
          <a:p>
            <a:pPr marL="274320" indent="-274320" algn="just" fontAlgn="auto">
              <a:spcAft>
                <a:spcPts val="0"/>
              </a:spcAft>
              <a:buClr>
                <a:schemeClr val="accent3"/>
              </a:buClr>
              <a:buFont typeface="Wingdings 2"/>
              <a:buChar char=""/>
              <a:defRPr/>
            </a:pPr>
            <a:r>
              <a:rPr lang="en-US" altLang="en-US" sz="1800" dirty="0">
                <a:cs typeface="+mn-cs"/>
              </a:rPr>
              <a:t> On return from a successful </a:t>
            </a:r>
            <a:r>
              <a:rPr lang="en-US" altLang="en-US" sz="1800" i="1" dirty="0" err="1">
                <a:cs typeface="+mn-cs"/>
              </a:rPr>
              <a:t>pthread_join</a:t>
            </a:r>
            <a:r>
              <a:rPr lang="en-US" altLang="en-US" sz="1800" i="1" dirty="0">
                <a:cs typeface="+mn-cs"/>
              </a:rPr>
              <a:t>()</a:t>
            </a:r>
            <a:r>
              <a:rPr lang="en-US" altLang="en-US" sz="1800" dirty="0">
                <a:cs typeface="+mn-cs"/>
              </a:rPr>
              <a:t> call with a non-NULL </a:t>
            </a:r>
            <a:r>
              <a:rPr lang="en-US" altLang="en-US" sz="1800" i="1" dirty="0" err="1">
                <a:cs typeface="+mn-cs"/>
              </a:rPr>
              <a:t>value_ptr</a:t>
            </a:r>
            <a:r>
              <a:rPr lang="en-US" altLang="en-US" sz="1800" dirty="0">
                <a:cs typeface="+mn-cs"/>
              </a:rPr>
              <a:t> argument, the value passed to </a:t>
            </a:r>
            <a:r>
              <a:rPr lang="en-US" altLang="en-US" sz="1800" i="1" dirty="0" err="1">
                <a:cs typeface="+mn-cs"/>
                <a:hlinkClick r:id="rId2"/>
              </a:rPr>
              <a:t>pthread_exit</a:t>
            </a:r>
            <a:r>
              <a:rPr lang="en-US" altLang="en-US" sz="1800" i="1" dirty="0">
                <a:cs typeface="+mn-cs"/>
                <a:hlinkClick r:id="rId2"/>
              </a:rPr>
              <a:t>()</a:t>
            </a:r>
            <a:r>
              <a:rPr lang="en-US" altLang="en-US" sz="1800" dirty="0">
                <a:cs typeface="+mn-cs"/>
              </a:rPr>
              <a:t> by the terminating thread is made available in the location referenced by </a:t>
            </a:r>
            <a:r>
              <a:rPr lang="en-US" altLang="en-US" sz="1800" i="1" dirty="0" err="1">
                <a:cs typeface="+mn-cs"/>
              </a:rPr>
              <a:t>value_ptr</a:t>
            </a:r>
            <a:r>
              <a:rPr lang="en-US" altLang="en-US" sz="1800" dirty="0">
                <a:cs typeface="+mn-cs"/>
              </a:rPr>
              <a:t>.</a:t>
            </a:r>
          </a:p>
          <a:p>
            <a:pPr marL="274320" indent="-274320" algn="just" fontAlgn="auto">
              <a:spcAft>
                <a:spcPts val="0"/>
              </a:spcAft>
              <a:buClr>
                <a:schemeClr val="accent3"/>
              </a:buClr>
              <a:buFont typeface="Wingdings 2"/>
              <a:buChar char=""/>
              <a:defRPr/>
            </a:pPr>
            <a:r>
              <a:rPr lang="en-US" altLang="en-US" sz="1800" dirty="0">
                <a:cs typeface="+mn-cs"/>
              </a:rPr>
              <a:t> When a </a:t>
            </a:r>
            <a:r>
              <a:rPr lang="en-US" altLang="en-US" sz="1800" i="1" dirty="0" err="1">
                <a:cs typeface="+mn-cs"/>
              </a:rPr>
              <a:t>pthread_join</a:t>
            </a:r>
            <a:r>
              <a:rPr lang="en-US" altLang="en-US" sz="1800" i="1" dirty="0">
                <a:cs typeface="+mn-cs"/>
              </a:rPr>
              <a:t>()</a:t>
            </a:r>
            <a:r>
              <a:rPr lang="en-US" altLang="en-US" sz="1800" dirty="0">
                <a:cs typeface="+mn-cs"/>
              </a:rPr>
              <a:t> returns successfully, the target thread has been terminated. The results of multiple simultaneous calls to </a:t>
            </a:r>
            <a:r>
              <a:rPr lang="en-US" altLang="en-US" sz="1800" i="1" dirty="0" err="1">
                <a:cs typeface="+mn-cs"/>
              </a:rPr>
              <a:t>pthread_join</a:t>
            </a:r>
            <a:r>
              <a:rPr lang="en-US" altLang="en-US" sz="1800" i="1" dirty="0">
                <a:cs typeface="+mn-cs"/>
              </a:rPr>
              <a:t>()</a:t>
            </a:r>
            <a:r>
              <a:rPr lang="en-US" altLang="en-US" sz="1800" dirty="0">
                <a:cs typeface="+mn-cs"/>
              </a:rPr>
              <a:t> specifying the same target thread are undefined.</a:t>
            </a:r>
          </a:p>
          <a:p>
            <a:pPr marL="274320" indent="-274320" fontAlgn="auto">
              <a:spcAft>
                <a:spcPts val="0"/>
              </a:spcAft>
              <a:buClr>
                <a:schemeClr val="accent3"/>
              </a:buClr>
              <a:buFont typeface="Wingdings 2"/>
              <a:buChar char=""/>
              <a:defRPr/>
            </a:pPr>
            <a:r>
              <a:rPr lang="en-US" altLang="en-US" sz="1800" dirty="0">
                <a:cs typeface="+mn-cs"/>
              </a:rPr>
              <a:t> If the thread calling </a:t>
            </a:r>
            <a:r>
              <a:rPr lang="en-US" altLang="en-US" sz="1800" i="1" dirty="0" err="1">
                <a:cs typeface="+mn-cs"/>
              </a:rPr>
              <a:t>pthread_join</a:t>
            </a:r>
            <a:r>
              <a:rPr lang="en-US" altLang="en-US" sz="1800" i="1" dirty="0">
                <a:cs typeface="+mn-cs"/>
              </a:rPr>
              <a:t>()</a:t>
            </a:r>
            <a:r>
              <a:rPr lang="en-US" altLang="en-US" sz="1800" dirty="0">
                <a:cs typeface="+mn-cs"/>
              </a:rPr>
              <a:t> is canceled, then the target thread will not be detached. It is unspecified whether a thread that has exited but remains </a:t>
            </a:r>
            <a:r>
              <a:rPr lang="en-US" altLang="en-US" sz="1800" dirty="0" err="1">
                <a:cs typeface="+mn-cs"/>
              </a:rPr>
              <a:t>unjoined</a:t>
            </a:r>
            <a:r>
              <a:rPr lang="en-US" altLang="en-US" sz="1800" dirty="0">
                <a:cs typeface="+mn-cs"/>
              </a:rPr>
              <a:t> counts against _POSIX_THREAD_THREADS_MAX. </a:t>
            </a:r>
          </a:p>
          <a:p>
            <a:pPr marL="274320" indent="-274320" algn="just" fontAlgn="auto">
              <a:spcAft>
                <a:spcPts val="0"/>
              </a:spcAft>
              <a:buClr>
                <a:schemeClr val="accent3"/>
              </a:buClr>
              <a:buFont typeface="Wingdings 2"/>
              <a:buChar char=""/>
              <a:defRPr/>
            </a:pPr>
            <a:endParaRPr lang="en-US" altLang="en-US" sz="1800" dirty="0">
              <a:cs typeface="Times New Roman" pitchFamily="18" charset="0"/>
            </a:endParaRPr>
          </a:p>
          <a:p>
            <a:pPr marL="274320" indent="-274320" algn="just" fontAlgn="auto">
              <a:spcAft>
                <a:spcPts val="0"/>
              </a:spcAft>
              <a:buClr>
                <a:schemeClr val="accent3"/>
              </a:buClr>
              <a:buFont typeface="Arial" charset="0"/>
              <a:buNone/>
              <a:defRPr/>
            </a:pPr>
            <a:r>
              <a:rPr lang="en-US" altLang="en-US" sz="1600" dirty="0">
                <a:cs typeface="Times New Roman" pitchFamily="18"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79388" y="188913"/>
            <a:ext cx="8229600" cy="1143000"/>
          </a:xfrm>
        </p:spPr>
        <p:txBody>
          <a:bodyPr/>
          <a:lstStyle/>
          <a:p>
            <a:r>
              <a:rPr lang="en-US" altLang="en-US" b="1">
                <a:solidFill>
                  <a:srgbClr val="1C1C1C"/>
                </a:solidFill>
              </a:rPr>
              <a:t>Compile and Run pthreading </a:t>
            </a:r>
            <a:endParaRPr lang="en-US" altLang="ja-JP" b="1">
              <a:solidFill>
                <a:srgbClr val="1C1C1C"/>
              </a:solidFill>
            </a:endParaRPr>
          </a:p>
        </p:txBody>
      </p:sp>
      <p:sp>
        <p:nvSpPr>
          <p:cNvPr id="19459" name="Rectangle 3"/>
          <p:cNvSpPr>
            <a:spLocks noGrp="1" noChangeArrowheads="1"/>
          </p:cNvSpPr>
          <p:nvPr>
            <p:ph type="body" idx="4294967295"/>
          </p:nvPr>
        </p:nvSpPr>
        <p:spPr>
          <a:xfrm>
            <a:off x="971550" y="1628775"/>
            <a:ext cx="7283450" cy="5084763"/>
          </a:xfrm>
        </p:spPr>
        <p:txBody>
          <a:bodyPr/>
          <a:lstStyle/>
          <a:p>
            <a:pPr>
              <a:buFont typeface="Arial" pitchFamily="34" charset="0"/>
              <a:buNone/>
            </a:pPr>
            <a:r>
              <a:rPr lang="en-US" altLang="en-US" sz="2800" dirty="0">
                <a:ea typeface="HGP明朝E"/>
              </a:rPr>
              <a:t>g++ –</a:t>
            </a:r>
            <a:r>
              <a:rPr lang="en-US" altLang="en-US" sz="2800" dirty="0" err="1">
                <a:ea typeface="HGP明朝E"/>
              </a:rPr>
              <a:t>pthread</a:t>
            </a:r>
            <a:r>
              <a:rPr lang="en-US" altLang="en-US" sz="2800" dirty="0">
                <a:ea typeface="HGP明朝E"/>
              </a:rPr>
              <a:t> (program name).</a:t>
            </a:r>
          </a:p>
          <a:p>
            <a:pPr>
              <a:buFont typeface="Arial" pitchFamily="34" charset="0"/>
              <a:buNone/>
            </a:pPr>
            <a:r>
              <a:rPr lang="en-US" altLang="en-US" sz="2800" dirty="0">
                <a:ea typeface="HGP明朝E"/>
              </a:rPr>
              <a:t>./</a:t>
            </a:r>
            <a:r>
              <a:rPr lang="en-US" altLang="en-US" sz="2800" dirty="0" err="1">
                <a:ea typeface="HGP明朝E"/>
              </a:rPr>
              <a:t>a.out</a:t>
            </a:r>
            <a:endParaRPr lang="en-US" altLang="en-US" sz="2800" dirty="0">
              <a:ea typeface="HGP明朝E"/>
            </a:endParaRPr>
          </a:p>
          <a:p>
            <a:pPr>
              <a:buFont typeface="Arial" pitchFamily="34" charset="0"/>
              <a:buNone/>
            </a:pPr>
            <a:endParaRPr lang="en-US" altLang="en-US" sz="2800" dirty="0">
              <a:ea typeface="HGP明朝E"/>
            </a:endParaRPr>
          </a:p>
          <a:p>
            <a:pPr>
              <a:buFont typeface="Arial" pitchFamily="34" charset="0"/>
              <a:buNone/>
            </a:pPr>
            <a:endParaRPr lang="en-US" altLang="en-US" sz="2800" dirty="0">
              <a:ea typeface="HGP明朝E"/>
            </a:endParaRPr>
          </a:p>
          <a:p>
            <a:pPr>
              <a:lnSpc>
                <a:spcPct val="95000"/>
              </a:lnSpc>
              <a:spcBef>
                <a:spcPct val="0"/>
              </a:spcBef>
              <a:buFont typeface="Arial" pitchFamily="34" charset="0"/>
              <a:buNone/>
            </a:pPr>
            <a:endParaRPr lang="en-US" altLang="en-US" dirty="0">
              <a:solidFill>
                <a:srgbClr val="000000"/>
              </a:solidFill>
              <a:ea typeface="HGP明朝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9388" y="188913"/>
            <a:ext cx="8229600" cy="1143000"/>
          </a:xfrm>
        </p:spPr>
        <p:txBody>
          <a:bodyPr/>
          <a:lstStyle/>
          <a:p>
            <a:r>
              <a:rPr lang="en-US" altLang="en-US" b="1">
                <a:solidFill>
                  <a:srgbClr val="1C1C1C"/>
                </a:solidFill>
              </a:rPr>
              <a:t>Example 1 C++ </a:t>
            </a:r>
            <a:endParaRPr lang="en-US" altLang="ja-JP" b="1">
              <a:solidFill>
                <a:srgbClr val="1C1C1C"/>
              </a:solidFill>
            </a:endParaRPr>
          </a:p>
        </p:txBody>
      </p:sp>
      <p:sp>
        <p:nvSpPr>
          <p:cNvPr id="18436" name="Rectangle 3"/>
          <p:cNvSpPr>
            <a:spLocks noGrp="1" noChangeArrowheads="1"/>
          </p:cNvSpPr>
          <p:nvPr>
            <p:ph type="body" idx="4294967295"/>
          </p:nvPr>
        </p:nvSpPr>
        <p:spPr>
          <a:xfrm>
            <a:off x="971550" y="1628775"/>
            <a:ext cx="7283450" cy="5084763"/>
          </a:xfrm>
        </p:spPr>
        <p:txBody>
          <a:bodyPr>
            <a:normAutofit fontScale="32500" lnSpcReduction="20000"/>
          </a:bodyPr>
          <a:lstStyle/>
          <a:p>
            <a:pPr marL="274320" indent="-274320" fontAlgn="auto">
              <a:spcAft>
                <a:spcPts val="0"/>
              </a:spcAft>
              <a:buClr>
                <a:schemeClr val="accent3"/>
              </a:buClr>
              <a:buFont typeface="Arial" charset="0"/>
              <a:buNone/>
              <a:defRPr/>
            </a:pPr>
            <a:r>
              <a:rPr lang="en-US" altLang="en-US" sz="3100" dirty="0">
                <a:cs typeface="+mn-cs"/>
              </a:rPr>
              <a:t>#include &lt;</a:t>
            </a:r>
            <a:r>
              <a:rPr lang="en-US" altLang="en-US" sz="3100" dirty="0" err="1">
                <a:cs typeface="+mn-cs"/>
              </a:rPr>
              <a:t>iostream</a:t>
            </a:r>
            <a:r>
              <a:rPr lang="en-US" altLang="en-US" sz="3100" dirty="0">
                <a:cs typeface="+mn-cs"/>
              </a:rPr>
              <a:t>&gt;</a:t>
            </a:r>
          </a:p>
          <a:p>
            <a:pPr marL="274320" indent="-274320" fontAlgn="auto">
              <a:spcAft>
                <a:spcPts val="0"/>
              </a:spcAft>
              <a:buClr>
                <a:schemeClr val="accent3"/>
              </a:buClr>
              <a:buFont typeface="Arial" charset="0"/>
              <a:buNone/>
              <a:defRPr/>
            </a:pPr>
            <a:r>
              <a:rPr lang="en-US" altLang="en-US" sz="3100" dirty="0">
                <a:cs typeface="+mn-cs"/>
              </a:rPr>
              <a:t>#include &lt;</a:t>
            </a:r>
            <a:r>
              <a:rPr lang="en-US" altLang="en-US" sz="3100" dirty="0" err="1">
                <a:cs typeface="+mn-cs"/>
              </a:rPr>
              <a:t>cstdlib</a:t>
            </a:r>
            <a:r>
              <a:rPr lang="en-US" altLang="en-US" sz="3100" dirty="0">
                <a:cs typeface="+mn-cs"/>
              </a:rPr>
              <a:t>&gt;</a:t>
            </a:r>
          </a:p>
          <a:p>
            <a:pPr marL="274320" indent="-274320" fontAlgn="auto">
              <a:spcAft>
                <a:spcPts val="0"/>
              </a:spcAft>
              <a:buClr>
                <a:schemeClr val="accent3"/>
              </a:buClr>
              <a:buFont typeface="Arial" charset="0"/>
              <a:buNone/>
              <a:defRPr/>
            </a:pPr>
            <a:r>
              <a:rPr lang="en-US" altLang="en-US" sz="3100" dirty="0">
                <a:cs typeface="+mn-cs"/>
              </a:rPr>
              <a:t>#include &lt;</a:t>
            </a:r>
            <a:r>
              <a:rPr lang="en-US" altLang="en-US" sz="3100" dirty="0" err="1">
                <a:cs typeface="+mn-cs"/>
              </a:rPr>
              <a:t>pthread.h</a:t>
            </a:r>
            <a:r>
              <a:rPr lang="en-US" altLang="en-US" sz="3100" dirty="0">
                <a:cs typeface="+mn-cs"/>
              </a:rPr>
              <a:t>&gt;</a:t>
            </a:r>
          </a:p>
          <a:p>
            <a:pPr marL="274320" indent="-274320" fontAlgn="auto">
              <a:spcAft>
                <a:spcPts val="0"/>
              </a:spcAft>
              <a:buClr>
                <a:schemeClr val="accent3"/>
              </a:buClr>
              <a:buFont typeface="Arial" charset="0"/>
              <a:buNone/>
              <a:defRPr/>
            </a:pPr>
            <a:endParaRPr lang="en-US" altLang="en-US" sz="3100" dirty="0">
              <a:cs typeface="+mn-cs"/>
            </a:endParaRPr>
          </a:p>
          <a:p>
            <a:pPr marL="274320" indent="-274320" fontAlgn="auto">
              <a:spcAft>
                <a:spcPts val="0"/>
              </a:spcAft>
              <a:buClr>
                <a:schemeClr val="accent3"/>
              </a:buClr>
              <a:buFont typeface="Arial" charset="0"/>
              <a:buNone/>
              <a:defRPr/>
            </a:pPr>
            <a:r>
              <a:rPr lang="en-US" altLang="en-US" sz="3100" dirty="0">
                <a:cs typeface="+mn-cs"/>
              </a:rPr>
              <a:t>#define NUM_THREADS     5</a:t>
            </a:r>
          </a:p>
          <a:p>
            <a:pPr marL="274320" indent="-274320" fontAlgn="auto">
              <a:spcAft>
                <a:spcPts val="0"/>
              </a:spcAft>
              <a:buClr>
                <a:schemeClr val="accent3"/>
              </a:buClr>
              <a:buFont typeface="Arial" charset="0"/>
              <a:buNone/>
              <a:defRPr/>
            </a:pPr>
            <a:endParaRPr lang="en-US" altLang="en-US" sz="3100" dirty="0">
              <a:cs typeface="+mn-cs"/>
            </a:endParaRPr>
          </a:p>
          <a:p>
            <a:pPr marL="274320" indent="-274320" fontAlgn="auto">
              <a:spcAft>
                <a:spcPts val="0"/>
              </a:spcAft>
              <a:buClr>
                <a:schemeClr val="accent3"/>
              </a:buClr>
              <a:buFont typeface="Arial" charset="0"/>
              <a:buNone/>
              <a:defRPr/>
            </a:pPr>
            <a:r>
              <a:rPr lang="en-US" altLang="en-US" sz="3100" dirty="0">
                <a:cs typeface="+mn-cs"/>
              </a:rPr>
              <a:t>using namespace </a:t>
            </a:r>
            <a:r>
              <a:rPr lang="en-US" altLang="en-US" sz="3100" dirty="0" err="1">
                <a:cs typeface="+mn-cs"/>
              </a:rPr>
              <a:t>std</a:t>
            </a:r>
            <a:r>
              <a:rPr lang="en-US" altLang="en-US" sz="3100" dirty="0">
                <a:cs typeface="+mn-cs"/>
              </a:rPr>
              <a:t>;</a:t>
            </a:r>
          </a:p>
          <a:p>
            <a:pPr marL="274320" indent="-274320" fontAlgn="auto">
              <a:spcAft>
                <a:spcPts val="0"/>
              </a:spcAft>
              <a:buClr>
                <a:schemeClr val="accent3"/>
              </a:buClr>
              <a:buFont typeface="Arial" charset="0"/>
              <a:buNone/>
              <a:defRPr/>
            </a:pPr>
            <a:endParaRPr lang="en-US" altLang="en-US" sz="3100" dirty="0">
              <a:cs typeface="+mn-cs"/>
            </a:endParaRPr>
          </a:p>
          <a:p>
            <a:pPr marL="274320" indent="-274320" fontAlgn="auto">
              <a:spcAft>
                <a:spcPts val="0"/>
              </a:spcAft>
              <a:buClr>
                <a:schemeClr val="accent3"/>
              </a:buClr>
              <a:buFont typeface="Arial" charset="0"/>
              <a:buNone/>
              <a:defRPr/>
            </a:pPr>
            <a:r>
              <a:rPr lang="en-US" altLang="en-US" sz="3100" dirty="0">
                <a:cs typeface="+mn-cs"/>
              </a:rPr>
              <a:t>void *</a:t>
            </a:r>
            <a:r>
              <a:rPr lang="en-US" altLang="en-US" sz="3100" dirty="0" err="1">
                <a:cs typeface="+mn-cs"/>
              </a:rPr>
              <a:t>PrintHello</a:t>
            </a:r>
            <a:r>
              <a:rPr lang="en-US" altLang="en-US" sz="3100" dirty="0">
                <a:cs typeface="+mn-cs"/>
              </a:rPr>
              <a:t>(void *</a:t>
            </a:r>
            <a:r>
              <a:rPr lang="en-US" altLang="en-US" sz="3100" dirty="0" err="1">
                <a:cs typeface="+mn-cs"/>
              </a:rPr>
              <a:t>threadid</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long </a:t>
            </a:r>
            <a:r>
              <a:rPr lang="en-US" altLang="en-US" sz="3100" dirty="0" err="1">
                <a:cs typeface="+mn-cs"/>
              </a:rPr>
              <a:t>tid</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tid</a:t>
            </a:r>
            <a:r>
              <a:rPr lang="en-US" altLang="en-US" sz="3100" dirty="0">
                <a:cs typeface="+mn-cs"/>
              </a:rPr>
              <a:t> = (long)</a:t>
            </a:r>
            <a:r>
              <a:rPr lang="en-US" altLang="en-US" sz="3100" dirty="0" err="1">
                <a:cs typeface="+mn-cs"/>
              </a:rPr>
              <a:t>threadid</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cout</a:t>
            </a:r>
            <a:r>
              <a:rPr lang="en-US" altLang="en-US" sz="3100" dirty="0">
                <a:cs typeface="+mn-cs"/>
              </a:rPr>
              <a:t> &lt;&lt; "Hello World! Thread ID, " &lt;&lt; </a:t>
            </a:r>
            <a:r>
              <a:rPr lang="en-US" altLang="en-US" sz="3100" dirty="0" err="1">
                <a:cs typeface="+mn-cs"/>
              </a:rPr>
              <a:t>tid</a:t>
            </a:r>
            <a:r>
              <a:rPr lang="en-US" altLang="en-US" sz="3100" dirty="0">
                <a:cs typeface="+mn-cs"/>
              </a:rPr>
              <a:t> &lt;&lt; </a:t>
            </a:r>
            <a:r>
              <a:rPr lang="en-US" altLang="en-US" sz="3100" dirty="0" err="1">
                <a:cs typeface="+mn-cs"/>
              </a:rPr>
              <a:t>endl</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pthread_exit</a:t>
            </a:r>
            <a:r>
              <a:rPr lang="en-US" altLang="en-US" sz="3100" dirty="0">
                <a:cs typeface="+mn-cs"/>
              </a:rPr>
              <a:t>(NULL);</a:t>
            </a:r>
          </a:p>
          <a:p>
            <a:pPr marL="274320" indent="-274320" fontAlgn="auto">
              <a:spcAft>
                <a:spcPts val="0"/>
              </a:spcAft>
              <a:buClr>
                <a:schemeClr val="accent3"/>
              </a:buClr>
              <a:buFont typeface="Arial" charset="0"/>
              <a:buNone/>
              <a:defRPr/>
            </a:pPr>
            <a:r>
              <a:rPr lang="en-US" altLang="en-US" sz="3100" dirty="0">
                <a:cs typeface="+mn-cs"/>
              </a:rPr>
              <a:t>}</a:t>
            </a:r>
          </a:p>
          <a:p>
            <a:pPr marL="274320" indent="-274320" fontAlgn="auto">
              <a:spcAft>
                <a:spcPts val="0"/>
              </a:spcAft>
              <a:buClr>
                <a:schemeClr val="accent3"/>
              </a:buClr>
              <a:buFont typeface="Arial" charset="0"/>
              <a:buNone/>
              <a:defRPr/>
            </a:pPr>
            <a:endParaRPr lang="en-US" altLang="en-US" sz="3100" dirty="0">
              <a:cs typeface="+mn-cs"/>
            </a:endParaRPr>
          </a:p>
          <a:p>
            <a:pPr marL="274320" indent="-274320" fontAlgn="auto">
              <a:spcAft>
                <a:spcPts val="0"/>
              </a:spcAft>
              <a:buClr>
                <a:schemeClr val="accent3"/>
              </a:buClr>
              <a:buFont typeface="Arial" charset="0"/>
              <a:buNone/>
              <a:defRPr/>
            </a:pPr>
            <a:r>
              <a:rPr lang="en-US" altLang="en-US" sz="3100" dirty="0" err="1">
                <a:cs typeface="+mn-cs"/>
              </a:rPr>
              <a:t>int</a:t>
            </a:r>
            <a:r>
              <a:rPr lang="en-US" altLang="en-US" sz="3100" dirty="0">
                <a:cs typeface="+mn-cs"/>
              </a:rPr>
              <a:t> main ()</a:t>
            </a:r>
          </a:p>
          <a:p>
            <a:pPr marL="274320" indent="-274320" fontAlgn="auto">
              <a:spcAft>
                <a:spcPts val="0"/>
              </a:spcAft>
              <a:buClr>
                <a:schemeClr val="accent3"/>
              </a:buClr>
              <a:buFont typeface="Arial" charset="0"/>
              <a:buNone/>
              <a:defRPr/>
            </a:pP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pthread_t</a:t>
            </a:r>
            <a:r>
              <a:rPr lang="en-US" altLang="en-US" sz="3100" dirty="0">
                <a:cs typeface="+mn-cs"/>
              </a:rPr>
              <a:t> threads[NUM_THREADS];</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int</a:t>
            </a:r>
            <a:r>
              <a:rPr lang="en-US" altLang="en-US" sz="3100" dirty="0">
                <a:cs typeface="+mn-cs"/>
              </a:rPr>
              <a:t> </a:t>
            </a:r>
            <a:r>
              <a:rPr lang="en-US" altLang="en-US" sz="3100" dirty="0" err="1">
                <a:cs typeface="+mn-cs"/>
              </a:rPr>
              <a:t>rc</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int</a:t>
            </a:r>
            <a:r>
              <a:rPr lang="en-US" altLang="en-US" sz="3100" dirty="0">
                <a:cs typeface="+mn-cs"/>
              </a:rPr>
              <a:t> </a:t>
            </a:r>
            <a:r>
              <a:rPr lang="en-US" altLang="en-US" sz="3100" dirty="0" err="1">
                <a:cs typeface="+mn-cs"/>
              </a:rPr>
              <a:t>i</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for( </a:t>
            </a:r>
            <a:r>
              <a:rPr lang="en-US" altLang="en-US" sz="3100" dirty="0" err="1">
                <a:cs typeface="+mn-cs"/>
              </a:rPr>
              <a:t>i</a:t>
            </a:r>
            <a:r>
              <a:rPr lang="en-US" altLang="en-US" sz="3100" dirty="0">
                <a:cs typeface="+mn-cs"/>
              </a:rPr>
              <a:t>=0; </a:t>
            </a:r>
            <a:r>
              <a:rPr lang="en-US" altLang="en-US" sz="3100" dirty="0" err="1">
                <a:cs typeface="+mn-cs"/>
              </a:rPr>
              <a:t>i</a:t>
            </a:r>
            <a:r>
              <a:rPr lang="en-US" altLang="en-US" sz="3100" dirty="0">
                <a:cs typeface="+mn-cs"/>
              </a:rPr>
              <a:t> &lt; NUM_THREADS; </a:t>
            </a:r>
            <a:r>
              <a:rPr lang="en-US" altLang="en-US" sz="3100" dirty="0" err="1">
                <a:cs typeface="+mn-cs"/>
              </a:rPr>
              <a:t>i</a:t>
            </a:r>
            <a:r>
              <a:rPr lang="en-US" altLang="en-US" sz="3100" dirty="0">
                <a:cs typeface="+mn-cs"/>
              </a:rPr>
              <a:t>++ ){</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cout</a:t>
            </a:r>
            <a:r>
              <a:rPr lang="en-US" altLang="en-US" sz="3100" dirty="0">
                <a:cs typeface="+mn-cs"/>
              </a:rPr>
              <a:t> &lt;&lt; "main() : creating thread, " &lt;&lt; </a:t>
            </a:r>
            <a:r>
              <a:rPr lang="en-US" altLang="en-US" sz="3100" dirty="0" err="1">
                <a:cs typeface="+mn-cs"/>
              </a:rPr>
              <a:t>i</a:t>
            </a:r>
            <a:r>
              <a:rPr lang="en-US" altLang="en-US" sz="3100" dirty="0">
                <a:cs typeface="+mn-cs"/>
              </a:rPr>
              <a:t> &lt;&lt; </a:t>
            </a:r>
            <a:r>
              <a:rPr lang="en-US" altLang="en-US" sz="3100" dirty="0" err="1">
                <a:cs typeface="+mn-cs"/>
              </a:rPr>
              <a:t>endl</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rc</a:t>
            </a:r>
            <a:r>
              <a:rPr lang="en-US" altLang="en-US" sz="3100" dirty="0">
                <a:cs typeface="+mn-cs"/>
              </a:rPr>
              <a:t> = </a:t>
            </a:r>
            <a:r>
              <a:rPr lang="en-US" altLang="en-US" sz="3100" dirty="0" err="1">
                <a:cs typeface="+mn-cs"/>
              </a:rPr>
              <a:t>pthread_create</a:t>
            </a:r>
            <a:r>
              <a:rPr lang="en-US" altLang="en-US" sz="3100" dirty="0">
                <a:cs typeface="+mn-cs"/>
              </a:rPr>
              <a:t>(&amp;threads[</a:t>
            </a:r>
            <a:r>
              <a:rPr lang="en-US" altLang="en-US" sz="3100" dirty="0" err="1">
                <a:cs typeface="+mn-cs"/>
              </a:rPr>
              <a:t>i</a:t>
            </a:r>
            <a:r>
              <a:rPr lang="en-US" altLang="en-US" sz="3100" dirty="0">
                <a:cs typeface="+mn-cs"/>
              </a:rPr>
              <a:t>], NULL, </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PrintHello</a:t>
            </a:r>
            <a:r>
              <a:rPr lang="en-US" altLang="en-US" sz="3100" dirty="0">
                <a:cs typeface="+mn-cs"/>
              </a:rPr>
              <a:t>, (void *)</a:t>
            </a:r>
            <a:r>
              <a:rPr lang="en-US" altLang="en-US" sz="3100" dirty="0" err="1">
                <a:cs typeface="+mn-cs"/>
              </a:rPr>
              <a:t>i</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if (</a:t>
            </a:r>
            <a:r>
              <a:rPr lang="en-US" altLang="en-US" sz="3100" dirty="0" err="1">
                <a:cs typeface="+mn-cs"/>
              </a:rPr>
              <a:t>rc</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cout</a:t>
            </a:r>
            <a:r>
              <a:rPr lang="en-US" altLang="en-US" sz="3100" dirty="0">
                <a:cs typeface="+mn-cs"/>
              </a:rPr>
              <a:t> &lt;&lt; "</a:t>
            </a:r>
            <a:r>
              <a:rPr lang="en-US" altLang="en-US" sz="3100" dirty="0" err="1">
                <a:cs typeface="+mn-cs"/>
              </a:rPr>
              <a:t>Error:unable</a:t>
            </a:r>
            <a:r>
              <a:rPr lang="en-US" altLang="en-US" sz="3100" dirty="0">
                <a:cs typeface="+mn-cs"/>
              </a:rPr>
              <a:t> to create thread," &lt;&lt; </a:t>
            </a:r>
            <a:r>
              <a:rPr lang="en-US" altLang="en-US" sz="3100" dirty="0" err="1">
                <a:cs typeface="+mn-cs"/>
              </a:rPr>
              <a:t>rc</a:t>
            </a:r>
            <a:r>
              <a:rPr lang="en-US" altLang="en-US" sz="3100" dirty="0">
                <a:cs typeface="+mn-cs"/>
              </a:rPr>
              <a:t> &lt;&lt; </a:t>
            </a:r>
            <a:r>
              <a:rPr lang="en-US" altLang="en-US" sz="3100" dirty="0" err="1">
                <a:cs typeface="+mn-cs"/>
              </a:rPr>
              <a:t>endl</a:t>
            </a:r>
            <a:r>
              <a:rPr lang="en-US" altLang="en-US" sz="3100" dirty="0">
                <a:cs typeface="+mn-cs"/>
              </a:rPr>
              <a:t>;</a:t>
            </a:r>
          </a:p>
          <a:p>
            <a:pPr marL="274320" indent="-274320" fontAlgn="auto">
              <a:spcAft>
                <a:spcPts val="0"/>
              </a:spcAft>
              <a:buClr>
                <a:schemeClr val="accent3"/>
              </a:buClr>
              <a:buFont typeface="Arial" charset="0"/>
              <a:buNone/>
              <a:defRPr/>
            </a:pPr>
            <a:r>
              <a:rPr lang="en-US" altLang="en-US" sz="3100" dirty="0">
                <a:cs typeface="+mn-cs"/>
              </a:rPr>
              <a:t>         exit(-1);</a:t>
            </a:r>
          </a:p>
          <a:p>
            <a:pPr marL="274320" indent="-274320" fontAlgn="auto">
              <a:spcAft>
                <a:spcPts val="0"/>
              </a:spcAft>
              <a:buClr>
                <a:schemeClr val="accent3"/>
              </a:buClr>
              <a:buFont typeface="Arial" charset="0"/>
              <a:buNone/>
              <a:defRPr/>
            </a:pPr>
            <a:r>
              <a:rPr lang="en-US" altLang="en-US" sz="3100" dirty="0">
                <a:cs typeface="+mn-cs"/>
              </a:rPr>
              <a:t>      }</a:t>
            </a:r>
          </a:p>
          <a:p>
            <a:pPr marL="274320" indent="-274320" fontAlgn="auto">
              <a:spcAft>
                <a:spcPts val="0"/>
              </a:spcAft>
              <a:buClr>
                <a:schemeClr val="accent3"/>
              </a:buClr>
              <a:buFont typeface="Arial" charset="0"/>
              <a:buNone/>
              <a:defRPr/>
            </a:pPr>
            <a:r>
              <a:rPr lang="en-US" altLang="en-US" sz="3100" dirty="0">
                <a:cs typeface="+mn-cs"/>
              </a:rPr>
              <a:t>   }</a:t>
            </a:r>
          </a:p>
          <a:p>
            <a:pPr marL="274320" indent="-274320" fontAlgn="auto">
              <a:spcAft>
                <a:spcPts val="0"/>
              </a:spcAft>
              <a:buClr>
                <a:schemeClr val="accent3"/>
              </a:buClr>
              <a:buFont typeface="Arial" charset="0"/>
              <a:buNone/>
              <a:defRPr/>
            </a:pPr>
            <a:r>
              <a:rPr lang="en-US" altLang="en-US" sz="3100" dirty="0">
                <a:cs typeface="+mn-cs"/>
              </a:rPr>
              <a:t>   </a:t>
            </a:r>
            <a:r>
              <a:rPr lang="en-US" altLang="en-US" sz="3100" dirty="0" err="1">
                <a:cs typeface="+mn-cs"/>
              </a:rPr>
              <a:t>pthread_exit</a:t>
            </a:r>
            <a:r>
              <a:rPr lang="en-US" altLang="en-US" sz="3100" dirty="0">
                <a:cs typeface="+mn-cs"/>
              </a:rPr>
              <a:t>(NULL);</a:t>
            </a:r>
          </a:p>
          <a:p>
            <a:pPr marL="274320" indent="-274320" fontAlgn="auto">
              <a:spcAft>
                <a:spcPts val="0"/>
              </a:spcAft>
              <a:buClr>
                <a:schemeClr val="accent3"/>
              </a:buClr>
              <a:buFont typeface="Arial" charset="0"/>
              <a:buNone/>
              <a:defRPr/>
            </a:pPr>
            <a:r>
              <a:rPr lang="en-US" altLang="en-US" sz="3100" dirty="0">
                <a:cs typeface="+mn-cs"/>
              </a:rPr>
              <a:t>}</a:t>
            </a:r>
          </a:p>
          <a:p>
            <a:pPr marL="274320" indent="-274320" fontAlgn="auto">
              <a:lnSpc>
                <a:spcPct val="95000"/>
              </a:lnSpc>
              <a:spcBef>
                <a:spcPct val="0"/>
              </a:spcBef>
              <a:spcAft>
                <a:spcPts val="0"/>
              </a:spcAft>
              <a:buClr>
                <a:schemeClr val="accent3"/>
              </a:buClr>
              <a:buFont typeface="Arial" charset="0"/>
              <a:buNone/>
              <a:defRPr/>
            </a:pPr>
            <a:endParaRPr lang="en-US" altLang="en-US" dirty="0">
              <a:solidFill>
                <a:srgbClr val="000000"/>
              </a:solidFill>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4294967295"/>
          </p:nvPr>
        </p:nvSpPr>
        <p:spPr>
          <a:xfrm>
            <a:off x="539750" y="1423988"/>
            <a:ext cx="6815138" cy="4884737"/>
          </a:xfrm>
        </p:spPr>
        <p:txBody>
          <a:bodyPr/>
          <a:lstStyle/>
          <a:p>
            <a:pPr>
              <a:lnSpc>
                <a:spcPct val="80000"/>
              </a:lnSpc>
              <a:buFont typeface="Arial" pitchFamily="34" charset="0"/>
              <a:buNone/>
            </a:pPr>
            <a:r>
              <a:rPr lang="en-US" altLang="en-US" sz="900">
                <a:ea typeface="HGP明朝E"/>
              </a:rPr>
              <a:t>#include &lt;iostream&gt;</a:t>
            </a:r>
          </a:p>
          <a:p>
            <a:pPr>
              <a:lnSpc>
                <a:spcPct val="80000"/>
              </a:lnSpc>
              <a:buFont typeface="Arial" pitchFamily="34" charset="0"/>
              <a:buNone/>
            </a:pPr>
            <a:r>
              <a:rPr lang="en-US" altLang="en-US" sz="900">
                <a:ea typeface="HGP明朝E"/>
              </a:rPr>
              <a:t>#include &lt;stdlib.h&gt;</a:t>
            </a:r>
          </a:p>
          <a:p>
            <a:pPr>
              <a:lnSpc>
                <a:spcPct val="80000"/>
              </a:lnSpc>
              <a:buFont typeface="Arial" pitchFamily="34" charset="0"/>
              <a:buNone/>
            </a:pPr>
            <a:r>
              <a:rPr lang="en-US" altLang="en-US" sz="900">
                <a:ea typeface="HGP明朝E"/>
              </a:rPr>
              <a:t>#include &lt;pthread.h&gt;</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using namespace std;</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void *print_message_function( void *ptr )</a:t>
            </a:r>
          </a:p>
          <a:p>
            <a:pPr>
              <a:lnSpc>
                <a:spcPct val="80000"/>
              </a:lnSpc>
              <a:buFont typeface="Arial" pitchFamily="34" charset="0"/>
              <a:buNone/>
            </a:pPr>
            <a:r>
              <a:rPr lang="en-US" altLang="en-US" sz="900">
                <a:ea typeface="HGP明朝E"/>
              </a:rPr>
              <a:t>{</a:t>
            </a:r>
          </a:p>
          <a:p>
            <a:pPr>
              <a:lnSpc>
                <a:spcPct val="80000"/>
              </a:lnSpc>
              <a:buFont typeface="Arial" pitchFamily="34" charset="0"/>
              <a:buNone/>
            </a:pPr>
            <a:r>
              <a:rPr lang="en-US" altLang="en-US" sz="900">
                <a:ea typeface="HGP明朝E"/>
              </a:rPr>
              <a:t>     char *message;</a:t>
            </a:r>
          </a:p>
          <a:p>
            <a:pPr>
              <a:lnSpc>
                <a:spcPct val="80000"/>
              </a:lnSpc>
              <a:buFont typeface="Arial" pitchFamily="34" charset="0"/>
              <a:buNone/>
            </a:pPr>
            <a:r>
              <a:rPr lang="en-US" altLang="en-US" sz="900">
                <a:ea typeface="HGP明朝E"/>
              </a:rPr>
              <a:t>     message = (char *) ptr;</a:t>
            </a:r>
          </a:p>
          <a:p>
            <a:pPr>
              <a:lnSpc>
                <a:spcPct val="80000"/>
              </a:lnSpc>
              <a:buFont typeface="Arial" pitchFamily="34" charset="0"/>
              <a:buNone/>
            </a:pPr>
            <a:r>
              <a:rPr lang="en-US" altLang="en-US" sz="900">
                <a:ea typeface="HGP明朝E"/>
              </a:rPr>
              <a:t>     cout &lt;&lt; message &lt;&lt; endl;</a:t>
            </a:r>
          </a:p>
          <a:p>
            <a:pPr>
              <a:lnSpc>
                <a:spcPct val="80000"/>
              </a:lnSpc>
              <a:buFont typeface="Arial" pitchFamily="34" charset="0"/>
              <a:buNone/>
            </a:pPr>
            <a:r>
              <a:rPr lang="en-US" altLang="en-US" sz="900">
                <a:ea typeface="HGP明朝E"/>
              </a:rPr>
              <a:t>}</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main()</a:t>
            </a:r>
          </a:p>
          <a:p>
            <a:pPr>
              <a:lnSpc>
                <a:spcPct val="80000"/>
              </a:lnSpc>
              <a:buFont typeface="Arial" pitchFamily="34" charset="0"/>
              <a:buNone/>
            </a:pPr>
            <a:r>
              <a:rPr lang="en-US" altLang="en-US" sz="900">
                <a:ea typeface="HGP明朝E"/>
              </a:rPr>
              <a:t>{</a:t>
            </a:r>
          </a:p>
          <a:p>
            <a:pPr>
              <a:lnSpc>
                <a:spcPct val="80000"/>
              </a:lnSpc>
              <a:buFont typeface="Arial" pitchFamily="34" charset="0"/>
              <a:buNone/>
            </a:pPr>
            <a:r>
              <a:rPr lang="en-US" altLang="en-US" sz="900">
                <a:ea typeface="HGP明朝E"/>
              </a:rPr>
              <a:t>     pthread_t thread1, thread2;</a:t>
            </a:r>
          </a:p>
          <a:p>
            <a:pPr>
              <a:lnSpc>
                <a:spcPct val="80000"/>
              </a:lnSpc>
              <a:buFont typeface="Arial" pitchFamily="34" charset="0"/>
              <a:buNone/>
            </a:pPr>
            <a:r>
              <a:rPr lang="en-US" altLang="en-US" sz="900">
                <a:ea typeface="HGP明朝E"/>
              </a:rPr>
              <a:t>     char *message1 = "Thread 1";</a:t>
            </a:r>
          </a:p>
          <a:p>
            <a:pPr>
              <a:lnSpc>
                <a:spcPct val="80000"/>
              </a:lnSpc>
              <a:buFont typeface="Arial" pitchFamily="34" charset="0"/>
              <a:buNone/>
            </a:pPr>
            <a:r>
              <a:rPr lang="en-US" altLang="en-US" sz="900">
                <a:ea typeface="HGP明朝E"/>
              </a:rPr>
              <a:t>     char *message2 = "Thread 2";</a:t>
            </a:r>
          </a:p>
          <a:p>
            <a:pPr>
              <a:lnSpc>
                <a:spcPct val="80000"/>
              </a:lnSpc>
              <a:buFont typeface="Arial" pitchFamily="34" charset="0"/>
              <a:buNone/>
            </a:pPr>
            <a:r>
              <a:rPr lang="en-US" altLang="en-US" sz="900">
                <a:ea typeface="HGP明朝E"/>
              </a:rPr>
              <a:t>     int  iret1, iret2;</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     iret1 = pthread_create( &amp;thread1, NULL, print_message_function, (void*) message1);</a:t>
            </a:r>
          </a:p>
          <a:p>
            <a:pPr>
              <a:lnSpc>
                <a:spcPct val="80000"/>
              </a:lnSpc>
              <a:buFont typeface="Arial" pitchFamily="34" charset="0"/>
              <a:buNone/>
            </a:pPr>
            <a:r>
              <a:rPr lang="en-US" altLang="en-US" sz="900">
                <a:ea typeface="HGP明朝E"/>
              </a:rPr>
              <a:t>     iret2 = pthread_create( &amp;thread2, NULL, print_message_function, (void*) message2);</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     pthread_join( thread1, NULL);</a:t>
            </a:r>
          </a:p>
          <a:p>
            <a:pPr>
              <a:lnSpc>
                <a:spcPct val="80000"/>
              </a:lnSpc>
              <a:buFont typeface="Arial" pitchFamily="34" charset="0"/>
              <a:buNone/>
            </a:pPr>
            <a:r>
              <a:rPr lang="en-US" altLang="en-US" sz="900">
                <a:ea typeface="HGP明朝E"/>
              </a:rPr>
              <a:t>     pthread_join( thread2, NULL); </a:t>
            </a:r>
          </a:p>
          <a:p>
            <a:pPr>
              <a:lnSpc>
                <a:spcPct val="80000"/>
              </a:lnSpc>
              <a:buFont typeface="Arial" pitchFamily="34" charset="0"/>
              <a:buNone/>
            </a:pPr>
            <a:endParaRPr lang="en-US" altLang="en-US" sz="900">
              <a:ea typeface="HGP明朝E"/>
            </a:endParaRPr>
          </a:p>
          <a:p>
            <a:pPr>
              <a:lnSpc>
                <a:spcPct val="80000"/>
              </a:lnSpc>
              <a:buFont typeface="Arial" pitchFamily="34" charset="0"/>
              <a:buNone/>
            </a:pPr>
            <a:r>
              <a:rPr lang="en-US" altLang="en-US" sz="900">
                <a:ea typeface="HGP明朝E"/>
              </a:rPr>
              <a:t>     cout &lt;&lt; "Thread 1 returns: " &lt;&lt; iret1 &lt;&lt; endl;</a:t>
            </a:r>
          </a:p>
          <a:p>
            <a:pPr>
              <a:lnSpc>
                <a:spcPct val="80000"/>
              </a:lnSpc>
              <a:buFont typeface="Arial" pitchFamily="34" charset="0"/>
              <a:buNone/>
            </a:pPr>
            <a:r>
              <a:rPr lang="en-US" altLang="en-US" sz="900">
                <a:ea typeface="HGP明朝E"/>
              </a:rPr>
              <a:t>     cout &lt;&lt; "Thread 2 returns: " &lt;&lt; iret2 &lt;&lt; endl;</a:t>
            </a:r>
          </a:p>
          <a:p>
            <a:pPr>
              <a:lnSpc>
                <a:spcPct val="80000"/>
              </a:lnSpc>
              <a:buFont typeface="Arial" pitchFamily="34" charset="0"/>
              <a:buNone/>
            </a:pPr>
            <a:r>
              <a:rPr lang="en-US" altLang="en-US" sz="900">
                <a:ea typeface="HGP明朝E"/>
              </a:rPr>
              <a:t>     exit(0);</a:t>
            </a:r>
          </a:p>
          <a:p>
            <a:pPr>
              <a:lnSpc>
                <a:spcPct val="80000"/>
              </a:lnSpc>
              <a:buFont typeface="Arial" pitchFamily="34" charset="0"/>
              <a:buNone/>
            </a:pPr>
            <a:r>
              <a:rPr lang="en-US" altLang="en-US" sz="900">
                <a:ea typeface="HGP明朝E"/>
              </a:rPr>
              <a:t>}</a:t>
            </a:r>
          </a:p>
          <a:p>
            <a:pPr>
              <a:lnSpc>
                <a:spcPct val="95000"/>
              </a:lnSpc>
              <a:spcBef>
                <a:spcPct val="0"/>
              </a:spcBef>
              <a:buFont typeface="Arial" pitchFamily="34" charset="0"/>
              <a:buNone/>
            </a:pPr>
            <a:endParaRPr lang="en-US" altLang="en-US" sz="900">
              <a:solidFill>
                <a:srgbClr val="000000"/>
              </a:solidFill>
              <a:ea typeface="HGP明朝E"/>
            </a:endParaRPr>
          </a:p>
        </p:txBody>
      </p:sp>
      <p:sp>
        <p:nvSpPr>
          <p:cNvPr id="21508" name="Rectangle 2"/>
          <p:cNvSpPr txBox="1">
            <a:spLocks noChangeArrowheads="1"/>
          </p:cNvSpPr>
          <p:nvPr/>
        </p:nvSpPr>
        <p:spPr bwMode="auto">
          <a:xfrm>
            <a:off x="250825"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a:solidFill>
                  <a:schemeClr val="tx1"/>
                </a:solidFill>
                <a:latin typeface="Arial" pitchFamily="34" charset="0"/>
                <a:ea typeface="MS PGothic" pitchFamily="34" charset="-128"/>
              </a:defRPr>
            </a:lvl1pPr>
            <a:lvl2pPr marL="742950" indent="-285750" eaLnBrk="0" hangingPunct="0">
              <a:defRPr kumimoji="1">
                <a:solidFill>
                  <a:schemeClr val="tx1"/>
                </a:solidFill>
                <a:latin typeface="Arial" pitchFamily="34" charset="0"/>
                <a:ea typeface="MS PGothic" pitchFamily="34" charset="-128"/>
              </a:defRPr>
            </a:lvl2pPr>
            <a:lvl3pPr marL="1143000" indent="-228600" eaLnBrk="0" hangingPunct="0">
              <a:defRPr kumimoji="1">
                <a:solidFill>
                  <a:schemeClr val="tx1"/>
                </a:solidFill>
                <a:latin typeface="Arial" pitchFamily="34" charset="0"/>
                <a:ea typeface="MS PGothic" pitchFamily="34" charset="-128"/>
              </a:defRPr>
            </a:lvl3pPr>
            <a:lvl4pPr marL="1600200" indent="-228600" eaLnBrk="0" hangingPunct="0">
              <a:defRPr kumimoji="1">
                <a:solidFill>
                  <a:schemeClr val="tx1"/>
                </a:solidFill>
                <a:latin typeface="Arial" pitchFamily="34" charset="0"/>
                <a:ea typeface="MS PGothic" pitchFamily="34" charset="-128"/>
              </a:defRPr>
            </a:lvl4pPr>
            <a:lvl5pPr marL="2057400" indent="-228600" eaLnBrk="0" hangingPunct="0">
              <a:defRPr kumimoj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pitchFamily="34" charset="0"/>
                <a:ea typeface="MS PGothic" pitchFamily="34" charset="-128"/>
              </a:defRPr>
            </a:lvl9pPr>
          </a:lstStyle>
          <a:p>
            <a:pPr eaLnBrk="1" hangingPunct="1"/>
            <a:r>
              <a:rPr kumimoji="0" lang="en-US" altLang="en-US" sz="5000" b="1">
                <a:solidFill>
                  <a:srgbClr val="1C1C1C"/>
                </a:solidFill>
                <a:latin typeface="Calibri" pitchFamily="34" charset="0"/>
              </a:rPr>
              <a:t>Example 2 C++ </a:t>
            </a:r>
            <a:endParaRPr kumimoji="0" lang="en-US" altLang="ja-JP" sz="5000" b="1">
              <a:solidFill>
                <a:srgbClr val="1C1C1C"/>
              </a:solidFill>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539750" y="1423988"/>
            <a:ext cx="6815138" cy="4884737"/>
          </a:xfrm>
        </p:spPr>
        <p:txBody>
          <a:bodyPr>
            <a:normAutofit fontScale="92500" lnSpcReduction="20000"/>
          </a:bodyPr>
          <a:lstStyle/>
          <a:p>
            <a:pPr marL="274320" indent="-274320" fontAlgn="auto">
              <a:lnSpc>
                <a:spcPct val="80000"/>
              </a:lnSpc>
              <a:spcAft>
                <a:spcPts val="0"/>
              </a:spcAft>
              <a:buClr>
                <a:schemeClr val="accent3"/>
              </a:buClr>
              <a:buFont typeface="Arial" charset="0"/>
              <a:buNone/>
              <a:defRPr/>
            </a:pPr>
            <a:r>
              <a:rPr lang="en-US" altLang="en-US" sz="900" dirty="0">
                <a:cs typeface="+mn-cs"/>
              </a:rPr>
              <a:t>#include &lt;</a:t>
            </a:r>
            <a:r>
              <a:rPr lang="en-US" altLang="en-US" sz="900" dirty="0" err="1">
                <a:cs typeface="+mn-cs"/>
              </a:rPr>
              <a:t>iostream</a:t>
            </a:r>
            <a:r>
              <a:rPr lang="en-US" altLang="en-US" sz="900" dirty="0">
                <a:cs typeface="+mn-cs"/>
              </a:rPr>
              <a:t>&gt;</a:t>
            </a:r>
          </a:p>
          <a:p>
            <a:pPr marL="274320" indent="-274320" fontAlgn="auto">
              <a:lnSpc>
                <a:spcPct val="80000"/>
              </a:lnSpc>
              <a:spcAft>
                <a:spcPts val="0"/>
              </a:spcAft>
              <a:buClr>
                <a:schemeClr val="accent3"/>
              </a:buClr>
              <a:buFont typeface="Arial" charset="0"/>
              <a:buNone/>
              <a:defRPr/>
            </a:pPr>
            <a:r>
              <a:rPr lang="en-US" altLang="en-US" sz="900" dirty="0">
                <a:cs typeface="+mn-cs"/>
              </a:rPr>
              <a:t>#include &lt;</a:t>
            </a:r>
            <a:r>
              <a:rPr lang="en-US" altLang="en-US" sz="900" dirty="0" err="1">
                <a:cs typeface="+mn-cs"/>
              </a:rPr>
              <a:t>cstdlib</a:t>
            </a:r>
            <a:r>
              <a:rPr lang="en-US" altLang="en-US" sz="900" dirty="0">
                <a:cs typeface="+mn-cs"/>
              </a:rPr>
              <a:t>&gt;</a:t>
            </a:r>
          </a:p>
          <a:p>
            <a:pPr marL="274320" indent="-274320" fontAlgn="auto">
              <a:lnSpc>
                <a:spcPct val="80000"/>
              </a:lnSpc>
              <a:spcAft>
                <a:spcPts val="0"/>
              </a:spcAft>
              <a:buClr>
                <a:schemeClr val="accent3"/>
              </a:buClr>
              <a:buFont typeface="Arial" charset="0"/>
              <a:buNone/>
              <a:defRPr/>
            </a:pPr>
            <a:r>
              <a:rPr lang="en-US" altLang="en-US" sz="900" dirty="0">
                <a:cs typeface="+mn-cs"/>
              </a:rPr>
              <a:t>#include &lt;</a:t>
            </a:r>
            <a:r>
              <a:rPr lang="en-US" altLang="en-US" sz="900" dirty="0" err="1">
                <a:cs typeface="+mn-cs"/>
              </a:rPr>
              <a:t>pthread.h</a:t>
            </a:r>
            <a:r>
              <a:rPr lang="en-US" altLang="en-US" sz="900" dirty="0">
                <a:cs typeface="+mn-cs"/>
              </a:rPr>
              <a:t>&gt;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using namespace </a:t>
            </a:r>
            <a:r>
              <a:rPr lang="en-US" altLang="en-US" sz="900" dirty="0" err="1">
                <a:cs typeface="+mn-cs"/>
              </a:rPr>
              <a:t>std</a:t>
            </a: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#define NUM_THREADS     5</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err="1">
                <a:cs typeface="+mn-cs"/>
              </a:rPr>
              <a:t>struct</a:t>
            </a:r>
            <a:r>
              <a:rPr lang="en-US" altLang="en-US" sz="900" dirty="0">
                <a:cs typeface="+mn-cs"/>
              </a:rPr>
              <a:t> </a:t>
            </a:r>
            <a:r>
              <a:rPr lang="en-US" altLang="en-US" sz="900" dirty="0" err="1">
                <a:cs typeface="+mn-cs"/>
              </a:rPr>
              <a:t>thread_data</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int</a:t>
            </a:r>
            <a:r>
              <a:rPr lang="en-US" altLang="en-US" sz="900" dirty="0">
                <a:cs typeface="+mn-cs"/>
              </a:rPr>
              <a:t>  </a:t>
            </a:r>
            <a:r>
              <a:rPr lang="en-US" altLang="en-US" sz="900" dirty="0" err="1">
                <a:cs typeface="+mn-cs"/>
              </a:rPr>
              <a:t>thread_id</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char *message;</a:t>
            </a:r>
          </a:p>
          <a:p>
            <a:pPr marL="274320" indent="-274320" fontAlgn="auto">
              <a:lnSpc>
                <a:spcPct val="80000"/>
              </a:lnSpc>
              <a:spcAft>
                <a:spcPts val="0"/>
              </a:spcAft>
              <a:buClr>
                <a:schemeClr val="accent3"/>
              </a:buClr>
              <a:buFont typeface="Arial" charset="0"/>
              <a:buNone/>
              <a:defRPr/>
            </a:pP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void *</a:t>
            </a:r>
            <a:r>
              <a:rPr lang="en-US" altLang="en-US" sz="900" dirty="0" err="1">
                <a:cs typeface="+mn-cs"/>
              </a:rPr>
              <a:t>PrintHello</a:t>
            </a:r>
            <a:r>
              <a:rPr lang="en-US" altLang="en-US" sz="900" dirty="0">
                <a:cs typeface="+mn-cs"/>
              </a:rPr>
              <a:t>(void *</a:t>
            </a:r>
            <a:r>
              <a:rPr lang="en-US" altLang="en-US" sz="900" dirty="0" err="1">
                <a:cs typeface="+mn-cs"/>
              </a:rPr>
              <a:t>threadarg</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struct</a:t>
            </a:r>
            <a:r>
              <a:rPr lang="en-US" altLang="en-US" sz="900" dirty="0">
                <a:cs typeface="+mn-cs"/>
              </a:rPr>
              <a:t> </a:t>
            </a:r>
            <a:r>
              <a:rPr lang="en-US" altLang="en-US" sz="900" dirty="0" err="1">
                <a:cs typeface="+mn-cs"/>
              </a:rPr>
              <a:t>thread_data</a:t>
            </a:r>
            <a:r>
              <a:rPr lang="en-US" altLang="en-US" sz="900" dirty="0">
                <a:cs typeface="+mn-cs"/>
              </a:rPr>
              <a:t> *</a:t>
            </a:r>
            <a:r>
              <a:rPr lang="en-US" altLang="en-US" sz="900" dirty="0" err="1">
                <a:cs typeface="+mn-cs"/>
              </a:rPr>
              <a:t>my_data</a:t>
            </a: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my_data</a:t>
            </a:r>
            <a:r>
              <a:rPr lang="en-US" altLang="en-US" sz="900" dirty="0">
                <a:cs typeface="+mn-cs"/>
              </a:rPr>
              <a:t> = (</a:t>
            </a:r>
            <a:r>
              <a:rPr lang="en-US" altLang="en-US" sz="900" dirty="0" err="1">
                <a:cs typeface="+mn-cs"/>
              </a:rPr>
              <a:t>struct</a:t>
            </a:r>
            <a:r>
              <a:rPr lang="en-US" altLang="en-US" sz="900" dirty="0">
                <a:cs typeface="+mn-cs"/>
              </a:rPr>
              <a:t> </a:t>
            </a:r>
            <a:r>
              <a:rPr lang="en-US" altLang="en-US" sz="900" dirty="0" err="1">
                <a:cs typeface="+mn-cs"/>
              </a:rPr>
              <a:t>thread_data</a:t>
            </a:r>
            <a:r>
              <a:rPr lang="en-US" altLang="en-US" sz="900" dirty="0">
                <a:cs typeface="+mn-cs"/>
              </a:rPr>
              <a:t> *) </a:t>
            </a:r>
            <a:r>
              <a:rPr lang="en-US" altLang="en-US" sz="900" dirty="0" err="1">
                <a:cs typeface="+mn-cs"/>
              </a:rPr>
              <a:t>threadarg</a:t>
            </a: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cout</a:t>
            </a:r>
            <a:r>
              <a:rPr lang="en-US" altLang="en-US" sz="900" dirty="0">
                <a:cs typeface="+mn-cs"/>
              </a:rPr>
              <a:t> &lt;&lt; "Thread ID : " &lt;&lt; </a:t>
            </a:r>
            <a:r>
              <a:rPr lang="en-US" altLang="en-US" sz="900" dirty="0" err="1">
                <a:cs typeface="+mn-cs"/>
              </a:rPr>
              <a:t>my_data</a:t>
            </a:r>
            <a:r>
              <a:rPr lang="en-US" altLang="en-US" sz="900" dirty="0">
                <a:cs typeface="+mn-cs"/>
              </a:rPr>
              <a:t>-&gt;</a:t>
            </a:r>
            <a:r>
              <a:rPr lang="en-US" altLang="en-US" sz="900" dirty="0" err="1">
                <a:cs typeface="+mn-cs"/>
              </a:rPr>
              <a:t>thread_id</a:t>
            </a:r>
            <a:r>
              <a:rPr lang="en-US" altLang="en-US" sz="900" dirty="0">
                <a:cs typeface="+mn-cs"/>
              </a:rPr>
              <a:t> ;</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cout</a:t>
            </a:r>
            <a:r>
              <a:rPr lang="en-US" altLang="en-US" sz="900" dirty="0">
                <a:cs typeface="+mn-cs"/>
              </a:rPr>
              <a:t> &lt;&lt; " Message : " &lt;&lt; </a:t>
            </a:r>
            <a:r>
              <a:rPr lang="en-US" altLang="en-US" sz="900" dirty="0" err="1">
                <a:cs typeface="+mn-cs"/>
              </a:rPr>
              <a:t>my_data</a:t>
            </a:r>
            <a:r>
              <a:rPr lang="en-US" altLang="en-US" sz="900" dirty="0">
                <a:cs typeface="+mn-cs"/>
              </a:rPr>
              <a:t>-&gt;message &lt;&lt; </a:t>
            </a:r>
            <a:r>
              <a:rPr lang="en-US" altLang="en-US" sz="900" dirty="0" err="1">
                <a:cs typeface="+mn-cs"/>
              </a:rPr>
              <a:t>endl</a:t>
            </a: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pthread_exit</a:t>
            </a:r>
            <a:r>
              <a:rPr lang="en-US" altLang="en-US" sz="900" dirty="0">
                <a:cs typeface="+mn-cs"/>
              </a:rPr>
              <a:t>(NULL);</a:t>
            </a:r>
          </a:p>
          <a:p>
            <a:pPr marL="274320" indent="-274320" fontAlgn="auto">
              <a:lnSpc>
                <a:spcPct val="80000"/>
              </a:lnSpc>
              <a:spcAft>
                <a:spcPts val="0"/>
              </a:spcAft>
              <a:buClr>
                <a:schemeClr val="accent3"/>
              </a:buClr>
              <a:buFont typeface="Arial" charset="0"/>
              <a:buNone/>
              <a:defRPr/>
            </a:pP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err="1">
                <a:cs typeface="+mn-cs"/>
              </a:rPr>
              <a:t>int</a:t>
            </a:r>
            <a:r>
              <a:rPr lang="en-US" altLang="en-US" sz="900" dirty="0">
                <a:cs typeface="+mn-cs"/>
              </a:rPr>
              <a:t> main ()</a:t>
            </a:r>
          </a:p>
          <a:p>
            <a:pPr marL="274320" indent="-274320" fontAlgn="auto">
              <a:lnSpc>
                <a:spcPct val="80000"/>
              </a:lnSpc>
              <a:spcAft>
                <a:spcPts val="0"/>
              </a:spcAft>
              <a:buClr>
                <a:schemeClr val="accent3"/>
              </a:buClr>
              <a:buFont typeface="Arial" charset="0"/>
              <a:buNone/>
              <a:defRPr/>
            </a:pP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pthread_t</a:t>
            </a:r>
            <a:r>
              <a:rPr lang="en-US" altLang="en-US" sz="900" dirty="0">
                <a:cs typeface="+mn-cs"/>
              </a:rPr>
              <a:t> threads[NUM_THREADS];</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struct</a:t>
            </a:r>
            <a:r>
              <a:rPr lang="en-US" altLang="en-US" sz="900" dirty="0">
                <a:cs typeface="+mn-cs"/>
              </a:rPr>
              <a:t> </a:t>
            </a:r>
            <a:r>
              <a:rPr lang="en-US" altLang="en-US" sz="900" dirty="0" err="1">
                <a:cs typeface="+mn-cs"/>
              </a:rPr>
              <a:t>thread_data</a:t>
            </a:r>
            <a:r>
              <a:rPr lang="en-US" altLang="en-US" sz="900" dirty="0">
                <a:cs typeface="+mn-cs"/>
              </a:rPr>
              <a:t> td[NUM_THREADS];</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int</a:t>
            </a:r>
            <a:r>
              <a:rPr lang="en-US" altLang="en-US" sz="900" dirty="0">
                <a:cs typeface="+mn-cs"/>
              </a:rPr>
              <a:t> </a:t>
            </a:r>
            <a:r>
              <a:rPr lang="en-US" altLang="en-US" sz="900" dirty="0" err="1">
                <a:cs typeface="+mn-cs"/>
              </a:rPr>
              <a:t>rc</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int</a:t>
            </a:r>
            <a:r>
              <a:rPr lang="en-US" altLang="en-US" sz="900" dirty="0">
                <a:cs typeface="+mn-cs"/>
              </a:rPr>
              <a:t> </a:t>
            </a:r>
            <a:r>
              <a:rPr lang="en-US" altLang="en-US" sz="900" dirty="0" err="1">
                <a:cs typeface="+mn-cs"/>
              </a:rPr>
              <a:t>i</a:t>
            </a:r>
            <a:r>
              <a:rPr lang="en-US" altLang="en-US" sz="900" dirty="0">
                <a:cs typeface="+mn-cs"/>
              </a:rPr>
              <a:t>;</a:t>
            </a:r>
          </a:p>
          <a:p>
            <a:pPr marL="274320" indent="-274320" fontAlgn="auto">
              <a:lnSpc>
                <a:spcPct val="80000"/>
              </a:lnSpc>
              <a:spcAft>
                <a:spcPts val="0"/>
              </a:spcAft>
              <a:buClr>
                <a:schemeClr val="accent3"/>
              </a:buClr>
              <a:buFont typeface="Arial" charset="0"/>
              <a:buNone/>
              <a:defRPr/>
            </a:pPr>
            <a:endParaRPr lang="en-US" altLang="en-US" sz="900" dirty="0">
              <a:cs typeface="+mn-cs"/>
            </a:endParaRPr>
          </a:p>
          <a:p>
            <a:pPr marL="274320" indent="-274320" fontAlgn="auto">
              <a:lnSpc>
                <a:spcPct val="80000"/>
              </a:lnSpc>
              <a:spcAft>
                <a:spcPts val="0"/>
              </a:spcAft>
              <a:buClr>
                <a:schemeClr val="accent3"/>
              </a:buClr>
              <a:buFont typeface="Arial" charset="0"/>
              <a:buNone/>
              <a:defRPr/>
            </a:pPr>
            <a:r>
              <a:rPr lang="en-US" altLang="en-US" sz="900" dirty="0">
                <a:cs typeface="+mn-cs"/>
              </a:rPr>
              <a:t>   for( </a:t>
            </a:r>
            <a:r>
              <a:rPr lang="en-US" altLang="en-US" sz="900" dirty="0" err="1">
                <a:cs typeface="+mn-cs"/>
              </a:rPr>
              <a:t>i</a:t>
            </a:r>
            <a:r>
              <a:rPr lang="en-US" altLang="en-US" sz="900" dirty="0">
                <a:cs typeface="+mn-cs"/>
              </a:rPr>
              <a:t>=0; </a:t>
            </a:r>
            <a:r>
              <a:rPr lang="en-US" altLang="en-US" sz="900" dirty="0" err="1">
                <a:cs typeface="+mn-cs"/>
              </a:rPr>
              <a:t>i</a:t>
            </a:r>
            <a:r>
              <a:rPr lang="en-US" altLang="en-US" sz="900" dirty="0">
                <a:cs typeface="+mn-cs"/>
              </a:rPr>
              <a:t> &lt; NUM_THREADS; </a:t>
            </a:r>
            <a:r>
              <a:rPr lang="en-US" altLang="en-US" sz="900" dirty="0" err="1">
                <a:cs typeface="+mn-cs"/>
              </a:rPr>
              <a:t>i</a:t>
            </a:r>
            <a:r>
              <a:rPr lang="en-US" altLang="en-US" sz="900" dirty="0">
                <a:cs typeface="+mn-cs"/>
              </a:rPr>
              <a:t>++ ){</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cout</a:t>
            </a:r>
            <a:r>
              <a:rPr lang="en-US" altLang="en-US" sz="900" dirty="0">
                <a:cs typeface="+mn-cs"/>
              </a:rPr>
              <a:t> &lt;&lt;"main() : creating thread, " &lt;&lt; </a:t>
            </a:r>
            <a:r>
              <a:rPr lang="en-US" altLang="en-US" sz="900" dirty="0" err="1">
                <a:cs typeface="+mn-cs"/>
              </a:rPr>
              <a:t>i</a:t>
            </a:r>
            <a:r>
              <a:rPr lang="en-US" altLang="en-US" sz="900" dirty="0">
                <a:cs typeface="+mn-cs"/>
              </a:rPr>
              <a:t> &lt;&lt; </a:t>
            </a:r>
            <a:r>
              <a:rPr lang="en-US" altLang="en-US" sz="900" dirty="0" err="1">
                <a:cs typeface="+mn-cs"/>
              </a:rPr>
              <a:t>endl</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td[</a:t>
            </a:r>
            <a:r>
              <a:rPr lang="en-US" altLang="en-US" sz="900" dirty="0" err="1">
                <a:cs typeface="+mn-cs"/>
              </a:rPr>
              <a:t>i</a:t>
            </a:r>
            <a:r>
              <a:rPr lang="en-US" altLang="en-US" sz="900" dirty="0">
                <a:cs typeface="+mn-cs"/>
              </a:rPr>
              <a:t>].</a:t>
            </a:r>
            <a:r>
              <a:rPr lang="en-US" altLang="en-US" sz="900" dirty="0" err="1">
                <a:cs typeface="+mn-cs"/>
              </a:rPr>
              <a:t>thread_id</a:t>
            </a:r>
            <a:r>
              <a:rPr lang="en-US" altLang="en-US" sz="900" dirty="0">
                <a:cs typeface="+mn-cs"/>
              </a:rPr>
              <a:t> = </a:t>
            </a:r>
            <a:r>
              <a:rPr lang="en-US" altLang="en-US" sz="900" dirty="0" err="1">
                <a:cs typeface="+mn-cs"/>
              </a:rPr>
              <a:t>i</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td[</a:t>
            </a:r>
            <a:r>
              <a:rPr lang="en-US" altLang="en-US" sz="900" dirty="0" err="1">
                <a:cs typeface="+mn-cs"/>
              </a:rPr>
              <a:t>i</a:t>
            </a:r>
            <a:r>
              <a:rPr lang="en-US" altLang="en-US" sz="900" dirty="0">
                <a:cs typeface="+mn-cs"/>
              </a:rPr>
              <a:t>].message = "This is message";</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rc</a:t>
            </a:r>
            <a:r>
              <a:rPr lang="en-US" altLang="en-US" sz="900" dirty="0">
                <a:cs typeface="+mn-cs"/>
              </a:rPr>
              <a:t> = </a:t>
            </a:r>
            <a:r>
              <a:rPr lang="en-US" altLang="en-US" sz="900" dirty="0" err="1">
                <a:cs typeface="+mn-cs"/>
              </a:rPr>
              <a:t>pthread_create</a:t>
            </a:r>
            <a:r>
              <a:rPr lang="en-US" altLang="en-US" sz="900" dirty="0">
                <a:cs typeface="+mn-cs"/>
              </a:rPr>
              <a:t>(&amp;threads[</a:t>
            </a:r>
            <a:r>
              <a:rPr lang="en-US" altLang="en-US" sz="900" dirty="0" err="1">
                <a:cs typeface="+mn-cs"/>
              </a:rPr>
              <a:t>i</a:t>
            </a:r>
            <a:r>
              <a:rPr lang="en-US" altLang="en-US" sz="900" dirty="0">
                <a:cs typeface="+mn-cs"/>
              </a:rPr>
              <a:t>], NULL,</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PrintHello</a:t>
            </a:r>
            <a:r>
              <a:rPr lang="en-US" altLang="en-US" sz="900" dirty="0">
                <a:cs typeface="+mn-cs"/>
              </a:rPr>
              <a:t>, (void *)&amp;td[</a:t>
            </a:r>
            <a:r>
              <a:rPr lang="en-US" altLang="en-US" sz="900" dirty="0" err="1">
                <a:cs typeface="+mn-cs"/>
              </a:rPr>
              <a:t>i</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if (</a:t>
            </a:r>
            <a:r>
              <a:rPr lang="en-US" altLang="en-US" sz="900" dirty="0" err="1">
                <a:cs typeface="+mn-cs"/>
              </a:rPr>
              <a:t>rc</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cout</a:t>
            </a:r>
            <a:r>
              <a:rPr lang="en-US" altLang="en-US" sz="900" dirty="0">
                <a:cs typeface="+mn-cs"/>
              </a:rPr>
              <a:t> &lt;&lt; "</a:t>
            </a:r>
            <a:r>
              <a:rPr lang="en-US" altLang="en-US" sz="900" dirty="0" err="1">
                <a:cs typeface="+mn-cs"/>
              </a:rPr>
              <a:t>Error:unable</a:t>
            </a:r>
            <a:r>
              <a:rPr lang="en-US" altLang="en-US" sz="900" dirty="0">
                <a:cs typeface="+mn-cs"/>
              </a:rPr>
              <a:t> to create thread," &lt;&lt; </a:t>
            </a:r>
            <a:r>
              <a:rPr lang="en-US" altLang="en-US" sz="900" dirty="0" err="1">
                <a:cs typeface="+mn-cs"/>
              </a:rPr>
              <a:t>rc</a:t>
            </a:r>
            <a:r>
              <a:rPr lang="en-US" altLang="en-US" sz="900" dirty="0">
                <a:cs typeface="+mn-cs"/>
              </a:rPr>
              <a:t> &lt;&lt; </a:t>
            </a:r>
            <a:r>
              <a:rPr lang="en-US" altLang="en-US" sz="900" dirty="0" err="1">
                <a:cs typeface="+mn-cs"/>
              </a:rPr>
              <a:t>endl</a:t>
            </a:r>
            <a:r>
              <a:rPr lang="en-US" altLang="en-US" sz="900" dirty="0">
                <a:cs typeface="+mn-cs"/>
              </a:rPr>
              <a:t>;</a:t>
            </a:r>
          </a:p>
          <a:p>
            <a:pPr marL="274320" indent="-274320" fontAlgn="auto">
              <a:lnSpc>
                <a:spcPct val="80000"/>
              </a:lnSpc>
              <a:spcAft>
                <a:spcPts val="0"/>
              </a:spcAft>
              <a:buClr>
                <a:schemeClr val="accent3"/>
              </a:buClr>
              <a:buFont typeface="Arial" charset="0"/>
              <a:buNone/>
              <a:defRPr/>
            </a:pPr>
            <a:r>
              <a:rPr lang="en-US" altLang="en-US" sz="900" dirty="0">
                <a:cs typeface="+mn-cs"/>
              </a:rPr>
              <a:t>         exit(-1);</a:t>
            </a:r>
          </a:p>
          <a:p>
            <a:pPr marL="274320" indent="-274320" fontAlgn="auto">
              <a:lnSpc>
                <a:spcPct val="80000"/>
              </a:lnSpc>
              <a:spcAft>
                <a:spcPts val="0"/>
              </a:spcAft>
              <a:buClr>
                <a:schemeClr val="accent3"/>
              </a:buClr>
              <a:buFont typeface="Arial" charset="0"/>
              <a:buNone/>
              <a:defRPr/>
            </a:pPr>
            <a:r>
              <a:rPr lang="en-US" altLang="en-US" sz="900" dirty="0">
                <a:cs typeface="+mn-cs"/>
              </a:rPr>
              <a:t>      }</a:t>
            </a:r>
          </a:p>
          <a:p>
            <a:pPr marL="274320" indent="-274320" fontAlgn="auto">
              <a:lnSpc>
                <a:spcPct val="80000"/>
              </a:lnSpc>
              <a:spcAft>
                <a:spcPts val="0"/>
              </a:spcAft>
              <a:buClr>
                <a:schemeClr val="accent3"/>
              </a:buClr>
              <a:buFont typeface="Arial" charset="0"/>
              <a:buNone/>
              <a:defRPr/>
            </a:pPr>
            <a:r>
              <a:rPr lang="en-US" altLang="en-US" sz="900" dirty="0">
                <a:cs typeface="+mn-cs"/>
              </a:rPr>
              <a:t>   }</a:t>
            </a:r>
          </a:p>
          <a:p>
            <a:pPr marL="274320" indent="-274320" fontAlgn="auto">
              <a:lnSpc>
                <a:spcPct val="80000"/>
              </a:lnSpc>
              <a:spcAft>
                <a:spcPts val="0"/>
              </a:spcAft>
              <a:buClr>
                <a:schemeClr val="accent3"/>
              </a:buClr>
              <a:buFont typeface="Arial" charset="0"/>
              <a:buNone/>
              <a:defRPr/>
            </a:pPr>
            <a:r>
              <a:rPr lang="en-US" altLang="en-US" sz="900" dirty="0">
                <a:cs typeface="+mn-cs"/>
              </a:rPr>
              <a:t>   </a:t>
            </a:r>
            <a:r>
              <a:rPr lang="en-US" altLang="en-US" sz="900" dirty="0" err="1">
                <a:cs typeface="+mn-cs"/>
              </a:rPr>
              <a:t>pthread_exit</a:t>
            </a:r>
            <a:r>
              <a:rPr lang="en-US" altLang="en-US" sz="900" dirty="0">
                <a:cs typeface="+mn-cs"/>
              </a:rPr>
              <a:t>(NULL);</a:t>
            </a:r>
          </a:p>
          <a:p>
            <a:pPr marL="274320" indent="-274320" fontAlgn="auto">
              <a:lnSpc>
                <a:spcPct val="80000"/>
              </a:lnSpc>
              <a:spcAft>
                <a:spcPts val="0"/>
              </a:spcAft>
              <a:buClr>
                <a:schemeClr val="accent3"/>
              </a:buClr>
              <a:buFont typeface="Arial" charset="0"/>
              <a:buNone/>
              <a:defRPr/>
            </a:pPr>
            <a:r>
              <a:rPr lang="en-US" altLang="en-US" sz="900" dirty="0">
                <a:cs typeface="+mn-cs"/>
              </a:rPr>
              <a:t>}</a:t>
            </a:r>
          </a:p>
          <a:p>
            <a:pPr marL="274320" indent="-274320" fontAlgn="auto">
              <a:lnSpc>
                <a:spcPct val="95000"/>
              </a:lnSpc>
              <a:spcBef>
                <a:spcPct val="0"/>
              </a:spcBef>
              <a:spcAft>
                <a:spcPts val="0"/>
              </a:spcAft>
              <a:buClr>
                <a:schemeClr val="accent3"/>
              </a:buClr>
              <a:buFont typeface="Arial" charset="0"/>
              <a:buNone/>
              <a:defRPr/>
            </a:pPr>
            <a:endParaRPr lang="en-US" altLang="en-US" sz="900" dirty="0">
              <a:solidFill>
                <a:srgbClr val="000000"/>
              </a:solidFill>
              <a:cs typeface="+mn-cs"/>
            </a:endParaRPr>
          </a:p>
        </p:txBody>
      </p:sp>
      <p:sp>
        <p:nvSpPr>
          <p:cNvPr id="22532" name="Rectangle 2"/>
          <p:cNvSpPr txBox="1">
            <a:spLocks noChangeArrowheads="1"/>
          </p:cNvSpPr>
          <p:nvPr/>
        </p:nvSpPr>
        <p:spPr bwMode="auto">
          <a:xfrm>
            <a:off x="250825"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a:solidFill>
                  <a:schemeClr val="tx1"/>
                </a:solidFill>
                <a:latin typeface="Arial" pitchFamily="34" charset="0"/>
                <a:ea typeface="MS PGothic" pitchFamily="34" charset="-128"/>
              </a:defRPr>
            </a:lvl1pPr>
            <a:lvl2pPr marL="742950" indent="-285750" eaLnBrk="0" hangingPunct="0">
              <a:defRPr kumimoji="1">
                <a:solidFill>
                  <a:schemeClr val="tx1"/>
                </a:solidFill>
                <a:latin typeface="Arial" pitchFamily="34" charset="0"/>
                <a:ea typeface="MS PGothic" pitchFamily="34" charset="-128"/>
              </a:defRPr>
            </a:lvl2pPr>
            <a:lvl3pPr marL="1143000" indent="-228600" eaLnBrk="0" hangingPunct="0">
              <a:defRPr kumimoji="1">
                <a:solidFill>
                  <a:schemeClr val="tx1"/>
                </a:solidFill>
                <a:latin typeface="Arial" pitchFamily="34" charset="0"/>
                <a:ea typeface="MS PGothic" pitchFamily="34" charset="-128"/>
              </a:defRPr>
            </a:lvl3pPr>
            <a:lvl4pPr marL="1600200" indent="-228600" eaLnBrk="0" hangingPunct="0">
              <a:defRPr kumimoji="1">
                <a:solidFill>
                  <a:schemeClr val="tx1"/>
                </a:solidFill>
                <a:latin typeface="Arial" pitchFamily="34" charset="0"/>
                <a:ea typeface="MS PGothic" pitchFamily="34" charset="-128"/>
              </a:defRPr>
            </a:lvl4pPr>
            <a:lvl5pPr marL="2057400" indent="-228600" eaLnBrk="0" hangingPunct="0">
              <a:defRPr kumimoj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pitchFamily="34" charset="0"/>
                <a:ea typeface="MS PGothic" pitchFamily="34" charset="-128"/>
              </a:defRPr>
            </a:lvl9pPr>
          </a:lstStyle>
          <a:p>
            <a:pPr eaLnBrk="1" hangingPunct="1"/>
            <a:r>
              <a:rPr kumimoji="0" lang="en-US" altLang="en-US" sz="5000" b="1">
                <a:solidFill>
                  <a:srgbClr val="1C1C1C"/>
                </a:solidFill>
                <a:latin typeface="Calibri" pitchFamily="34" charset="0"/>
              </a:rPr>
              <a:t>Example 3 C++ </a:t>
            </a:r>
            <a:endParaRPr kumimoji="0" lang="en-US" altLang="ja-JP" sz="5000" b="1">
              <a:solidFill>
                <a:srgbClr val="1C1C1C"/>
              </a:solidFill>
              <a:latin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4294967295"/>
          </p:nvPr>
        </p:nvSpPr>
        <p:spPr>
          <a:xfrm>
            <a:off x="539750" y="1423988"/>
            <a:ext cx="6815138" cy="4884737"/>
          </a:xfrm>
        </p:spPr>
        <p:txBody>
          <a:bodyPr>
            <a:normAutofit fontScale="25000" lnSpcReduction="20000"/>
          </a:bodyPr>
          <a:lstStyle/>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iostream</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cstdlib</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pthread.h</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iostream</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cstdlib</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pthread.h</a:t>
            </a:r>
            <a:r>
              <a:rPr lang="en-US" altLang="en-US" sz="2500" dirty="0">
                <a:cs typeface="+mn-cs"/>
              </a:rPr>
              <a:t>&gt;</a:t>
            </a:r>
          </a:p>
          <a:p>
            <a:pPr marL="274320" indent="-274320" fontAlgn="auto">
              <a:lnSpc>
                <a:spcPct val="80000"/>
              </a:lnSpc>
              <a:spcAft>
                <a:spcPts val="0"/>
              </a:spcAft>
              <a:buClr>
                <a:schemeClr val="accent3"/>
              </a:buClr>
              <a:buFont typeface="Arial" charset="0"/>
              <a:buNone/>
              <a:defRPr/>
            </a:pPr>
            <a:r>
              <a:rPr lang="en-US" altLang="en-US" sz="2500" dirty="0">
                <a:cs typeface="+mn-cs"/>
              </a:rPr>
              <a:t>#include &lt;</a:t>
            </a:r>
            <a:r>
              <a:rPr lang="en-US" altLang="en-US" sz="2500" dirty="0" err="1">
                <a:cs typeface="+mn-cs"/>
              </a:rPr>
              <a:t>unistd.h</a:t>
            </a:r>
            <a:r>
              <a:rPr lang="en-US" altLang="en-US" sz="2500" dirty="0">
                <a:cs typeface="+mn-cs"/>
              </a:rPr>
              <a:t>&gt;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using namespace </a:t>
            </a:r>
            <a:r>
              <a:rPr lang="en-US" altLang="en-US" sz="2500" dirty="0" err="1">
                <a:cs typeface="+mn-cs"/>
              </a:rPr>
              <a:t>std</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#define NUM_THREADS     5</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void *wait(void *t)</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i</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long </a:t>
            </a:r>
            <a:r>
              <a:rPr lang="en-US" altLang="en-US" sz="2500" dirty="0" err="1">
                <a:cs typeface="+mn-cs"/>
              </a:rPr>
              <a:t>tid</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tid</a:t>
            </a:r>
            <a:r>
              <a:rPr lang="en-US" altLang="en-US" sz="2500" dirty="0">
                <a:cs typeface="+mn-cs"/>
              </a:rPr>
              <a:t> = (long)t;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sleep(1);</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"Sleeping in thread "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"Thread with id : " &lt;&lt; </a:t>
            </a:r>
            <a:r>
              <a:rPr lang="en-US" altLang="en-US" sz="2500" dirty="0" err="1">
                <a:cs typeface="+mn-cs"/>
              </a:rPr>
              <a:t>tid</a:t>
            </a:r>
            <a:r>
              <a:rPr lang="en-US" altLang="en-US" sz="2500" dirty="0">
                <a:cs typeface="+mn-cs"/>
              </a:rPr>
              <a:t> &lt;&lt; "  ...exiting "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pthread_exit</a:t>
            </a:r>
            <a:r>
              <a:rPr lang="en-US" altLang="en-US" sz="2500" dirty="0">
                <a:cs typeface="+mn-cs"/>
              </a:rPr>
              <a:t>(NULL);</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err="1">
                <a:cs typeface="+mn-cs"/>
              </a:rPr>
              <a:t>int</a:t>
            </a:r>
            <a:r>
              <a:rPr lang="en-US" altLang="en-US" sz="2500" dirty="0">
                <a:cs typeface="+mn-cs"/>
              </a:rPr>
              <a:t> main ()</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rc</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i</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pthread_t</a:t>
            </a:r>
            <a:r>
              <a:rPr lang="en-US" altLang="en-US" sz="2500" dirty="0">
                <a:cs typeface="+mn-cs"/>
              </a:rPr>
              <a:t> threads[NUM_THREADS];</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pthread_attr_t</a:t>
            </a:r>
            <a:r>
              <a:rPr lang="en-US" altLang="en-US" sz="2500" dirty="0">
                <a:cs typeface="+mn-cs"/>
              </a:rPr>
              <a:t> </a:t>
            </a:r>
            <a:r>
              <a:rPr lang="en-US" altLang="en-US" sz="2500" dirty="0" err="1">
                <a:cs typeface="+mn-cs"/>
              </a:rPr>
              <a:t>attr</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void *status;</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 Initialize and set thread joinable</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pthread_attr_init</a:t>
            </a:r>
            <a:r>
              <a:rPr lang="en-US" altLang="en-US" sz="2500" dirty="0">
                <a:cs typeface="+mn-cs"/>
              </a:rPr>
              <a:t>(&amp;</a:t>
            </a:r>
            <a:r>
              <a:rPr lang="en-US" altLang="en-US" sz="2500" dirty="0" err="1">
                <a:cs typeface="+mn-cs"/>
              </a:rPr>
              <a:t>attr</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pthread_attr_setdetachstate</a:t>
            </a:r>
            <a:r>
              <a:rPr lang="en-US" altLang="en-US" sz="2500" dirty="0">
                <a:cs typeface="+mn-cs"/>
              </a:rPr>
              <a:t>(&amp;</a:t>
            </a:r>
            <a:r>
              <a:rPr lang="en-US" altLang="en-US" sz="2500" dirty="0" err="1">
                <a:cs typeface="+mn-cs"/>
              </a:rPr>
              <a:t>attr</a:t>
            </a:r>
            <a:r>
              <a:rPr lang="en-US" altLang="en-US" sz="2500" dirty="0">
                <a:cs typeface="+mn-cs"/>
              </a:rPr>
              <a:t>, PTHREAD_CREATE_JOINABLE);</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for( </a:t>
            </a:r>
            <a:r>
              <a:rPr lang="en-US" altLang="en-US" sz="2500" dirty="0" err="1">
                <a:cs typeface="+mn-cs"/>
              </a:rPr>
              <a:t>i</a:t>
            </a:r>
            <a:r>
              <a:rPr lang="en-US" altLang="en-US" sz="2500" dirty="0">
                <a:cs typeface="+mn-cs"/>
              </a:rPr>
              <a:t>=0; </a:t>
            </a:r>
            <a:r>
              <a:rPr lang="en-US" altLang="en-US" sz="2500" dirty="0" err="1">
                <a:cs typeface="+mn-cs"/>
              </a:rPr>
              <a:t>i</a:t>
            </a:r>
            <a:r>
              <a:rPr lang="en-US" altLang="en-US" sz="2500" dirty="0">
                <a:cs typeface="+mn-cs"/>
              </a:rPr>
              <a:t> &lt; NUM_THREADS; </a:t>
            </a:r>
            <a:r>
              <a:rPr lang="en-US" altLang="en-US" sz="2500" dirty="0" err="1">
                <a:cs typeface="+mn-cs"/>
              </a:rPr>
              <a:t>i</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"main() : creating thread, " &lt;&lt; </a:t>
            </a:r>
            <a:r>
              <a:rPr lang="en-US" altLang="en-US" sz="2500" dirty="0" err="1">
                <a:cs typeface="+mn-cs"/>
              </a:rPr>
              <a:t>i</a:t>
            </a:r>
            <a:r>
              <a:rPr lang="en-US" altLang="en-US" sz="2500" dirty="0">
                <a:cs typeface="+mn-cs"/>
              </a:rPr>
              <a:t>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rc</a:t>
            </a:r>
            <a:r>
              <a:rPr lang="en-US" altLang="en-US" sz="2500" dirty="0">
                <a:cs typeface="+mn-cs"/>
              </a:rPr>
              <a:t> = </a:t>
            </a:r>
            <a:r>
              <a:rPr lang="en-US" altLang="en-US" sz="2500" dirty="0" err="1">
                <a:cs typeface="+mn-cs"/>
              </a:rPr>
              <a:t>pthread_create</a:t>
            </a:r>
            <a:r>
              <a:rPr lang="en-US" altLang="en-US" sz="2500" dirty="0">
                <a:cs typeface="+mn-cs"/>
              </a:rPr>
              <a:t>(&amp;threads[</a:t>
            </a:r>
            <a:r>
              <a:rPr lang="en-US" altLang="en-US" sz="2500" dirty="0" err="1">
                <a:cs typeface="+mn-cs"/>
              </a:rPr>
              <a:t>i</a:t>
            </a:r>
            <a:r>
              <a:rPr lang="en-US" altLang="en-US" sz="2500" dirty="0">
                <a:cs typeface="+mn-cs"/>
              </a:rPr>
              <a:t>], NULL, wait, (void *)</a:t>
            </a:r>
            <a:r>
              <a:rPr lang="en-US" altLang="en-US" sz="2500" dirty="0" err="1">
                <a:cs typeface="+mn-cs"/>
              </a:rPr>
              <a:t>i</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if (</a:t>
            </a:r>
            <a:r>
              <a:rPr lang="en-US" altLang="en-US" sz="2500" dirty="0" err="1">
                <a:cs typeface="+mn-cs"/>
              </a:rPr>
              <a:t>rc</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a:t>
            </a:r>
            <a:r>
              <a:rPr lang="en-US" altLang="en-US" sz="2500" dirty="0" err="1">
                <a:cs typeface="+mn-cs"/>
              </a:rPr>
              <a:t>Error:unable</a:t>
            </a:r>
            <a:r>
              <a:rPr lang="en-US" altLang="en-US" sz="2500" dirty="0">
                <a:cs typeface="+mn-cs"/>
              </a:rPr>
              <a:t> to create thread," &lt;&lt; </a:t>
            </a:r>
            <a:r>
              <a:rPr lang="en-US" altLang="en-US" sz="2500" dirty="0" err="1">
                <a:cs typeface="+mn-cs"/>
              </a:rPr>
              <a:t>rc</a:t>
            </a:r>
            <a:r>
              <a:rPr lang="en-US" altLang="en-US" sz="2500" dirty="0">
                <a:cs typeface="+mn-cs"/>
              </a:rPr>
              <a:t>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exit(-1);</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 free attribute and wait for the other threads</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pthread_attr_destroy</a:t>
            </a:r>
            <a:r>
              <a:rPr lang="en-US" altLang="en-US" sz="2500" dirty="0">
                <a:cs typeface="+mn-cs"/>
              </a:rPr>
              <a:t>(&amp;</a:t>
            </a:r>
            <a:r>
              <a:rPr lang="en-US" altLang="en-US" sz="2500" dirty="0" err="1">
                <a:cs typeface="+mn-cs"/>
              </a:rPr>
              <a:t>attr</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for( </a:t>
            </a:r>
            <a:r>
              <a:rPr lang="en-US" altLang="en-US" sz="2500" dirty="0" err="1">
                <a:cs typeface="+mn-cs"/>
              </a:rPr>
              <a:t>i</a:t>
            </a:r>
            <a:r>
              <a:rPr lang="en-US" altLang="en-US" sz="2500" dirty="0">
                <a:cs typeface="+mn-cs"/>
              </a:rPr>
              <a:t>=0; </a:t>
            </a:r>
            <a:r>
              <a:rPr lang="en-US" altLang="en-US" sz="2500" dirty="0" err="1">
                <a:cs typeface="+mn-cs"/>
              </a:rPr>
              <a:t>i</a:t>
            </a:r>
            <a:r>
              <a:rPr lang="en-US" altLang="en-US" sz="2500" dirty="0">
                <a:cs typeface="+mn-cs"/>
              </a:rPr>
              <a:t> &lt; NUM_THREADS; </a:t>
            </a:r>
            <a:r>
              <a:rPr lang="en-US" altLang="en-US" sz="2500" dirty="0" err="1">
                <a:cs typeface="+mn-cs"/>
              </a:rPr>
              <a:t>i</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rc</a:t>
            </a:r>
            <a:r>
              <a:rPr lang="en-US" altLang="en-US" sz="2500" dirty="0">
                <a:cs typeface="+mn-cs"/>
              </a:rPr>
              <a:t> = </a:t>
            </a:r>
            <a:r>
              <a:rPr lang="en-US" altLang="en-US" sz="2500" dirty="0" err="1">
                <a:cs typeface="+mn-cs"/>
              </a:rPr>
              <a:t>pthread_join</a:t>
            </a:r>
            <a:r>
              <a:rPr lang="en-US" altLang="en-US" sz="2500" dirty="0">
                <a:cs typeface="+mn-cs"/>
              </a:rPr>
              <a:t>(threads[</a:t>
            </a:r>
            <a:r>
              <a:rPr lang="en-US" altLang="en-US" sz="2500" dirty="0" err="1">
                <a:cs typeface="+mn-cs"/>
              </a:rPr>
              <a:t>i</a:t>
            </a:r>
            <a:r>
              <a:rPr lang="en-US" altLang="en-US" sz="2500" dirty="0">
                <a:cs typeface="+mn-cs"/>
              </a:rPr>
              <a:t>], &amp;status);</a:t>
            </a:r>
          </a:p>
          <a:p>
            <a:pPr marL="274320" indent="-274320" fontAlgn="auto">
              <a:lnSpc>
                <a:spcPct val="80000"/>
              </a:lnSpc>
              <a:spcAft>
                <a:spcPts val="0"/>
              </a:spcAft>
              <a:buClr>
                <a:schemeClr val="accent3"/>
              </a:buClr>
              <a:buFont typeface="Arial" charset="0"/>
              <a:buNone/>
              <a:defRPr/>
            </a:pPr>
            <a:r>
              <a:rPr lang="en-US" altLang="en-US" sz="2500" dirty="0">
                <a:cs typeface="+mn-cs"/>
              </a:rPr>
              <a:t>      if (</a:t>
            </a:r>
            <a:r>
              <a:rPr lang="en-US" altLang="en-US" sz="2500" dirty="0" err="1">
                <a:cs typeface="+mn-cs"/>
              </a:rPr>
              <a:t>rc</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a:t>
            </a:r>
            <a:r>
              <a:rPr lang="en-US" altLang="en-US" sz="2500" dirty="0" err="1">
                <a:cs typeface="+mn-cs"/>
              </a:rPr>
              <a:t>Error:unable</a:t>
            </a:r>
            <a:r>
              <a:rPr lang="en-US" altLang="en-US" sz="2500" dirty="0">
                <a:cs typeface="+mn-cs"/>
              </a:rPr>
              <a:t> to join," &lt;&lt; </a:t>
            </a:r>
            <a:r>
              <a:rPr lang="en-US" altLang="en-US" sz="2500" dirty="0" err="1">
                <a:cs typeface="+mn-cs"/>
              </a:rPr>
              <a:t>rc</a:t>
            </a:r>
            <a:r>
              <a:rPr lang="en-US" altLang="en-US" sz="2500" dirty="0">
                <a:cs typeface="+mn-cs"/>
              </a:rPr>
              <a:t>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exit(-1);</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"Main: completed thread id :" &lt;&lt; </a:t>
            </a:r>
            <a:r>
              <a:rPr lang="en-US" altLang="en-US" sz="2500" dirty="0" err="1">
                <a:cs typeface="+mn-cs"/>
              </a:rPr>
              <a:t>i</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  exiting with status :" &lt;&lt; status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"Main: program exiting."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pthread_exit</a:t>
            </a:r>
            <a:r>
              <a:rPr lang="en-US" altLang="en-US" sz="2500" dirty="0">
                <a:cs typeface="+mn-cs"/>
              </a:rPr>
              <a:t>(NULL);</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using namespace </a:t>
            </a:r>
            <a:r>
              <a:rPr lang="en-US" altLang="en-US" sz="2500" dirty="0" err="1">
                <a:cs typeface="+mn-cs"/>
              </a:rPr>
              <a:t>std</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#define NUM_THREADS     5</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err="1">
                <a:cs typeface="+mn-cs"/>
              </a:rPr>
              <a:t>struct</a:t>
            </a:r>
            <a:r>
              <a:rPr lang="en-US" altLang="en-US" sz="2500" dirty="0">
                <a:cs typeface="+mn-cs"/>
              </a:rPr>
              <a:t> </a:t>
            </a:r>
            <a:r>
              <a:rPr lang="en-US" altLang="en-US" sz="2500" dirty="0" err="1">
                <a:cs typeface="+mn-cs"/>
              </a:rPr>
              <a:t>thread_data</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thread_id</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char *message;</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void *</a:t>
            </a:r>
            <a:r>
              <a:rPr lang="en-US" altLang="en-US" sz="2500" dirty="0" err="1">
                <a:cs typeface="+mn-cs"/>
              </a:rPr>
              <a:t>PrintHello</a:t>
            </a:r>
            <a:r>
              <a:rPr lang="en-US" altLang="en-US" sz="2500" dirty="0">
                <a:cs typeface="+mn-cs"/>
              </a:rPr>
              <a:t>(void *</a:t>
            </a:r>
            <a:r>
              <a:rPr lang="en-US" altLang="en-US" sz="2500" dirty="0" err="1">
                <a:cs typeface="+mn-cs"/>
              </a:rPr>
              <a:t>threadarg</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struct</a:t>
            </a:r>
            <a:r>
              <a:rPr lang="en-US" altLang="en-US" sz="2500" dirty="0">
                <a:cs typeface="+mn-cs"/>
              </a:rPr>
              <a:t> </a:t>
            </a:r>
            <a:r>
              <a:rPr lang="en-US" altLang="en-US" sz="2500" dirty="0" err="1">
                <a:cs typeface="+mn-cs"/>
              </a:rPr>
              <a:t>thread_data</a:t>
            </a:r>
            <a:r>
              <a:rPr lang="en-US" altLang="en-US" sz="2500" dirty="0">
                <a:cs typeface="+mn-cs"/>
              </a:rPr>
              <a:t> *</a:t>
            </a:r>
            <a:r>
              <a:rPr lang="en-US" altLang="en-US" sz="2500" dirty="0" err="1">
                <a:cs typeface="+mn-cs"/>
              </a:rPr>
              <a:t>my_data</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my_data</a:t>
            </a:r>
            <a:r>
              <a:rPr lang="en-US" altLang="en-US" sz="2500" dirty="0">
                <a:cs typeface="+mn-cs"/>
              </a:rPr>
              <a:t> = (</a:t>
            </a:r>
            <a:r>
              <a:rPr lang="en-US" altLang="en-US" sz="2500" dirty="0" err="1">
                <a:cs typeface="+mn-cs"/>
              </a:rPr>
              <a:t>struct</a:t>
            </a:r>
            <a:r>
              <a:rPr lang="en-US" altLang="en-US" sz="2500" dirty="0">
                <a:cs typeface="+mn-cs"/>
              </a:rPr>
              <a:t> </a:t>
            </a:r>
            <a:r>
              <a:rPr lang="en-US" altLang="en-US" sz="2500" dirty="0" err="1">
                <a:cs typeface="+mn-cs"/>
              </a:rPr>
              <a:t>thread_data</a:t>
            </a:r>
            <a:r>
              <a:rPr lang="en-US" altLang="en-US" sz="2500" dirty="0">
                <a:cs typeface="+mn-cs"/>
              </a:rPr>
              <a:t> *) </a:t>
            </a:r>
            <a:r>
              <a:rPr lang="en-US" altLang="en-US" sz="2500" dirty="0" err="1">
                <a:cs typeface="+mn-cs"/>
              </a:rPr>
              <a:t>threadarg</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"Thread ID : " &lt;&lt; </a:t>
            </a:r>
            <a:r>
              <a:rPr lang="en-US" altLang="en-US" sz="2500" dirty="0" err="1">
                <a:cs typeface="+mn-cs"/>
              </a:rPr>
              <a:t>my_data</a:t>
            </a:r>
            <a:r>
              <a:rPr lang="en-US" altLang="en-US" sz="2500" dirty="0">
                <a:cs typeface="+mn-cs"/>
              </a:rPr>
              <a:t>-&gt;</a:t>
            </a:r>
            <a:r>
              <a:rPr lang="en-US" altLang="en-US" sz="2500" dirty="0" err="1">
                <a:cs typeface="+mn-cs"/>
              </a:rPr>
              <a:t>thread_id</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 Message : " &lt;&lt; </a:t>
            </a:r>
            <a:r>
              <a:rPr lang="en-US" altLang="en-US" sz="2500" dirty="0" err="1">
                <a:cs typeface="+mn-cs"/>
              </a:rPr>
              <a:t>my_data</a:t>
            </a:r>
            <a:r>
              <a:rPr lang="en-US" altLang="en-US" sz="2500" dirty="0">
                <a:cs typeface="+mn-cs"/>
              </a:rPr>
              <a:t>-&gt;message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pthread_exit</a:t>
            </a:r>
            <a:r>
              <a:rPr lang="en-US" altLang="en-US" sz="2500" dirty="0">
                <a:cs typeface="+mn-cs"/>
              </a:rPr>
              <a:t>(NULL);</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err="1">
                <a:cs typeface="+mn-cs"/>
              </a:rPr>
              <a:t>int</a:t>
            </a:r>
            <a:r>
              <a:rPr lang="en-US" altLang="en-US" sz="2500" dirty="0">
                <a:cs typeface="+mn-cs"/>
              </a:rPr>
              <a:t> main ()</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pthread_t</a:t>
            </a:r>
            <a:r>
              <a:rPr lang="en-US" altLang="en-US" sz="2500" dirty="0">
                <a:cs typeface="+mn-cs"/>
              </a:rPr>
              <a:t> threads[NUM_THREADS];</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struct</a:t>
            </a:r>
            <a:r>
              <a:rPr lang="en-US" altLang="en-US" sz="2500" dirty="0">
                <a:cs typeface="+mn-cs"/>
              </a:rPr>
              <a:t> </a:t>
            </a:r>
            <a:r>
              <a:rPr lang="en-US" altLang="en-US" sz="2500" dirty="0" err="1">
                <a:cs typeface="+mn-cs"/>
              </a:rPr>
              <a:t>thread_data</a:t>
            </a:r>
            <a:r>
              <a:rPr lang="en-US" altLang="en-US" sz="2500" dirty="0">
                <a:cs typeface="+mn-cs"/>
              </a:rPr>
              <a:t> td[NUM_THREADS];</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rc</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int</a:t>
            </a:r>
            <a:r>
              <a:rPr lang="en-US" altLang="en-US" sz="2500" dirty="0">
                <a:cs typeface="+mn-cs"/>
              </a:rPr>
              <a:t> </a:t>
            </a:r>
            <a:r>
              <a:rPr lang="en-US" altLang="en-US" sz="2500" dirty="0" err="1">
                <a:cs typeface="+mn-cs"/>
              </a:rPr>
              <a:t>i</a:t>
            </a:r>
            <a:r>
              <a:rPr lang="en-US" altLang="en-US" sz="2500" dirty="0">
                <a:cs typeface="+mn-cs"/>
              </a:rPr>
              <a:t>;</a:t>
            </a:r>
          </a:p>
          <a:p>
            <a:pPr marL="274320" indent="-274320" fontAlgn="auto">
              <a:lnSpc>
                <a:spcPct val="80000"/>
              </a:lnSpc>
              <a:spcAft>
                <a:spcPts val="0"/>
              </a:spcAft>
              <a:buClr>
                <a:schemeClr val="accent3"/>
              </a:buClr>
              <a:buFont typeface="Arial" charset="0"/>
              <a:buNone/>
              <a:defRPr/>
            </a:pPr>
            <a:endParaRPr lang="en-US" altLang="en-US" sz="2500" dirty="0">
              <a:cs typeface="+mn-cs"/>
            </a:endParaRPr>
          </a:p>
          <a:p>
            <a:pPr marL="274320" indent="-274320" fontAlgn="auto">
              <a:lnSpc>
                <a:spcPct val="80000"/>
              </a:lnSpc>
              <a:spcAft>
                <a:spcPts val="0"/>
              </a:spcAft>
              <a:buClr>
                <a:schemeClr val="accent3"/>
              </a:buClr>
              <a:buFont typeface="Arial" charset="0"/>
              <a:buNone/>
              <a:defRPr/>
            </a:pPr>
            <a:r>
              <a:rPr lang="en-US" altLang="en-US" sz="2500" dirty="0">
                <a:cs typeface="+mn-cs"/>
              </a:rPr>
              <a:t>   for( </a:t>
            </a:r>
            <a:r>
              <a:rPr lang="en-US" altLang="en-US" sz="2500" dirty="0" err="1">
                <a:cs typeface="+mn-cs"/>
              </a:rPr>
              <a:t>i</a:t>
            </a:r>
            <a:r>
              <a:rPr lang="en-US" altLang="en-US" sz="2500" dirty="0">
                <a:cs typeface="+mn-cs"/>
              </a:rPr>
              <a:t>=0; </a:t>
            </a:r>
            <a:r>
              <a:rPr lang="en-US" altLang="en-US" sz="2500" dirty="0" err="1">
                <a:cs typeface="+mn-cs"/>
              </a:rPr>
              <a:t>i</a:t>
            </a:r>
            <a:r>
              <a:rPr lang="en-US" altLang="en-US" sz="2500" dirty="0">
                <a:cs typeface="+mn-cs"/>
              </a:rPr>
              <a:t> &lt; NUM_THREADS; </a:t>
            </a:r>
            <a:r>
              <a:rPr lang="en-US" altLang="en-US" sz="2500" dirty="0" err="1">
                <a:cs typeface="+mn-cs"/>
              </a:rPr>
              <a:t>i</a:t>
            </a: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&lt;&lt;"main() : creating thread, " &lt;&lt; </a:t>
            </a:r>
            <a:r>
              <a:rPr lang="en-US" altLang="en-US" sz="2500" dirty="0" err="1">
                <a:cs typeface="+mn-cs"/>
              </a:rPr>
              <a:t>i</a:t>
            </a:r>
            <a:r>
              <a:rPr lang="en-US" altLang="en-US" sz="2500" dirty="0">
                <a:cs typeface="+mn-cs"/>
              </a:rPr>
              <a:t>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td[</a:t>
            </a:r>
            <a:r>
              <a:rPr lang="en-US" altLang="en-US" sz="2500" dirty="0" err="1">
                <a:cs typeface="+mn-cs"/>
              </a:rPr>
              <a:t>i</a:t>
            </a:r>
            <a:r>
              <a:rPr lang="en-US" altLang="en-US" sz="2500" dirty="0">
                <a:cs typeface="+mn-cs"/>
              </a:rPr>
              <a:t>].</a:t>
            </a:r>
            <a:r>
              <a:rPr lang="en-US" altLang="en-US" sz="2500" dirty="0" err="1">
                <a:cs typeface="+mn-cs"/>
              </a:rPr>
              <a:t>thread_id</a:t>
            </a:r>
            <a:r>
              <a:rPr lang="en-US" altLang="en-US" sz="2500" dirty="0">
                <a:cs typeface="+mn-cs"/>
              </a:rPr>
              <a:t> = </a:t>
            </a:r>
            <a:r>
              <a:rPr lang="en-US" altLang="en-US" sz="2500" dirty="0" err="1">
                <a:cs typeface="+mn-cs"/>
              </a:rPr>
              <a:t>i</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td[</a:t>
            </a:r>
            <a:r>
              <a:rPr lang="en-US" altLang="en-US" sz="2500" dirty="0" err="1">
                <a:cs typeface="+mn-cs"/>
              </a:rPr>
              <a:t>i</a:t>
            </a:r>
            <a:r>
              <a:rPr lang="en-US" altLang="en-US" sz="2500" dirty="0">
                <a:cs typeface="+mn-cs"/>
              </a:rPr>
              <a:t>].message = "This is message";</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rc</a:t>
            </a:r>
            <a:r>
              <a:rPr lang="en-US" altLang="en-US" sz="2500" dirty="0">
                <a:cs typeface="+mn-cs"/>
              </a:rPr>
              <a:t> = </a:t>
            </a:r>
            <a:r>
              <a:rPr lang="en-US" altLang="en-US" sz="2500" dirty="0" err="1">
                <a:cs typeface="+mn-cs"/>
              </a:rPr>
              <a:t>pthread_create</a:t>
            </a:r>
            <a:r>
              <a:rPr lang="en-US" altLang="en-US" sz="2500" dirty="0">
                <a:cs typeface="+mn-cs"/>
              </a:rPr>
              <a:t>(&amp;threads[</a:t>
            </a:r>
            <a:r>
              <a:rPr lang="en-US" altLang="en-US" sz="2500" dirty="0" err="1">
                <a:cs typeface="+mn-cs"/>
              </a:rPr>
              <a:t>i</a:t>
            </a:r>
            <a:r>
              <a:rPr lang="en-US" altLang="en-US" sz="2500" dirty="0">
                <a:cs typeface="+mn-cs"/>
              </a:rPr>
              <a:t>], NULL,</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PrintHello</a:t>
            </a:r>
            <a:r>
              <a:rPr lang="en-US" altLang="en-US" sz="2500" dirty="0">
                <a:cs typeface="+mn-cs"/>
              </a:rPr>
              <a:t>, (void *)&amp;td[</a:t>
            </a:r>
            <a:r>
              <a:rPr lang="en-US" altLang="en-US" sz="2500" dirty="0" err="1">
                <a:cs typeface="+mn-cs"/>
              </a:rPr>
              <a:t>i</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if (</a:t>
            </a:r>
            <a:r>
              <a:rPr lang="en-US" altLang="en-US" sz="2500" dirty="0" err="1">
                <a:cs typeface="+mn-cs"/>
              </a:rPr>
              <a:t>rc</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cout</a:t>
            </a:r>
            <a:r>
              <a:rPr lang="en-US" altLang="en-US" sz="2500" dirty="0">
                <a:cs typeface="+mn-cs"/>
              </a:rPr>
              <a:t> &lt;&lt; "</a:t>
            </a:r>
            <a:r>
              <a:rPr lang="en-US" altLang="en-US" sz="2500" dirty="0" err="1">
                <a:cs typeface="+mn-cs"/>
              </a:rPr>
              <a:t>Error:unable</a:t>
            </a:r>
            <a:r>
              <a:rPr lang="en-US" altLang="en-US" sz="2500" dirty="0">
                <a:cs typeface="+mn-cs"/>
              </a:rPr>
              <a:t> to create thread," &lt;&lt; </a:t>
            </a:r>
            <a:r>
              <a:rPr lang="en-US" altLang="en-US" sz="2500" dirty="0" err="1">
                <a:cs typeface="+mn-cs"/>
              </a:rPr>
              <a:t>rc</a:t>
            </a:r>
            <a:r>
              <a:rPr lang="en-US" altLang="en-US" sz="2500" dirty="0">
                <a:cs typeface="+mn-cs"/>
              </a:rPr>
              <a:t> &lt;&lt; </a:t>
            </a:r>
            <a:r>
              <a:rPr lang="en-US" altLang="en-US" sz="2500" dirty="0" err="1">
                <a:cs typeface="+mn-cs"/>
              </a:rPr>
              <a:t>endl</a:t>
            </a:r>
            <a:r>
              <a:rPr lang="en-US" altLang="en-US" sz="2500" dirty="0">
                <a:cs typeface="+mn-cs"/>
              </a:rPr>
              <a:t>;</a:t>
            </a:r>
          </a:p>
          <a:p>
            <a:pPr marL="274320" indent="-274320" fontAlgn="auto">
              <a:lnSpc>
                <a:spcPct val="80000"/>
              </a:lnSpc>
              <a:spcAft>
                <a:spcPts val="0"/>
              </a:spcAft>
              <a:buClr>
                <a:schemeClr val="accent3"/>
              </a:buClr>
              <a:buFont typeface="Arial" charset="0"/>
              <a:buNone/>
              <a:defRPr/>
            </a:pPr>
            <a:r>
              <a:rPr lang="en-US" altLang="en-US" sz="2500" dirty="0">
                <a:cs typeface="+mn-cs"/>
              </a:rPr>
              <a:t>         exit(-1);</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p>
          <a:p>
            <a:pPr marL="274320" indent="-274320" fontAlgn="auto">
              <a:lnSpc>
                <a:spcPct val="80000"/>
              </a:lnSpc>
              <a:spcAft>
                <a:spcPts val="0"/>
              </a:spcAft>
              <a:buClr>
                <a:schemeClr val="accent3"/>
              </a:buClr>
              <a:buFont typeface="Arial" charset="0"/>
              <a:buNone/>
              <a:defRPr/>
            </a:pPr>
            <a:r>
              <a:rPr lang="en-US" altLang="en-US" sz="2500" dirty="0">
                <a:cs typeface="+mn-cs"/>
              </a:rPr>
              <a:t>   </a:t>
            </a:r>
            <a:r>
              <a:rPr lang="en-US" altLang="en-US" sz="2500" dirty="0" err="1">
                <a:cs typeface="+mn-cs"/>
              </a:rPr>
              <a:t>pthread_exit</a:t>
            </a:r>
            <a:r>
              <a:rPr lang="en-US" altLang="en-US" sz="2500" dirty="0">
                <a:cs typeface="+mn-cs"/>
              </a:rPr>
              <a:t>(NULL);</a:t>
            </a:r>
          </a:p>
          <a:p>
            <a:pPr marL="274320" indent="-274320" fontAlgn="auto">
              <a:lnSpc>
                <a:spcPct val="80000"/>
              </a:lnSpc>
              <a:spcAft>
                <a:spcPts val="0"/>
              </a:spcAft>
              <a:buClr>
                <a:schemeClr val="accent3"/>
              </a:buClr>
              <a:buFont typeface="Arial" charset="0"/>
              <a:buNone/>
              <a:defRPr/>
            </a:pPr>
            <a:r>
              <a:rPr lang="en-US" altLang="en-US" sz="2500" dirty="0">
                <a:cs typeface="+mn-cs"/>
              </a:rPr>
              <a:t>}</a:t>
            </a:r>
          </a:p>
          <a:p>
            <a:pPr marL="274320" indent="-274320" fontAlgn="auto">
              <a:lnSpc>
                <a:spcPct val="95000"/>
              </a:lnSpc>
              <a:spcBef>
                <a:spcPct val="0"/>
              </a:spcBef>
              <a:spcAft>
                <a:spcPts val="0"/>
              </a:spcAft>
              <a:buClr>
                <a:schemeClr val="accent3"/>
              </a:buClr>
              <a:buFont typeface="Arial" charset="0"/>
              <a:buNone/>
              <a:defRPr/>
            </a:pPr>
            <a:endParaRPr lang="en-US" altLang="en-US" sz="900" dirty="0">
              <a:solidFill>
                <a:srgbClr val="000000"/>
              </a:solidFill>
              <a:cs typeface="+mn-cs"/>
            </a:endParaRPr>
          </a:p>
        </p:txBody>
      </p:sp>
      <p:sp>
        <p:nvSpPr>
          <p:cNvPr id="23556" name="Rectangle 2"/>
          <p:cNvSpPr txBox="1">
            <a:spLocks noChangeArrowheads="1"/>
          </p:cNvSpPr>
          <p:nvPr/>
        </p:nvSpPr>
        <p:spPr bwMode="auto">
          <a:xfrm>
            <a:off x="250825"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a:solidFill>
                  <a:schemeClr val="tx1"/>
                </a:solidFill>
                <a:latin typeface="Arial" pitchFamily="34" charset="0"/>
                <a:ea typeface="MS PGothic" pitchFamily="34" charset="-128"/>
              </a:defRPr>
            </a:lvl1pPr>
            <a:lvl2pPr marL="742950" indent="-285750" eaLnBrk="0" hangingPunct="0">
              <a:defRPr kumimoji="1">
                <a:solidFill>
                  <a:schemeClr val="tx1"/>
                </a:solidFill>
                <a:latin typeface="Arial" pitchFamily="34" charset="0"/>
                <a:ea typeface="MS PGothic" pitchFamily="34" charset="-128"/>
              </a:defRPr>
            </a:lvl2pPr>
            <a:lvl3pPr marL="1143000" indent="-228600" eaLnBrk="0" hangingPunct="0">
              <a:defRPr kumimoji="1">
                <a:solidFill>
                  <a:schemeClr val="tx1"/>
                </a:solidFill>
                <a:latin typeface="Arial" pitchFamily="34" charset="0"/>
                <a:ea typeface="MS PGothic" pitchFamily="34" charset="-128"/>
              </a:defRPr>
            </a:lvl3pPr>
            <a:lvl4pPr marL="1600200" indent="-228600" eaLnBrk="0" hangingPunct="0">
              <a:defRPr kumimoji="1">
                <a:solidFill>
                  <a:schemeClr val="tx1"/>
                </a:solidFill>
                <a:latin typeface="Arial" pitchFamily="34" charset="0"/>
                <a:ea typeface="MS PGothic" pitchFamily="34" charset="-128"/>
              </a:defRPr>
            </a:lvl4pPr>
            <a:lvl5pPr marL="2057400" indent="-228600" eaLnBrk="0" hangingPunct="0">
              <a:defRPr kumimoji="1">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kumimoji="1">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kumimoji="1">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kumimoji="1">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kumimoji="1">
                <a:solidFill>
                  <a:schemeClr val="tx1"/>
                </a:solidFill>
                <a:latin typeface="Arial" pitchFamily="34" charset="0"/>
                <a:ea typeface="MS PGothic" pitchFamily="34" charset="-128"/>
              </a:defRPr>
            </a:lvl9pPr>
          </a:lstStyle>
          <a:p>
            <a:pPr eaLnBrk="1" hangingPunct="1"/>
            <a:r>
              <a:rPr kumimoji="0" lang="en-US" altLang="en-US" sz="5000" b="1">
                <a:solidFill>
                  <a:srgbClr val="1C1C1C"/>
                </a:solidFill>
                <a:latin typeface="Calibri" pitchFamily="34" charset="0"/>
              </a:rPr>
              <a:t>Example 4 C++ </a:t>
            </a:r>
            <a:endParaRPr kumimoji="0" lang="en-US" altLang="ja-JP" sz="5000" b="1">
              <a:solidFill>
                <a:srgbClr val="1C1C1C"/>
              </a:solidFill>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23850" y="274638"/>
            <a:ext cx="7905750" cy="1143000"/>
          </a:xfrm>
        </p:spPr>
        <p:txBody>
          <a:bodyPr/>
          <a:lstStyle/>
          <a:p>
            <a:r>
              <a:rPr lang="en-US" altLang="ja-JP" b="1" dirty="0" err="1">
                <a:solidFill>
                  <a:srgbClr val="000000"/>
                </a:solidFill>
              </a:rPr>
              <a:t>pthread_yield</a:t>
            </a:r>
            <a:endParaRPr lang="en-US" altLang="ja-JP" b="1" dirty="0">
              <a:solidFill>
                <a:srgbClr val="000000"/>
              </a:solidFill>
            </a:endParaRPr>
          </a:p>
        </p:txBody>
      </p:sp>
      <p:sp>
        <p:nvSpPr>
          <p:cNvPr id="27651" name="Rectangle 3"/>
          <p:cNvSpPr>
            <a:spLocks noGrp="1" noChangeArrowheads="1"/>
          </p:cNvSpPr>
          <p:nvPr>
            <p:ph type="body" idx="4294967295"/>
          </p:nvPr>
        </p:nvSpPr>
        <p:spPr>
          <a:xfrm>
            <a:off x="827088" y="1484313"/>
            <a:ext cx="7489825" cy="5029200"/>
          </a:xfrm>
        </p:spPr>
        <p:txBody>
          <a:bodyPr/>
          <a:lstStyle/>
          <a:p>
            <a:pPr>
              <a:buFont typeface="Arial" pitchFamily="34" charset="0"/>
              <a:buNone/>
            </a:pPr>
            <a:r>
              <a:rPr lang="en-US" altLang="en-US" sz="2000" b="1" u="sng" dirty="0">
                <a:ea typeface="HGP明朝E"/>
                <a:cs typeface="Times New Roman" pitchFamily="18" charset="0"/>
              </a:rPr>
              <a:t>Purpose</a:t>
            </a:r>
          </a:p>
          <a:p>
            <a:pPr>
              <a:buFont typeface="Arial" pitchFamily="34" charset="0"/>
              <a:buNone/>
            </a:pPr>
            <a:r>
              <a:rPr lang="en-US" altLang="en-US" sz="2000" b="1" dirty="0">
                <a:ea typeface="HGP明朝E"/>
                <a:cs typeface="Times New Roman" pitchFamily="18" charset="0"/>
              </a:rPr>
              <a:t>	</a:t>
            </a:r>
            <a:r>
              <a:rPr lang="en-US" sz="2000" b="1" dirty="0" err="1"/>
              <a:t>pthread_yield</a:t>
            </a:r>
            <a:r>
              <a:rPr lang="en-US" sz="2000" dirty="0"/>
              <a:t>() causes the calling thread to relinquish the CPU. The thread is placed at the end of the run queue for its static priority and another thread is scheduled to run. On Linux, this function is implemented as a call to </a:t>
            </a:r>
            <a:r>
              <a:rPr lang="en-US" sz="2000" u="sng" dirty="0" err="1"/>
              <a:t>sched_yield</a:t>
            </a:r>
            <a:r>
              <a:rPr lang="en-US" sz="2000" dirty="0"/>
              <a:t>.</a:t>
            </a:r>
          </a:p>
          <a:p>
            <a:pPr>
              <a:buFont typeface="Arial" pitchFamily="34" charset="0"/>
              <a:buNone/>
            </a:pPr>
            <a:endParaRPr lang="en-US" altLang="en-US" sz="2000" b="1" u="sng" dirty="0">
              <a:ea typeface="HGP明朝E"/>
              <a:cs typeface="Times New Roman" pitchFamily="18" charset="0"/>
            </a:endParaRPr>
          </a:p>
          <a:p>
            <a:pPr>
              <a:buFont typeface="Arial" pitchFamily="34" charset="0"/>
              <a:buNone/>
            </a:pPr>
            <a:r>
              <a:rPr lang="en-US" altLang="en-US" sz="2000" b="1" u="sng" dirty="0">
                <a:ea typeface="HGP明朝E"/>
                <a:cs typeface="Times New Roman" pitchFamily="18" charset="0"/>
              </a:rPr>
              <a:t>Syntax</a:t>
            </a:r>
            <a:endParaRPr lang="en-US" altLang="en-US" sz="2000" dirty="0">
              <a:ea typeface="HGP明朝E"/>
              <a:cs typeface="Times New Roman" pitchFamily="18" charset="0"/>
            </a:endParaRPr>
          </a:p>
          <a:p>
            <a:pPr>
              <a:buFont typeface="Arial" pitchFamily="34" charset="0"/>
              <a:buNone/>
            </a:pPr>
            <a:r>
              <a:rPr lang="en-US" altLang="en-US" sz="2000" dirty="0">
                <a:ea typeface="HGP明朝E"/>
                <a:cs typeface="Times New Roman" pitchFamily="18" charset="0"/>
              </a:rPr>
              <a:t>	</a:t>
            </a:r>
            <a:r>
              <a:rPr lang="en-US" sz="2000" b="1" dirty="0"/>
              <a:t>#include &lt;</a:t>
            </a:r>
            <a:r>
              <a:rPr lang="en-US" sz="2000" b="1" dirty="0" err="1"/>
              <a:t>pthread.h</a:t>
            </a:r>
            <a:r>
              <a:rPr lang="en-US" sz="2000" b="1" dirty="0"/>
              <a:t>&gt;</a:t>
            </a:r>
            <a:endParaRPr lang="en-US" altLang="en-US" sz="2000" dirty="0">
              <a:ea typeface="HGP明朝E"/>
            </a:endParaRPr>
          </a:p>
          <a:p>
            <a:pPr>
              <a:buFont typeface="Arial" pitchFamily="34" charset="0"/>
              <a:buNone/>
            </a:pPr>
            <a:r>
              <a:rPr lang="en-US" altLang="en-US" sz="2000" dirty="0">
                <a:ea typeface="HGP明朝E"/>
              </a:rPr>
              <a:t>	</a:t>
            </a:r>
            <a:r>
              <a:rPr lang="en-US" sz="2000" b="1" dirty="0" err="1"/>
              <a:t>int</a:t>
            </a:r>
            <a:r>
              <a:rPr lang="en-US" sz="2000" b="1" dirty="0"/>
              <a:t> </a:t>
            </a:r>
            <a:r>
              <a:rPr lang="en-US" sz="2000" b="1" dirty="0" err="1"/>
              <a:t>pthread_yield</a:t>
            </a:r>
            <a:r>
              <a:rPr lang="en-US" sz="2000" b="1" dirty="0"/>
              <a:t>(void);</a:t>
            </a:r>
          </a:p>
          <a:p>
            <a:pPr>
              <a:buFont typeface="Arial" pitchFamily="34" charset="0"/>
              <a:buNone/>
            </a:pPr>
            <a:r>
              <a:rPr lang="en-US" sz="2000" b="1" dirty="0"/>
              <a:t>	</a:t>
            </a:r>
            <a:r>
              <a:rPr lang="en-US" sz="2000" dirty="0"/>
              <a:t>Compile and link with </a:t>
            </a:r>
            <a:r>
              <a:rPr lang="en-US" sz="2000" i="1" dirty="0"/>
              <a:t>-</a:t>
            </a:r>
            <a:r>
              <a:rPr lang="en-US" sz="2000" i="1" dirty="0" err="1"/>
              <a:t>pthread</a:t>
            </a:r>
            <a:r>
              <a:rPr lang="en-US" sz="2000" dirty="0"/>
              <a:t>.</a:t>
            </a:r>
          </a:p>
          <a:p>
            <a:pPr>
              <a:buFont typeface="Arial" pitchFamily="34" charset="0"/>
              <a:buNone/>
            </a:pP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95288" y="381000"/>
            <a:ext cx="8229600" cy="1143000"/>
          </a:xfrm>
        </p:spPr>
        <p:txBody>
          <a:bodyPr/>
          <a:lstStyle/>
          <a:p>
            <a:r>
              <a:rPr lang="en-US" altLang="ja-JP"/>
              <a:t>What is Thread?</a:t>
            </a:r>
          </a:p>
        </p:txBody>
      </p:sp>
      <p:sp>
        <p:nvSpPr>
          <p:cNvPr id="6148" name="Rectangle 3"/>
          <p:cNvSpPr>
            <a:spLocks noGrp="1" noChangeArrowheads="1"/>
          </p:cNvSpPr>
          <p:nvPr>
            <p:ph idx="1"/>
          </p:nvPr>
        </p:nvSpPr>
        <p:spPr>
          <a:xfrm>
            <a:off x="250825" y="1989138"/>
            <a:ext cx="7354888" cy="3960812"/>
          </a:xfrm>
        </p:spPr>
        <p:txBody>
          <a:bodyPr/>
          <a:lstStyle/>
          <a:p>
            <a:r>
              <a:rPr lang="en-US" altLang="ja-JP" b="1"/>
              <a:t>Definition:</a:t>
            </a:r>
            <a:r>
              <a:rPr lang="en-US" altLang="ja-JP"/>
              <a:t> </a:t>
            </a:r>
          </a:p>
          <a:p>
            <a:pPr>
              <a:buFont typeface="Arial" pitchFamily="34" charset="0"/>
              <a:buNone/>
            </a:pPr>
            <a:r>
              <a:rPr lang="en-US" altLang="ja-JP"/>
              <a:t>	Thread is defined as an independent stream of instructions that can be scheduled to run by the operating system.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008112"/>
          </a:xfrm>
        </p:spPr>
        <p:txBody>
          <a:bodyPr/>
          <a:lstStyle/>
          <a:p>
            <a:r>
              <a:rPr lang="en-US" dirty="0" err="1"/>
              <a:t>Pthread_yield</a:t>
            </a:r>
            <a:r>
              <a:rPr lang="en-US" dirty="0"/>
              <a:t> C++</a:t>
            </a:r>
          </a:p>
        </p:txBody>
      </p:sp>
      <p:sp>
        <p:nvSpPr>
          <p:cNvPr id="3" name="Content Placeholder 2"/>
          <p:cNvSpPr>
            <a:spLocks noGrp="1"/>
          </p:cNvSpPr>
          <p:nvPr>
            <p:ph idx="1"/>
          </p:nvPr>
        </p:nvSpPr>
        <p:spPr>
          <a:xfrm>
            <a:off x="457200" y="1556793"/>
            <a:ext cx="8229600" cy="4767808"/>
          </a:xfrm>
        </p:spPr>
        <p:txBody>
          <a:bodyPr/>
          <a:lstStyle/>
          <a:p>
            <a:pPr marL="0" indent="0">
              <a:buNone/>
            </a:pPr>
            <a:r>
              <a:rPr lang="en-US" sz="800" dirty="0"/>
              <a:t>#include &lt;</a:t>
            </a:r>
            <a:r>
              <a:rPr lang="en-US" sz="800" dirty="0" err="1"/>
              <a:t>iostream</a:t>
            </a:r>
            <a:r>
              <a:rPr lang="en-US" sz="800" dirty="0"/>
              <a:t>&gt;</a:t>
            </a:r>
          </a:p>
          <a:p>
            <a:pPr marL="0" indent="0">
              <a:buNone/>
            </a:pPr>
            <a:r>
              <a:rPr lang="en-US" sz="800" dirty="0"/>
              <a:t>#include &lt;</a:t>
            </a:r>
            <a:r>
              <a:rPr lang="en-US" sz="800" dirty="0" err="1"/>
              <a:t>stdlib.h</a:t>
            </a:r>
            <a:r>
              <a:rPr lang="en-US" sz="800" dirty="0"/>
              <a:t>&gt;</a:t>
            </a:r>
          </a:p>
          <a:p>
            <a:pPr marL="0" indent="0">
              <a:buNone/>
            </a:pPr>
            <a:r>
              <a:rPr lang="en-US" sz="800" dirty="0"/>
              <a:t>#include &lt;</a:t>
            </a:r>
            <a:r>
              <a:rPr lang="en-US" sz="800" dirty="0" err="1"/>
              <a:t>unistd.h</a:t>
            </a:r>
            <a:r>
              <a:rPr lang="en-US" sz="800" dirty="0"/>
              <a:t>&gt;</a:t>
            </a:r>
          </a:p>
          <a:p>
            <a:pPr marL="0" indent="0">
              <a:buNone/>
            </a:pPr>
            <a:r>
              <a:rPr lang="en-US" sz="800" dirty="0"/>
              <a:t>#include &lt;</a:t>
            </a:r>
            <a:r>
              <a:rPr lang="en-US" sz="800" dirty="0" err="1"/>
              <a:t>pthread.h</a:t>
            </a:r>
            <a:r>
              <a:rPr lang="en-US" sz="800" dirty="0"/>
              <a:t>&gt;</a:t>
            </a:r>
          </a:p>
          <a:p>
            <a:pPr marL="0" indent="0">
              <a:buNone/>
            </a:pPr>
            <a:r>
              <a:rPr lang="en-US" sz="800" dirty="0"/>
              <a:t>#include &lt;</a:t>
            </a:r>
            <a:r>
              <a:rPr lang="en-US" sz="800" dirty="0" err="1"/>
              <a:t>sched.h</a:t>
            </a:r>
            <a:r>
              <a:rPr lang="en-US" sz="800" dirty="0"/>
              <a:t>&gt;</a:t>
            </a:r>
          </a:p>
          <a:p>
            <a:pPr marL="0" indent="0">
              <a:buNone/>
            </a:pPr>
            <a:endParaRPr lang="en-US" sz="800" dirty="0"/>
          </a:p>
          <a:p>
            <a:pPr marL="0" indent="0">
              <a:buNone/>
            </a:pPr>
            <a:r>
              <a:rPr lang="en-US" sz="800" dirty="0"/>
              <a:t>using namespace </a:t>
            </a:r>
            <a:r>
              <a:rPr lang="en-US" sz="800" dirty="0" err="1"/>
              <a:t>std</a:t>
            </a:r>
            <a:r>
              <a:rPr lang="en-US" sz="800" dirty="0"/>
              <a:t>;</a:t>
            </a:r>
          </a:p>
          <a:p>
            <a:pPr marL="0" indent="0">
              <a:buNone/>
            </a:pPr>
            <a:endParaRPr lang="en-US" sz="800" dirty="0"/>
          </a:p>
          <a:p>
            <a:pPr marL="0" indent="0">
              <a:buNone/>
            </a:pPr>
            <a:r>
              <a:rPr lang="en-US" sz="800" dirty="0"/>
              <a:t>void *worker(void *</a:t>
            </a:r>
            <a:r>
              <a:rPr lang="en-US" sz="800" dirty="0" err="1"/>
              <a:t>arg</a:t>
            </a:r>
            <a:r>
              <a:rPr lang="en-US" sz="800" dirty="0"/>
              <a:t>)</a:t>
            </a:r>
          </a:p>
          <a:p>
            <a:pPr marL="0" indent="0">
              <a:buNone/>
            </a:pPr>
            <a:r>
              <a:rPr lang="en-US" sz="800" dirty="0"/>
              <a:t>{</a:t>
            </a:r>
          </a:p>
          <a:p>
            <a:pPr marL="0" indent="0">
              <a:buNone/>
            </a:pPr>
            <a:r>
              <a:rPr lang="en-US" sz="800" dirty="0"/>
              <a:t>    </a:t>
            </a:r>
            <a:r>
              <a:rPr lang="en-US" sz="800" dirty="0" err="1"/>
              <a:t>int</a:t>
            </a:r>
            <a:r>
              <a:rPr lang="en-US" sz="800" dirty="0"/>
              <a:t> </a:t>
            </a:r>
            <a:r>
              <a:rPr lang="en-US" sz="800" dirty="0" err="1"/>
              <a:t>i</a:t>
            </a:r>
            <a:r>
              <a:rPr lang="en-US" sz="800" dirty="0"/>
              <a:t>;</a:t>
            </a:r>
          </a:p>
          <a:p>
            <a:pPr marL="0" indent="0">
              <a:buNone/>
            </a:pPr>
            <a:endParaRPr lang="en-US" sz="800" dirty="0"/>
          </a:p>
          <a:p>
            <a:pPr marL="0" indent="0">
              <a:buNone/>
            </a:pPr>
            <a:r>
              <a:rPr lang="en-US" sz="800" dirty="0"/>
              <a:t>    for (</a:t>
            </a:r>
            <a:r>
              <a:rPr lang="en-US" sz="800" dirty="0" err="1"/>
              <a:t>i</a:t>
            </a:r>
            <a:r>
              <a:rPr lang="en-US" sz="800" dirty="0"/>
              <a:t> = 0; </a:t>
            </a:r>
            <a:r>
              <a:rPr lang="en-US" sz="800" dirty="0" err="1"/>
              <a:t>i</a:t>
            </a:r>
            <a:r>
              <a:rPr lang="en-US" sz="800" dirty="0"/>
              <a:t> &lt; 38; </a:t>
            </a:r>
            <a:r>
              <a:rPr lang="en-US" sz="800" dirty="0" err="1"/>
              <a:t>i</a:t>
            </a:r>
            <a:r>
              <a:rPr lang="en-US" sz="800" dirty="0"/>
              <a:t>++) {</a:t>
            </a:r>
          </a:p>
          <a:p>
            <a:pPr marL="0" indent="0">
              <a:buNone/>
            </a:pPr>
            <a:r>
              <a:rPr lang="en-US" sz="800" dirty="0"/>
              <a:t>        </a:t>
            </a:r>
            <a:r>
              <a:rPr lang="en-US" sz="800" dirty="0" err="1"/>
              <a:t>cout</a:t>
            </a:r>
            <a:r>
              <a:rPr lang="en-US" sz="800" dirty="0"/>
              <a:t> &lt;&lt;"_";</a:t>
            </a:r>
          </a:p>
          <a:p>
            <a:pPr marL="0" indent="0">
              <a:buNone/>
            </a:pPr>
            <a:r>
              <a:rPr lang="en-US" sz="800" dirty="0"/>
              <a:t>        </a:t>
            </a:r>
            <a:r>
              <a:rPr lang="en-US" sz="800" dirty="0" err="1"/>
              <a:t>pthread_yield</a:t>
            </a:r>
            <a:r>
              <a:rPr lang="en-US" sz="800" dirty="0"/>
              <a:t>();</a:t>
            </a:r>
          </a:p>
          <a:p>
            <a:pPr marL="0" indent="0">
              <a:buNone/>
            </a:pPr>
            <a:r>
              <a:rPr lang="en-US" sz="800" dirty="0"/>
              <a:t>    }</a:t>
            </a:r>
          </a:p>
          <a:p>
            <a:pPr marL="0" indent="0">
              <a:buNone/>
            </a:pPr>
            <a:r>
              <a:rPr lang="en-US" sz="800" dirty="0"/>
              <a:t>    return NULL;</a:t>
            </a:r>
          </a:p>
          <a:p>
            <a:pPr marL="0" indent="0">
              <a:buNone/>
            </a:pPr>
            <a:r>
              <a:rPr lang="en-US" sz="800" dirty="0"/>
              <a:t>}</a:t>
            </a:r>
          </a:p>
          <a:p>
            <a:pPr marL="0" indent="0">
              <a:buNone/>
            </a:pPr>
            <a:endParaRPr lang="en-US" sz="800" dirty="0"/>
          </a:p>
          <a:p>
            <a:pPr marL="0" indent="0">
              <a:buNone/>
            </a:pPr>
            <a:r>
              <a:rPr lang="en-US" sz="800" dirty="0" err="1"/>
              <a:t>int</a:t>
            </a:r>
            <a:r>
              <a:rPr lang="en-US" sz="800" dirty="0"/>
              <a:t> main()</a:t>
            </a:r>
          </a:p>
          <a:p>
            <a:pPr marL="0" indent="0">
              <a:buNone/>
            </a:pPr>
            <a:r>
              <a:rPr lang="en-US" sz="800" dirty="0"/>
              <a:t>{</a:t>
            </a:r>
          </a:p>
          <a:p>
            <a:pPr marL="0" indent="0">
              <a:buNone/>
            </a:pPr>
            <a:r>
              <a:rPr lang="en-US" sz="800" dirty="0"/>
              <a:t>    </a:t>
            </a:r>
            <a:r>
              <a:rPr lang="en-US" sz="800" dirty="0" err="1"/>
              <a:t>int</a:t>
            </a:r>
            <a:r>
              <a:rPr lang="en-US" sz="800" dirty="0"/>
              <a:t> </a:t>
            </a:r>
            <a:r>
              <a:rPr lang="en-US" sz="800" dirty="0" err="1"/>
              <a:t>i</a:t>
            </a:r>
            <a:r>
              <a:rPr lang="en-US" sz="800" dirty="0"/>
              <a:t>;</a:t>
            </a:r>
          </a:p>
          <a:p>
            <a:pPr marL="0" indent="0">
              <a:buNone/>
            </a:pPr>
            <a:r>
              <a:rPr lang="en-US" sz="800" dirty="0"/>
              <a:t>    </a:t>
            </a:r>
            <a:r>
              <a:rPr lang="en-US" sz="800" dirty="0" err="1"/>
              <a:t>pthread_t</a:t>
            </a:r>
            <a:r>
              <a:rPr lang="en-US" sz="800" dirty="0"/>
              <a:t> </a:t>
            </a:r>
            <a:r>
              <a:rPr lang="en-US" sz="800" dirty="0" err="1"/>
              <a:t>worker_tid</a:t>
            </a:r>
            <a:r>
              <a:rPr lang="en-US" sz="800" dirty="0"/>
              <a:t>;</a:t>
            </a:r>
          </a:p>
          <a:p>
            <a:pPr marL="0" indent="0">
              <a:buNone/>
            </a:pPr>
            <a:endParaRPr lang="en-US" sz="800" dirty="0"/>
          </a:p>
          <a:p>
            <a:pPr marL="0" indent="0">
              <a:buNone/>
            </a:pPr>
            <a:r>
              <a:rPr lang="en-US" sz="800" dirty="0"/>
              <a:t>    </a:t>
            </a:r>
            <a:r>
              <a:rPr lang="en-US" sz="800" dirty="0" err="1"/>
              <a:t>pthread_create</a:t>
            </a:r>
            <a:r>
              <a:rPr lang="en-US" sz="800" dirty="0"/>
              <a:t>(&amp;</a:t>
            </a:r>
            <a:r>
              <a:rPr lang="en-US" sz="800" dirty="0" err="1"/>
              <a:t>worker_tid</a:t>
            </a:r>
            <a:r>
              <a:rPr lang="en-US" sz="800" dirty="0"/>
              <a:t>, NULL, worker, NULL);</a:t>
            </a:r>
          </a:p>
          <a:p>
            <a:pPr marL="0" indent="0">
              <a:buNone/>
            </a:pPr>
            <a:r>
              <a:rPr lang="en-US" sz="800" dirty="0"/>
              <a:t>    for (</a:t>
            </a:r>
            <a:r>
              <a:rPr lang="en-US" sz="800" dirty="0" err="1"/>
              <a:t>i</a:t>
            </a:r>
            <a:r>
              <a:rPr lang="en-US" sz="800" dirty="0"/>
              <a:t> = 0; </a:t>
            </a:r>
            <a:r>
              <a:rPr lang="en-US" sz="800" dirty="0" err="1"/>
              <a:t>i</a:t>
            </a:r>
            <a:r>
              <a:rPr lang="en-US" sz="800" dirty="0"/>
              <a:t> &lt; 38; </a:t>
            </a:r>
            <a:r>
              <a:rPr lang="en-US" sz="800" dirty="0" err="1"/>
              <a:t>i</a:t>
            </a:r>
            <a:r>
              <a:rPr lang="en-US" sz="800" dirty="0"/>
              <a:t>++) {</a:t>
            </a:r>
          </a:p>
          <a:p>
            <a:pPr marL="0" indent="0">
              <a:buNone/>
            </a:pPr>
            <a:r>
              <a:rPr lang="en-US" sz="800" dirty="0"/>
              <a:t>        </a:t>
            </a:r>
            <a:r>
              <a:rPr lang="en-US" sz="800" dirty="0" err="1"/>
              <a:t>cout</a:t>
            </a:r>
            <a:r>
              <a:rPr lang="en-US" sz="800" dirty="0"/>
              <a:t> &lt;&lt; "-";</a:t>
            </a:r>
          </a:p>
          <a:p>
            <a:pPr marL="0" indent="0">
              <a:buNone/>
            </a:pPr>
            <a:r>
              <a:rPr lang="en-US" sz="800" dirty="0"/>
              <a:t>        </a:t>
            </a:r>
            <a:r>
              <a:rPr lang="en-US" sz="800" dirty="0" err="1"/>
              <a:t>pthread_yield</a:t>
            </a:r>
            <a:r>
              <a:rPr lang="en-US" sz="800" dirty="0"/>
              <a:t>();</a:t>
            </a:r>
          </a:p>
          <a:p>
            <a:pPr marL="0" indent="0">
              <a:buNone/>
            </a:pPr>
            <a:r>
              <a:rPr lang="en-US" sz="800" dirty="0"/>
              <a:t>    }</a:t>
            </a:r>
          </a:p>
          <a:p>
            <a:pPr marL="0" indent="0">
              <a:buNone/>
            </a:pPr>
            <a:endParaRPr lang="en-US" sz="800" dirty="0"/>
          </a:p>
          <a:p>
            <a:pPr marL="0" indent="0">
              <a:buNone/>
            </a:pPr>
            <a:r>
              <a:rPr lang="en-US" sz="800" dirty="0"/>
              <a:t>    </a:t>
            </a:r>
            <a:r>
              <a:rPr lang="en-US" sz="800" dirty="0" err="1"/>
              <a:t>pthread_join</a:t>
            </a:r>
            <a:r>
              <a:rPr lang="en-US" sz="800" dirty="0"/>
              <a:t>(</a:t>
            </a:r>
            <a:r>
              <a:rPr lang="en-US" sz="800" dirty="0" err="1"/>
              <a:t>worker_tid</a:t>
            </a:r>
            <a:r>
              <a:rPr lang="en-US" sz="800" dirty="0"/>
              <a:t>, NULL);</a:t>
            </a:r>
          </a:p>
          <a:p>
            <a:pPr marL="0" indent="0">
              <a:buNone/>
            </a:pPr>
            <a:r>
              <a:rPr lang="en-US" sz="800" dirty="0"/>
              <a:t>    //exit(0);</a:t>
            </a:r>
          </a:p>
          <a:p>
            <a:pPr marL="0" indent="0">
              <a:buNone/>
            </a:pPr>
            <a:r>
              <a:rPr lang="en-US" sz="800" dirty="0"/>
              <a:t>}</a:t>
            </a:r>
          </a:p>
          <a:p>
            <a:pPr marL="0" indent="0">
              <a:buNone/>
            </a:pPr>
            <a:endParaRPr lang="en-US" dirty="0"/>
          </a:p>
        </p:txBody>
      </p:sp>
    </p:spTree>
    <p:extLst>
      <p:ext uri="{BB962C8B-B14F-4D97-AF65-F5344CB8AC3E}">
        <p14:creationId xmlns:p14="http://schemas.microsoft.com/office/powerpoint/2010/main" val="127924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Threading </a:t>
            </a:r>
          </a:p>
        </p:txBody>
      </p:sp>
      <p:sp>
        <p:nvSpPr>
          <p:cNvPr id="3" name="Content Placeholder 2"/>
          <p:cNvSpPr>
            <a:spLocks noGrp="1"/>
          </p:cNvSpPr>
          <p:nvPr>
            <p:ph idx="1"/>
          </p:nvPr>
        </p:nvSpPr>
        <p:spPr/>
        <p:txBody>
          <a:bodyPr/>
          <a:lstStyle/>
          <a:p>
            <a:r>
              <a:rPr lang="en-US" dirty="0"/>
              <a:t>A </a:t>
            </a:r>
            <a:r>
              <a:rPr lang="en-US" i="1" dirty="0"/>
              <a:t>thread</a:t>
            </a:r>
            <a:r>
              <a:rPr lang="en-US" dirty="0"/>
              <a:t> is a thread of execution in a program. The Java Virtual Machine allows an application to have multiple threads of execution running concurrently. </a:t>
            </a:r>
          </a:p>
          <a:p>
            <a:r>
              <a:rPr lang="en-US" dirty="0"/>
              <a:t>Every thread has a priority. Threads with higher priority are executed in preference to threads with lower priority. </a:t>
            </a:r>
          </a:p>
        </p:txBody>
      </p:sp>
    </p:spTree>
    <p:extLst>
      <p:ext uri="{BB962C8B-B14F-4D97-AF65-F5344CB8AC3E}">
        <p14:creationId xmlns:p14="http://schemas.microsoft.com/office/powerpoint/2010/main" val="211970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51942"/>
          </a:xfrm>
        </p:spPr>
        <p:txBody>
          <a:bodyPr/>
          <a:lstStyle/>
          <a:p>
            <a:r>
              <a:rPr lang="en-US" dirty="0"/>
              <a:t>Java Threading </a:t>
            </a:r>
          </a:p>
        </p:txBody>
      </p:sp>
      <p:sp>
        <p:nvSpPr>
          <p:cNvPr id="3" name="Content Placeholder 2"/>
          <p:cNvSpPr>
            <a:spLocks noGrp="1"/>
          </p:cNvSpPr>
          <p:nvPr>
            <p:ph idx="1"/>
          </p:nvPr>
        </p:nvSpPr>
        <p:spPr>
          <a:xfrm>
            <a:off x="457200" y="1844825"/>
            <a:ext cx="8229600" cy="4479776"/>
          </a:xfrm>
        </p:spPr>
        <p:txBody>
          <a:bodyPr/>
          <a:lstStyle/>
          <a:p>
            <a:r>
              <a:rPr lang="en-US" dirty="0"/>
              <a:t>There are two ways to create a new thread of execution. </a:t>
            </a:r>
          </a:p>
          <a:p>
            <a:pPr lvl="1"/>
            <a:r>
              <a:rPr lang="en-US" dirty="0"/>
              <a:t>One is to declare a class to be a subclass of Thread. This subclass should override the run method of class Thread. An instance of the subclass can then be allocated and started.</a:t>
            </a:r>
          </a:p>
          <a:p>
            <a:pPr lvl="1"/>
            <a:r>
              <a:rPr lang="en-US" dirty="0"/>
              <a:t>The other way to create a thread is to declare a class that implements the Runnable interface. That class then implements the run method. An instance of the class can then be allocated, passed as an argument when creating Thread, and started. </a:t>
            </a:r>
          </a:p>
        </p:txBody>
      </p:sp>
    </p:spTree>
    <p:extLst>
      <p:ext uri="{BB962C8B-B14F-4D97-AF65-F5344CB8AC3E}">
        <p14:creationId xmlns:p14="http://schemas.microsoft.com/office/powerpoint/2010/main" val="394443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51942"/>
          </a:xfrm>
        </p:spPr>
        <p:txBody>
          <a:bodyPr/>
          <a:lstStyle/>
          <a:p>
            <a:r>
              <a:rPr lang="en-US" dirty="0"/>
              <a:t>Java Threading </a:t>
            </a:r>
          </a:p>
        </p:txBody>
      </p:sp>
      <p:sp>
        <p:nvSpPr>
          <p:cNvPr id="3" name="Content Placeholder 2"/>
          <p:cNvSpPr>
            <a:spLocks noGrp="1"/>
          </p:cNvSpPr>
          <p:nvPr>
            <p:ph idx="1"/>
          </p:nvPr>
        </p:nvSpPr>
        <p:spPr>
          <a:xfrm>
            <a:off x="457200" y="1844825"/>
            <a:ext cx="8229600" cy="4479776"/>
          </a:xfrm>
        </p:spPr>
        <p:txBody>
          <a:bodyPr/>
          <a:lstStyle/>
          <a:p>
            <a:pPr marL="0" indent="0">
              <a:buNone/>
            </a:pPr>
            <a:r>
              <a:rPr lang="en-US" sz="1600" dirty="0"/>
              <a:t> class </a:t>
            </a:r>
            <a:r>
              <a:rPr lang="en-US" sz="1600" dirty="0" err="1"/>
              <a:t>MyThread</a:t>
            </a:r>
            <a:r>
              <a:rPr lang="en-US" sz="1600" dirty="0"/>
              <a:t> extends Thread </a:t>
            </a:r>
          </a:p>
          <a:p>
            <a:pPr marL="0" indent="0">
              <a:buNone/>
            </a:pPr>
            <a:r>
              <a:rPr lang="en-US" sz="1600" dirty="0"/>
              <a:t>{</a:t>
            </a:r>
          </a:p>
          <a:p>
            <a:pPr marL="0" indent="0">
              <a:buNone/>
            </a:pPr>
            <a:r>
              <a:rPr lang="en-US" sz="1600" dirty="0"/>
              <a:t>     </a:t>
            </a:r>
            <a:r>
              <a:rPr lang="en-US" sz="1600" dirty="0" err="1"/>
              <a:t>MyThread</a:t>
            </a:r>
            <a:r>
              <a:rPr lang="en-US" sz="1600" dirty="0"/>
              <a:t>(……) </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public void run() </a:t>
            </a:r>
          </a:p>
          <a:p>
            <a:pPr marL="0" indent="0">
              <a:buNone/>
            </a:pPr>
            <a:r>
              <a:rPr lang="en-US" sz="1600" dirty="0"/>
              <a:t>     {</a:t>
            </a:r>
          </a:p>
          <a:p>
            <a:pPr marL="0" indent="0">
              <a:buNone/>
            </a:pPr>
            <a:r>
              <a:rPr lang="en-US" sz="1600" dirty="0"/>
              <a:t>           . . .</a:t>
            </a:r>
          </a:p>
          <a:p>
            <a:pPr marL="0" indent="0">
              <a:buNone/>
            </a:pPr>
            <a:r>
              <a:rPr lang="en-US" sz="1600" dirty="0"/>
              <a:t>     }</a:t>
            </a:r>
          </a:p>
          <a:p>
            <a:pPr marL="0" indent="0">
              <a:buNone/>
            </a:pPr>
            <a:r>
              <a:rPr lang="en-US" sz="1600" dirty="0"/>
              <a:t>}</a:t>
            </a:r>
          </a:p>
          <a:p>
            <a:pPr marL="0" indent="0">
              <a:buNone/>
            </a:pPr>
            <a:r>
              <a:rPr lang="en-US" sz="1600" dirty="0" err="1"/>
              <a:t>MyThread</a:t>
            </a:r>
            <a:r>
              <a:rPr lang="en-US" sz="1600" dirty="0"/>
              <a:t> p = new </a:t>
            </a:r>
            <a:r>
              <a:rPr lang="en-US" sz="1600" dirty="0" err="1"/>
              <a:t>MyThread</a:t>
            </a:r>
            <a:r>
              <a:rPr lang="en-US" sz="1600" dirty="0"/>
              <a:t>(…); </a:t>
            </a:r>
          </a:p>
          <a:p>
            <a:pPr marL="0" indent="0">
              <a:buNone/>
            </a:pPr>
            <a:r>
              <a:rPr lang="en-US" sz="1600" dirty="0" err="1"/>
              <a:t>p.start</a:t>
            </a:r>
            <a:r>
              <a:rPr lang="en-US" sz="1600" dirty="0"/>
              <a:t>();</a:t>
            </a:r>
          </a:p>
          <a:p>
            <a:pPr marL="0" indent="0">
              <a:buNone/>
            </a:pPr>
            <a:endParaRPr lang="en-US" sz="1600" dirty="0"/>
          </a:p>
        </p:txBody>
      </p:sp>
    </p:spTree>
    <p:extLst>
      <p:ext uri="{BB962C8B-B14F-4D97-AF65-F5344CB8AC3E}">
        <p14:creationId xmlns:p14="http://schemas.microsoft.com/office/powerpoint/2010/main" val="429189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851942"/>
          </a:xfrm>
        </p:spPr>
        <p:txBody>
          <a:bodyPr/>
          <a:lstStyle/>
          <a:p>
            <a:r>
              <a:rPr lang="en-US" dirty="0"/>
              <a:t>Java Threading </a:t>
            </a:r>
          </a:p>
        </p:txBody>
      </p:sp>
      <p:sp>
        <p:nvSpPr>
          <p:cNvPr id="3" name="Content Placeholder 2"/>
          <p:cNvSpPr>
            <a:spLocks noGrp="1"/>
          </p:cNvSpPr>
          <p:nvPr>
            <p:ph idx="1"/>
          </p:nvPr>
        </p:nvSpPr>
        <p:spPr>
          <a:xfrm>
            <a:off x="457200" y="1844825"/>
            <a:ext cx="8229600" cy="4479776"/>
          </a:xfrm>
        </p:spPr>
        <p:txBody>
          <a:bodyPr/>
          <a:lstStyle/>
          <a:p>
            <a:pPr marL="0" indent="0">
              <a:buNone/>
            </a:pPr>
            <a:r>
              <a:rPr lang="en-US" sz="1600" dirty="0"/>
              <a:t> class </a:t>
            </a:r>
            <a:r>
              <a:rPr lang="en-US" sz="1600" dirty="0" err="1"/>
              <a:t>MyRunnable</a:t>
            </a:r>
            <a:r>
              <a:rPr lang="en-US" sz="1600" dirty="0"/>
              <a:t> implements Runnable </a:t>
            </a:r>
          </a:p>
          <a:p>
            <a:pPr marL="0" indent="0">
              <a:buNone/>
            </a:pPr>
            <a:r>
              <a:rPr lang="en-US" sz="1600" dirty="0"/>
              <a:t>{</a:t>
            </a:r>
          </a:p>
          <a:p>
            <a:pPr marL="0" indent="0">
              <a:buNone/>
            </a:pPr>
            <a:r>
              <a:rPr lang="en-US" sz="1600" dirty="0"/>
              <a:t>    </a:t>
            </a:r>
            <a:r>
              <a:rPr lang="en-US" sz="1600" dirty="0" err="1"/>
              <a:t>MyRunnable</a:t>
            </a:r>
            <a:r>
              <a:rPr lang="en-US" sz="1600" dirty="0"/>
              <a:t>(……) </a:t>
            </a:r>
          </a:p>
          <a:p>
            <a:pPr marL="0" indent="0">
              <a:buNone/>
            </a:pPr>
            <a:r>
              <a:rPr lang="en-US" sz="1600" dirty="0"/>
              <a:t>    {</a:t>
            </a:r>
          </a:p>
          <a:p>
            <a:pPr marL="0" indent="0">
              <a:buNone/>
            </a:pPr>
            <a:r>
              <a:rPr lang="en-US" sz="1600" dirty="0"/>
              <a:t>            ……</a:t>
            </a:r>
          </a:p>
          <a:p>
            <a:pPr marL="0" indent="0">
              <a:buNone/>
            </a:pPr>
            <a:r>
              <a:rPr lang="en-US" sz="1600" dirty="0"/>
              <a:t>     }</a:t>
            </a:r>
          </a:p>
          <a:p>
            <a:pPr marL="0" indent="0">
              <a:buNone/>
            </a:pPr>
            <a:r>
              <a:rPr lang="en-US" sz="1600" dirty="0"/>
              <a:t>     public void run() </a:t>
            </a:r>
          </a:p>
          <a:p>
            <a:pPr marL="0" indent="0">
              <a:buNone/>
            </a:pPr>
            <a:r>
              <a:rPr lang="en-US" sz="1600" dirty="0"/>
              <a:t>     {</a:t>
            </a:r>
          </a:p>
          <a:p>
            <a:pPr marL="0" indent="0">
              <a:buNone/>
            </a:pPr>
            <a:r>
              <a:rPr lang="en-US" sz="1600" dirty="0"/>
              <a:t>           . . .</a:t>
            </a:r>
          </a:p>
          <a:p>
            <a:pPr marL="0" indent="0">
              <a:buNone/>
            </a:pPr>
            <a:r>
              <a:rPr lang="en-US" sz="1600" dirty="0"/>
              <a:t>     }</a:t>
            </a:r>
          </a:p>
          <a:p>
            <a:pPr marL="0" indent="0">
              <a:buNone/>
            </a:pPr>
            <a:r>
              <a:rPr lang="en-US" sz="1600" dirty="0"/>
              <a:t>}</a:t>
            </a:r>
          </a:p>
          <a:p>
            <a:pPr marL="0" indent="0">
              <a:buNone/>
            </a:pPr>
            <a:r>
              <a:rPr lang="en-US" sz="1600" dirty="0"/>
              <a:t> </a:t>
            </a:r>
            <a:r>
              <a:rPr lang="en-US" sz="1600" dirty="0" err="1"/>
              <a:t>MyRunnable</a:t>
            </a:r>
            <a:r>
              <a:rPr lang="en-US" sz="1600" dirty="0"/>
              <a:t> p = new </a:t>
            </a:r>
            <a:r>
              <a:rPr lang="en-US" sz="1600" dirty="0" err="1"/>
              <a:t>MyRunnable</a:t>
            </a:r>
            <a:r>
              <a:rPr lang="en-US" sz="1600" dirty="0"/>
              <a:t>(……);</a:t>
            </a:r>
          </a:p>
          <a:p>
            <a:pPr marL="0" indent="0">
              <a:buNone/>
            </a:pPr>
            <a:r>
              <a:rPr lang="en-US" sz="1600" dirty="0"/>
              <a:t> new Thread(p).start();</a:t>
            </a:r>
          </a:p>
        </p:txBody>
      </p:sp>
    </p:spTree>
    <p:extLst>
      <p:ext uri="{BB962C8B-B14F-4D97-AF65-F5344CB8AC3E}">
        <p14:creationId xmlns:p14="http://schemas.microsoft.com/office/powerpoint/2010/main" val="1031628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US" dirty="0"/>
              <a:t>Some methods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64859450"/>
              </p:ext>
            </p:extLst>
          </p:nvPr>
        </p:nvGraphicFramePr>
        <p:xfrm>
          <a:off x="539552" y="1772816"/>
          <a:ext cx="7776864" cy="1512168"/>
        </p:xfrm>
        <a:graphic>
          <a:graphicData uri="http://schemas.openxmlformats.org/drawingml/2006/table">
            <a:tbl>
              <a:tblPr/>
              <a:tblGrid>
                <a:gridCol w="7776864">
                  <a:extLst>
                    <a:ext uri="{9D8B030D-6E8A-4147-A177-3AD203B41FA5}">
                      <a16:colId xmlns:a16="http://schemas.microsoft.com/office/drawing/2014/main" val="20000"/>
                    </a:ext>
                  </a:extLst>
                </a:gridCol>
              </a:tblGrid>
              <a:tr h="378042">
                <a:tc>
                  <a:txBody>
                    <a:bodyPr/>
                    <a:lstStyle/>
                    <a:p>
                      <a:pPr algn="l" fontAlgn="t"/>
                      <a:r>
                        <a:rPr lang="en-US" b="1" u="none" strike="noStrike">
                          <a:solidFill>
                            <a:srgbClr val="4C6B87"/>
                          </a:solidFill>
                          <a:effectLst/>
                          <a:hlinkClick r:id="rId2"/>
                        </a:rPr>
                        <a:t>Thread</a:t>
                      </a:r>
                      <a:r>
                        <a:rPr lang="en-US">
                          <a:effectLst/>
                        </a:rPr>
                        <a:t>()Allocates a new Thread object.</a:t>
                      </a:r>
                    </a:p>
                  </a:txBody>
                  <a:tcPr marL="66675" marR="28575" marT="28575" marB="2857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378042">
                <a:tc>
                  <a:txBody>
                    <a:bodyPr/>
                    <a:lstStyle/>
                    <a:p>
                      <a:pPr algn="l" fontAlgn="t"/>
                      <a:r>
                        <a:rPr lang="en-US" b="1" u="none" strike="noStrike">
                          <a:solidFill>
                            <a:srgbClr val="4C6B87"/>
                          </a:solidFill>
                          <a:effectLst/>
                          <a:hlinkClick r:id="rId3"/>
                        </a:rPr>
                        <a:t>Thread</a:t>
                      </a:r>
                      <a:r>
                        <a:rPr lang="en-US">
                          <a:effectLst/>
                        </a:rPr>
                        <a:t>(</a:t>
                      </a:r>
                      <a:r>
                        <a:rPr lang="en-US" b="1" u="none" strike="noStrike">
                          <a:solidFill>
                            <a:srgbClr val="4C6B87"/>
                          </a:solidFill>
                          <a:effectLst/>
                          <a:hlinkClick r:id="rId4" tooltip="interface in java.lang"/>
                        </a:rPr>
                        <a:t>Runnable</a:t>
                      </a:r>
                      <a:r>
                        <a:rPr lang="en-US">
                          <a:effectLst/>
                        </a:rPr>
                        <a:t> target)Allocates a new Thread object.</a:t>
                      </a:r>
                    </a:p>
                  </a:txBody>
                  <a:tcPr marL="66675" marR="28575" marT="28575" marB="2857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8042">
                <a:tc>
                  <a:txBody>
                    <a:bodyPr/>
                    <a:lstStyle/>
                    <a:p>
                      <a:pPr algn="l" fontAlgn="t"/>
                      <a:r>
                        <a:rPr lang="en-US" b="1" u="none" strike="noStrike">
                          <a:solidFill>
                            <a:srgbClr val="4C6B87"/>
                          </a:solidFill>
                          <a:effectLst/>
                          <a:hlinkClick r:id="rId5"/>
                        </a:rPr>
                        <a:t>Thread</a:t>
                      </a:r>
                      <a:r>
                        <a:rPr lang="en-US">
                          <a:effectLst/>
                        </a:rPr>
                        <a:t>(</a:t>
                      </a:r>
                      <a:r>
                        <a:rPr lang="en-US" b="1" u="none" strike="noStrike">
                          <a:solidFill>
                            <a:srgbClr val="4C6B87"/>
                          </a:solidFill>
                          <a:effectLst/>
                          <a:hlinkClick r:id="rId4" tooltip="interface in java.lang"/>
                        </a:rPr>
                        <a:t>Runnable</a:t>
                      </a:r>
                      <a:r>
                        <a:rPr lang="en-US">
                          <a:effectLst/>
                        </a:rPr>
                        <a:t> target, </a:t>
                      </a:r>
                      <a:r>
                        <a:rPr lang="en-US" b="1" u="none" strike="noStrike">
                          <a:solidFill>
                            <a:srgbClr val="4C6B87"/>
                          </a:solidFill>
                          <a:effectLst/>
                          <a:hlinkClick r:id="rId6" tooltip="class in java.lang"/>
                        </a:rPr>
                        <a:t>String</a:t>
                      </a:r>
                      <a:r>
                        <a:rPr lang="en-US">
                          <a:effectLst/>
                        </a:rPr>
                        <a:t> name)Allocates a new Thread object.</a:t>
                      </a:r>
                    </a:p>
                  </a:txBody>
                  <a:tcPr marL="66675" marR="28575" marT="28575" marB="2857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2"/>
                  </a:ext>
                </a:extLst>
              </a:tr>
              <a:tr h="378042">
                <a:tc>
                  <a:txBody>
                    <a:bodyPr/>
                    <a:lstStyle/>
                    <a:p>
                      <a:pPr algn="l" fontAlgn="t"/>
                      <a:r>
                        <a:rPr lang="en-US" b="1" u="none" strike="noStrike" dirty="0">
                          <a:solidFill>
                            <a:srgbClr val="4C6B87"/>
                          </a:solidFill>
                          <a:effectLst/>
                          <a:hlinkClick r:id="rId7"/>
                        </a:rPr>
                        <a:t>Thread</a:t>
                      </a:r>
                      <a:r>
                        <a:rPr lang="en-US" dirty="0">
                          <a:effectLst/>
                        </a:rPr>
                        <a:t>(</a:t>
                      </a:r>
                      <a:r>
                        <a:rPr lang="en-US" b="1" u="none" strike="noStrike" dirty="0">
                          <a:solidFill>
                            <a:srgbClr val="4C6B87"/>
                          </a:solidFill>
                          <a:effectLst/>
                          <a:hlinkClick r:id="rId6" tooltip="class in java.lang"/>
                        </a:rPr>
                        <a:t>String</a:t>
                      </a:r>
                      <a:r>
                        <a:rPr lang="en-US" dirty="0">
                          <a:effectLst/>
                        </a:rPr>
                        <a:t> name)Allocates a new Thread object.</a:t>
                      </a:r>
                    </a:p>
                  </a:txBody>
                  <a:tcPr marL="66675" marR="28575" marT="28575" marB="28575">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49079374"/>
              </p:ext>
            </p:extLst>
          </p:nvPr>
        </p:nvGraphicFramePr>
        <p:xfrm>
          <a:off x="539552" y="3573016"/>
          <a:ext cx="7776864" cy="1512168"/>
        </p:xfrm>
        <a:graphic>
          <a:graphicData uri="http://schemas.openxmlformats.org/drawingml/2006/table">
            <a:tbl>
              <a:tblPr/>
              <a:tblGrid>
                <a:gridCol w="2578425">
                  <a:extLst>
                    <a:ext uri="{9D8B030D-6E8A-4147-A177-3AD203B41FA5}">
                      <a16:colId xmlns:a16="http://schemas.microsoft.com/office/drawing/2014/main" val="20000"/>
                    </a:ext>
                  </a:extLst>
                </a:gridCol>
                <a:gridCol w="5198439">
                  <a:extLst>
                    <a:ext uri="{9D8B030D-6E8A-4147-A177-3AD203B41FA5}">
                      <a16:colId xmlns:a16="http://schemas.microsoft.com/office/drawing/2014/main" val="20001"/>
                    </a:ext>
                  </a:extLst>
                </a:gridCol>
              </a:tblGrid>
              <a:tr h="756084">
                <a:tc>
                  <a:txBody>
                    <a:bodyPr/>
                    <a:lstStyle/>
                    <a:p>
                      <a:pPr algn="l" fontAlgn="t"/>
                      <a:r>
                        <a:rPr lang="en-US">
                          <a:effectLst/>
                        </a:rPr>
                        <a:t>void</a:t>
                      </a:r>
                    </a:p>
                  </a:txBody>
                  <a:tcPr marL="66675" marR="28575" marT="28575" marB="2857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b="1" u="none" strike="noStrike">
                          <a:solidFill>
                            <a:srgbClr val="4C6B87"/>
                          </a:solidFill>
                          <a:effectLst/>
                          <a:hlinkClick r:id="rId8"/>
                        </a:rPr>
                        <a:t>setName</a:t>
                      </a:r>
                      <a:r>
                        <a:rPr lang="en-US">
                          <a:effectLst/>
                        </a:rPr>
                        <a:t>(</a:t>
                      </a:r>
                      <a:r>
                        <a:rPr lang="en-US" b="1" u="none" strike="noStrike">
                          <a:solidFill>
                            <a:srgbClr val="BB7A2A"/>
                          </a:solidFill>
                          <a:effectLst/>
                          <a:hlinkClick r:id="rId6" tooltip="class in java.lang"/>
                        </a:rPr>
                        <a:t>String</a:t>
                      </a:r>
                      <a:r>
                        <a:rPr lang="en-US">
                          <a:effectLst/>
                        </a:rPr>
                        <a:t> name)Changes the name of this thread to be equal to the argument name.</a:t>
                      </a:r>
                    </a:p>
                  </a:txBody>
                  <a:tcPr marL="66675" marR="28575" marT="28575" marB="2857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756084">
                <a:tc>
                  <a:txBody>
                    <a:bodyPr/>
                    <a:lstStyle/>
                    <a:p>
                      <a:pPr algn="l" fontAlgn="t"/>
                      <a:r>
                        <a:rPr lang="en-US">
                          <a:effectLst/>
                        </a:rPr>
                        <a:t>void</a:t>
                      </a:r>
                    </a:p>
                  </a:txBody>
                  <a:tcPr marL="66675" marR="28575" marT="28575" marB="28575">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b="1" u="none" strike="noStrike" dirty="0" err="1">
                          <a:solidFill>
                            <a:srgbClr val="4C6B87"/>
                          </a:solidFill>
                          <a:effectLst/>
                          <a:hlinkClick r:id="rId9"/>
                        </a:rPr>
                        <a:t>setPriority</a:t>
                      </a:r>
                      <a:r>
                        <a:rPr lang="en-US" dirty="0">
                          <a:effectLst/>
                        </a:rPr>
                        <a:t>(</a:t>
                      </a:r>
                      <a:r>
                        <a:rPr lang="en-US" dirty="0" err="1">
                          <a:effectLst/>
                        </a:rPr>
                        <a:t>int</a:t>
                      </a:r>
                      <a:r>
                        <a:rPr lang="en-US" dirty="0">
                          <a:effectLst/>
                        </a:rPr>
                        <a:t> </a:t>
                      </a:r>
                      <a:r>
                        <a:rPr lang="en-US" dirty="0" err="1">
                          <a:effectLst/>
                        </a:rPr>
                        <a:t>newPriority</a:t>
                      </a:r>
                      <a:r>
                        <a:rPr lang="en-US" dirty="0">
                          <a:effectLst/>
                        </a:rPr>
                        <a:t>)Changes the priority of this thread.</a:t>
                      </a:r>
                    </a:p>
                  </a:txBody>
                  <a:tcPr marL="66675" marR="28575" marT="28575" marB="28575">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1287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US" dirty="0"/>
              <a:t>Some methods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13305353"/>
              </p:ext>
            </p:extLst>
          </p:nvPr>
        </p:nvGraphicFramePr>
        <p:xfrm>
          <a:off x="827584" y="5229200"/>
          <a:ext cx="7124700" cy="880110"/>
        </p:xfrm>
        <a:graphic>
          <a:graphicData uri="http://schemas.openxmlformats.org/drawingml/2006/table">
            <a:tbl>
              <a:tblPr/>
              <a:tblGrid>
                <a:gridCol w="23622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0">
                <a:tc>
                  <a:txBody>
                    <a:bodyPr/>
                    <a:lstStyle/>
                    <a:p>
                      <a:pPr algn="l" fontAlgn="t"/>
                      <a:r>
                        <a:rPr lang="en-US">
                          <a:effectLst/>
                        </a:rPr>
                        <a:t>static void</a:t>
                      </a:r>
                    </a:p>
                  </a:txBody>
                  <a:tcPr marL="66675" marR="28575" marT="28575" marB="2857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b="1" u="none" strike="noStrike" dirty="0">
                          <a:solidFill>
                            <a:srgbClr val="4C6B87"/>
                          </a:solidFill>
                          <a:effectLst/>
                          <a:hlinkClick r:id="rId2"/>
                        </a:rPr>
                        <a:t>yield</a:t>
                      </a:r>
                      <a:r>
                        <a:rPr lang="en-US" dirty="0">
                          <a:effectLst/>
                        </a:rPr>
                        <a:t>()A hint to the scheduler that the current thread is willing to yield its current use of a processor.</a:t>
                      </a:r>
                    </a:p>
                  </a:txBody>
                  <a:tcPr marL="66675" marR="28575" marT="28575" marB="2857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605450"/>
              </p:ext>
            </p:extLst>
          </p:nvPr>
        </p:nvGraphicFramePr>
        <p:xfrm>
          <a:off x="827584" y="4365104"/>
          <a:ext cx="7124700" cy="880110"/>
        </p:xfrm>
        <a:graphic>
          <a:graphicData uri="http://schemas.openxmlformats.org/drawingml/2006/table">
            <a:tbl>
              <a:tblPr/>
              <a:tblGrid>
                <a:gridCol w="23622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0">
                <a:tc>
                  <a:txBody>
                    <a:bodyPr/>
                    <a:lstStyle/>
                    <a:p>
                      <a:pPr algn="l" fontAlgn="t"/>
                      <a:r>
                        <a:rPr lang="en-US">
                          <a:effectLst/>
                        </a:rPr>
                        <a:t>void</a:t>
                      </a:r>
                    </a:p>
                  </a:txBody>
                  <a:tcPr marL="66675" marR="28575" marT="28575" marB="2857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b="1" u="none" strike="noStrike" dirty="0">
                          <a:solidFill>
                            <a:srgbClr val="4C6B87"/>
                          </a:solidFill>
                          <a:effectLst/>
                          <a:hlinkClick r:id="rId3"/>
                        </a:rPr>
                        <a:t>start</a:t>
                      </a:r>
                      <a:r>
                        <a:rPr lang="en-US" dirty="0">
                          <a:effectLst/>
                        </a:rPr>
                        <a:t>()Causes this thread to begin execution; the Java Virtual Machine calls the run method of this thread.</a:t>
                      </a:r>
                    </a:p>
                  </a:txBody>
                  <a:tcPr marL="66675" marR="28575" marT="28575" marB="2857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06096186"/>
              </p:ext>
            </p:extLst>
          </p:nvPr>
        </p:nvGraphicFramePr>
        <p:xfrm>
          <a:off x="827584" y="2924944"/>
          <a:ext cx="7124700" cy="1428750"/>
        </p:xfrm>
        <a:graphic>
          <a:graphicData uri="http://schemas.openxmlformats.org/drawingml/2006/table">
            <a:tbl>
              <a:tblPr/>
              <a:tblGrid>
                <a:gridCol w="23622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0">
                <a:tc>
                  <a:txBody>
                    <a:bodyPr/>
                    <a:lstStyle/>
                    <a:p>
                      <a:pPr algn="l" fontAlgn="t"/>
                      <a:r>
                        <a:rPr lang="en-US" dirty="0">
                          <a:effectLst/>
                        </a:rPr>
                        <a:t>static void</a:t>
                      </a:r>
                    </a:p>
                  </a:txBody>
                  <a:tcPr marL="66675" marR="28575" marT="28575" marB="2857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b="1" u="none" strike="noStrike" dirty="0">
                          <a:solidFill>
                            <a:srgbClr val="4C6B87"/>
                          </a:solidFill>
                          <a:effectLst/>
                          <a:hlinkClick r:id="rId4"/>
                        </a:rPr>
                        <a:t>sleep</a:t>
                      </a:r>
                      <a:r>
                        <a:rPr lang="en-US" dirty="0">
                          <a:effectLst/>
                        </a:rPr>
                        <a:t>(long </a:t>
                      </a:r>
                      <a:r>
                        <a:rPr lang="en-US" dirty="0" err="1">
                          <a:effectLst/>
                        </a:rPr>
                        <a:t>millis</a:t>
                      </a:r>
                      <a:r>
                        <a:rPr lang="en-US" dirty="0">
                          <a:effectLst/>
                        </a:rPr>
                        <a:t>)Causes the currently executing thread to sleep (temporarily cease execution) for the specified number of milliseconds, subject to the precision and accuracy of system timers and schedulers.</a:t>
                      </a:r>
                    </a:p>
                  </a:txBody>
                  <a:tcPr marL="66675" marR="28575" marT="28575" marB="2857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91543099"/>
              </p:ext>
            </p:extLst>
          </p:nvPr>
        </p:nvGraphicFramePr>
        <p:xfrm>
          <a:off x="827584" y="1988840"/>
          <a:ext cx="7124700" cy="937260"/>
        </p:xfrm>
        <a:graphic>
          <a:graphicData uri="http://schemas.openxmlformats.org/drawingml/2006/table">
            <a:tbl>
              <a:tblPr/>
              <a:tblGrid>
                <a:gridCol w="23622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0">
                <a:tc>
                  <a:txBody>
                    <a:bodyPr/>
                    <a:lstStyle/>
                    <a:p>
                      <a:pPr algn="l" fontAlgn="t"/>
                      <a:r>
                        <a:rPr lang="en-US">
                          <a:effectLst/>
                        </a:rPr>
                        <a:t>void</a:t>
                      </a:r>
                    </a:p>
                  </a:txBody>
                  <a:tcPr marL="66675" marR="28575" marT="28575" marB="28575">
                    <a:lnL w="9525" cap="flat" cmpd="sng" algn="ctr">
                      <a:solidFill>
                        <a:srgbClr val="9EADC0"/>
                      </a:solidFill>
                      <a:prstDash val="solid"/>
                      <a:round/>
                      <a:headEnd type="none" w="med" len="med"/>
                      <a:tailEnd type="none" w="med" len="med"/>
                    </a:lnL>
                    <a:lnR>
                      <a:noFill/>
                    </a:lnR>
                    <a:lnT>
                      <a:noFill/>
                    </a:lnT>
                    <a:lnB w="9525" cap="flat" cmpd="sng" algn="ctr">
                      <a:solidFill>
                        <a:srgbClr val="9EADC0"/>
                      </a:solidFill>
                      <a:prstDash val="solid"/>
                      <a:round/>
                      <a:headEnd type="none" w="med" len="med"/>
                      <a:tailEnd type="none" w="med" len="med"/>
                    </a:lnB>
                    <a:solidFill>
                      <a:srgbClr val="EEEEEF"/>
                    </a:solidFill>
                  </a:tcPr>
                </a:tc>
                <a:tc>
                  <a:txBody>
                    <a:bodyPr/>
                    <a:lstStyle/>
                    <a:p>
                      <a:pPr algn="l" fontAlgn="t"/>
                      <a:r>
                        <a:rPr lang="en-US" b="1" u="none" strike="noStrike">
                          <a:solidFill>
                            <a:srgbClr val="4C6B87"/>
                          </a:solidFill>
                          <a:effectLst/>
                          <a:hlinkClick r:id="rId5"/>
                        </a:rPr>
                        <a:t>join</a:t>
                      </a:r>
                      <a:r>
                        <a:rPr lang="en-US">
                          <a:effectLst/>
                        </a:rPr>
                        <a:t>()Waits for this thread to die.</a:t>
                      </a:r>
                    </a:p>
                  </a:txBody>
                  <a:tcPr marL="66675" marR="28575" marT="28575" marB="28575">
                    <a:lnL>
                      <a:noFill/>
                    </a:lnL>
                    <a:lnR w="9525" cap="flat" cmpd="sng" algn="ctr">
                      <a:solidFill>
                        <a:srgbClr val="9EADC0"/>
                      </a:solidFill>
                      <a:prstDash val="solid"/>
                      <a:round/>
                      <a:headEnd type="none" w="med" len="med"/>
                      <a:tailEnd type="none" w="med" len="med"/>
                    </a:lnR>
                    <a:lnT>
                      <a:noFill/>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0000"/>
                  </a:ext>
                </a:extLst>
              </a:tr>
              <a:tr h="0">
                <a:tc>
                  <a:txBody>
                    <a:bodyPr/>
                    <a:lstStyle/>
                    <a:p>
                      <a:pPr algn="l" fontAlgn="t"/>
                      <a:r>
                        <a:rPr lang="en-US">
                          <a:effectLst/>
                        </a:rPr>
                        <a:t>void</a:t>
                      </a:r>
                    </a:p>
                  </a:txBody>
                  <a:tcPr marL="66675" marR="28575" marT="28575" marB="28575">
                    <a:lnL w="9525" cap="flat" cmpd="sng" algn="ctr">
                      <a:solidFill>
                        <a:srgbClr val="9EADC0"/>
                      </a:solidFill>
                      <a:prstDash val="solid"/>
                      <a:round/>
                      <a:headEnd type="none" w="med" len="med"/>
                      <a:tailEnd type="none" w="med" len="med"/>
                    </a:lnL>
                    <a:lnR>
                      <a:noFill/>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tc>
                  <a:txBody>
                    <a:bodyPr/>
                    <a:lstStyle/>
                    <a:p>
                      <a:pPr algn="l" fontAlgn="t"/>
                      <a:r>
                        <a:rPr lang="en-US" b="1" u="none" strike="noStrike" dirty="0">
                          <a:solidFill>
                            <a:srgbClr val="4C6B87"/>
                          </a:solidFill>
                          <a:effectLst/>
                          <a:hlinkClick r:id="rId6"/>
                        </a:rPr>
                        <a:t>join</a:t>
                      </a:r>
                      <a:r>
                        <a:rPr lang="en-US" dirty="0">
                          <a:effectLst/>
                        </a:rPr>
                        <a:t>(long </a:t>
                      </a:r>
                      <a:r>
                        <a:rPr lang="en-US" dirty="0" err="1">
                          <a:effectLst/>
                        </a:rPr>
                        <a:t>millis</a:t>
                      </a:r>
                      <a:r>
                        <a:rPr lang="en-US" dirty="0">
                          <a:effectLst/>
                        </a:rPr>
                        <a:t>)Waits at most </a:t>
                      </a:r>
                      <a:r>
                        <a:rPr lang="en-US" dirty="0" err="1">
                          <a:effectLst/>
                        </a:rPr>
                        <a:t>millis</a:t>
                      </a:r>
                      <a:r>
                        <a:rPr lang="en-US" dirty="0">
                          <a:effectLst/>
                        </a:rPr>
                        <a:t> milliseconds for this thread to die.</a:t>
                      </a:r>
                    </a:p>
                  </a:txBody>
                  <a:tcPr marL="66675" marR="28575" marT="28575" marB="28575">
                    <a:lnL>
                      <a:noFill/>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420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US" dirty="0"/>
              <a:t>Threading (Java)</a:t>
            </a:r>
          </a:p>
        </p:txBody>
      </p:sp>
      <p:sp>
        <p:nvSpPr>
          <p:cNvPr id="3" name="Content Placeholder 2"/>
          <p:cNvSpPr>
            <a:spLocks noGrp="1"/>
          </p:cNvSpPr>
          <p:nvPr>
            <p:ph idx="1"/>
          </p:nvPr>
        </p:nvSpPr>
        <p:spPr>
          <a:xfrm>
            <a:off x="467544" y="1412777"/>
            <a:ext cx="8219256" cy="4911824"/>
          </a:xfrm>
        </p:spPr>
        <p:txBody>
          <a:bodyPr/>
          <a:lstStyle/>
          <a:p>
            <a:pPr marL="0" indent="0">
              <a:buNone/>
            </a:pPr>
            <a:r>
              <a:rPr lang="en-US" sz="800" dirty="0"/>
              <a:t>class </a:t>
            </a:r>
            <a:r>
              <a:rPr lang="en-US" sz="800" dirty="0" err="1"/>
              <a:t>MyThread</a:t>
            </a:r>
            <a:r>
              <a:rPr lang="en-US" sz="800" dirty="0"/>
              <a:t> extends Thread</a:t>
            </a:r>
          </a:p>
          <a:p>
            <a:pPr marL="0" indent="0">
              <a:buNone/>
            </a:pPr>
            <a:r>
              <a:rPr lang="en-US" sz="800" dirty="0"/>
              <a:t>{</a:t>
            </a:r>
          </a:p>
          <a:p>
            <a:pPr marL="0" indent="0">
              <a:buNone/>
            </a:pPr>
            <a:r>
              <a:rPr lang="en-US" sz="800" dirty="0"/>
              <a:t>	static </a:t>
            </a:r>
            <a:r>
              <a:rPr lang="en-US" sz="800" dirty="0" err="1"/>
              <a:t>int</a:t>
            </a:r>
            <a:r>
              <a:rPr lang="en-US" sz="800" dirty="0"/>
              <a:t> x = 100;</a:t>
            </a:r>
          </a:p>
          <a:p>
            <a:pPr marL="0" indent="0">
              <a:buNone/>
            </a:pPr>
            <a:r>
              <a:rPr lang="en-US" sz="800" dirty="0"/>
              <a:t>	String </a:t>
            </a:r>
            <a:r>
              <a:rPr lang="en-US" sz="800" dirty="0" err="1"/>
              <a:t>ThreadID</a:t>
            </a:r>
            <a:r>
              <a:rPr lang="en-US" sz="800" dirty="0"/>
              <a:t>;</a:t>
            </a:r>
          </a:p>
          <a:p>
            <a:pPr marL="0" indent="0">
              <a:buNone/>
            </a:pPr>
            <a:r>
              <a:rPr lang="en-US" sz="800" dirty="0"/>
              <a:t>	</a:t>
            </a:r>
            <a:r>
              <a:rPr lang="en-US" sz="800" dirty="0" err="1"/>
              <a:t>MyThread</a:t>
            </a:r>
            <a:r>
              <a:rPr lang="en-US" sz="800" dirty="0"/>
              <a:t>(String a)</a:t>
            </a:r>
          </a:p>
          <a:p>
            <a:pPr marL="0" indent="0">
              <a:buNone/>
            </a:pPr>
            <a:r>
              <a:rPr lang="en-US" sz="800" dirty="0"/>
              <a:t>	{</a:t>
            </a:r>
          </a:p>
          <a:p>
            <a:pPr marL="0" indent="0">
              <a:buNone/>
            </a:pPr>
            <a:r>
              <a:rPr lang="en-US" sz="800" dirty="0"/>
              <a:t>		</a:t>
            </a:r>
            <a:r>
              <a:rPr lang="en-US" sz="800" dirty="0" err="1"/>
              <a:t>ThreadID</a:t>
            </a:r>
            <a:r>
              <a:rPr lang="en-US" sz="800" dirty="0"/>
              <a:t> = a;</a:t>
            </a:r>
          </a:p>
          <a:p>
            <a:pPr marL="0" indent="0">
              <a:buNone/>
            </a:pPr>
            <a:r>
              <a:rPr lang="en-US" sz="800" dirty="0"/>
              <a:t>	}</a:t>
            </a:r>
          </a:p>
          <a:p>
            <a:pPr marL="0" indent="0">
              <a:buNone/>
            </a:pPr>
            <a:r>
              <a:rPr lang="en-US" sz="800" dirty="0"/>
              <a:t>	public void run()</a:t>
            </a:r>
          </a:p>
          <a:p>
            <a:pPr marL="0" indent="0">
              <a:buNone/>
            </a:pPr>
            <a:r>
              <a:rPr lang="en-US" sz="800" dirty="0"/>
              <a:t>	{</a:t>
            </a:r>
          </a:p>
          <a:p>
            <a:pPr marL="0" indent="0">
              <a:buNone/>
            </a:pPr>
            <a:r>
              <a:rPr lang="en-US" sz="800" dirty="0"/>
              <a:t>		x = x+100;</a:t>
            </a:r>
          </a:p>
          <a:p>
            <a:pPr marL="0" indent="0">
              <a:buNone/>
            </a:pPr>
            <a:r>
              <a:rPr lang="en-US" sz="800" dirty="0"/>
              <a:t>		while (true)</a:t>
            </a:r>
          </a:p>
          <a:p>
            <a:pPr marL="0" indent="0">
              <a:buNone/>
            </a:pPr>
            <a:r>
              <a:rPr lang="en-US" sz="800" dirty="0"/>
              <a:t>		{</a:t>
            </a:r>
          </a:p>
          <a:p>
            <a:pPr marL="0" indent="0">
              <a:buNone/>
            </a:pPr>
            <a:r>
              <a:rPr lang="en-US" sz="800" dirty="0"/>
              <a:t>			</a:t>
            </a:r>
            <a:r>
              <a:rPr lang="en-US" sz="800" dirty="0" err="1"/>
              <a:t>System.out.println</a:t>
            </a:r>
            <a:r>
              <a:rPr lang="en-US" sz="800" dirty="0"/>
              <a:t>("Thread "+</a:t>
            </a:r>
            <a:r>
              <a:rPr lang="en-US" sz="800" dirty="0" err="1"/>
              <a:t>ThreadID+x</a:t>
            </a:r>
            <a:r>
              <a:rPr lang="en-US" sz="800" dirty="0"/>
              <a:t>);</a:t>
            </a:r>
          </a:p>
          <a:p>
            <a:pPr marL="0" indent="0">
              <a:buNone/>
            </a:pPr>
            <a:r>
              <a:rPr lang="en-US" sz="800" dirty="0"/>
              <a:t>			try {</a:t>
            </a:r>
          </a:p>
          <a:p>
            <a:pPr marL="0" indent="0">
              <a:buNone/>
            </a:pPr>
            <a:r>
              <a:rPr lang="en-US" sz="800" dirty="0"/>
              <a:t>				sleep(100);</a:t>
            </a:r>
          </a:p>
          <a:p>
            <a:pPr marL="0" indent="0">
              <a:buNone/>
            </a:pPr>
            <a:r>
              <a:rPr lang="en-US" sz="800" dirty="0"/>
              <a:t>			} </a:t>
            </a:r>
          </a:p>
          <a:p>
            <a:pPr marL="0" indent="0">
              <a:buNone/>
            </a:pPr>
            <a:r>
              <a:rPr lang="en-US" sz="800" dirty="0"/>
              <a:t>			catch (</a:t>
            </a:r>
            <a:r>
              <a:rPr lang="en-US" sz="800" dirty="0" err="1"/>
              <a:t>InterruptedException</a:t>
            </a:r>
            <a:r>
              <a:rPr lang="en-US" sz="800" dirty="0"/>
              <a:t> e) </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a:t>
            </a:r>
          </a:p>
          <a:p>
            <a:pPr marL="0" indent="0">
              <a:buNone/>
            </a:pPr>
            <a:endParaRPr lang="en-US" sz="800" dirty="0"/>
          </a:p>
          <a:p>
            <a:pPr marL="0" indent="0">
              <a:buNone/>
            </a:pPr>
            <a:r>
              <a:rPr lang="en-US" sz="800" dirty="0"/>
              <a:t>public class </a:t>
            </a:r>
            <a:r>
              <a:rPr lang="en-US" sz="800" dirty="0" err="1"/>
              <a:t>JavaThreadingDemo</a:t>
            </a:r>
            <a:r>
              <a:rPr lang="en-US" sz="800" dirty="0"/>
              <a:t> {</a:t>
            </a:r>
          </a:p>
          <a:p>
            <a:pPr marL="0" indent="0">
              <a:buNone/>
            </a:pPr>
            <a:r>
              <a:rPr lang="en-US" sz="800" dirty="0"/>
              <a:t>	public static void main(String[] </a:t>
            </a:r>
            <a:r>
              <a:rPr lang="en-US" sz="800" dirty="0" err="1"/>
              <a:t>args</a:t>
            </a:r>
            <a:r>
              <a:rPr lang="en-US" sz="800" dirty="0"/>
              <a:t>) {</a:t>
            </a:r>
          </a:p>
          <a:p>
            <a:pPr marL="0" indent="0">
              <a:buNone/>
            </a:pPr>
            <a:r>
              <a:rPr lang="en-US" sz="800" dirty="0"/>
              <a:t>		</a:t>
            </a:r>
            <a:r>
              <a:rPr lang="en-US" sz="800" dirty="0" err="1"/>
              <a:t>MyThread</a:t>
            </a:r>
            <a:r>
              <a:rPr lang="en-US" sz="800" dirty="0"/>
              <a:t> thread1 = new </a:t>
            </a:r>
            <a:r>
              <a:rPr lang="en-US" sz="800" dirty="0" err="1"/>
              <a:t>MyThread</a:t>
            </a:r>
            <a:r>
              <a:rPr lang="en-US" sz="800" dirty="0"/>
              <a:t>("Los Angeles");</a:t>
            </a:r>
          </a:p>
          <a:p>
            <a:pPr marL="0" indent="0">
              <a:buNone/>
            </a:pPr>
            <a:r>
              <a:rPr lang="en-US" sz="800" dirty="0"/>
              <a:t>		</a:t>
            </a:r>
            <a:r>
              <a:rPr lang="en-US" sz="800" dirty="0" err="1"/>
              <a:t>MyThread</a:t>
            </a:r>
            <a:r>
              <a:rPr lang="en-US" sz="800" dirty="0"/>
              <a:t> thread2 = new </a:t>
            </a:r>
            <a:r>
              <a:rPr lang="en-US" sz="800" dirty="0" err="1"/>
              <a:t>MyThread</a:t>
            </a:r>
            <a:r>
              <a:rPr lang="en-US" sz="800" dirty="0"/>
              <a:t>("New York");</a:t>
            </a:r>
          </a:p>
          <a:p>
            <a:pPr marL="0" indent="0">
              <a:buNone/>
            </a:pPr>
            <a:r>
              <a:rPr lang="en-US" sz="800" dirty="0"/>
              <a:t>		thread1.start();</a:t>
            </a:r>
          </a:p>
          <a:p>
            <a:pPr marL="0" indent="0">
              <a:buNone/>
            </a:pPr>
            <a:r>
              <a:rPr lang="en-US" sz="800" dirty="0"/>
              <a:t>		thread2.start();</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3456099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US" dirty="0"/>
              <a:t>Threading (Java)</a:t>
            </a:r>
          </a:p>
        </p:txBody>
      </p:sp>
      <p:sp>
        <p:nvSpPr>
          <p:cNvPr id="3" name="Content Placeholder 2"/>
          <p:cNvSpPr>
            <a:spLocks noGrp="1"/>
          </p:cNvSpPr>
          <p:nvPr>
            <p:ph idx="1"/>
          </p:nvPr>
        </p:nvSpPr>
        <p:spPr>
          <a:xfrm>
            <a:off x="467544" y="1412777"/>
            <a:ext cx="8219256" cy="4911824"/>
          </a:xfrm>
        </p:spPr>
        <p:txBody>
          <a:bodyPr/>
          <a:lstStyle/>
          <a:p>
            <a:pPr marL="0" indent="0">
              <a:buNone/>
            </a:pPr>
            <a:r>
              <a:rPr lang="en-US" sz="800" b="1" dirty="0"/>
              <a:t>import </a:t>
            </a:r>
            <a:r>
              <a:rPr lang="en-US" sz="800" b="1" dirty="0" err="1"/>
              <a:t>java.awt</a:t>
            </a:r>
            <a:r>
              <a:rPr lang="en-US" sz="800" b="1" dirty="0"/>
              <a:t>.*;</a:t>
            </a:r>
          </a:p>
          <a:p>
            <a:pPr marL="0" indent="0">
              <a:buNone/>
            </a:pPr>
            <a:r>
              <a:rPr lang="en-US" sz="800" b="1" dirty="0"/>
              <a:t>import </a:t>
            </a:r>
            <a:r>
              <a:rPr lang="en-US" sz="800" b="1" dirty="0" err="1"/>
              <a:t>javax.swing</a:t>
            </a:r>
            <a:r>
              <a:rPr lang="en-US" sz="800" b="1" dirty="0"/>
              <a:t>.*;</a:t>
            </a:r>
          </a:p>
          <a:p>
            <a:pPr marL="0" indent="0">
              <a:buNone/>
            </a:pPr>
            <a:endParaRPr lang="en-US" sz="800" dirty="0"/>
          </a:p>
          <a:p>
            <a:pPr marL="0" indent="0">
              <a:buNone/>
            </a:pPr>
            <a:r>
              <a:rPr lang="en-US" sz="800" b="1" dirty="0"/>
              <a:t>class </a:t>
            </a:r>
            <a:r>
              <a:rPr lang="en-US" sz="800" b="1" dirty="0" err="1"/>
              <a:t>MyBall</a:t>
            </a:r>
            <a:r>
              <a:rPr lang="en-US" sz="800" b="1" dirty="0"/>
              <a:t> extends Thread</a:t>
            </a:r>
          </a:p>
          <a:p>
            <a:pPr marL="0" indent="0">
              <a:buNone/>
            </a:pPr>
            <a:r>
              <a:rPr lang="en-US" sz="800" dirty="0"/>
              <a:t>{</a:t>
            </a:r>
          </a:p>
          <a:p>
            <a:pPr marL="0" indent="0">
              <a:buNone/>
            </a:pPr>
            <a:r>
              <a:rPr lang="en-US" sz="800" dirty="0"/>
              <a:t>   </a:t>
            </a:r>
            <a:r>
              <a:rPr lang="en-US" sz="800" b="1" dirty="0" err="1"/>
              <a:t>int</a:t>
            </a:r>
            <a:r>
              <a:rPr lang="en-US" sz="800" b="1" dirty="0"/>
              <a:t> x;</a:t>
            </a:r>
          </a:p>
          <a:p>
            <a:pPr marL="0" indent="0">
              <a:buNone/>
            </a:pPr>
            <a:r>
              <a:rPr lang="en-US" sz="800" dirty="0"/>
              <a:t>   </a:t>
            </a:r>
            <a:r>
              <a:rPr lang="en-US" sz="800" b="1" dirty="0" err="1"/>
              <a:t>int</a:t>
            </a:r>
            <a:r>
              <a:rPr lang="en-US" sz="800" b="1" dirty="0"/>
              <a:t> y;</a:t>
            </a:r>
          </a:p>
          <a:p>
            <a:pPr marL="0" indent="0">
              <a:buNone/>
            </a:pPr>
            <a:r>
              <a:rPr lang="en-US" sz="800" dirty="0"/>
              <a:t>   </a:t>
            </a:r>
            <a:r>
              <a:rPr lang="en-US" sz="800" b="1" dirty="0" err="1"/>
              <a:t>int</a:t>
            </a:r>
            <a:r>
              <a:rPr lang="en-US" sz="800" b="1" dirty="0"/>
              <a:t> </a:t>
            </a:r>
            <a:r>
              <a:rPr lang="en-US" sz="800" b="1" dirty="0" err="1"/>
              <a:t>sleeptime</a:t>
            </a:r>
            <a:r>
              <a:rPr lang="en-US" sz="800" b="1" dirty="0"/>
              <a:t>;</a:t>
            </a:r>
          </a:p>
          <a:p>
            <a:pPr marL="0" indent="0">
              <a:buNone/>
            </a:pPr>
            <a:r>
              <a:rPr lang="en-US" sz="800" dirty="0"/>
              <a:t>   </a:t>
            </a:r>
            <a:r>
              <a:rPr lang="en-US" sz="800" b="1" dirty="0" err="1"/>
              <a:t>int</a:t>
            </a:r>
            <a:r>
              <a:rPr lang="en-US" sz="800" b="1" dirty="0"/>
              <a:t> </a:t>
            </a:r>
            <a:r>
              <a:rPr lang="en-US" sz="800" b="1" dirty="0" err="1"/>
              <a:t>str_index</a:t>
            </a:r>
            <a:r>
              <a:rPr lang="en-US" sz="800" b="1" dirty="0"/>
              <a:t>;</a:t>
            </a:r>
          </a:p>
          <a:p>
            <a:pPr marL="0" indent="0">
              <a:buNone/>
            </a:pPr>
            <a:r>
              <a:rPr lang="en-US" sz="800" dirty="0"/>
              <a:t>   </a:t>
            </a:r>
            <a:r>
              <a:rPr lang="en-US" sz="800" dirty="0" err="1"/>
              <a:t>MyBallWindow</a:t>
            </a:r>
            <a:r>
              <a:rPr lang="en-US" sz="800" dirty="0"/>
              <a:t> </a:t>
            </a:r>
            <a:r>
              <a:rPr lang="en-US" sz="800" dirty="0" err="1"/>
              <a:t>mBw</a:t>
            </a:r>
            <a:r>
              <a:rPr lang="en-US" sz="800" dirty="0"/>
              <a:t>;</a:t>
            </a:r>
          </a:p>
          <a:p>
            <a:pPr marL="0" indent="0">
              <a:buNone/>
            </a:pPr>
            <a:r>
              <a:rPr lang="en-US" sz="800" dirty="0"/>
              <a:t>   Color c;</a:t>
            </a:r>
          </a:p>
          <a:p>
            <a:pPr marL="0" indent="0">
              <a:buNone/>
            </a:pPr>
            <a:r>
              <a:rPr lang="en-US" sz="800" dirty="0"/>
              <a:t>   String </a:t>
            </a:r>
            <a:r>
              <a:rPr lang="en-US" sz="800" dirty="0" err="1"/>
              <a:t>str</a:t>
            </a:r>
            <a:r>
              <a:rPr lang="en-US" sz="800" dirty="0"/>
              <a:t>, </a:t>
            </a:r>
            <a:r>
              <a:rPr lang="en-US" sz="800" dirty="0" err="1"/>
              <a:t>substr</a:t>
            </a:r>
            <a:r>
              <a:rPr lang="en-US" sz="800" dirty="0"/>
              <a:t>;</a:t>
            </a:r>
          </a:p>
          <a:p>
            <a:pPr marL="0" indent="0">
              <a:buNone/>
            </a:pPr>
            <a:endParaRPr lang="en-US" sz="800" dirty="0"/>
          </a:p>
          <a:p>
            <a:pPr marL="0" indent="0">
              <a:buNone/>
            </a:pPr>
            <a:r>
              <a:rPr lang="en-US" sz="800" b="1" dirty="0"/>
              <a:t>public </a:t>
            </a:r>
            <a:r>
              <a:rPr lang="en-US" sz="800" b="1" dirty="0" err="1"/>
              <a:t>MyBall</a:t>
            </a:r>
            <a:r>
              <a:rPr lang="en-US" sz="800" b="1" dirty="0"/>
              <a:t>(</a:t>
            </a:r>
            <a:r>
              <a:rPr lang="en-US" sz="800" b="1" dirty="0" err="1"/>
              <a:t>int</a:t>
            </a:r>
            <a:r>
              <a:rPr lang="en-US" sz="800" b="1" dirty="0"/>
              <a:t> xx, </a:t>
            </a:r>
            <a:r>
              <a:rPr lang="en-US" sz="800" b="1" dirty="0" err="1"/>
              <a:t>int</a:t>
            </a:r>
            <a:r>
              <a:rPr lang="en-US" sz="800" b="1" dirty="0"/>
              <a:t> </a:t>
            </a:r>
            <a:r>
              <a:rPr lang="en-US" sz="800" b="1" dirty="0" err="1"/>
              <a:t>yy</a:t>
            </a:r>
            <a:r>
              <a:rPr lang="en-US" sz="800" b="1" dirty="0"/>
              <a:t>, </a:t>
            </a:r>
            <a:r>
              <a:rPr lang="en-US" sz="800" b="1" dirty="0" err="1"/>
              <a:t>int</a:t>
            </a:r>
            <a:r>
              <a:rPr lang="en-US" sz="800" b="1" dirty="0"/>
              <a:t> </a:t>
            </a:r>
            <a:r>
              <a:rPr lang="en-US" sz="800" b="1" dirty="0" err="1"/>
              <a:t>sleepTime</a:t>
            </a:r>
            <a:r>
              <a:rPr lang="en-US" sz="800" b="1" dirty="0"/>
              <a:t>, </a:t>
            </a:r>
            <a:r>
              <a:rPr lang="en-US" sz="800" b="1" dirty="0" err="1"/>
              <a:t>MyBallWindow</a:t>
            </a:r>
            <a:r>
              <a:rPr lang="en-US" sz="800" b="1" dirty="0"/>
              <a:t> </a:t>
            </a:r>
            <a:r>
              <a:rPr lang="en-US" sz="800" b="1" dirty="0" err="1"/>
              <a:t>ssbb</a:t>
            </a:r>
            <a:r>
              <a:rPr lang="en-US" sz="800" b="1" dirty="0"/>
              <a:t>, Color cc)</a:t>
            </a:r>
          </a:p>
          <a:p>
            <a:pPr marL="0" indent="0">
              <a:buNone/>
            </a:pPr>
            <a:r>
              <a:rPr lang="en-US" sz="800" dirty="0"/>
              <a:t>    {</a:t>
            </a:r>
          </a:p>
          <a:p>
            <a:pPr marL="0" indent="0">
              <a:buNone/>
            </a:pPr>
            <a:r>
              <a:rPr lang="en-US" sz="800" dirty="0"/>
              <a:t>      </a:t>
            </a:r>
            <a:r>
              <a:rPr lang="en-US" sz="800" dirty="0" err="1"/>
              <a:t>str</a:t>
            </a:r>
            <a:r>
              <a:rPr lang="en-US" sz="800" dirty="0"/>
              <a:t> = "ABCDEFGHIJKLMNOPQRSTUVWXYZabcdefghijklmnopqrstuvwxyz0123456789";</a:t>
            </a:r>
          </a:p>
          <a:p>
            <a:pPr marL="0" indent="0">
              <a:buNone/>
            </a:pPr>
            <a:r>
              <a:rPr lang="en-US" sz="800" dirty="0"/>
              <a:t>      </a:t>
            </a:r>
            <a:r>
              <a:rPr lang="en-US" sz="800" dirty="0" err="1"/>
              <a:t>str_index</a:t>
            </a:r>
            <a:r>
              <a:rPr lang="en-US" sz="800" dirty="0"/>
              <a:t> = 0;</a:t>
            </a:r>
          </a:p>
          <a:p>
            <a:pPr marL="0" indent="0">
              <a:buNone/>
            </a:pPr>
            <a:r>
              <a:rPr lang="en-US" sz="800" dirty="0"/>
              <a:t>      </a:t>
            </a:r>
            <a:r>
              <a:rPr lang="en-US" sz="800" dirty="0" err="1"/>
              <a:t>substr</a:t>
            </a:r>
            <a:r>
              <a:rPr lang="en-US" sz="800" dirty="0"/>
              <a:t> = "A";</a:t>
            </a:r>
          </a:p>
          <a:p>
            <a:pPr marL="0" indent="0">
              <a:buNone/>
            </a:pPr>
            <a:r>
              <a:rPr lang="en-US" sz="800" dirty="0"/>
              <a:t>      x = xx;</a:t>
            </a:r>
          </a:p>
          <a:p>
            <a:pPr marL="0" indent="0">
              <a:buNone/>
            </a:pPr>
            <a:r>
              <a:rPr lang="en-US" sz="800" dirty="0"/>
              <a:t>      y = </a:t>
            </a:r>
            <a:r>
              <a:rPr lang="en-US" sz="800" dirty="0" err="1"/>
              <a:t>yy</a:t>
            </a:r>
            <a:r>
              <a:rPr lang="en-US" sz="800" dirty="0"/>
              <a:t>;</a:t>
            </a:r>
          </a:p>
          <a:p>
            <a:pPr marL="0" indent="0">
              <a:buNone/>
            </a:pPr>
            <a:r>
              <a:rPr lang="en-US" sz="800" dirty="0"/>
              <a:t>      </a:t>
            </a:r>
            <a:r>
              <a:rPr lang="en-US" sz="800" dirty="0" err="1"/>
              <a:t>sleeptime</a:t>
            </a:r>
            <a:r>
              <a:rPr lang="en-US" sz="800" dirty="0"/>
              <a:t> = </a:t>
            </a:r>
            <a:r>
              <a:rPr lang="en-US" sz="800" dirty="0" err="1"/>
              <a:t>sleepTime</a:t>
            </a:r>
            <a:r>
              <a:rPr lang="en-US" sz="800" dirty="0"/>
              <a:t>;</a:t>
            </a:r>
          </a:p>
          <a:p>
            <a:pPr marL="0" indent="0">
              <a:buNone/>
            </a:pPr>
            <a:r>
              <a:rPr lang="en-US" sz="800" dirty="0"/>
              <a:t>      </a:t>
            </a:r>
            <a:r>
              <a:rPr lang="en-US" sz="800" dirty="0" err="1"/>
              <a:t>mBw</a:t>
            </a:r>
            <a:r>
              <a:rPr lang="en-US" sz="800" dirty="0"/>
              <a:t> = </a:t>
            </a:r>
            <a:r>
              <a:rPr lang="en-US" sz="800" dirty="0" err="1"/>
              <a:t>ssbb</a:t>
            </a:r>
            <a:r>
              <a:rPr lang="en-US" sz="800" dirty="0"/>
              <a:t>;</a:t>
            </a:r>
          </a:p>
          <a:p>
            <a:pPr marL="0" indent="0">
              <a:buNone/>
            </a:pPr>
            <a:r>
              <a:rPr lang="en-US" sz="800" dirty="0"/>
              <a:t>      c = cc;</a:t>
            </a:r>
          </a:p>
          <a:p>
            <a:pPr marL="0" indent="0">
              <a:buNone/>
            </a:pPr>
            <a:r>
              <a:rPr lang="en-US" sz="800" dirty="0"/>
              <a:t>     }</a:t>
            </a:r>
          </a:p>
          <a:p>
            <a:pPr marL="0" indent="0">
              <a:buNone/>
            </a:pPr>
            <a:endParaRPr lang="en-US" sz="800" dirty="0"/>
          </a:p>
          <a:p>
            <a:pPr marL="0" indent="0">
              <a:buNone/>
            </a:pPr>
            <a:r>
              <a:rPr lang="en-US" sz="800" dirty="0"/>
              <a:t>     </a:t>
            </a:r>
            <a:r>
              <a:rPr lang="en-US" sz="800" b="1" dirty="0"/>
              <a:t>public void run()</a:t>
            </a:r>
          </a:p>
          <a:p>
            <a:pPr marL="0" indent="0">
              <a:buNone/>
            </a:pPr>
            <a:r>
              <a:rPr lang="en-US" sz="800" dirty="0"/>
              <a:t>     {</a:t>
            </a:r>
          </a:p>
          <a:p>
            <a:pPr marL="0" indent="0">
              <a:buNone/>
            </a:pPr>
            <a:r>
              <a:rPr lang="en-US" sz="800" dirty="0"/>
              <a:t>      </a:t>
            </a:r>
            <a:r>
              <a:rPr lang="en-US" sz="800" b="1" dirty="0"/>
              <a:t>while (true)</a:t>
            </a:r>
          </a:p>
          <a:p>
            <a:pPr marL="0" indent="0">
              <a:buNone/>
            </a:pPr>
            <a:r>
              <a:rPr lang="en-US" sz="800" dirty="0"/>
              <a:t>      {</a:t>
            </a:r>
          </a:p>
          <a:p>
            <a:pPr marL="0" indent="0">
              <a:buNone/>
            </a:pPr>
            <a:r>
              <a:rPr lang="en-US" sz="800" dirty="0"/>
              <a:t>         </a:t>
            </a:r>
            <a:r>
              <a:rPr lang="en-US" sz="800" dirty="0" err="1"/>
              <a:t>mBw.repaint</a:t>
            </a:r>
            <a:r>
              <a:rPr lang="en-US" sz="800" dirty="0"/>
              <a:t>();</a:t>
            </a:r>
          </a:p>
          <a:p>
            <a:pPr marL="0" indent="0">
              <a:buNone/>
            </a:pPr>
            <a:r>
              <a:rPr lang="en-US" sz="800" dirty="0"/>
              <a:t>         </a:t>
            </a:r>
            <a:r>
              <a:rPr lang="en-US" sz="800" dirty="0" err="1"/>
              <a:t>substr</a:t>
            </a:r>
            <a:r>
              <a:rPr lang="en-US" sz="800" dirty="0"/>
              <a:t> = </a:t>
            </a:r>
            <a:r>
              <a:rPr lang="en-US" sz="800" dirty="0" err="1"/>
              <a:t>str.substring</a:t>
            </a:r>
            <a:r>
              <a:rPr lang="en-US" sz="800" dirty="0"/>
              <a:t>(</a:t>
            </a:r>
            <a:r>
              <a:rPr lang="en-US" sz="800" dirty="0" err="1"/>
              <a:t>str_index</a:t>
            </a:r>
            <a:r>
              <a:rPr lang="en-US" sz="800" dirty="0"/>
              <a:t>, str_index+1);</a:t>
            </a:r>
          </a:p>
          <a:p>
            <a:pPr marL="0" indent="0">
              <a:buNone/>
            </a:pPr>
            <a:r>
              <a:rPr lang="en-US" sz="800" dirty="0"/>
              <a:t>         </a:t>
            </a:r>
            <a:r>
              <a:rPr lang="en-US" sz="800" dirty="0" err="1"/>
              <a:t>str_index</a:t>
            </a:r>
            <a:r>
              <a:rPr lang="en-US" sz="800" dirty="0"/>
              <a:t>++;</a:t>
            </a:r>
          </a:p>
          <a:p>
            <a:pPr marL="0" indent="0">
              <a:buNone/>
            </a:pPr>
            <a:r>
              <a:rPr lang="en-US" sz="800" dirty="0"/>
              <a:t>         </a:t>
            </a:r>
            <a:r>
              <a:rPr lang="en-US" sz="800" b="1" dirty="0"/>
              <a:t>if (</a:t>
            </a:r>
            <a:r>
              <a:rPr lang="en-US" sz="800" b="1" dirty="0" err="1"/>
              <a:t>str_index</a:t>
            </a:r>
            <a:r>
              <a:rPr lang="en-US" sz="800" b="1" dirty="0"/>
              <a:t> &gt; 61) </a:t>
            </a:r>
            <a:r>
              <a:rPr lang="en-US" sz="800" b="1" dirty="0" err="1"/>
              <a:t>str_index</a:t>
            </a:r>
            <a:r>
              <a:rPr lang="en-US" sz="800" b="1" dirty="0"/>
              <a:t> = 0;</a:t>
            </a:r>
          </a:p>
          <a:p>
            <a:pPr marL="0" indent="0">
              <a:buNone/>
            </a:pPr>
            <a:r>
              <a:rPr lang="en-US" sz="800" dirty="0"/>
              <a:t>         y = y + 10;</a:t>
            </a:r>
          </a:p>
          <a:p>
            <a:pPr marL="0" indent="0">
              <a:buNone/>
            </a:pPr>
            <a:r>
              <a:rPr lang="es-ES" sz="800" dirty="0"/>
              <a:t>         </a:t>
            </a:r>
            <a:r>
              <a:rPr lang="es-ES" sz="800" b="1" dirty="0" err="1"/>
              <a:t>if</a:t>
            </a:r>
            <a:r>
              <a:rPr lang="es-ES" sz="800" b="1" dirty="0"/>
              <a:t> (y &gt; 550) y = 0;</a:t>
            </a:r>
          </a:p>
          <a:p>
            <a:pPr marL="0" indent="0">
              <a:buNone/>
            </a:pPr>
            <a:r>
              <a:rPr lang="en-US" sz="800" dirty="0"/>
              <a:t>         </a:t>
            </a:r>
            <a:r>
              <a:rPr lang="en-US" sz="800" b="1" dirty="0"/>
              <a:t>try</a:t>
            </a:r>
          </a:p>
          <a:p>
            <a:pPr marL="0" indent="0">
              <a:buNone/>
            </a:pPr>
            <a:r>
              <a:rPr lang="en-US" sz="800" dirty="0"/>
              <a:t>         {</a:t>
            </a:r>
          </a:p>
          <a:p>
            <a:pPr marL="0" indent="0">
              <a:buNone/>
            </a:pPr>
            <a:r>
              <a:rPr lang="en-US" sz="800" dirty="0"/>
              <a:t>            </a:t>
            </a:r>
            <a:r>
              <a:rPr lang="en-US" sz="800" dirty="0" err="1"/>
              <a:t>Thread.</a:t>
            </a:r>
            <a:r>
              <a:rPr lang="en-US" sz="800" i="1" dirty="0" err="1"/>
              <a:t>sleep</a:t>
            </a:r>
            <a:r>
              <a:rPr lang="en-US" sz="800" i="1" dirty="0"/>
              <a:t>(</a:t>
            </a:r>
            <a:r>
              <a:rPr lang="en-US" sz="800" i="1" dirty="0" err="1"/>
              <a:t>sleeptime</a:t>
            </a:r>
            <a:r>
              <a:rPr lang="en-US" sz="800" i="1" dirty="0"/>
              <a:t>);</a:t>
            </a:r>
          </a:p>
          <a:p>
            <a:pPr marL="0" indent="0">
              <a:buNone/>
            </a:pPr>
            <a:r>
              <a:rPr lang="en-US" sz="800" dirty="0"/>
              <a:t>         }</a:t>
            </a:r>
          </a:p>
          <a:p>
            <a:pPr marL="0" indent="0">
              <a:buNone/>
            </a:pPr>
            <a:r>
              <a:rPr lang="en-US" sz="800" dirty="0"/>
              <a:t>         </a:t>
            </a:r>
            <a:r>
              <a:rPr lang="en-US" sz="800" b="1" dirty="0"/>
              <a:t>catch (Exception e)</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     </a:t>
            </a:r>
            <a:r>
              <a:rPr lang="en-US" sz="800" b="1" dirty="0"/>
              <a:t>public void draw(Graphics g) </a:t>
            </a:r>
          </a:p>
          <a:p>
            <a:pPr marL="0" indent="0">
              <a:buNone/>
            </a:pPr>
            <a:r>
              <a:rPr lang="en-US" sz="800" dirty="0"/>
              <a:t>     {</a:t>
            </a:r>
          </a:p>
          <a:p>
            <a:pPr marL="0" indent="0">
              <a:buNone/>
            </a:pPr>
            <a:r>
              <a:rPr lang="en-US" sz="800" dirty="0"/>
              <a:t>      </a:t>
            </a:r>
            <a:r>
              <a:rPr lang="en-US" sz="800" dirty="0" err="1"/>
              <a:t>g.setColor</a:t>
            </a:r>
            <a:r>
              <a:rPr lang="en-US" sz="800" dirty="0"/>
              <a:t>(</a:t>
            </a:r>
            <a:r>
              <a:rPr lang="en-US" sz="800" dirty="0" err="1"/>
              <a:t>Color.</a:t>
            </a:r>
            <a:r>
              <a:rPr lang="en-US" sz="800" b="1" i="1" dirty="0" err="1"/>
              <a:t>white</a:t>
            </a:r>
            <a:r>
              <a:rPr lang="en-US" sz="800" b="1" i="1" dirty="0"/>
              <a:t>);</a:t>
            </a:r>
          </a:p>
          <a:p>
            <a:pPr marL="0" indent="0">
              <a:buNone/>
            </a:pPr>
            <a:r>
              <a:rPr lang="en-US" sz="800" dirty="0"/>
              <a:t>      </a:t>
            </a:r>
            <a:r>
              <a:rPr lang="en-US" sz="800" dirty="0" err="1"/>
              <a:t>g.fillOval</a:t>
            </a:r>
            <a:r>
              <a:rPr lang="en-US" sz="800" dirty="0"/>
              <a:t>(x, y-10, 50, 50);</a:t>
            </a:r>
          </a:p>
          <a:p>
            <a:pPr marL="0" indent="0">
              <a:buNone/>
            </a:pPr>
            <a:r>
              <a:rPr lang="fr-FR" sz="800" dirty="0"/>
              <a:t>      </a:t>
            </a:r>
            <a:r>
              <a:rPr lang="fr-FR" sz="800" dirty="0" err="1"/>
              <a:t>g.setFont</a:t>
            </a:r>
            <a:r>
              <a:rPr lang="fr-FR" sz="800" dirty="0"/>
              <a:t>(</a:t>
            </a:r>
            <a:r>
              <a:rPr lang="fr-FR" sz="800" b="1" dirty="0"/>
              <a:t>new Font("Rome", </a:t>
            </a:r>
            <a:r>
              <a:rPr lang="fr-FR" sz="800" b="1" dirty="0" err="1"/>
              <a:t>Font.</a:t>
            </a:r>
            <a:r>
              <a:rPr lang="fr-FR" sz="800" b="1" i="1" dirty="0" err="1"/>
              <a:t>BOLD</a:t>
            </a:r>
            <a:r>
              <a:rPr lang="fr-FR" sz="800" b="1" i="1" dirty="0"/>
              <a:t>, 50));</a:t>
            </a:r>
          </a:p>
          <a:p>
            <a:pPr marL="0" indent="0">
              <a:buNone/>
            </a:pPr>
            <a:r>
              <a:rPr lang="en-US" sz="800" dirty="0"/>
              <a:t>      </a:t>
            </a:r>
            <a:r>
              <a:rPr lang="en-US" sz="800" dirty="0" err="1"/>
              <a:t>g.drawString</a:t>
            </a:r>
            <a:r>
              <a:rPr lang="en-US" sz="800" dirty="0"/>
              <a:t>(</a:t>
            </a:r>
            <a:r>
              <a:rPr lang="en-US" sz="800" dirty="0" err="1"/>
              <a:t>substr</a:t>
            </a:r>
            <a:r>
              <a:rPr lang="en-US" sz="800" dirty="0"/>
              <a:t>, x, y+30);</a:t>
            </a:r>
          </a:p>
          <a:p>
            <a:pPr marL="0" indent="0">
              <a:buNone/>
            </a:pPr>
            <a:endParaRPr lang="en-US" sz="800" dirty="0"/>
          </a:p>
          <a:p>
            <a:pPr marL="0" indent="0">
              <a:buNone/>
            </a:pPr>
            <a:r>
              <a:rPr lang="en-US" sz="800" dirty="0"/>
              <a:t>      </a:t>
            </a:r>
            <a:r>
              <a:rPr lang="en-US" sz="800" dirty="0" err="1"/>
              <a:t>g.setColor</a:t>
            </a:r>
            <a:r>
              <a:rPr lang="en-US" sz="800" dirty="0"/>
              <a:t>(c);</a:t>
            </a:r>
          </a:p>
          <a:p>
            <a:pPr marL="0" indent="0">
              <a:buNone/>
            </a:pPr>
            <a:r>
              <a:rPr lang="en-US" sz="800" dirty="0"/>
              <a:t>      </a:t>
            </a:r>
            <a:r>
              <a:rPr lang="en-US" sz="800" dirty="0" err="1"/>
              <a:t>g.fillOval</a:t>
            </a:r>
            <a:r>
              <a:rPr lang="en-US" sz="800" dirty="0"/>
              <a:t>(x, y, 50, 50);</a:t>
            </a:r>
          </a:p>
          <a:p>
            <a:pPr marL="0" indent="0">
              <a:buNone/>
            </a:pPr>
            <a:r>
              <a:rPr lang="en-US" sz="800" dirty="0"/>
              <a:t>      </a:t>
            </a:r>
          </a:p>
          <a:p>
            <a:pPr marL="0" indent="0">
              <a:buNone/>
            </a:pPr>
            <a:r>
              <a:rPr lang="en-US" sz="800" dirty="0"/>
              <a:t>      </a:t>
            </a:r>
            <a:r>
              <a:rPr lang="en-US" sz="800" dirty="0" err="1"/>
              <a:t>g.setColor</a:t>
            </a:r>
            <a:r>
              <a:rPr lang="en-US" sz="800" dirty="0"/>
              <a:t>(</a:t>
            </a:r>
            <a:r>
              <a:rPr lang="en-US" sz="800" dirty="0" err="1"/>
              <a:t>Color.</a:t>
            </a:r>
            <a:r>
              <a:rPr lang="en-US" sz="800" b="1" i="1" dirty="0" err="1"/>
              <a:t>black</a:t>
            </a:r>
            <a:r>
              <a:rPr lang="en-US" sz="800" b="1" i="1" dirty="0"/>
              <a:t>);      </a:t>
            </a:r>
          </a:p>
          <a:p>
            <a:pPr marL="0" indent="0">
              <a:buNone/>
            </a:pPr>
            <a:r>
              <a:rPr lang="en-US" sz="800" dirty="0"/>
              <a:t>      </a:t>
            </a:r>
            <a:r>
              <a:rPr lang="en-US" sz="800" dirty="0" err="1"/>
              <a:t>g.setFont</a:t>
            </a:r>
            <a:r>
              <a:rPr lang="en-US" sz="800" dirty="0"/>
              <a:t>(</a:t>
            </a:r>
            <a:r>
              <a:rPr lang="en-US" sz="800" b="1" dirty="0"/>
              <a:t>new Font("Monospaced", </a:t>
            </a:r>
            <a:r>
              <a:rPr lang="en-US" sz="800" b="1" dirty="0" err="1"/>
              <a:t>Font.</a:t>
            </a:r>
            <a:r>
              <a:rPr lang="en-US" sz="800" b="1" i="1" dirty="0" err="1"/>
              <a:t>BOLD</a:t>
            </a:r>
            <a:r>
              <a:rPr lang="en-US" sz="800" b="1" i="1" dirty="0"/>
              <a:t>, 50));</a:t>
            </a:r>
          </a:p>
          <a:p>
            <a:pPr marL="0" indent="0">
              <a:buNone/>
            </a:pPr>
            <a:r>
              <a:rPr lang="en-US" sz="800" dirty="0"/>
              <a:t>      </a:t>
            </a:r>
            <a:r>
              <a:rPr lang="en-US" sz="800" dirty="0" err="1"/>
              <a:t>g.drawString</a:t>
            </a:r>
            <a:r>
              <a:rPr lang="en-US" sz="800" dirty="0"/>
              <a:t>(</a:t>
            </a:r>
            <a:r>
              <a:rPr lang="en-US" sz="800" dirty="0" err="1"/>
              <a:t>substr</a:t>
            </a:r>
            <a:r>
              <a:rPr lang="en-US" sz="800" dirty="0"/>
              <a:t>, x+10, y+40);</a:t>
            </a:r>
          </a:p>
          <a:p>
            <a:pPr marL="0" indent="0">
              <a:buNone/>
            </a:pPr>
            <a:r>
              <a:rPr lang="en-US" sz="800" dirty="0"/>
              <a:t>     }</a:t>
            </a:r>
          </a:p>
          <a:p>
            <a:pPr marL="0" indent="0">
              <a:buNone/>
            </a:pPr>
            <a:r>
              <a:rPr lang="en-US" sz="800" dirty="0"/>
              <a:t>}</a:t>
            </a:r>
          </a:p>
          <a:p>
            <a:pPr marL="0" indent="0">
              <a:buNone/>
            </a:pPr>
            <a:endParaRPr lang="en-US" sz="800" dirty="0"/>
          </a:p>
          <a:p>
            <a:pPr marL="0" indent="0">
              <a:buNone/>
            </a:pPr>
            <a:endParaRPr lang="en-US" sz="800" dirty="0"/>
          </a:p>
          <a:p>
            <a:pPr marL="0" indent="0">
              <a:buNone/>
            </a:pPr>
            <a:r>
              <a:rPr lang="en-US" sz="800" b="1" dirty="0"/>
              <a:t>class </a:t>
            </a:r>
            <a:r>
              <a:rPr lang="en-US" sz="800" b="1" u="sng" dirty="0" err="1"/>
              <a:t>MyBallWindow</a:t>
            </a:r>
            <a:r>
              <a:rPr lang="en-US" sz="800" b="1" u="sng" dirty="0"/>
              <a:t> extends </a:t>
            </a:r>
            <a:r>
              <a:rPr lang="en-US" sz="800" b="1" u="sng" dirty="0" err="1"/>
              <a:t>JFrame</a:t>
            </a:r>
            <a:endParaRPr lang="en-US" sz="800" b="1" u="sng" dirty="0"/>
          </a:p>
          <a:p>
            <a:pPr marL="0" indent="0">
              <a:buNone/>
            </a:pPr>
            <a:r>
              <a:rPr lang="en-US" sz="800" dirty="0"/>
              <a:t>{</a:t>
            </a:r>
          </a:p>
          <a:p>
            <a:pPr marL="0" indent="0">
              <a:buNone/>
            </a:pPr>
            <a:r>
              <a:rPr lang="en-US" sz="800" dirty="0"/>
              <a:t>   </a:t>
            </a:r>
            <a:r>
              <a:rPr lang="en-US" sz="800" dirty="0" err="1"/>
              <a:t>MyBall</a:t>
            </a:r>
            <a:r>
              <a:rPr lang="en-US" sz="800" dirty="0"/>
              <a:t> </a:t>
            </a:r>
            <a:r>
              <a:rPr lang="en-US" sz="800" dirty="0" err="1"/>
              <a:t>myBall</a:t>
            </a:r>
            <a:r>
              <a:rPr lang="en-US" sz="800" dirty="0"/>
              <a:t>[];</a:t>
            </a:r>
          </a:p>
          <a:p>
            <a:pPr marL="0" indent="0">
              <a:buNone/>
            </a:pPr>
            <a:endParaRPr lang="en-US" sz="800" dirty="0"/>
          </a:p>
          <a:p>
            <a:pPr marL="0" indent="0">
              <a:buNone/>
            </a:pPr>
            <a:r>
              <a:rPr lang="en-US" sz="800" dirty="0"/>
              <a:t>   </a:t>
            </a:r>
            <a:r>
              <a:rPr lang="en-US" sz="800" b="1" dirty="0"/>
              <a:t>public </a:t>
            </a:r>
            <a:r>
              <a:rPr lang="en-US" sz="800" b="1" dirty="0" err="1"/>
              <a:t>MyBallWindow</a:t>
            </a:r>
            <a:r>
              <a:rPr lang="en-US" sz="800" b="1" dirty="0"/>
              <a:t>()</a:t>
            </a:r>
          </a:p>
          <a:p>
            <a:pPr marL="0" indent="0">
              <a:buNone/>
            </a:pPr>
            <a:r>
              <a:rPr lang="en-US" sz="800" dirty="0"/>
              <a:t>   {</a:t>
            </a:r>
          </a:p>
          <a:p>
            <a:pPr marL="0" indent="0">
              <a:buNone/>
            </a:pPr>
            <a:r>
              <a:rPr lang="en-US" sz="800" dirty="0"/>
              <a:t>       </a:t>
            </a:r>
            <a:r>
              <a:rPr lang="en-US" sz="800" dirty="0" err="1"/>
              <a:t>myBall</a:t>
            </a:r>
            <a:r>
              <a:rPr lang="en-US" sz="800" dirty="0"/>
              <a:t> = </a:t>
            </a:r>
            <a:r>
              <a:rPr lang="en-US" sz="800" b="1" dirty="0"/>
              <a:t>new </a:t>
            </a:r>
            <a:r>
              <a:rPr lang="en-US" sz="800" b="1" dirty="0" err="1"/>
              <a:t>MyBall</a:t>
            </a:r>
            <a:r>
              <a:rPr lang="en-US" sz="800" b="1" dirty="0"/>
              <a:t>[6];</a:t>
            </a:r>
          </a:p>
          <a:p>
            <a:pPr marL="0" indent="0">
              <a:buNone/>
            </a:pPr>
            <a:endParaRPr lang="en-US" sz="800" dirty="0"/>
          </a:p>
          <a:p>
            <a:pPr marL="0" indent="0">
              <a:buNone/>
            </a:pPr>
            <a:r>
              <a:rPr lang="en-US" sz="800" dirty="0"/>
              <a:t>       </a:t>
            </a:r>
            <a:r>
              <a:rPr lang="en-US" sz="800" dirty="0" err="1"/>
              <a:t>myBall</a:t>
            </a:r>
            <a:r>
              <a:rPr lang="en-US" sz="800" dirty="0"/>
              <a:t>[0] = </a:t>
            </a:r>
            <a:r>
              <a:rPr lang="en-US" sz="800" b="1" dirty="0"/>
              <a:t>new </a:t>
            </a:r>
            <a:r>
              <a:rPr lang="en-US" sz="800" b="1" dirty="0" err="1"/>
              <a:t>MyBall</a:t>
            </a:r>
            <a:r>
              <a:rPr lang="en-US" sz="800" b="1" dirty="0"/>
              <a:t>(100, 0, 300, this, </a:t>
            </a:r>
            <a:r>
              <a:rPr lang="en-US" sz="800" b="1" dirty="0" err="1"/>
              <a:t>Color.</a:t>
            </a:r>
            <a:r>
              <a:rPr lang="en-US" sz="800" b="1" i="1" dirty="0" err="1"/>
              <a:t>red</a:t>
            </a:r>
            <a:r>
              <a:rPr lang="en-US" sz="800" b="1" i="1" dirty="0"/>
              <a:t>);</a:t>
            </a:r>
          </a:p>
          <a:p>
            <a:pPr marL="0" indent="0">
              <a:buNone/>
            </a:pPr>
            <a:r>
              <a:rPr lang="en-US" sz="800" dirty="0"/>
              <a:t>       </a:t>
            </a:r>
            <a:r>
              <a:rPr lang="en-US" sz="800" dirty="0" err="1"/>
              <a:t>myBall</a:t>
            </a:r>
            <a:r>
              <a:rPr lang="en-US" sz="800" dirty="0"/>
              <a:t>[1] = </a:t>
            </a:r>
            <a:r>
              <a:rPr lang="en-US" sz="800" b="1" dirty="0"/>
              <a:t>new </a:t>
            </a:r>
            <a:r>
              <a:rPr lang="en-US" sz="800" b="1" dirty="0" err="1"/>
              <a:t>MyBall</a:t>
            </a:r>
            <a:r>
              <a:rPr lang="en-US" sz="800" b="1" dirty="0"/>
              <a:t>(200, 0, 400, this, </a:t>
            </a:r>
            <a:r>
              <a:rPr lang="en-US" sz="800" b="1" dirty="0" err="1"/>
              <a:t>Color.</a:t>
            </a:r>
            <a:r>
              <a:rPr lang="en-US" sz="800" b="1" i="1" dirty="0" err="1"/>
              <a:t>blue</a:t>
            </a:r>
            <a:r>
              <a:rPr lang="en-US" sz="800" b="1" i="1" dirty="0"/>
              <a:t>);</a:t>
            </a:r>
          </a:p>
          <a:p>
            <a:pPr marL="0" indent="0">
              <a:buNone/>
            </a:pPr>
            <a:r>
              <a:rPr lang="en-US" sz="800" dirty="0"/>
              <a:t>       </a:t>
            </a:r>
            <a:r>
              <a:rPr lang="en-US" sz="800" dirty="0" err="1"/>
              <a:t>myBall</a:t>
            </a:r>
            <a:r>
              <a:rPr lang="en-US" sz="800" dirty="0"/>
              <a:t>[2] = </a:t>
            </a:r>
            <a:r>
              <a:rPr lang="en-US" sz="800" b="1" dirty="0"/>
              <a:t>new </a:t>
            </a:r>
            <a:r>
              <a:rPr lang="en-US" sz="800" b="1" dirty="0" err="1"/>
              <a:t>MyBall</a:t>
            </a:r>
            <a:r>
              <a:rPr lang="en-US" sz="800" b="1" dirty="0"/>
              <a:t>(300, 0, 500, this, </a:t>
            </a:r>
            <a:r>
              <a:rPr lang="en-US" sz="800" b="1" dirty="0" err="1"/>
              <a:t>Color.</a:t>
            </a:r>
            <a:r>
              <a:rPr lang="en-US" sz="800" b="1" i="1" dirty="0" err="1"/>
              <a:t>yellow</a:t>
            </a:r>
            <a:r>
              <a:rPr lang="en-US" sz="800" b="1" i="1" dirty="0"/>
              <a:t>); </a:t>
            </a:r>
          </a:p>
          <a:p>
            <a:pPr marL="0" indent="0">
              <a:buNone/>
            </a:pPr>
            <a:r>
              <a:rPr lang="en-US" sz="800" dirty="0"/>
              <a:t>       </a:t>
            </a:r>
            <a:r>
              <a:rPr lang="en-US" sz="800" dirty="0" err="1"/>
              <a:t>myBall</a:t>
            </a:r>
            <a:r>
              <a:rPr lang="en-US" sz="800" dirty="0"/>
              <a:t>[3] = </a:t>
            </a:r>
            <a:r>
              <a:rPr lang="en-US" sz="800" b="1" dirty="0"/>
              <a:t>new </a:t>
            </a:r>
            <a:r>
              <a:rPr lang="en-US" sz="800" b="1" dirty="0" err="1"/>
              <a:t>MyBall</a:t>
            </a:r>
            <a:r>
              <a:rPr lang="en-US" sz="800" b="1" dirty="0"/>
              <a:t>(400, 0, 600, this, </a:t>
            </a:r>
            <a:r>
              <a:rPr lang="en-US" sz="800" b="1" dirty="0" err="1"/>
              <a:t>Color.</a:t>
            </a:r>
            <a:r>
              <a:rPr lang="en-US" sz="800" b="1" i="1" dirty="0" err="1"/>
              <a:t>green</a:t>
            </a:r>
            <a:r>
              <a:rPr lang="en-US" sz="800" b="1" i="1" dirty="0"/>
              <a:t>);</a:t>
            </a:r>
          </a:p>
          <a:p>
            <a:pPr marL="0" indent="0">
              <a:buNone/>
            </a:pPr>
            <a:r>
              <a:rPr lang="en-US" sz="800" dirty="0"/>
              <a:t>       </a:t>
            </a:r>
            <a:r>
              <a:rPr lang="en-US" sz="800" dirty="0" err="1"/>
              <a:t>myBall</a:t>
            </a:r>
            <a:r>
              <a:rPr lang="en-US" sz="800" dirty="0"/>
              <a:t>[4] = </a:t>
            </a:r>
            <a:r>
              <a:rPr lang="en-US" sz="800" b="1" dirty="0"/>
              <a:t>new </a:t>
            </a:r>
            <a:r>
              <a:rPr lang="en-US" sz="800" b="1" dirty="0" err="1"/>
              <a:t>MyBall</a:t>
            </a:r>
            <a:r>
              <a:rPr lang="en-US" sz="800" b="1" dirty="0"/>
              <a:t>(500, 0, 700, this, </a:t>
            </a:r>
            <a:r>
              <a:rPr lang="en-US" sz="800" b="1" dirty="0" err="1"/>
              <a:t>Color.</a:t>
            </a:r>
            <a:r>
              <a:rPr lang="en-US" sz="800" b="1" i="1" dirty="0" err="1"/>
              <a:t>orange</a:t>
            </a:r>
            <a:r>
              <a:rPr lang="en-US" sz="800" b="1" i="1" dirty="0"/>
              <a:t>);</a:t>
            </a:r>
          </a:p>
          <a:p>
            <a:pPr marL="0" indent="0">
              <a:buNone/>
            </a:pPr>
            <a:r>
              <a:rPr lang="en-US" sz="800" dirty="0"/>
              <a:t>       </a:t>
            </a:r>
            <a:r>
              <a:rPr lang="en-US" sz="800" dirty="0" err="1"/>
              <a:t>myBall</a:t>
            </a:r>
            <a:r>
              <a:rPr lang="en-US" sz="800" dirty="0"/>
              <a:t>[5] = </a:t>
            </a:r>
            <a:r>
              <a:rPr lang="en-US" sz="800" b="1" dirty="0"/>
              <a:t>new </a:t>
            </a:r>
            <a:r>
              <a:rPr lang="en-US" sz="800" b="1" dirty="0" err="1"/>
              <a:t>MyBall</a:t>
            </a:r>
            <a:r>
              <a:rPr lang="en-US" sz="800" b="1" dirty="0"/>
              <a:t>(600, 0, 800, this, </a:t>
            </a:r>
            <a:r>
              <a:rPr lang="en-US" sz="800" b="1" dirty="0" err="1"/>
              <a:t>Color.</a:t>
            </a:r>
            <a:r>
              <a:rPr lang="en-US" sz="800" b="1" i="1" dirty="0" err="1"/>
              <a:t>pink</a:t>
            </a:r>
            <a:r>
              <a:rPr lang="en-US" sz="800" b="1" i="1" dirty="0"/>
              <a:t>);</a:t>
            </a:r>
          </a:p>
          <a:p>
            <a:pPr marL="0" indent="0">
              <a:buNone/>
            </a:pPr>
            <a:r>
              <a:rPr lang="en-US" sz="800" dirty="0"/>
              <a:t>       </a:t>
            </a:r>
          </a:p>
          <a:p>
            <a:pPr marL="0" indent="0">
              <a:buNone/>
            </a:pPr>
            <a:r>
              <a:rPr lang="nn-NO" sz="800" dirty="0"/>
              <a:t>       </a:t>
            </a:r>
            <a:r>
              <a:rPr lang="nn-NO" sz="800" b="1" dirty="0"/>
              <a:t>for (int i = 0; i &lt; 6; i++)</a:t>
            </a:r>
          </a:p>
          <a:p>
            <a:pPr marL="0" indent="0">
              <a:buNone/>
            </a:pPr>
            <a:r>
              <a:rPr lang="en-US" sz="800" dirty="0"/>
              <a:t>       { </a:t>
            </a:r>
          </a:p>
          <a:p>
            <a:pPr marL="0" indent="0">
              <a:buNone/>
            </a:pPr>
            <a:r>
              <a:rPr lang="en-US" sz="800" dirty="0"/>
              <a:t>        </a:t>
            </a:r>
            <a:r>
              <a:rPr lang="en-US" sz="800" dirty="0" err="1"/>
              <a:t>myBall</a:t>
            </a:r>
            <a:r>
              <a:rPr lang="en-US" sz="800" dirty="0"/>
              <a:t>[</a:t>
            </a:r>
            <a:r>
              <a:rPr lang="en-US" sz="800" dirty="0" err="1"/>
              <a:t>i</a:t>
            </a:r>
            <a:r>
              <a:rPr lang="en-US" sz="800" dirty="0"/>
              <a:t>].start();   </a:t>
            </a:r>
          </a:p>
          <a:p>
            <a:pPr marL="0" indent="0">
              <a:buNone/>
            </a:pPr>
            <a:r>
              <a:rPr lang="en-US" sz="800" dirty="0"/>
              <a:t>       }</a:t>
            </a:r>
          </a:p>
          <a:p>
            <a:pPr marL="0" indent="0">
              <a:buNone/>
            </a:pPr>
            <a:r>
              <a:rPr lang="en-US" sz="800" dirty="0"/>
              <a:t>       </a:t>
            </a:r>
            <a:r>
              <a:rPr lang="en-US" sz="800" dirty="0" err="1"/>
              <a:t>setDefaultCloseOperation</a:t>
            </a:r>
            <a:r>
              <a:rPr lang="en-US" sz="800" dirty="0"/>
              <a:t>(</a:t>
            </a:r>
            <a:r>
              <a:rPr lang="en-US" sz="800" dirty="0" err="1"/>
              <a:t>JFrame.</a:t>
            </a:r>
            <a:r>
              <a:rPr lang="en-US" sz="800" b="1" i="1" dirty="0" err="1"/>
              <a:t>EXIT_ON_CLOSE</a:t>
            </a:r>
            <a:r>
              <a:rPr lang="en-US" sz="800" b="1" i="1" dirty="0"/>
              <a:t>);</a:t>
            </a:r>
          </a:p>
          <a:p>
            <a:pPr marL="0" indent="0">
              <a:buNone/>
            </a:pPr>
            <a:r>
              <a:rPr lang="en-US" sz="800" dirty="0"/>
              <a:t>       </a:t>
            </a:r>
            <a:r>
              <a:rPr lang="en-US" sz="800" dirty="0" err="1"/>
              <a:t>setSize</a:t>
            </a:r>
            <a:r>
              <a:rPr lang="en-US" sz="800" dirty="0"/>
              <a:t>(800, 800);</a:t>
            </a:r>
          </a:p>
          <a:p>
            <a:pPr marL="0" indent="0">
              <a:buNone/>
            </a:pPr>
            <a:r>
              <a:rPr lang="en-US" sz="800" dirty="0"/>
              <a:t>   </a:t>
            </a:r>
            <a:r>
              <a:rPr lang="en-US" sz="800" dirty="0" err="1"/>
              <a:t>setVisible</a:t>
            </a:r>
            <a:r>
              <a:rPr lang="en-US" sz="800" dirty="0"/>
              <a:t>(</a:t>
            </a:r>
            <a:r>
              <a:rPr lang="en-US" sz="800" b="1" dirty="0"/>
              <a:t>true);</a:t>
            </a:r>
          </a:p>
          <a:p>
            <a:pPr marL="0" indent="0">
              <a:buNone/>
            </a:pPr>
            <a:r>
              <a:rPr lang="en-US" sz="800" dirty="0"/>
              <a:t>   }   </a:t>
            </a:r>
          </a:p>
          <a:p>
            <a:pPr marL="0" indent="0">
              <a:buNone/>
            </a:pPr>
            <a:endParaRPr lang="en-US" sz="800" dirty="0"/>
          </a:p>
          <a:p>
            <a:pPr marL="0" indent="0">
              <a:buNone/>
            </a:pPr>
            <a:r>
              <a:rPr lang="en-US" sz="800" dirty="0"/>
              <a:t>   </a:t>
            </a:r>
            <a:r>
              <a:rPr lang="en-US" sz="800" b="1" dirty="0"/>
              <a:t>public void paint(Graphics g)</a:t>
            </a:r>
          </a:p>
          <a:p>
            <a:pPr marL="0" indent="0">
              <a:buNone/>
            </a:pPr>
            <a:r>
              <a:rPr lang="en-US" sz="800" dirty="0"/>
              <a:t>   {</a:t>
            </a:r>
          </a:p>
          <a:p>
            <a:pPr marL="0" indent="0">
              <a:buNone/>
            </a:pPr>
            <a:r>
              <a:rPr lang="nn-NO" sz="800" dirty="0"/>
              <a:t>      </a:t>
            </a:r>
            <a:r>
              <a:rPr lang="nn-NO" sz="800" b="1" dirty="0"/>
              <a:t>for (int i = 0; i &lt; 6; i++)</a:t>
            </a:r>
          </a:p>
          <a:p>
            <a:pPr marL="0" indent="0">
              <a:buNone/>
            </a:pPr>
            <a:r>
              <a:rPr lang="en-US" sz="800" dirty="0"/>
              <a:t>      {</a:t>
            </a:r>
          </a:p>
          <a:p>
            <a:pPr marL="0" indent="0">
              <a:buNone/>
            </a:pPr>
            <a:r>
              <a:rPr lang="en-US" sz="800" dirty="0"/>
              <a:t>       </a:t>
            </a:r>
            <a:r>
              <a:rPr lang="en-US" sz="800" dirty="0" err="1"/>
              <a:t>myBall</a:t>
            </a:r>
            <a:r>
              <a:rPr lang="en-US" sz="800" dirty="0"/>
              <a:t>[</a:t>
            </a:r>
            <a:r>
              <a:rPr lang="en-US" sz="800" dirty="0" err="1"/>
              <a:t>i</a:t>
            </a:r>
            <a:r>
              <a:rPr lang="en-US" sz="800" dirty="0"/>
              <a:t>].draw(g);</a:t>
            </a:r>
          </a:p>
          <a:p>
            <a:pPr marL="0" indent="0">
              <a:buNone/>
            </a:pPr>
            <a:r>
              <a:rPr lang="en-US" sz="800" dirty="0"/>
              <a:t>      }</a:t>
            </a:r>
          </a:p>
          <a:p>
            <a:pPr marL="0" indent="0">
              <a:buNone/>
            </a:pPr>
            <a:r>
              <a:rPr lang="en-US" sz="800" dirty="0"/>
              <a:t>   }</a:t>
            </a:r>
          </a:p>
          <a:p>
            <a:pPr marL="0" indent="0">
              <a:buNone/>
            </a:pPr>
            <a:r>
              <a:rPr lang="en-US" sz="800" dirty="0"/>
              <a:t>}</a:t>
            </a:r>
          </a:p>
          <a:p>
            <a:pPr marL="0" indent="0">
              <a:buNone/>
            </a:pPr>
            <a:endParaRPr lang="en-US" sz="800" dirty="0"/>
          </a:p>
          <a:p>
            <a:pPr marL="0" indent="0">
              <a:buNone/>
            </a:pPr>
            <a:r>
              <a:rPr lang="en-US" sz="800" b="1" dirty="0"/>
              <a:t>public class </a:t>
            </a:r>
            <a:r>
              <a:rPr lang="en-US" sz="800" b="1" dirty="0" err="1"/>
              <a:t>ThreadingBall</a:t>
            </a:r>
            <a:r>
              <a:rPr lang="en-US" sz="800" b="1" dirty="0"/>
              <a:t> </a:t>
            </a:r>
          </a:p>
          <a:p>
            <a:pPr marL="0" indent="0">
              <a:buNone/>
            </a:pPr>
            <a:r>
              <a:rPr lang="en-US" sz="800" dirty="0"/>
              <a:t>{</a:t>
            </a:r>
          </a:p>
          <a:p>
            <a:pPr marL="0" indent="0">
              <a:buNone/>
            </a:pPr>
            <a:r>
              <a:rPr lang="en-US" sz="800" b="1" dirty="0"/>
              <a:t>public static void main(String[] </a:t>
            </a:r>
            <a:r>
              <a:rPr lang="en-US" sz="800" b="1" dirty="0" err="1"/>
              <a:t>args</a:t>
            </a:r>
            <a:r>
              <a:rPr lang="en-US" sz="800" b="1" dirty="0"/>
              <a:t>) </a:t>
            </a:r>
          </a:p>
          <a:p>
            <a:pPr marL="0" indent="0">
              <a:buNone/>
            </a:pPr>
            <a:r>
              <a:rPr lang="en-US" sz="800" dirty="0"/>
              <a:t>{</a:t>
            </a:r>
          </a:p>
          <a:p>
            <a:pPr marL="0" indent="0">
              <a:buNone/>
            </a:pPr>
            <a:r>
              <a:rPr lang="en-US" sz="800" b="1" dirty="0"/>
              <a:t>new </a:t>
            </a:r>
            <a:r>
              <a:rPr lang="en-US" sz="800" b="1" dirty="0" err="1"/>
              <a:t>MyBallWindow</a:t>
            </a:r>
            <a:r>
              <a:rPr lang="en-US" sz="800" b="1" dirty="0"/>
              <a:t>();</a:t>
            </a:r>
          </a:p>
          <a:p>
            <a:pPr marL="0" indent="0">
              <a:buNone/>
            </a:pPr>
            <a:r>
              <a:rPr lang="en-US" sz="800" dirty="0"/>
              <a:t>}</a:t>
            </a:r>
          </a:p>
          <a:p>
            <a:pPr marL="0" indent="0">
              <a:buNone/>
            </a:pPr>
            <a:r>
              <a:rPr lang="en-US" sz="800" dirty="0"/>
              <a:t>}</a:t>
            </a:r>
          </a:p>
        </p:txBody>
      </p:sp>
    </p:spTree>
    <p:extLst>
      <p:ext uri="{BB962C8B-B14F-4D97-AF65-F5344CB8AC3E}">
        <p14:creationId xmlns:p14="http://schemas.microsoft.com/office/powerpoint/2010/main" val="2991517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in C#</a:t>
            </a:r>
          </a:p>
        </p:txBody>
      </p:sp>
      <p:sp>
        <p:nvSpPr>
          <p:cNvPr id="3" name="Content Placeholder 2"/>
          <p:cNvSpPr>
            <a:spLocks noGrp="1"/>
          </p:cNvSpPr>
          <p:nvPr>
            <p:ph idx="1"/>
          </p:nvPr>
        </p:nvSpPr>
        <p:spPr/>
        <p:txBody>
          <a:bodyPr/>
          <a:lstStyle/>
          <a:p>
            <a:r>
              <a:rPr lang="en-US" dirty="0"/>
              <a:t>With C#, applications can perform multiple tasks at the same time. Tasks can execute on separate threads.</a:t>
            </a:r>
          </a:p>
          <a:p>
            <a:r>
              <a:rPr lang="en-US" dirty="0"/>
              <a:t>Applications that use multithreading are more responsive to user input because the user interface stays active as processor-intensive tasks execute on separate threads. </a:t>
            </a:r>
          </a:p>
          <a:p>
            <a:r>
              <a:rPr lang="en-US" dirty="0"/>
              <a:t>Multithreading is also useful when scalable applications are created, because threads can be added as the workload increases.</a:t>
            </a:r>
          </a:p>
        </p:txBody>
      </p:sp>
    </p:spTree>
    <p:extLst>
      <p:ext uri="{BB962C8B-B14F-4D97-AF65-F5344CB8AC3E}">
        <p14:creationId xmlns:p14="http://schemas.microsoft.com/office/powerpoint/2010/main" val="377834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50825" y="260350"/>
            <a:ext cx="8229600" cy="1143000"/>
          </a:xfrm>
        </p:spPr>
        <p:txBody>
          <a:bodyPr/>
          <a:lstStyle/>
          <a:p>
            <a:r>
              <a:rPr lang="en-US" altLang="ja-JP"/>
              <a:t>Benefit of Thread vs. Process</a:t>
            </a:r>
          </a:p>
        </p:txBody>
      </p:sp>
      <p:sp>
        <p:nvSpPr>
          <p:cNvPr id="7171" name="Rectangle 3"/>
          <p:cNvSpPr>
            <a:spLocks noGrp="1" noChangeArrowheads="1"/>
          </p:cNvSpPr>
          <p:nvPr>
            <p:ph type="body" idx="4294967295"/>
          </p:nvPr>
        </p:nvSpPr>
        <p:spPr>
          <a:xfrm>
            <a:off x="539750" y="1773238"/>
            <a:ext cx="7354888" cy="4525962"/>
          </a:xfrm>
        </p:spPr>
        <p:txBody>
          <a:bodyPr/>
          <a:lstStyle/>
          <a:p>
            <a:r>
              <a:rPr lang="en-US" altLang="ja-JP"/>
              <a:t>Less time to Create.</a:t>
            </a:r>
          </a:p>
          <a:p>
            <a:r>
              <a:rPr lang="en-US" altLang="ja-JP"/>
              <a:t>Less time to Terminate.</a:t>
            </a:r>
          </a:p>
          <a:p>
            <a:r>
              <a:rPr lang="en-US" altLang="ja-JP"/>
              <a:t>Less time to Switch between.</a:t>
            </a:r>
          </a:p>
          <a:p>
            <a:r>
              <a:rPr lang="en-US" altLang="ja-JP"/>
              <a:t>Less time to Communication Overhead.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Threads (C#)</a:t>
            </a:r>
          </a:p>
        </p:txBody>
      </p:sp>
      <p:sp>
        <p:nvSpPr>
          <p:cNvPr id="3" name="Content Placeholder 2"/>
          <p:cNvSpPr>
            <a:spLocks noGrp="1"/>
          </p:cNvSpPr>
          <p:nvPr>
            <p:ph idx="1"/>
          </p:nvPr>
        </p:nvSpPr>
        <p:spPr/>
        <p:txBody>
          <a:bodyPr/>
          <a:lstStyle/>
          <a:p>
            <a:r>
              <a:rPr lang="en-US" dirty="0"/>
              <a:t>Create a new thread by declaring a variable of type </a:t>
            </a:r>
            <a:r>
              <a:rPr lang="en-US" dirty="0">
                <a:hlinkClick r:id="rId2"/>
              </a:rPr>
              <a:t>Thread</a:t>
            </a:r>
            <a:r>
              <a:rPr lang="en-US" dirty="0"/>
              <a:t> and calling the constructor, providing the name of the procedure or method that executes on the new thread. </a:t>
            </a:r>
          </a:p>
          <a:p>
            <a:pPr lvl="1"/>
            <a:r>
              <a:rPr lang="en-US" dirty="0" err="1"/>
              <a:t>System.Threading.Thread</a:t>
            </a:r>
            <a:r>
              <a:rPr lang="en-US" dirty="0"/>
              <a:t> </a:t>
            </a:r>
            <a:r>
              <a:rPr lang="en-US" dirty="0" err="1"/>
              <a:t>newThread</a:t>
            </a:r>
            <a:r>
              <a:rPr lang="en-US" dirty="0"/>
              <a:t> = new </a:t>
            </a:r>
            <a:r>
              <a:rPr lang="en-US" dirty="0" err="1"/>
              <a:t>System.Threading.Thread</a:t>
            </a:r>
            <a:r>
              <a:rPr lang="en-US" dirty="0"/>
              <a:t>(</a:t>
            </a:r>
            <a:r>
              <a:rPr lang="en-US" dirty="0" err="1"/>
              <a:t>aMethod</a:t>
            </a:r>
            <a:r>
              <a:rPr lang="en-US" dirty="0"/>
              <a:t>);</a:t>
            </a:r>
          </a:p>
        </p:txBody>
      </p:sp>
    </p:spTree>
    <p:extLst>
      <p:ext uri="{BB962C8B-B14F-4D97-AF65-F5344CB8AC3E}">
        <p14:creationId xmlns:p14="http://schemas.microsoft.com/office/powerpoint/2010/main" val="3645243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and Stop Threads (C#)</a:t>
            </a:r>
          </a:p>
        </p:txBody>
      </p:sp>
      <p:sp>
        <p:nvSpPr>
          <p:cNvPr id="3" name="Content Placeholder 2"/>
          <p:cNvSpPr>
            <a:spLocks noGrp="1"/>
          </p:cNvSpPr>
          <p:nvPr>
            <p:ph idx="1"/>
          </p:nvPr>
        </p:nvSpPr>
        <p:spPr/>
        <p:txBody>
          <a:bodyPr/>
          <a:lstStyle/>
          <a:p>
            <a:r>
              <a:rPr lang="en-US" dirty="0"/>
              <a:t>To start the execution of a new thread, use the </a:t>
            </a:r>
            <a:r>
              <a:rPr lang="en-US" dirty="0">
                <a:hlinkClick r:id="rId2"/>
              </a:rPr>
              <a:t>Start</a:t>
            </a:r>
            <a:r>
              <a:rPr lang="en-US" dirty="0"/>
              <a:t> method  </a:t>
            </a:r>
          </a:p>
          <a:p>
            <a:pPr lvl="1"/>
            <a:r>
              <a:rPr lang="en-US" dirty="0" err="1"/>
              <a:t>newThread.Start</a:t>
            </a:r>
            <a:r>
              <a:rPr lang="en-US" dirty="0"/>
              <a:t>();</a:t>
            </a:r>
          </a:p>
          <a:p>
            <a:r>
              <a:rPr lang="en-US" dirty="0"/>
              <a:t>To stop the execution of a thread, use the </a:t>
            </a:r>
            <a:r>
              <a:rPr lang="en-US" dirty="0">
                <a:hlinkClick r:id="rId3"/>
              </a:rPr>
              <a:t>Abort</a:t>
            </a:r>
            <a:r>
              <a:rPr lang="en-US" dirty="0"/>
              <a:t> method</a:t>
            </a:r>
          </a:p>
          <a:p>
            <a:pPr lvl="1"/>
            <a:r>
              <a:rPr lang="en-US" dirty="0" err="1"/>
              <a:t>newThread.Abort</a:t>
            </a:r>
            <a:r>
              <a:rPr lang="en-US" dirty="0"/>
              <a:t>();</a:t>
            </a:r>
          </a:p>
        </p:txBody>
      </p:sp>
    </p:spTree>
    <p:extLst>
      <p:ext uri="{BB962C8B-B14F-4D97-AF65-F5344CB8AC3E}">
        <p14:creationId xmlns:p14="http://schemas.microsoft.com/office/powerpoint/2010/main" val="1086128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1143000"/>
          </a:xfrm>
        </p:spPr>
        <p:txBody>
          <a:bodyPr/>
          <a:lstStyle/>
          <a:p>
            <a:r>
              <a:rPr lang="en-US" dirty="0"/>
              <a:t>Some Methods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64718991"/>
              </p:ext>
            </p:extLst>
          </p:nvPr>
        </p:nvGraphicFramePr>
        <p:xfrm>
          <a:off x="611560" y="1844824"/>
          <a:ext cx="7372616" cy="4389436"/>
        </p:xfrm>
        <a:graphic>
          <a:graphicData uri="http://schemas.openxmlformats.org/drawingml/2006/table">
            <a:tbl>
              <a:tblPr/>
              <a:tblGrid>
                <a:gridCol w="3686308">
                  <a:extLst>
                    <a:ext uri="{9D8B030D-6E8A-4147-A177-3AD203B41FA5}">
                      <a16:colId xmlns:a16="http://schemas.microsoft.com/office/drawing/2014/main" val="20000"/>
                    </a:ext>
                  </a:extLst>
                </a:gridCol>
                <a:gridCol w="3686308">
                  <a:extLst>
                    <a:ext uri="{9D8B030D-6E8A-4147-A177-3AD203B41FA5}">
                      <a16:colId xmlns:a16="http://schemas.microsoft.com/office/drawing/2014/main" val="20001"/>
                    </a:ext>
                  </a:extLst>
                </a:gridCol>
              </a:tblGrid>
              <a:tr h="416416">
                <a:tc>
                  <a:txBody>
                    <a:bodyPr/>
                    <a:lstStyle/>
                    <a:p>
                      <a:pPr algn="l"/>
                      <a:r>
                        <a:rPr lang="en-US" sz="1600" dirty="0">
                          <a:solidFill>
                            <a:srgbClr val="2A2A2A"/>
                          </a:solidFill>
                          <a:effectLst/>
                        </a:rPr>
                        <a:t>Method</a:t>
                      </a:r>
                    </a:p>
                  </a:txBody>
                  <a:tcPr marL="68265" marR="68265" marT="85331" marB="85331"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tc>
                  <a:txBody>
                    <a:bodyPr/>
                    <a:lstStyle/>
                    <a:p>
                      <a:pPr algn="l"/>
                      <a:r>
                        <a:rPr lang="en-US" sz="1600">
                          <a:solidFill>
                            <a:srgbClr val="2A2A2A"/>
                          </a:solidFill>
                          <a:effectLst/>
                        </a:rPr>
                        <a:t>Action</a:t>
                      </a:r>
                    </a:p>
                  </a:txBody>
                  <a:tcPr marL="68265" marR="68265" marT="85331" marB="85331" anchor="ctr">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rgbClr val="EDEDED"/>
                    </a:solidFill>
                  </a:tcPr>
                </a:tc>
                <a:extLst>
                  <a:ext uri="{0D108BD9-81ED-4DB2-BD59-A6C34878D82A}">
                    <a16:rowId xmlns:a16="http://schemas.microsoft.com/office/drawing/2014/main" val="10000"/>
                  </a:ext>
                </a:extLst>
              </a:tr>
              <a:tr h="416416">
                <a:tc>
                  <a:txBody>
                    <a:bodyPr/>
                    <a:lstStyle/>
                    <a:p>
                      <a:pPr fontAlgn="t"/>
                      <a:r>
                        <a:rPr lang="en-US" sz="1600" u="none" strike="noStrike">
                          <a:solidFill>
                            <a:schemeClr val="tx1"/>
                          </a:solidFill>
                          <a:effectLst/>
                          <a:hlinkClick r:id="rId2"/>
                        </a:rPr>
                        <a:t>Start</a:t>
                      </a:r>
                      <a:r>
                        <a:rPr lang="en-US" sz="160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Causes a thread to start to run.</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1"/>
                  </a:ext>
                </a:extLst>
              </a:tr>
              <a:tr h="416416">
                <a:tc>
                  <a:txBody>
                    <a:bodyPr/>
                    <a:lstStyle/>
                    <a:p>
                      <a:pPr fontAlgn="t"/>
                      <a:r>
                        <a:rPr lang="en-US" sz="1600" u="none" strike="noStrike">
                          <a:solidFill>
                            <a:schemeClr val="tx1"/>
                          </a:solidFill>
                          <a:effectLst/>
                          <a:hlinkClick r:id="rId3"/>
                        </a:rPr>
                        <a:t>Sleep</a:t>
                      </a:r>
                      <a:r>
                        <a:rPr lang="en-US" sz="160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Pauses a thread for a specified time.</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2"/>
                  </a:ext>
                </a:extLst>
              </a:tr>
              <a:tr h="662170">
                <a:tc>
                  <a:txBody>
                    <a:bodyPr/>
                    <a:lstStyle/>
                    <a:p>
                      <a:pPr fontAlgn="t"/>
                      <a:r>
                        <a:rPr lang="en-US" sz="1600" u="none" strike="noStrike">
                          <a:solidFill>
                            <a:schemeClr val="tx1"/>
                          </a:solidFill>
                          <a:effectLst/>
                          <a:hlinkClick r:id="rId4"/>
                        </a:rPr>
                        <a:t>Suspend</a:t>
                      </a:r>
                      <a:r>
                        <a:rPr lang="en-US" sz="160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Pauses a thread when it reaches a safe point.</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3"/>
                  </a:ext>
                </a:extLst>
              </a:tr>
              <a:tr h="662170">
                <a:tc>
                  <a:txBody>
                    <a:bodyPr/>
                    <a:lstStyle/>
                    <a:p>
                      <a:pPr fontAlgn="t"/>
                      <a:r>
                        <a:rPr lang="en-US" sz="1600" u="none" strike="noStrike">
                          <a:solidFill>
                            <a:schemeClr val="tx1"/>
                          </a:solidFill>
                          <a:effectLst/>
                          <a:hlinkClick r:id="rId5"/>
                        </a:rPr>
                        <a:t>Abort</a:t>
                      </a:r>
                      <a:r>
                        <a:rPr lang="en-US" sz="160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Stops a thread when it reaches a safe point.</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4"/>
                  </a:ext>
                </a:extLst>
              </a:tr>
              <a:tr h="416416">
                <a:tc>
                  <a:txBody>
                    <a:bodyPr/>
                    <a:lstStyle/>
                    <a:p>
                      <a:pPr fontAlgn="t"/>
                      <a:r>
                        <a:rPr lang="en-US" sz="1600" u="none" strike="noStrike">
                          <a:solidFill>
                            <a:schemeClr val="tx1"/>
                          </a:solidFill>
                          <a:effectLst/>
                          <a:hlinkClick r:id="rId6"/>
                        </a:rPr>
                        <a:t>Resume</a:t>
                      </a:r>
                      <a:r>
                        <a:rPr lang="en-US" sz="160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a:solidFill>
                            <a:srgbClr val="2A2A2A"/>
                          </a:solidFill>
                          <a:effectLst/>
                        </a:rPr>
                        <a:t>Restarts a suspended thread</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5"/>
                  </a:ext>
                </a:extLst>
              </a:tr>
              <a:tr h="1399432">
                <a:tc>
                  <a:txBody>
                    <a:bodyPr/>
                    <a:lstStyle/>
                    <a:p>
                      <a:pPr fontAlgn="t"/>
                      <a:r>
                        <a:rPr lang="en-US" sz="1600" u="none" strike="noStrike" dirty="0">
                          <a:solidFill>
                            <a:schemeClr val="tx1"/>
                          </a:solidFill>
                          <a:effectLst/>
                          <a:hlinkClick r:id="rId7"/>
                        </a:rPr>
                        <a:t>Join</a:t>
                      </a:r>
                      <a:r>
                        <a:rPr lang="en-US" sz="1600" dirty="0">
                          <a:solidFill>
                            <a:schemeClr val="tx1"/>
                          </a:solidFill>
                          <a:effectLst/>
                        </a:rPr>
                        <a:t> </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c>
                  <a:txBody>
                    <a:bodyPr/>
                    <a:lstStyle/>
                    <a:p>
                      <a:pPr fontAlgn="t"/>
                      <a:r>
                        <a:rPr lang="en-US" sz="1600" dirty="0">
                          <a:solidFill>
                            <a:srgbClr val="2A2A2A"/>
                          </a:solidFill>
                          <a:effectLst/>
                        </a:rPr>
                        <a:t>Causes the current thread to wait for another thread to finish. If used with a time-out value, this method returns </a:t>
                      </a:r>
                      <a:r>
                        <a:rPr lang="en-US" sz="1600" b="1" dirty="0">
                          <a:solidFill>
                            <a:srgbClr val="2A2A2A"/>
                          </a:solidFill>
                          <a:effectLst/>
                        </a:rPr>
                        <a:t>True</a:t>
                      </a:r>
                      <a:r>
                        <a:rPr lang="en-US" sz="1600" dirty="0">
                          <a:solidFill>
                            <a:srgbClr val="2A2A2A"/>
                          </a:solidFill>
                          <a:effectLst/>
                        </a:rPr>
                        <a:t> if the thread finishes in the allocated time.</a:t>
                      </a:r>
                    </a:p>
                  </a:txBody>
                  <a:tcPr marL="68265" marR="68265" marT="85331" marB="85331">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5930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a:t>
            </a:r>
          </a:p>
        </p:txBody>
      </p:sp>
      <p:sp>
        <p:nvSpPr>
          <p:cNvPr id="3" name="Content Placeholder 2"/>
          <p:cNvSpPr>
            <a:spLocks noGrp="1"/>
          </p:cNvSpPr>
          <p:nvPr>
            <p:ph idx="1"/>
          </p:nvPr>
        </p:nvSpPr>
        <p:spPr/>
        <p:txBody>
          <a:bodyPr/>
          <a:lstStyle/>
          <a:p>
            <a:pPr marL="0" indent="0">
              <a:buNone/>
            </a:pPr>
            <a:r>
              <a:rPr lang="en-US" sz="800" dirty="0"/>
              <a:t>using System;</a:t>
            </a:r>
          </a:p>
          <a:p>
            <a:pPr marL="0" indent="0">
              <a:buNone/>
            </a:pPr>
            <a:r>
              <a:rPr lang="en-US" sz="800" dirty="0"/>
              <a:t>using </a:t>
            </a:r>
            <a:r>
              <a:rPr lang="en-US" sz="800" dirty="0" err="1"/>
              <a:t>System.Threading</a:t>
            </a:r>
            <a:r>
              <a:rPr lang="en-US" sz="800" dirty="0"/>
              <a:t>;</a:t>
            </a:r>
          </a:p>
          <a:p>
            <a:pPr marL="0" indent="0">
              <a:buNone/>
            </a:pPr>
            <a:endParaRPr lang="en-US" sz="800" dirty="0"/>
          </a:p>
          <a:p>
            <a:pPr marL="0" indent="0">
              <a:buNone/>
            </a:pPr>
            <a:r>
              <a:rPr lang="en-US" sz="800" dirty="0"/>
              <a:t>namespace Multithreading_1</a:t>
            </a:r>
          </a:p>
          <a:p>
            <a:pPr marL="0" indent="0">
              <a:buNone/>
            </a:pPr>
            <a:r>
              <a:rPr lang="en-US" sz="800" dirty="0"/>
              <a:t>{</a:t>
            </a:r>
          </a:p>
          <a:p>
            <a:pPr marL="0" indent="0">
              <a:buNone/>
            </a:pPr>
            <a:r>
              <a:rPr lang="en-US" sz="800" dirty="0"/>
              <a:t> public class </a:t>
            </a:r>
            <a:r>
              <a:rPr lang="en-US" sz="800" dirty="0" err="1"/>
              <a:t>MyThread</a:t>
            </a:r>
            <a:endParaRPr lang="en-US" sz="800" dirty="0"/>
          </a:p>
          <a:p>
            <a:pPr marL="0" indent="0">
              <a:buNone/>
            </a:pPr>
            <a:r>
              <a:rPr lang="en-US" sz="800" dirty="0"/>
              <a:t> {</a:t>
            </a:r>
          </a:p>
          <a:p>
            <a:pPr marL="0" indent="0">
              <a:buNone/>
            </a:pPr>
            <a:r>
              <a:rPr lang="en-US" sz="800" dirty="0"/>
              <a:t>   public void </a:t>
            </a:r>
            <a:r>
              <a:rPr lang="en-US" sz="800" dirty="0" err="1"/>
              <a:t>runProcedure</a:t>
            </a:r>
            <a:r>
              <a:rPr lang="en-US" sz="800" dirty="0"/>
              <a:t>()</a:t>
            </a:r>
          </a:p>
          <a:p>
            <a:pPr marL="0" indent="0">
              <a:buNone/>
            </a:pPr>
            <a:r>
              <a:rPr lang="en-US" sz="800" dirty="0"/>
              <a:t>   {</a:t>
            </a:r>
          </a:p>
          <a:p>
            <a:pPr marL="0" indent="0">
              <a:buNone/>
            </a:pPr>
            <a:r>
              <a:rPr lang="en-US" sz="800" dirty="0"/>
              <a:t>      while (true)</a:t>
            </a:r>
          </a:p>
          <a:p>
            <a:pPr marL="0" indent="0">
              <a:buNone/>
            </a:pPr>
            <a:r>
              <a:rPr lang="en-US" sz="800" dirty="0"/>
              <a:t>      {</a:t>
            </a:r>
          </a:p>
          <a:p>
            <a:pPr marL="0" indent="0">
              <a:buNone/>
            </a:pPr>
            <a:r>
              <a:rPr lang="en-US" sz="800" dirty="0"/>
              <a:t>         </a:t>
            </a:r>
            <a:r>
              <a:rPr lang="en-US" sz="800" dirty="0" err="1"/>
              <a:t>Console.WriteLine</a:t>
            </a:r>
            <a:r>
              <a:rPr lang="en-US" sz="800" dirty="0"/>
              <a:t>("</a:t>
            </a:r>
            <a:r>
              <a:rPr lang="en-US" sz="800" dirty="0" err="1"/>
              <a:t>MyThread</a:t>
            </a:r>
            <a:r>
              <a:rPr lang="en-US" sz="800" dirty="0"/>
              <a:t> is running...");</a:t>
            </a:r>
          </a:p>
          <a:p>
            <a:pPr marL="0" indent="0">
              <a:buNone/>
            </a:pPr>
            <a:r>
              <a:rPr lang="en-US" sz="800" dirty="0"/>
              <a:t>      }</a:t>
            </a:r>
          </a:p>
          <a:p>
            <a:pPr marL="0" indent="0">
              <a:buNone/>
            </a:pPr>
            <a:r>
              <a:rPr lang="en-US" sz="800" dirty="0"/>
              <a:t>   }</a:t>
            </a:r>
          </a:p>
          <a:p>
            <a:pPr marL="0" indent="0">
              <a:buNone/>
            </a:pPr>
            <a:r>
              <a:rPr lang="en-US" sz="800" dirty="0"/>
              <a:t> };</a:t>
            </a:r>
          </a:p>
          <a:p>
            <a:pPr marL="0" indent="0">
              <a:buNone/>
            </a:pPr>
            <a:r>
              <a:rPr lang="en-US" sz="800" dirty="0"/>
              <a:t> public class </a:t>
            </a:r>
            <a:r>
              <a:rPr lang="en-US" sz="800" dirty="0" err="1"/>
              <a:t>MyMain</a:t>
            </a:r>
            <a:endParaRPr lang="en-US" sz="800" dirty="0"/>
          </a:p>
          <a:p>
            <a:pPr marL="0" indent="0">
              <a:buNone/>
            </a:pPr>
            <a:r>
              <a:rPr lang="en-US" sz="800" dirty="0"/>
              <a:t> {</a:t>
            </a:r>
          </a:p>
          <a:p>
            <a:pPr marL="0" indent="0">
              <a:buNone/>
            </a:pPr>
            <a:r>
              <a:rPr lang="en-US" sz="800" dirty="0"/>
              <a:t>   public static </a:t>
            </a:r>
            <a:r>
              <a:rPr lang="en-US" sz="800" dirty="0" err="1"/>
              <a:t>int</a:t>
            </a:r>
            <a:r>
              <a:rPr lang="en-US" sz="800" dirty="0"/>
              <a:t> Main()</a:t>
            </a:r>
          </a:p>
          <a:p>
            <a:pPr marL="0" indent="0">
              <a:buNone/>
            </a:pPr>
            <a:r>
              <a:rPr lang="en-US" sz="800" dirty="0"/>
              <a:t>   {</a:t>
            </a:r>
          </a:p>
          <a:p>
            <a:pPr marL="0" indent="0">
              <a:buNone/>
            </a:pPr>
            <a:r>
              <a:rPr lang="en-US" sz="800" dirty="0"/>
              <a:t>      </a:t>
            </a:r>
            <a:r>
              <a:rPr lang="en-US" sz="800" dirty="0" err="1"/>
              <a:t>Console.WriteLine</a:t>
            </a:r>
            <a:r>
              <a:rPr lang="en-US" sz="800" dirty="0"/>
              <a:t>("Thread Start/Stop/Join example");</a:t>
            </a:r>
          </a:p>
          <a:p>
            <a:pPr marL="0" indent="0">
              <a:buNone/>
            </a:pPr>
            <a:r>
              <a:rPr lang="en-US" sz="800" dirty="0"/>
              <a:t>      </a:t>
            </a:r>
            <a:r>
              <a:rPr lang="en-US" sz="800" dirty="0" err="1"/>
              <a:t>MyThread</a:t>
            </a:r>
            <a:r>
              <a:rPr lang="en-US" sz="800" dirty="0"/>
              <a:t> </a:t>
            </a:r>
            <a:r>
              <a:rPr lang="en-US" sz="800" dirty="0" err="1"/>
              <a:t>myThread</a:t>
            </a:r>
            <a:r>
              <a:rPr lang="en-US" sz="800" dirty="0"/>
              <a:t> = new </a:t>
            </a:r>
            <a:r>
              <a:rPr lang="en-US" sz="800" dirty="0" err="1"/>
              <a:t>MyThread</a:t>
            </a:r>
            <a:r>
              <a:rPr lang="en-US" sz="800" dirty="0"/>
              <a:t>();</a:t>
            </a:r>
          </a:p>
          <a:p>
            <a:pPr marL="0" indent="0">
              <a:buNone/>
            </a:pPr>
            <a:endParaRPr lang="en-US" sz="800" dirty="0"/>
          </a:p>
          <a:p>
            <a:pPr marL="0" indent="0">
              <a:buNone/>
            </a:pPr>
            <a:r>
              <a:rPr lang="en-US" sz="800" dirty="0"/>
              <a:t>      Thread </a:t>
            </a:r>
            <a:r>
              <a:rPr lang="en-US" sz="800" dirty="0" err="1"/>
              <a:t>sysThread</a:t>
            </a:r>
            <a:r>
              <a:rPr lang="en-US" sz="800" dirty="0"/>
              <a:t> = new Thread(new </a:t>
            </a:r>
            <a:r>
              <a:rPr lang="en-US" sz="800" dirty="0" err="1"/>
              <a:t>ThreadStart</a:t>
            </a:r>
            <a:r>
              <a:rPr lang="en-US" sz="800" dirty="0"/>
              <a:t>(</a:t>
            </a:r>
            <a:r>
              <a:rPr lang="en-US" sz="800" dirty="0" err="1"/>
              <a:t>myThread.runProcedure</a:t>
            </a:r>
            <a:r>
              <a:rPr lang="en-US" sz="800" dirty="0"/>
              <a:t>));</a:t>
            </a:r>
          </a:p>
          <a:p>
            <a:pPr marL="0" indent="0">
              <a:buNone/>
            </a:pPr>
            <a:endParaRPr lang="en-US" sz="800" dirty="0"/>
          </a:p>
          <a:p>
            <a:pPr marL="0" indent="0">
              <a:buNone/>
            </a:pPr>
            <a:r>
              <a:rPr lang="en-US" sz="800" dirty="0"/>
              <a:t>      </a:t>
            </a:r>
            <a:r>
              <a:rPr lang="en-US" sz="800" dirty="0" err="1"/>
              <a:t>sysThread.Start</a:t>
            </a:r>
            <a:r>
              <a:rPr lang="en-US" sz="800" dirty="0"/>
              <a:t>();</a:t>
            </a:r>
          </a:p>
          <a:p>
            <a:pPr marL="0" indent="0">
              <a:buNone/>
            </a:pPr>
            <a:endParaRPr lang="en-US" sz="800" dirty="0"/>
          </a:p>
          <a:p>
            <a:pPr marL="0" indent="0">
              <a:buNone/>
            </a:pPr>
            <a:r>
              <a:rPr lang="en-US" sz="800" dirty="0"/>
              <a:t>      // Spin for a while waiting for the started thread to become</a:t>
            </a:r>
          </a:p>
          <a:p>
            <a:pPr marL="0" indent="0">
              <a:buNone/>
            </a:pPr>
            <a:r>
              <a:rPr lang="en-US" sz="800" dirty="0"/>
              <a:t>      // alive:</a:t>
            </a:r>
          </a:p>
          <a:p>
            <a:pPr marL="0" indent="0">
              <a:buNone/>
            </a:pPr>
            <a:r>
              <a:rPr lang="en-US" sz="800" dirty="0"/>
              <a:t>      while (!</a:t>
            </a:r>
            <a:r>
              <a:rPr lang="en-US" sz="800" dirty="0" err="1"/>
              <a:t>sysThread.IsAlive</a:t>
            </a:r>
            <a:r>
              <a:rPr lang="en-US" sz="800" dirty="0"/>
              <a:t>);</a:t>
            </a:r>
          </a:p>
          <a:p>
            <a:pPr marL="0" indent="0">
              <a:buNone/>
            </a:pPr>
            <a:r>
              <a:rPr lang="en-US" sz="800" dirty="0"/>
              <a:t>      </a:t>
            </a:r>
          </a:p>
          <a:p>
            <a:pPr marL="0" indent="0">
              <a:buNone/>
            </a:pPr>
            <a:r>
              <a:rPr lang="en-US" sz="800" dirty="0"/>
              <a:t>      // Put the Main thread to sleep for 1 millisecond to allow </a:t>
            </a:r>
            <a:r>
              <a:rPr lang="en-US" sz="800" dirty="0" err="1"/>
              <a:t>sysThread</a:t>
            </a:r>
            <a:endParaRPr lang="en-US" sz="800" dirty="0"/>
          </a:p>
          <a:p>
            <a:pPr marL="0" indent="0">
              <a:buNone/>
            </a:pPr>
            <a:r>
              <a:rPr lang="en-US" sz="800" dirty="0"/>
              <a:t>      // to do some work:</a:t>
            </a:r>
          </a:p>
          <a:p>
            <a:pPr marL="0" indent="0">
              <a:buNone/>
            </a:pPr>
            <a:r>
              <a:rPr lang="en-US" sz="800" dirty="0"/>
              <a:t>      </a:t>
            </a:r>
            <a:r>
              <a:rPr lang="en-US" sz="800" dirty="0" err="1"/>
              <a:t>Thread.Sleep</a:t>
            </a:r>
            <a:r>
              <a:rPr lang="en-US" sz="800" dirty="0"/>
              <a:t>(100);</a:t>
            </a:r>
          </a:p>
          <a:p>
            <a:pPr marL="0" indent="0">
              <a:buNone/>
            </a:pPr>
            <a:r>
              <a:rPr lang="en-US" sz="800" dirty="0"/>
              <a:t>      </a:t>
            </a:r>
          </a:p>
          <a:p>
            <a:pPr marL="0" indent="0">
              <a:buNone/>
            </a:pPr>
            <a:r>
              <a:rPr lang="en-US" sz="800" dirty="0"/>
              <a:t>      // Request that </a:t>
            </a:r>
            <a:r>
              <a:rPr lang="en-US" sz="800" dirty="0" err="1"/>
              <a:t>sysThread</a:t>
            </a:r>
            <a:r>
              <a:rPr lang="en-US" sz="800" dirty="0"/>
              <a:t> be stopped</a:t>
            </a:r>
          </a:p>
          <a:p>
            <a:pPr marL="0" indent="0">
              <a:buNone/>
            </a:pPr>
            <a:r>
              <a:rPr lang="en-US" sz="800" dirty="0"/>
              <a:t>      </a:t>
            </a:r>
            <a:r>
              <a:rPr lang="en-US" sz="800" dirty="0" err="1"/>
              <a:t>sysThread.Abort</a:t>
            </a:r>
            <a:r>
              <a:rPr lang="en-US" sz="800" dirty="0"/>
              <a:t>();</a:t>
            </a:r>
          </a:p>
          <a:p>
            <a:pPr marL="0" indent="0">
              <a:buNone/>
            </a:pPr>
            <a:r>
              <a:rPr lang="en-US" sz="800" dirty="0"/>
              <a:t>      </a:t>
            </a:r>
          </a:p>
          <a:p>
            <a:pPr marL="0" indent="0">
              <a:buNone/>
            </a:pPr>
            <a:r>
              <a:rPr lang="en-US" sz="800" dirty="0"/>
              <a:t>      // Wait until </a:t>
            </a:r>
            <a:r>
              <a:rPr lang="en-US" sz="800" dirty="0" err="1"/>
              <a:t>sysThread</a:t>
            </a:r>
            <a:r>
              <a:rPr lang="en-US" sz="800" dirty="0"/>
              <a:t> finishes. Join also has overloads</a:t>
            </a:r>
          </a:p>
          <a:p>
            <a:pPr marL="0" indent="0">
              <a:buNone/>
            </a:pPr>
            <a:r>
              <a:rPr lang="en-US" sz="800" dirty="0"/>
              <a:t>      // that take a millisecond interval or a </a:t>
            </a:r>
            <a:r>
              <a:rPr lang="en-US" sz="800" dirty="0" err="1"/>
              <a:t>TimeSpan</a:t>
            </a:r>
            <a:r>
              <a:rPr lang="en-US" sz="800" dirty="0"/>
              <a:t> object.</a:t>
            </a:r>
          </a:p>
          <a:p>
            <a:pPr marL="0" indent="0">
              <a:buNone/>
            </a:pPr>
            <a:r>
              <a:rPr lang="en-US" sz="800" dirty="0"/>
              <a:t>      </a:t>
            </a:r>
            <a:r>
              <a:rPr lang="en-US" sz="800" dirty="0" err="1"/>
              <a:t>sysThread.Join</a:t>
            </a:r>
            <a:r>
              <a:rPr lang="en-US" sz="800" dirty="0"/>
              <a:t>();</a:t>
            </a:r>
          </a:p>
          <a:p>
            <a:pPr marL="0" indent="0">
              <a:buNone/>
            </a:pPr>
            <a:r>
              <a:rPr lang="en-US" sz="800" dirty="0"/>
              <a:t>      </a:t>
            </a:r>
          </a:p>
          <a:p>
            <a:pPr marL="0" indent="0">
              <a:buNone/>
            </a:pPr>
            <a:r>
              <a:rPr lang="en-US" sz="800" dirty="0"/>
              <a:t>      </a:t>
            </a:r>
            <a:r>
              <a:rPr lang="en-US" sz="800" dirty="0" err="1"/>
              <a:t>Console.WriteLine</a:t>
            </a:r>
            <a:r>
              <a:rPr lang="en-US" sz="800" dirty="0"/>
              <a:t>();</a:t>
            </a:r>
          </a:p>
          <a:p>
            <a:pPr marL="0" indent="0">
              <a:buNone/>
            </a:pPr>
            <a:r>
              <a:rPr lang="en-US" sz="800" dirty="0"/>
              <a:t>      </a:t>
            </a:r>
            <a:r>
              <a:rPr lang="en-US" sz="800" dirty="0" err="1"/>
              <a:t>Console.WriteLine</a:t>
            </a:r>
            <a:r>
              <a:rPr lang="en-US" sz="800" dirty="0"/>
              <a:t>("</a:t>
            </a:r>
            <a:r>
              <a:rPr lang="en-US" sz="800" dirty="0" err="1"/>
              <a:t>myThread.runProcedure</a:t>
            </a:r>
            <a:r>
              <a:rPr lang="en-US" sz="800" dirty="0"/>
              <a:t> has finished");</a:t>
            </a:r>
          </a:p>
          <a:p>
            <a:pPr marL="0" indent="0">
              <a:buNone/>
            </a:pPr>
            <a:r>
              <a:rPr lang="en-US" sz="800" dirty="0"/>
              <a:t>      </a:t>
            </a:r>
          </a:p>
          <a:p>
            <a:pPr marL="0" indent="0">
              <a:buNone/>
            </a:pPr>
            <a:r>
              <a:rPr lang="en-US" sz="800" dirty="0"/>
              <a:t>      try </a:t>
            </a:r>
          </a:p>
          <a:p>
            <a:pPr marL="0" indent="0">
              <a:buNone/>
            </a:pPr>
            <a:r>
              <a:rPr lang="en-US" sz="800" dirty="0"/>
              <a:t>      {</a:t>
            </a:r>
          </a:p>
          <a:p>
            <a:pPr marL="0" indent="0">
              <a:buNone/>
            </a:pPr>
            <a:r>
              <a:rPr lang="en-US" sz="800" dirty="0"/>
              <a:t>         </a:t>
            </a:r>
            <a:r>
              <a:rPr lang="en-US" sz="800" dirty="0" err="1"/>
              <a:t>Console.WriteLine</a:t>
            </a:r>
            <a:r>
              <a:rPr lang="en-US" sz="800" dirty="0"/>
              <a:t>("Try to restart the </a:t>
            </a:r>
            <a:r>
              <a:rPr lang="en-US" sz="800" dirty="0" err="1"/>
              <a:t>myThread.runProcedure</a:t>
            </a:r>
            <a:r>
              <a:rPr lang="en-US" sz="800" dirty="0"/>
              <a:t> thread");</a:t>
            </a:r>
          </a:p>
          <a:p>
            <a:pPr marL="0" indent="0">
              <a:buNone/>
            </a:pPr>
            <a:r>
              <a:rPr lang="en-US" sz="800" dirty="0"/>
              <a:t>         </a:t>
            </a:r>
            <a:r>
              <a:rPr lang="en-US" sz="800" dirty="0" err="1"/>
              <a:t>sysThread.Start</a:t>
            </a:r>
            <a:r>
              <a:rPr lang="en-US" sz="800" dirty="0"/>
              <a:t>();</a:t>
            </a:r>
          </a:p>
          <a:p>
            <a:pPr marL="0" indent="0">
              <a:buNone/>
            </a:pPr>
            <a:r>
              <a:rPr lang="en-US" sz="800" dirty="0"/>
              <a:t>      }</a:t>
            </a:r>
          </a:p>
          <a:p>
            <a:pPr marL="0" indent="0">
              <a:buNone/>
            </a:pPr>
            <a:r>
              <a:rPr lang="en-US" sz="800" dirty="0"/>
              <a:t>      catch (</a:t>
            </a:r>
            <a:r>
              <a:rPr lang="en-US" sz="800" dirty="0" err="1"/>
              <a:t>ThreadStateException</a:t>
            </a:r>
            <a:r>
              <a:rPr lang="en-US" sz="800" dirty="0"/>
              <a:t>) </a:t>
            </a:r>
          </a:p>
          <a:p>
            <a:pPr marL="0" indent="0">
              <a:buNone/>
            </a:pPr>
            <a:r>
              <a:rPr lang="en-US" sz="800" dirty="0"/>
              <a:t>      {</a:t>
            </a:r>
          </a:p>
          <a:p>
            <a:pPr marL="0" indent="0">
              <a:buNone/>
            </a:pPr>
            <a:r>
              <a:rPr lang="en-US" sz="800" dirty="0"/>
              <a:t>          </a:t>
            </a:r>
            <a:r>
              <a:rPr lang="en-US" sz="800" dirty="0" err="1"/>
              <a:t>Console.Write</a:t>
            </a:r>
            <a:r>
              <a:rPr lang="en-US" sz="800" dirty="0"/>
              <a:t>("</a:t>
            </a:r>
            <a:r>
              <a:rPr lang="en-US" sz="800" dirty="0" err="1"/>
              <a:t>ThreadStateException</a:t>
            </a:r>
            <a:r>
              <a:rPr lang="en-US" sz="800" dirty="0"/>
              <a:t> trying to restart </a:t>
            </a:r>
            <a:r>
              <a:rPr lang="en-US" sz="800" dirty="0" err="1"/>
              <a:t>myThread.runProcedure</a:t>
            </a:r>
            <a:r>
              <a:rPr lang="en-US" sz="800" dirty="0"/>
              <a:t>. ");</a:t>
            </a:r>
          </a:p>
          <a:p>
            <a:pPr marL="0" indent="0">
              <a:buNone/>
            </a:pPr>
            <a:r>
              <a:rPr lang="en-US" sz="800" dirty="0"/>
              <a:t>         </a:t>
            </a:r>
            <a:r>
              <a:rPr lang="en-US" sz="800" dirty="0" err="1"/>
              <a:t>Console.WriteLine</a:t>
            </a:r>
            <a:r>
              <a:rPr lang="en-US" sz="800" dirty="0"/>
              <a:t>("Expected since aborted threads cannot be restarted.");</a:t>
            </a:r>
          </a:p>
          <a:p>
            <a:pPr marL="0" indent="0">
              <a:buNone/>
            </a:pPr>
            <a:r>
              <a:rPr lang="en-US" sz="800" dirty="0"/>
              <a:t>      }</a:t>
            </a:r>
          </a:p>
          <a:p>
            <a:pPr marL="0" indent="0">
              <a:buNone/>
            </a:pPr>
            <a:r>
              <a:rPr lang="en-US" sz="800" dirty="0"/>
              <a:t>      return 0;</a:t>
            </a:r>
          </a:p>
          <a:p>
            <a:pPr marL="0" indent="0">
              <a:buNone/>
            </a:pPr>
            <a:r>
              <a:rPr lang="en-US" sz="800" dirty="0"/>
              <a:t>   }</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1243049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a:t>Java Thread Pool </a:t>
            </a:r>
          </a:p>
        </p:txBody>
      </p:sp>
      <p:sp>
        <p:nvSpPr>
          <p:cNvPr id="3" name="Content Placeholder 2"/>
          <p:cNvSpPr>
            <a:spLocks noGrp="1"/>
          </p:cNvSpPr>
          <p:nvPr>
            <p:ph idx="1"/>
          </p:nvPr>
        </p:nvSpPr>
        <p:spPr>
          <a:xfrm>
            <a:off x="395536" y="1628800"/>
            <a:ext cx="8229600" cy="4389437"/>
          </a:xfrm>
        </p:spPr>
        <p:txBody>
          <a:bodyPr/>
          <a:lstStyle/>
          <a:p>
            <a:r>
              <a:rPr lang="en-US" dirty="0"/>
              <a:t>A thread pool manages the pool of worker threads, it contains a queue that keeps tasks waiting to get executed. </a:t>
            </a:r>
          </a:p>
          <a:p>
            <a:r>
              <a:rPr lang="en-US" dirty="0"/>
              <a:t>A thread pool manages the collection of Runnable threads and worker threads execute Runnable from the queue.</a:t>
            </a:r>
          </a:p>
          <a:p>
            <a:r>
              <a:rPr lang="en-US" b="1" dirty="0" err="1"/>
              <a:t>java.util.concurrent.Executors</a:t>
            </a:r>
            <a:r>
              <a:rPr lang="en-US" dirty="0"/>
              <a:t> provide implementation of </a:t>
            </a:r>
            <a:r>
              <a:rPr lang="en-US" b="1" dirty="0" err="1"/>
              <a:t>java.util.concurrent.Executor</a:t>
            </a:r>
            <a:r>
              <a:rPr lang="en-US" dirty="0"/>
              <a:t> interface to create the thread pool in java.</a:t>
            </a:r>
          </a:p>
        </p:txBody>
      </p:sp>
    </p:spTree>
    <p:extLst>
      <p:ext uri="{BB962C8B-B14F-4D97-AF65-F5344CB8AC3E}">
        <p14:creationId xmlns:p14="http://schemas.microsoft.com/office/powerpoint/2010/main" val="3679261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a:t>Java Thread Pool </a:t>
            </a:r>
          </a:p>
        </p:txBody>
      </p:sp>
      <p:sp>
        <p:nvSpPr>
          <p:cNvPr id="3" name="Content Placeholder 2"/>
          <p:cNvSpPr>
            <a:spLocks noGrp="1"/>
          </p:cNvSpPr>
          <p:nvPr>
            <p:ph idx="1"/>
          </p:nvPr>
        </p:nvSpPr>
        <p:spPr>
          <a:xfrm>
            <a:off x="395536" y="1628800"/>
            <a:ext cx="8229600" cy="4389437"/>
          </a:xfrm>
        </p:spPr>
        <p:txBody>
          <a:bodyPr/>
          <a:lstStyle/>
          <a:p>
            <a:r>
              <a:rPr lang="en-US" dirty="0"/>
              <a:t>In below program, we are creating fixed size thread pool of 5 worker threads. </a:t>
            </a:r>
          </a:p>
          <a:p>
            <a:r>
              <a:rPr lang="en-US" dirty="0"/>
              <a:t>Then we are submitting 10 jobs to this pool, since the pool size is 5, it will start working on 5 jobs and other jobs will be in wait state, as soon as one of the job is finished, another job from the wait queue will be picked up by worker thread and get’s executed.</a:t>
            </a:r>
          </a:p>
        </p:txBody>
      </p:sp>
    </p:spTree>
    <p:extLst>
      <p:ext uri="{BB962C8B-B14F-4D97-AF65-F5344CB8AC3E}">
        <p14:creationId xmlns:p14="http://schemas.microsoft.com/office/powerpoint/2010/main" val="456089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a:t>Java Thread Pool </a:t>
            </a:r>
          </a:p>
        </p:txBody>
      </p:sp>
      <p:sp>
        <p:nvSpPr>
          <p:cNvPr id="3" name="Content Placeholder 2"/>
          <p:cNvSpPr>
            <a:spLocks noGrp="1"/>
          </p:cNvSpPr>
          <p:nvPr>
            <p:ph idx="1"/>
          </p:nvPr>
        </p:nvSpPr>
        <p:spPr>
          <a:xfrm>
            <a:off x="395536" y="1628800"/>
            <a:ext cx="8229600" cy="4389437"/>
          </a:xfrm>
        </p:spPr>
        <p:txBody>
          <a:bodyPr/>
          <a:lstStyle/>
          <a:p>
            <a:pPr marL="0" indent="0">
              <a:buNone/>
            </a:pPr>
            <a:r>
              <a:rPr lang="en-US" sz="800" b="1" dirty="0"/>
              <a:t>import </a:t>
            </a:r>
            <a:r>
              <a:rPr lang="en-US" sz="800" b="1" dirty="0" err="1"/>
              <a:t>java.util.concurrent</a:t>
            </a:r>
            <a:r>
              <a:rPr lang="en-US" sz="800" b="1" dirty="0"/>
              <a:t>.*;</a:t>
            </a:r>
          </a:p>
          <a:p>
            <a:pPr marL="0" indent="0">
              <a:buNone/>
            </a:pPr>
            <a:endParaRPr lang="en-US" sz="800" dirty="0"/>
          </a:p>
          <a:p>
            <a:pPr marL="0" indent="0">
              <a:buNone/>
            </a:pPr>
            <a:r>
              <a:rPr lang="en-US" sz="800" b="1" dirty="0"/>
              <a:t>class </a:t>
            </a:r>
            <a:r>
              <a:rPr lang="en-US" sz="800" b="1" dirty="0" err="1"/>
              <a:t>MyThread</a:t>
            </a:r>
            <a:r>
              <a:rPr lang="en-US" sz="800" b="1" dirty="0"/>
              <a:t> implements Runnable </a:t>
            </a:r>
          </a:p>
          <a:p>
            <a:pPr marL="0" indent="0">
              <a:buNone/>
            </a:pPr>
            <a:r>
              <a:rPr lang="en-US" sz="800" dirty="0"/>
              <a:t>{</a:t>
            </a:r>
          </a:p>
          <a:p>
            <a:pPr marL="0" indent="0">
              <a:buNone/>
            </a:pPr>
            <a:r>
              <a:rPr lang="en-US" sz="800" dirty="0"/>
              <a:t>    String command;</a:t>
            </a:r>
          </a:p>
          <a:p>
            <a:pPr marL="0" indent="0">
              <a:buNone/>
            </a:pPr>
            <a:r>
              <a:rPr lang="en-US" sz="800" dirty="0"/>
              <a:t>    </a:t>
            </a:r>
            <a:r>
              <a:rPr lang="en-US" sz="800" b="1" dirty="0"/>
              <a:t>public </a:t>
            </a:r>
            <a:r>
              <a:rPr lang="en-US" sz="800" b="1" dirty="0" err="1"/>
              <a:t>MyThread</a:t>
            </a:r>
            <a:r>
              <a:rPr lang="en-US" sz="800" b="1" dirty="0"/>
              <a:t>(String s)</a:t>
            </a:r>
          </a:p>
          <a:p>
            <a:pPr marL="0" indent="0">
              <a:buNone/>
            </a:pPr>
            <a:r>
              <a:rPr lang="en-US" sz="800" dirty="0"/>
              <a:t>    {</a:t>
            </a:r>
          </a:p>
          <a:p>
            <a:pPr marL="0" indent="0">
              <a:buNone/>
            </a:pPr>
            <a:r>
              <a:rPr lang="en-US" sz="800" dirty="0"/>
              <a:t>        </a:t>
            </a:r>
            <a:r>
              <a:rPr lang="en-US" sz="800" b="1" dirty="0" err="1"/>
              <a:t>this.command</a:t>
            </a:r>
            <a:r>
              <a:rPr lang="en-US" sz="800" b="1" dirty="0"/>
              <a:t>=s;</a:t>
            </a:r>
          </a:p>
          <a:p>
            <a:pPr marL="0" indent="0">
              <a:buNone/>
            </a:pPr>
            <a:r>
              <a:rPr lang="en-US" sz="800" dirty="0"/>
              <a:t>    }</a:t>
            </a:r>
          </a:p>
          <a:p>
            <a:pPr marL="0" indent="0">
              <a:buNone/>
            </a:pPr>
            <a:r>
              <a:rPr lang="en-US" sz="800" dirty="0"/>
              <a:t>    </a:t>
            </a:r>
            <a:r>
              <a:rPr lang="en-US" sz="800" b="1" dirty="0"/>
              <a:t>public void run() </a:t>
            </a:r>
          </a:p>
          <a:p>
            <a:pPr marL="0" indent="0">
              <a:buNone/>
            </a:pPr>
            <a:r>
              <a:rPr lang="en-US" sz="800" dirty="0"/>
              <a:t>    {</a:t>
            </a:r>
          </a:p>
          <a:p>
            <a:pPr marL="0" indent="0">
              <a:buNone/>
            </a:pPr>
            <a:r>
              <a:rPr lang="en-US" sz="800" dirty="0"/>
              <a:t>        </a:t>
            </a:r>
            <a:r>
              <a:rPr lang="en-US" sz="800" dirty="0" err="1"/>
              <a:t>System.</a:t>
            </a:r>
            <a:r>
              <a:rPr lang="en-US" sz="800" b="1" i="1" dirty="0" err="1"/>
              <a:t>out.println</a:t>
            </a:r>
            <a:r>
              <a:rPr lang="en-US" sz="800" b="1" i="1" dirty="0"/>
              <a:t>(</a:t>
            </a:r>
            <a:r>
              <a:rPr lang="en-US" sz="800" b="1" i="1" dirty="0" err="1"/>
              <a:t>Thread.currentThread</a:t>
            </a:r>
            <a:r>
              <a:rPr lang="en-US" sz="800" b="1" i="1" dirty="0"/>
              <a:t>().</a:t>
            </a:r>
            <a:r>
              <a:rPr lang="en-US" sz="800" b="1" i="1" dirty="0" err="1"/>
              <a:t>getName</a:t>
            </a:r>
            <a:r>
              <a:rPr lang="en-US" sz="800" b="1" i="1" dirty="0"/>
              <a:t>()+" Begin. Command = " + command);</a:t>
            </a:r>
          </a:p>
          <a:p>
            <a:pPr marL="0" indent="0">
              <a:buNone/>
            </a:pPr>
            <a:r>
              <a:rPr lang="en-US" sz="800" dirty="0"/>
              <a:t>        </a:t>
            </a:r>
            <a:r>
              <a:rPr lang="en-US" sz="800" dirty="0" err="1"/>
              <a:t>processCommand</a:t>
            </a:r>
            <a:r>
              <a:rPr lang="en-US" sz="800" dirty="0"/>
              <a:t>();</a:t>
            </a:r>
          </a:p>
          <a:p>
            <a:pPr marL="0" indent="0">
              <a:buNone/>
            </a:pPr>
            <a:r>
              <a:rPr lang="en-US" sz="800" dirty="0"/>
              <a:t>        </a:t>
            </a:r>
            <a:r>
              <a:rPr lang="en-US" sz="800" dirty="0" err="1"/>
              <a:t>System.</a:t>
            </a:r>
            <a:r>
              <a:rPr lang="en-US" sz="800" b="1" i="1" dirty="0" err="1"/>
              <a:t>out.println</a:t>
            </a:r>
            <a:r>
              <a:rPr lang="en-US" sz="800" b="1" i="1" dirty="0"/>
              <a:t>(</a:t>
            </a:r>
            <a:r>
              <a:rPr lang="en-US" sz="800" b="1" i="1" dirty="0" err="1"/>
              <a:t>Thread.currentThread</a:t>
            </a:r>
            <a:r>
              <a:rPr lang="en-US" sz="800" b="1" i="1" dirty="0"/>
              <a:t>().</a:t>
            </a:r>
            <a:r>
              <a:rPr lang="en-US" sz="800" b="1" i="1" dirty="0" err="1"/>
              <a:t>getName</a:t>
            </a:r>
            <a:r>
              <a:rPr lang="en-US" sz="800" b="1" i="1" dirty="0"/>
              <a:t>()+" End.");</a:t>
            </a:r>
          </a:p>
          <a:p>
            <a:pPr marL="0" indent="0">
              <a:buNone/>
            </a:pPr>
            <a:r>
              <a:rPr lang="en-US" sz="800" dirty="0"/>
              <a:t>    }</a:t>
            </a:r>
          </a:p>
          <a:p>
            <a:pPr marL="0" indent="0">
              <a:buNone/>
            </a:pPr>
            <a:r>
              <a:rPr lang="en-US" sz="800" dirty="0"/>
              <a:t>    </a:t>
            </a:r>
            <a:r>
              <a:rPr lang="en-US" sz="800" b="1" dirty="0"/>
              <a:t>private void </a:t>
            </a:r>
            <a:r>
              <a:rPr lang="en-US" sz="800" b="1" dirty="0" err="1"/>
              <a:t>processCommand</a:t>
            </a:r>
            <a:r>
              <a:rPr lang="en-US" sz="800" b="1" dirty="0"/>
              <a:t>() </a:t>
            </a:r>
          </a:p>
          <a:p>
            <a:pPr marL="0" indent="0">
              <a:buNone/>
            </a:pPr>
            <a:r>
              <a:rPr lang="en-US" sz="800" dirty="0"/>
              <a:t>    {</a:t>
            </a:r>
          </a:p>
          <a:p>
            <a:pPr marL="0" indent="0">
              <a:buNone/>
            </a:pPr>
            <a:r>
              <a:rPr lang="en-US" sz="800" dirty="0"/>
              <a:t>        </a:t>
            </a:r>
            <a:r>
              <a:rPr lang="en-US" sz="800" b="1" dirty="0"/>
              <a:t>try </a:t>
            </a:r>
          </a:p>
          <a:p>
            <a:pPr marL="0" indent="0">
              <a:buNone/>
            </a:pPr>
            <a:r>
              <a:rPr lang="en-US" sz="800" dirty="0"/>
              <a:t>        {</a:t>
            </a:r>
          </a:p>
          <a:p>
            <a:pPr marL="0" indent="0">
              <a:buNone/>
            </a:pPr>
            <a:r>
              <a:rPr lang="en-US" sz="800" dirty="0"/>
              <a:t>            </a:t>
            </a:r>
            <a:r>
              <a:rPr lang="en-US" sz="800" dirty="0" err="1"/>
              <a:t>Thread.</a:t>
            </a:r>
            <a:r>
              <a:rPr lang="en-US" sz="800" i="1" dirty="0" err="1"/>
              <a:t>sleep</a:t>
            </a:r>
            <a:r>
              <a:rPr lang="en-US" sz="800" i="1" dirty="0"/>
              <a:t>(5000);</a:t>
            </a:r>
          </a:p>
          <a:p>
            <a:pPr marL="0" indent="0">
              <a:buNone/>
            </a:pPr>
            <a:r>
              <a:rPr lang="en-US" sz="800" dirty="0"/>
              <a:t>        } </a:t>
            </a:r>
            <a:r>
              <a:rPr lang="en-US" sz="800" b="1" dirty="0"/>
              <a:t>catch (Exception e) {  }</a:t>
            </a:r>
          </a:p>
          <a:p>
            <a:pPr marL="0" indent="0">
              <a:buNone/>
            </a:pPr>
            <a:r>
              <a:rPr lang="en-US" sz="800" dirty="0"/>
              <a:t>    }</a:t>
            </a:r>
          </a:p>
          <a:p>
            <a:pPr marL="0" indent="0">
              <a:buNone/>
            </a:pPr>
            <a:r>
              <a:rPr lang="en-US" sz="800" dirty="0"/>
              <a:t>}</a:t>
            </a:r>
          </a:p>
          <a:p>
            <a:pPr marL="0" indent="0">
              <a:buNone/>
            </a:pPr>
            <a:endParaRPr lang="en-US" sz="800" dirty="0"/>
          </a:p>
          <a:p>
            <a:pPr marL="0" indent="0">
              <a:buNone/>
            </a:pPr>
            <a:r>
              <a:rPr lang="en-US" sz="800" b="1" dirty="0"/>
              <a:t>public class </a:t>
            </a:r>
            <a:r>
              <a:rPr lang="en-US" sz="800" b="1" dirty="0" err="1"/>
              <a:t>MyThreadPool</a:t>
            </a:r>
            <a:r>
              <a:rPr lang="en-US" sz="800" b="1" dirty="0"/>
              <a:t> </a:t>
            </a:r>
          </a:p>
          <a:p>
            <a:pPr marL="0" indent="0">
              <a:buNone/>
            </a:pPr>
            <a:r>
              <a:rPr lang="en-US" sz="800" dirty="0"/>
              <a:t>{</a:t>
            </a:r>
          </a:p>
          <a:p>
            <a:pPr marL="0" indent="0">
              <a:buNone/>
            </a:pPr>
            <a:r>
              <a:rPr lang="en-US" sz="800" dirty="0"/>
              <a:t>    </a:t>
            </a:r>
            <a:r>
              <a:rPr lang="en-US" sz="800" b="1" dirty="0"/>
              <a:t>public static void main(String[] </a:t>
            </a:r>
            <a:r>
              <a:rPr lang="en-US" sz="800" b="1" dirty="0" err="1"/>
              <a:t>args</a:t>
            </a:r>
            <a:r>
              <a:rPr lang="en-US" sz="800" b="1" dirty="0"/>
              <a:t>) </a:t>
            </a:r>
          </a:p>
          <a:p>
            <a:pPr marL="0" indent="0">
              <a:buNone/>
            </a:pPr>
            <a:r>
              <a:rPr lang="en-US" sz="800" dirty="0"/>
              <a:t>    {</a:t>
            </a:r>
          </a:p>
          <a:p>
            <a:pPr marL="0" indent="0">
              <a:buNone/>
            </a:pPr>
            <a:r>
              <a:rPr lang="en-US" sz="800" dirty="0"/>
              <a:t>        </a:t>
            </a:r>
            <a:r>
              <a:rPr lang="en-US" sz="800" dirty="0" err="1"/>
              <a:t>ExecutorService</a:t>
            </a:r>
            <a:r>
              <a:rPr lang="en-US" sz="800" dirty="0"/>
              <a:t> executor = </a:t>
            </a:r>
            <a:r>
              <a:rPr lang="en-US" sz="800" dirty="0" err="1"/>
              <a:t>Executors.</a:t>
            </a:r>
            <a:r>
              <a:rPr lang="en-US" sz="800" i="1" dirty="0" err="1"/>
              <a:t>newFixedThreadPool</a:t>
            </a:r>
            <a:r>
              <a:rPr lang="en-US" sz="800" i="1" dirty="0"/>
              <a:t>(5);</a:t>
            </a:r>
          </a:p>
          <a:p>
            <a:pPr marL="0" indent="0">
              <a:buNone/>
            </a:pPr>
            <a:r>
              <a:rPr lang="nn-NO" sz="800" dirty="0"/>
              <a:t>        </a:t>
            </a:r>
            <a:r>
              <a:rPr lang="nn-NO" sz="800" b="1" dirty="0"/>
              <a:t>for (int i = 0; i &lt; 10; i++) </a:t>
            </a:r>
          </a:p>
          <a:p>
            <a:pPr marL="0" indent="0">
              <a:buNone/>
            </a:pPr>
            <a:r>
              <a:rPr lang="en-US" sz="800" dirty="0"/>
              <a:t>        {</a:t>
            </a:r>
          </a:p>
          <a:p>
            <a:pPr marL="0" indent="0">
              <a:buNone/>
            </a:pPr>
            <a:r>
              <a:rPr lang="en-US" sz="800" dirty="0"/>
              <a:t>            Runnable </a:t>
            </a:r>
            <a:r>
              <a:rPr lang="en-US" sz="800" dirty="0" err="1"/>
              <a:t>myThread</a:t>
            </a:r>
            <a:r>
              <a:rPr lang="en-US" sz="800" dirty="0"/>
              <a:t> = </a:t>
            </a:r>
            <a:r>
              <a:rPr lang="en-US" sz="800" b="1" dirty="0"/>
              <a:t>new </a:t>
            </a:r>
            <a:r>
              <a:rPr lang="en-US" sz="800" b="1" dirty="0" err="1"/>
              <a:t>MyThread</a:t>
            </a:r>
            <a:r>
              <a:rPr lang="en-US" sz="800" b="1" dirty="0"/>
              <a:t>(" Thread " + </a:t>
            </a:r>
            <a:r>
              <a:rPr lang="en-US" sz="800" b="1" dirty="0" err="1"/>
              <a:t>i</a:t>
            </a:r>
            <a:r>
              <a:rPr lang="en-US" sz="800" b="1" dirty="0"/>
              <a:t>);</a:t>
            </a:r>
          </a:p>
          <a:p>
            <a:pPr marL="0" indent="0">
              <a:buNone/>
            </a:pPr>
            <a:r>
              <a:rPr lang="en-US" sz="800" dirty="0"/>
              <a:t>            </a:t>
            </a:r>
            <a:r>
              <a:rPr lang="en-US" sz="800" dirty="0" err="1"/>
              <a:t>executor.execute</a:t>
            </a:r>
            <a:r>
              <a:rPr lang="en-US" sz="800" dirty="0"/>
              <a:t>(</a:t>
            </a:r>
            <a:r>
              <a:rPr lang="en-US" sz="800" dirty="0" err="1"/>
              <a:t>myThread</a:t>
            </a:r>
            <a:r>
              <a:rPr lang="en-US" sz="800" dirty="0"/>
              <a:t>);</a:t>
            </a:r>
          </a:p>
          <a:p>
            <a:pPr marL="0" indent="0">
              <a:buNone/>
            </a:pPr>
            <a:r>
              <a:rPr lang="en-US" sz="800" dirty="0"/>
              <a:t>        }</a:t>
            </a:r>
          </a:p>
          <a:p>
            <a:pPr marL="0" indent="0">
              <a:buNone/>
            </a:pPr>
            <a:r>
              <a:rPr lang="en-US" sz="800" dirty="0"/>
              <a:t>        </a:t>
            </a:r>
            <a:r>
              <a:rPr lang="en-US" sz="800" dirty="0" err="1"/>
              <a:t>executor.shutdown</a:t>
            </a:r>
            <a:r>
              <a:rPr lang="en-US" sz="800" dirty="0"/>
              <a:t>();</a:t>
            </a:r>
          </a:p>
          <a:p>
            <a:pPr marL="0" indent="0">
              <a:buNone/>
            </a:pPr>
            <a:r>
              <a:rPr lang="en-US" sz="800" dirty="0"/>
              <a:t>        </a:t>
            </a:r>
            <a:r>
              <a:rPr lang="en-US" sz="800" b="1" dirty="0"/>
              <a:t>while (!</a:t>
            </a:r>
            <a:r>
              <a:rPr lang="en-US" sz="800" b="1" dirty="0" err="1"/>
              <a:t>executor.isTerminated</a:t>
            </a:r>
            <a:r>
              <a:rPr lang="en-US" sz="800" b="1" dirty="0"/>
              <a:t>()) </a:t>
            </a:r>
          </a:p>
          <a:p>
            <a:pPr marL="0" indent="0">
              <a:buNone/>
            </a:pPr>
            <a:r>
              <a:rPr lang="en-US" sz="800" dirty="0"/>
              <a:t>        {         }</a:t>
            </a:r>
          </a:p>
          <a:p>
            <a:pPr marL="0" indent="0">
              <a:buNone/>
            </a:pPr>
            <a:r>
              <a:rPr lang="en-US" sz="800" dirty="0"/>
              <a:t>        </a:t>
            </a:r>
            <a:r>
              <a:rPr lang="en-US" sz="800" dirty="0" err="1"/>
              <a:t>System.</a:t>
            </a:r>
            <a:r>
              <a:rPr lang="en-US" sz="800" b="1" i="1" dirty="0" err="1"/>
              <a:t>out.println</a:t>
            </a:r>
            <a:r>
              <a:rPr lang="en-US" sz="800" b="1" i="1" dirty="0"/>
              <a:t>("Threads done!");</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2072249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lstStyle/>
          <a:p>
            <a:r>
              <a:rPr lang="en-US" dirty="0"/>
              <a:t>C# Thread Pool</a:t>
            </a:r>
          </a:p>
        </p:txBody>
      </p:sp>
      <p:sp>
        <p:nvSpPr>
          <p:cNvPr id="3" name="Content Placeholder 2"/>
          <p:cNvSpPr>
            <a:spLocks noGrp="1"/>
          </p:cNvSpPr>
          <p:nvPr>
            <p:ph idx="1"/>
          </p:nvPr>
        </p:nvSpPr>
        <p:spPr/>
        <p:txBody>
          <a:bodyPr/>
          <a:lstStyle/>
          <a:p>
            <a:r>
              <a:rPr lang="en-US" dirty="0"/>
              <a:t>A </a:t>
            </a:r>
            <a:r>
              <a:rPr lang="en-US" i="1" dirty="0"/>
              <a:t>thread pool</a:t>
            </a:r>
            <a:r>
              <a:rPr lang="en-US" dirty="0"/>
              <a:t> is a collection of threads that can be used to perform several tasks in the background. This leaves the primary thread free to perform other tasks asynchronously.</a:t>
            </a:r>
          </a:p>
          <a:p>
            <a:r>
              <a:rPr lang="en-US" dirty="0"/>
              <a:t>Thread pools are often employed in server applications. Each incoming request is assigned to a thread from the thread pool, so that the request can be processed asynchronously, without tying up the primary thread or delaying the processing of subsequent requests.</a:t>
            </a:r>
          </a:p>
          <a:p>
            <a:endParaRPr lang="en-US" dirty="0"/>
          </a:p>
        </p:txBody>
      </p:sp>
    </p:spTree>
    <p:extLst>
      <p:ext uri="{BB962C8B-B14F-4D97-AF65-F5344CB8AC3E}">
        <p14:creationId xmlns:p14="http://schemas.microsoft.com/office/powerpoint/2010/main" val="2740467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a:t>C# Thread Pool</a:t>
            </a:r>
          </a:p>
        </p:txBody>
      </p:sp>
      <p:sp>
        <p:nvSpPr>
          <p:cNvPr id="3" name="Content Placeholder 2"/>
          <p:cNvSpPr>
            <a:spLocks noGrp="1"/>
          </p:cNvSpPr>
          <p:nvPr>
            <p:ph idx="1"/>
          </p:nvPr>
        </p:nvSpPr>
        <p:spPr>
          <a:xfrm>
            <a:off x="467544" y="1844824"/>
            <a:ext cx="8229600" cy="4389437"/>
          </a:xfrm>
        </p:spPr>
        <p:txBody>
          <a:bodyPr/>
          <a:lstStyle/>
          <a:p>
            <a:r>
              <a:rPr lang="en-US" dirty="0"/>
              <a:t>Once a thread in the pool completes its task, it is returned to a queue of waiting threads, where it can be reused. This reuse enables applications to avoid the cost of creating a new thread for each task.</a:t>
            </a:r>
          </a:p>
          <a:p>
            <a:r>
              <a:rPr lang="en-US" dirty="0"/>
              <a:t>Thread pools typically have a maximum number of threads. If all the threads are busy, additional tasks are put in queue until they can be serviced as threads become available.</a:t>
            </a:r>
          </a:p>
          <a:p>
            <a:endParaRPr lang="en-US" dirty="0"/>
          </a:p>
        </p:txBody>
      </p:sp>
    </p:spTree>
    <p:extLst>
      <p:ext uri="{BB962C8B-B14F-4D97-AF65-F5344CB8AC3E}">
        <p14:creationId xmlns:p14="http://schemas.microsoft.com/office/powerpoint/2010/main" val="2565904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a:t>C# Thread Pool</a:t>
            </a:r>
          </a:p>
        </p:txBody>
      </p:sp>
      <p:sp>
        <p:nvSpPr>
          <p:cNvPr id="3" name="Content Placeholder 2"/>
          <p:cNvSpPr>
            <a:spLocks noGrp="1"/>
          </p:cNvSpPr>
          <p:nvPr>
            <p:ph idx="1"/>
          </p:nvPr>
        </p:nvSpPr>
        <p:spPr>
          <a:xfrm>
            <a:off x="467544" y="1844824"/>
            <a:ext cx="8229600" cy="4389437"/>
          </a:xfrm>
        </p:spPr>
        <p:txBody>
          <a:bodyPr/>
          <a:lstStyle/>
          <a:p>
            <a:r>
              <a:rPr lang="en-US" dirty="0"/>
              <a:t>It is easier to use the thread pool provided by the .NET Framework through the </a:t>
            </a:r>
            <a:r>
              <a:rPr lang="en-US" dirty="0" err="1">
                <a:hlinkClick r:id="rId2"/>
              </a:rPr>
              <a:t>ThreadPool</a:t>
            </a:r>
            <a:r>
              <a:rPr lang="en-US" dirty="0"/>
              <a:t> class.</a:t>
            </a:r>
          </a:p>
          <a:p>
            <a:r>
              <a:rPr lang="en-US" dirty="0"/>
              <a:t>With thread pooling, the </a:t>
            </a:r>
            <a:r>
              <a:rPr lang="en-US" dirty="0" err="1">
                <a:hlinkClick r:id="rId3"/>
              </a:rPr>
              <a:t>ThreadPool.QueueUserWorkItem</a:t>
            </a:r>
            <a:r>
              <a:rPr lang="en-US" dirty="0"/>
              <a:t> method with a delegate for the procedure you want to run, and C# creates the thread and runs your procedure.</a:t>
            </a:r>
          </a:p>
          <a:p>
            <a:endParaRPr lang="en-US" dirty="0"/>
          </a:p>
        </p:txBody>
      </p:sp>
    </p:spTree>
    <p:extLst>
      <p:ext uri="{BB962C8B-B14F-4D97-AF65-F5344CB8AC3E}">
        <p14:creationId xmlns:p14="http://schemas.microsoft.com/office/powerpoint/2010/main" val="100654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11188" y="476250"/>
            <a:ext cx="7402512" cy="922338"/>
          </a:xfrm>
        </p:spPr>
        <p:txBody>
          <a:bodyPr/>
          <a:lstStyle/>
          <a:p>
            <a:r>
              <a:rPr lang="en-US" altLang="en-US"/>
              <a:t>Multithreading</a:t>
            </a:r>
            <a:endParaRPr lang="en-US" altLang="ja-JP"/>
          </a:p>
        </p:txBody>
      </p:sp>
      <p:sp>
        <p:nvSpPr>
          <p:cNvPr id="9219" name="Rectangle 3"/>
          <p:cNvSpPr>
            <a:spLocks noGrp="1" noChangeArrowheads="1"/>
          </p:cNvSpPr>
          <p:nvPr>
            <p:ph type="body" idx="4294967295"/>
          </p:nvPr>
        </p:nvSpPr>
        <p:spPr>
          <a:xfrm>
            <a:off x="1042988" y="1628775"/>
            <a:ext cx="7354887" cy="4525963"/>
          </a:xfrm>
        </p:spPr>
        <p:txBody>
          <a:bodyPr/>
          <a:lstStyle/>
          <a:p>
            <a:r>
              <a:rPr lang="en-US" altLang="ja-JP"/>
              <a:t> Wh</a:t>
            </a:r>
            <a:r>
              <a:rPr lang="en-US" altLang="en-US">
                <a:solidFill>
                  <a:srgbClr val="000000"/>
                </a:solidFill>
                <a:ea typeface="HGP明朝E"/>
              </a:rPr>
              <a:t>en OS supports multiple threads.</a:t>
            </a:r>
            <a:endParaRPr lang="en-US" altLang="en-US">
              <a:ea typeface="HGP明朝E"/>
            </a:endParaRPr>
          </a:p>
          <a:p>
            <a:pPr>
              <a:buFont typeface="Arial" pitchFamily="34" charset="0"/>
              <a:buNone/>
            </a:pPr>
            <a:r>
              <a:rPr lang="en-US" altLang="en-US">
                <a:solidFill>
                  <a:srgbClr val="3333CC"/>
                </a:solidFill>
                <a:ea typeface="HGP明朝E"/>
              </a:rPr>
              <a:t>Benefits</a:t>
            </a:r>
            <a:endParaRPr lang="en-US" altLang="en-US">
              <a:ea typeface="HGP明朝E"/>
            </a:endParaRPr>
          </a:p>
          <a:p>
            <a:pPr lvl="1"/>
            <a:r>
              <a:rPr lang="en-US" altLang="en-US">
                <a:solidFill>
                  <a:srgbClr val="000000"/>
                </a:solidFill>
                <a:ea typeface="HGP明朝E"/>
              </a:rPr>
              <a:t>Improve application responsiveness.</a:t>
            </a:r>
            <a:endParaRPr lang="en-US" altLang="en-US">
              <a:ea typeface="HGP明朝E"/>
            </a:endParaRPr>
          </a:p>
          <a:p>
            <a:pPr lvl="1"/>
            <a:r>
              <a:rPr lang="en-US" altLang="en-US">
                <a:solidFill>
                  <a:srgbClr val="000000"/>
                </a:solidFill>
                <a:ea typeface="HGP明朝E"/>
              </a:rPr>
              <a:t>User of multithreaded GUI don’t have to wait for one activity to complete.</a:t>
            </a:r>
            <a:endParaRPr lang="en-US" altLang="en-US">
              <a:ea typeface="HGP明朝E"/>
            </a:endParaRPr>
          </a:p>
          <a:p>
            <a:pPr lvl="1"/>
            <a:r>
              <a:rPr lang="en-US" altLang="en-US">
                <a:solidFill>
                  <a:srgbClr val="000000"/>
                </a:solidFill>
                <a:ea typeface="HGP明朝E"/>
              </a:rPr>
              <a:t>Use multiprocessors more efficiently.</a:t>
            </a:r>
            <a:endParaRPr lang="en-US" altLang="en-US">
              <a:ea typeface="HGP明朝E"/>
            </a:endParaRPr>
          </a:p>
          <a:p>
            <a:pPr lvl="1"/>
            <a:r>
              <a:rPr lang="en-US" altLang="en-US">
                <a:solidFill>
                  <a:srgbClr val="000000"/>
                </a:solidFill>
                <a:ea typeface="HGP明朝E"/>
              </a:rPr>
              <a:t>Improve program structure.</a:t>
            </a:r>
            <a:endParaRPr lang="en-US" altLang="en-US">
              <a:ea typeface="HGP明朝E"/>
            </a:endParaRPr>
          </a:p>
          <a:p>
            <a:pPr lvl="1"/>
            <a:r>
              <a:rPr lang="en-US" altLang="en-US">
                <a:solidFill>
                  <a:srgbClr val="000000"/>
                </a:solidFill>
                <a:ea typeface="HGP明朝E"/>
              </a:rPr>
              <a:t>Use fewer system resources.</a:t>
            </a:r>
            <a:endParaRPr lang="en-US" altLang="en-US">
              <a:ea typeface="HGP明朝E"/>
            </a:endParaRPr>
          </a:p>
          <a:p>
            <a:endParaRPr lang="en-US" altLang="en-US">
              <a:solidFill>
                <a:srgbClr val="000000"/>
              </a:solidFill>
              <a:ea typeface="HGP明朝E"/>
            </a:endParaRPr>
          </a:p>
          <a:p>
            <a:pPr>
              <a:lnSpc>
                <a:spcPct val="95000"/>
              </a:lnSpc>
              <a:spcBef>
                <a:spcPct val="0"/>
              </a:spcBef>
              <a:buFont typeface="Arial" pitchFamily="34" charset="0"/>
              <a:buNone/>
            </a:pPr>
            <a:endParaRPr lang="en-US" altLang="en-US" sz="3600">
              <a:solidFill>
                <a:srgbClr val="000000"/>
              </a:solidFill>
              <a:ea typeface="HGP明朝E"/>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a:t>C# Thread Pool</a:t>
            </a:r>
          </a:p>
        </p:txBody>
      </p:sp>
      <p:sp>
        <p:nvSpPr>
          <p:cNvPr id="3" name="Content Placeholder 2"/>
          <p:cNvSpPr>
            <a:spLocks noGrp="1"/>
          </p:cNvSpPr>
          <p:nvPr>
            <p:ph idx="1"/>
          </p:nvPr>
        </p:nvSpPr>
        <p:spPr>
          <a:xfrm>
            <a:off x="467544" y="1844824"/>
            <a:ext cx="8229600" cy="4389437"/>
          </a:xfrm>
        </p:spPr>
        <p:txBody>
          <a:bodyPr/>
          <a:lstStyle/>
          <a:p>
            <a:r>
              <a:rPr lang="en-US" dirty="0"/>
              <a:t>It is easier to use the thread pool provided by the .NET Framework through the </a:t>
            </a:r>
            <a:r>
              <a:rPr lang="en-US" dirty="0" err="1">
                <a:hlinkClick r:id="rId2"/>
              </a:rPr>
              <a:t>ThreadPool</a:t>
            </a:r>
            <a:r>
              <a:rPr lang="en-US" dirty="0"/>
              <a:t> class.</a:t>
            </a:r>
          </a:p>
          <a:p>
            <a:r>
              <a:rPr lang="en-US" dirty="0"/>
              <a:t>With thread pooling, the </a:t>
            </a:r>
            <a:r>
              <a:rPr lang="en-US" dirty="0" err="1">
                <a:hlinkClick r:id="rId3"/>
              </a:rPr>
              <a:t>ThreadPool.QueueUserWorkItem</a:t>
            </a:r>
            <a:r>
              <a:rPr lang="en-US" dirty="0"/>
              <a:t> method with a delegate for the procedure you want to run, and C# creates the thread and runs your procedure.</a:t>
            </a:r>
          </a:p>
        </p:txBody>
      </p:sp>
    </p:spTree>
    <p:extLst>
      <p:ext uri="{BB962C8B-B14F-4D97-AF65-F5344CB8AC3E}">
        <p14:creationId xmlns:p14="http://schemas.microsoft.com/office/powerpoint/2010/main" val="23777433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US" dirty="0"/>
              <a:t>C# Thread Pool</a:t>
            </a:r>
          </a:p>
        </p:txBody>
      </p:sp>
      <p:sp>
        <p:nvSpPr>
          <p:cNvPr id="3" name="Content Placeholder 2"/>
          <p:cNvSpPr>
            <a:spLocks noGrp="1"/>
          </p:cNvSpPr>
          <p:nvPr>
            <p:ph idx="1"/>
          </p:nvPr>
        </p:nvSpPr>
        <p:spPr>
          <a:xfrm>
            <a:off x="467544" y="1844824"/>
            <a:ext cx="8229600" cy="4389437"/>
          </a:xfrm>
        </p:spPr>
        <p:txBody>
          <a:bodyPr/>
          <a:lstStyle/>
          <a:p>
            <a:pPr marL="0" indent="0">
              <a:buNone/>
            </a:pPr>
            <a:r>
              <a:rPr lang="en-US" sz="1400" dirty="0"/>
              <a:t>public void </a:t>
            </a:r>
            <a:r>
              <a:rPr lang="en-US" sz="1400" dirty="0" err="1"/>
              <a:t>DoWork</a:t>
            </a:r>
            <a:r>
              <a:rPr lang="en-US" sz="1400" dirty="0"/>
              <a:t>()</a:t>
            </a:r>
          </a:p>
          <a:p>
            <a:pPr marL="0" indent="0">
              <a:buNone/>
            </a:pPr>
            <a:r>
              <a:rPr lang="en-US" sz="1400" dirty="0"/>
              <a:t>{</a:t>
            </a:r>
          </a:p>
          <a:p>
            <a:pPr marL="0" indent="0">
              <a:buNone/>
            </a:pPr>
            <a:r>
              <a:rPr lang="en-US" sz="1400" dirty="0"/>
              <a:t>    // Queue a task.</a:t>
            </a:r>
          </a:p>
          <a:p>
            <a:pPr marL="0" indent="0">
              <a:buNone/>
            </a:pPr>
            <a:r>
              <a:rPr lang="en-US" sz="1400" dirty="0"/>
              <a:t>    </a:t>
            </a:r>
            <a:r>
              <a:rPr lang="en-US" sz="1400" dirty="0" err="1"/>
              <a:t>System.Threading.ThreadPool.QueueUserWorkItem</a:t>
            </a:r>
            <a:r>
              <a:rPr lang="en-US" sz="1400" dirty="0"/>
              <a:t>(</a:t>
            </a:r>
          </a:p>
          <a:p>
            <a:pPr marL="0" indent="0">
              <a:buNone/>
            </a:pPr>
            <a:r>
              <a:rPr lang="en-US" sz="1400" dirty="0"/>
              <a:t>        new </a:t>
            </a:r>
            <a:r>
              <a:rPr lang="en-US" sz="1400" dirty="0" err="1"/>
              <a:t>System.Threading.WaitCallback</a:t>
            </a:r>
            <a:r>
              <a:rPr lang="en-US" sz="1400" dirty="0"/>
              <a:t>(</a:t>
            </a:r>
            <a:r>
              <a:rPr lang="en-US" sz="1400" dirty="0" err="1"/>
              <a:t>SomeLongTask</a:t>
            </a:r>
            <a:r>
              <a:rPr lang="en-US" sz="1400" dirty="0"/>
              <a:t>));</a:t>
            </a:r>
          </a:p>
          <a:p>
            <a:pPr marL="0" indent="0">
              <a:buNone/>
            </a:pPr>
            <a:r>
              <a:rPr lang="en-US" sz="1400" dirty="0"/>
              <a:t>    // Queue another task.</a:t>
            </a:r>
          </a:p>
          <a:p>
            <a:pPr marL="0" indent="0">
              <a:buNone/>
            </a:pPr>
            <a:r>
              <a:rPr lang="en-US" sz="1400" dirty="0"/>
              <a:t>    </a:t>
            </a:r>
            <a:r>
              <a:rPr lang="en-US" sz="1400" dirty="0" err="1"/>
              <a:t>System.Threading.ThreadPool.QueueUserWorkItem</a:t>
            </a:r>
            <a:r>
              <a:rPr lang="en-US" sz="1400" dirty="0"/>
              <a:t>(</a:t>
            </a:r>
          </a:p>
          <a:p>
            <a:pPr marL="0" indent="0">
              <a:buNone/>
            </a:pPr>
            <a:r>
              <a:rPr lang="en-US" sz="1400" dirty="0"/>
              <a:t>        new </a:t>
            </a:r>
            <a:r>
              <a:rPr lang="en-US" sz="1400" dirty="0" err="1"/>
              <a:t>System.Threading.WaitCallback</a:t>
            </a:r>
            <a:r>
              <a:rPr lang="en-US" sz="1400" dirty="0"/>
              <a:t>(</a:t>
            </a:r>
            <a:r>
              <a:rPr lang="en-US" sz="1400" dirty="0" err="1"/>
              <a:t>AnotherLongTask</a:t>
            </a:r>
            <a:r>
              <a:rPr lang="en-US" sz="1400" dirty="0"/>
              <a:t>));</a:t>
            </a:r>
          </a:p>
          <a:p>
            <a:pPr marL="0" indent="0">
              <a:buNone/>
            </a:pPr>
            <a:r>
              <a:rPr lang="en-US" sz="1400" dirty="0"/>
              <a:t>}</a:t>
            </a:r>
          </a:p>
          <a:p>
            <a:pPr marL="0" indent="0">
              <a:buNone/>
            </a:pPr>
            <a:r>
              <a:rPr lang="en-US" sz="1400" dirty="0"/>
              <a:t>private void </a:t>
            </a:r>
            <a:r>
              <a:rPr lang="en-US" sz="1400" dirty="0" err="1"/>
              <a:t>SomeLongTask</a:t>
            </a:r>
            <a:r>
              <a:rPr lang="en-US" sz="1400" dirty="0"/>
              <a:t>(Object state)</a:t>
            </a:r>
          </a:p>
          <a:p>
            <a:pPr marL="0" indent="0">
              <a:buNone/>
            </a:pPr>
            <a:r>
              <a:rPr lang="en-US" sz="1400" dirty="0"/>
              <a:t>{</a:t>
            </a:r>
          </a:p>
          <a:p>
            <a:pPr marL="0" indent="0">
              <a:buNone/>
            </a:pPr>
            <a:r>
              <a:rPr lang="en-US" sz="1400" dirty="0"/>
              <a:t>    // Insert code to perform a long task.</a:t>
            </a:r>
          </a:p>
          <a:p>
            <a:pPr marL="0" indent="0">
              <a:buNone/>
            </a:pPr>
            <a:r>
              <a:rPr lang="en-US" sz="1400" dirty="0"/>
              <a:t>}</a:t>
            </a:r>
          </a:p>
          <a:p>
            <a:pPr marL="0" indent="0">
              <a:buNone/>
            </a:pPr>
            <a:r>
              <a:rPr lang="en-US" sz="1400" dirty="0"/>
              <a:t>private void </a:t>
            </a:r>
            <a:r>
              <a:rPr lang="en-US" sz="1400" dirty="0" err="1"/>
              <a:t>AnotherLongTask</a:t>
            </a:r>
            <a:r>
              <a:rPr lang="en-US" sz="1400" dirty="0"/>
              <a:t>(Object state)</a:t>
            </a:r>
          </a:p>
          <a:p>
            <a:pPr marL="0" indent="0">
              <a:buNone/>
            </a:pPr>
            <a:r>
              <a:rPr lang="en-US" sz="1400" dirty="0"/>
              <a:t>{</a:t>
            </a:r>
          </a:p>
          <a:p>
            <a:pPr marL="0" indent="0">
              <a:buNone/>
            </a:pPr>
            <a:r>
              <a:rPr lang="en-US" sz="1400" dirty="0"/>
              <a:t>    // Insert code to perform a long task.</a:t>
            </a:r>
          </a:p>
          <a:p>
            <a:pPr marL="0" indent="0">
              <a:buNone/>
            </a:pPr>
            <a:r>
              <a:rPr lang="en-US" sz="1400" dirty="0"/>
              <a:t>}</a:t>
            </a:r>
          </a:p>
        </p:txBody>
      </p:sp>
    </p:spTree>
    <p:extLst>
      <p:ext uri="{BB962C8B-B14F-4D97-AF65-F5344CB8AC3E}">
        <p14:creationId xmlns:p14="http://schemas.microsoft.com/office/powerpoint/2010/main" val="4035860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Example</a:t>
            </a:r>
          </a:p>
        </p:txBody>
      </p:sp>
      <p:sp>
        <p:nvSpPr>
          <p:cNvPr id="3" name="Content Placeholder 2"/>
          <p:cNvSpPr>
            <a:spLocks noGrp="1"/>
          </p:cNvSpPr>
          <p:nvPr>
            <p:ph idx="1"/>
          </p:nvPr>
        </p:nvSpPr>
        <p:spPr/>
        <p:txBody>
          <a:bodyPr/>
          <a:lstStyle/>
          <a:p>
            <a:r>
              <a:rPr lang="en-US" dirty="0"/>
              <a:t>Thread pooling is a form of multithreading in which tasks are added to a queue and automatically started when threads are created. </a:t>
            </a:r>
          </a:p>
          <a:p>
            <a:r>
              <a:rPr lang="en-US" dirty="0"/>
              <a:t>The following example calculates the Fibonacci result for ten numbers between 20 and 40. Each Fibonacci result is represented by the Fibonacci class, which provides a method named </a:t>
            </a:r>
            <a:r>
              <a:rPr lang="en-US" dirty="0" err="1"/>
              <a:t>ThreadPoolCallback</a:t>
            </a:r>
            <a:r>
              <a:rPr lang="en-US" dirty="0"/>
              <a:t> that performs the calculation. </a:t>
            </a:r>
          </a:p>
        </p:txBody>
      </p:sp>
    </p:spTree>
    <p:extLst>
      <p:ext uri="{BB962C8B-B14F-4D97-AF65-F5344CB8AC3E}">
        <p14:creationId xmlns:p14="http://schemas.microsoft.com/office/powerpoint/2010/main" val="1206648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Example</a:t>
            </a:r>
          </a:p>
        </p:txBody>
      </p:sp>
      <p:sp>
        <p:nvSpPr>
          <p:cNvPr id="3" name="Content Placeholder 2"/>
          <p:cNvSpPr>
            <a:spLocks noGrp="1"/>
          </p:cNvSpPr>
          <p:nvPr>
            <p:ph idx="1"/>
          </p:nvPr>
        </p:nvSpPr>
        <p:spPr/>
        <p:txBody>
          <a:bodyPr/>
          <a:lstStyle/>
          <a:p>
            <a:r>
              <a:rPr lang="en-US" dirty="0"/>
              <a:t>An object that represents each Fibonacci value is created, and the </a:t>
            </a:r>
            <a:r>
              <a:rPr lang="en-US" dirty="0" err="1"/>
              <a:t>ThreadPoolCallback</a:t>
            </a:r>
            <a:r>
              <a:rPr lang="en-US" dirty="0"/>
              <a:t> method is passed to </a:t>
            </a:r>
            <a:r>
              <a:rPr lang="en-US" dirty="0" err="1"/>
              <a:t>QueueUserWorkItem</a:t>
            </a:r>
            <a:r>
              <a:rPr lang="en-US" dirty="0"/>
              <a:t>, which assigns an available thread in the pool to execute the method.</a:t>
            </a:r>
          </a:p>
          <a:p>
            <a:r>
              <a:rPr lang="en-US" dirty="0"/>
              <a:t>Because each Fibonacci object is given a semi-random value to compute, and because each thread will be competing for processor time, you cannot know in advance how long it will take for all ten results to be calculated. </a:t>
            </a:r>
          </a:p>
        </p:txBody>
      </p:sp>
    </p:spTree>
    <p:extLst>
      <p:ext uri="{BB962C8B-B14F-4D97-AF65-F5344CB8AC3E}">
        <p14:creationId xmlns:p14="http://schemas.microsoft.com/office/powerpoint/2010/main" val="2924959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Example</a:t>
            </a:r>
          </a:p>
        </p:txBody>
      </p:sp>
      <p:sp>
        <p:nvSpPr>
          <p:cNvPr id="3" name="Content Placeholder 2"/>
          <p:cNvSpPr>
            <a:spLocks noGrp="1"/>
          </p:cNvSpPr>
          <p:nvPr>
            <p:ph idx="1"/>
          </p:nvPr>
        </p:nvSpPr>
        <p:spPr/>
        <p:txBody>
          <a:bodyPr/>
          <a:lstStyle/>
          <a:p>
            <a:r>
              <a:rPr lang="en-US" dirty="0"/>
              <a:t>That is why each Fibonacci object is passed an instance of the </a:t>
            </a:r>
            <a:r>
              <a:rPr lang="en-US" dirty="0" err="1"/>
              <a:t>ManualResetEvent</a:t>
            </a:r>
            <a:r>
              <a:rPr lang="en-US" dirty="0"/>
              <a:t> class during construction. Each object signals the provided event object when its calculation is complete, which allows the primary thread to block execution with </a:t>
            </a:r>
            <a:r>
              <a:rPr lang="en-US" dirty="0" err="1"/>
              <a:t>WaitAll</a:t>
            </a:r>
            <a:r>
              <a:rPr lang="en-US" dirty="0"/>
              <a:t> until all ten Fibonacci objects have calculated a result. The Main method then displays each Fibonacci result.</a:t>
            </a:r>
          </a:p>
        </p:txBody>
      </p:sp>
    </p:spTree>
    <p:extLst>
      <p:ext uri="{BB962C8B-B14F-4D97-AF65-F5344CB8AC3E}">
        <p14:creationId xmlns:p14="http://schemas.microsoft.com/office/powerpoint/2010/main" val="127299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Example</a:t>
            </a:r>
          </a:p>
        </p:txBody>
      </p:sp>
      <p:sp>
        <p:nvSpPr>
          <p:cNvPr id="3" name="Content Placeholder 2"/>
          <p:cNvSpPr>
            <a:spLocks noGrp="1"/>
          </p:cNvSpPr>
          <p:nvPr>
            <p:ph idx="1"/>
          </p:nvPr>
        </p:nvSpPr>
        <p:spPr/>
        <p:txBody>
          <a:bodyPr/>
          <a:lstStyle/>
          <a:p>
            <a:pPr marL="0" indent="0">
              <a:buNone/>
            </a:pPr>
            <a:r>
              <a:rPr lang="en-US" sz="800" dirty="0"/>
              <a:t>using System;</a:t>
            </a:r>
          </a:p>
          <a:p>
            <a:pPr marL="0" indent="0">
              <a:buNone/>
            </a:pPr>
            <a:r>
              <a:rPr lang="en-US" sz="800" dirty="0"/>
              <a:t>using </a:t>
            </a:r>
            <a:r>
              <a:rPr lang="en-US" sz="800" dirty="0" err="1"/>
              <a:t>System.Threading</a:t>
            </a:r>
            <a:r>
              <a:rPr lang="en-US" sz="800" dirty="0"/>
              <a:t>;</a:t>
            </a:r>
          </a:p>
          <a:p>
            <a:pPr marL="0" indent="0">
              <a:buNone/>
            </a:pPr>
            <a:endParaRPr lang="en-US" sz="800" dirty="0"/>
          </a:p>
          <a:p>
            <a:pPr marL="0" indent="0">
              <a:buNone/>
            </a:pPr>
            <a:r>
              <a:rPr lang="en-US" sz="800" dirty="0"/>
              <a:t>public class Fibonacci</a:t>
            </a:r>
          </a:p>
          <a:p>
            <a:pPr marL="0" indent="0">
              <a:buNone/>
            </a:pPr>
            <a:r>
              <a:rPr lang="en-US" sz="800" dirty="0"/>
              <a:t>{</a:t>
            </a:r>
          </a:p>
          <a:p>
            <a:pPr marL="0" indent="0">
              <a:buNone/>
            </a:pPr>
            <a:r>
              <a:rPr lang="en-US" sz="800" dirty="0"/>
              <a:t>    private </a:t>
            </a:r>
            <a:r>
              <a:rPr lang="en-US" sz="800" dirty="0" err="1"/>
              <a:t>int</a:t>
            </a:r>
            <a:r>
              <a:rPr lang="en-US" sz="800" dirty="0"/>
              <a:t> _n;</a:t>
            </a:r>
          </a:p>
          <a:p>
            <a:pPr marL="0" indent="0">
              <a:buNone/>
            </a:pPr>
            <a:r>
              <a:rPr lang="en-US" sz="800" dirty="0"/>
              <a:t>    private </a:t>
            </a:r>
            <a:r>
              <a:rPr lang="en-US" sz="800" dirty="0" err="1"/>
              <a:t>int</a:t>
            </a:r>
            <a:r>
              <a:rPr lang="en-US" sz="800" dirty="0"/>
              <a:t> _</a:t>
            </a:r>
            <a:r>
              <a:rPr lang="en-US" sz="800" dirty="0" err="1"/>
              <a:t>fibOfN</a:t>
            </a:r>
            <a:r>
              <a:rPr lang="en-US" sz="800" dirty="0"/>
              <a:t>;</a:t>
            </a:r>
          </a:p>
          <a:p>
            <a:pPr marL="0" indent="0">
              <a:buNone/>
            </a:pPr>
            <a:r>
              <a:rPr lang="en-US" sz="800" dirty="0"/>
              <a:t>    private </a:t>
            </a:r>
            <a:r>
              <a:rPr lang="en-US" sz="800" dirty="0" err="1"/>
              <a:t>ManualResetEvent</a:t>
            </a:r>
            <a:r>
              <a:rPr lang="en-US" sz="800" dirty="0"/>
              <a:t> _</a:t>
            </a:r>
            <a:r>
              <a:rPr lang="en-US" sz="800" dirty="0" err="1"/>
              <a:t>doneEvent</a:t>
            </a:r>
            <a:r>
              <a:rPr lang="en-US" sz="800" dirty="0"/>
              <a:t>;</a:t>
            </a:r>
          </a:p>
          <a:p>
            <a:pPr marL="0" indent="0">
              <a:buNone/>
            </a:pPr>
            <a:endParaRPr lang="en-US" sz="800" dirty="0"/>
          </a:p>
          <a:p>
            <a:pPr marL="0" indent="0">
              <a:buNone/>
            </a:pPr>
            <a:r>
              <a:rPr lang="en-US" sz="800" dirty="0"/>
              <a:t>    public </a:t>
            </a:r>
            <a:r>
              <a:rPr lang="en-US" sz="800" dirty="0" err="1"/>
              <a:t>int</a:t>
            </a:r>
            <a:r>
              <a:rPr lang="en-US" sz="800" dirty="0"/>
              <a:t> N { get { return _n; } }</a:t>
            </a:r>
          </a:p>
          <a:p>
            <a:pPr marL="0" indent="0">
              <a:buNone/>
            </a:pPr>
            <a:r>
              <a:rPr lang="en-US" sz="800" dirty="0"/>
              <a:t>    public </a:t>
            </a:r>
            <a:r>
              <a:rPr lang="en-US" sz="800" dirty="0" err="1"/>
              <a:t>int</a:t>
            </a:r>
            <a:r>
              <a:rPr lang="en-US" sz="800" dirty="0"/>
              <a:t> </a:t>
            </a:r>
            <a:r>
              <a:rPr lang="en-US" sz="800" dirty="0" err="1"/>
              <a:t>FibOfN</a:t>
            </a:r>
            <a:r>
              <a:rPr lang="en-US" sz="800" dirty="0"/>
              <a:t> { get { return _</a:t>
            </a:r>
            <a:r>
              <a:rPr lang="en-US" sz="800" dirty="0" err="1"/>
              <a:t>fibOfN</a:t>
            </a:r>
            <a:r>
              <a:rPr lang="en-US" sz="800" dirty="0"/>
              <a:t>; } }</a:t>
            </a:r>
          </a:p>
          <a:p>
            <a:pPr marL="0" indent="0">
              <a:buNone/>
            </a:pPr>
            <a:endParaRPr lang="en-US" sz="800" dirty="0"/>
          </a:p>
          <a:p>
            <a:pPr marL="0" indent="0">
              <a:buNone/>
            </a:pPr>
            <a:r>
              <a:rPr lang="en-US" sz="800" dirty="0"/>
              <a:t>    // Constructor.</a:t>
            </a:r>
          </a:p>
          <a:p>
            <a:pPr marL="0" indent="0">
              <a:buNone/>
            </a:pPr>
            <a:r>
              <a:rPr lang="en-US" sz="800" dirty="0"/>
              <a:t>    public Fibonacci(</a:t>
            </a:r>
            <a:r>
              <a:rPr lang="en-US" sz="800" dirty="0" err="1"/>
              <a:t>int</a:t>
            </a:r>
            <a:r>
              <a:rPr lang="en-US" sz="800" dirty="0"/>
              <a:t> n, </a:t>
            </a:r>
            <a:r>
              <a:rPr lang="en-US" sz="800" dirty="0" err="1"/>
              <a:t>ManualResetEvent</a:t>
            </a:r>
            <a:r>
              <a:rPr lang="en-US" sz="800" dirty="0"/>
              <a:t> </a:t>
            </a:r>
            <a:r>
              <a:rPr lang="en-US" sz="800" dirty="0" err="1"/>
              <a:t>doneEvent</a:t>
            </a:r>
            <a:r>
              <a:rPr lang="en-US" sz="800" dirty="0"/>
              <a:t>)</a:t>
            </a:r>
          </a:p>
          <a:p>
            <a:pPr marL="0" indent="0">
              <a:buNone/>
            </a:pPr>
            <a:r>
              <a:rPr lang="en-US" sz="800" dirty="0"/>
              <a:t>    {</a:t>
            </a:r>
          </a:p>
          <a:p>
            <a:pPr marL="0" indent="0">
              <a:buNone/>
            </a:pPr>
            <a:r>
              <a:rPr lang="en-US" sz="800" dirty="0"/>
              <a:t>        _n = n;</a:t>
            </a:r>
          </a:p>
          <a:p>
            <a:pPr marL="0" indent="0">
              <a:buNone/>
            </a:pPr>
            <a:r>
              <a:rPr lang="en-US" sz="800" dirty="0"/>
              <a:t>        _</a:t>
            </a:r>
            <a:r>
              <a:rPr lang="en-US" sz="800" dirty="0" err="1"/>
              <a:t>doneEvent</a:t>
            </a:r>
            <a:r>
              <a:rPr lang="en-US" sz="800" dirty="0"/>
              <a:t> = </a:t>
            </a:r>
            <a:r>
              <a:rPr lang="en-US" sz="800" dirty="0" err="1"/>
              <a:t>doneEvent</a:t>
            </a:r>
            <a:r>
              <a:rPr lang="en-US" sz="800" dirty="0"/>
              <a:t>;</a:t>
            </a:r>
          </a:p>
          <a:p>
            <a:pPr marL="0" indent="0">
              <a:buNone/>
            </a:pPr>
            <a:r>
              <a:rPr lang="en-US" sz="800" dirty="0"/>
              <a:t>    }</a:t>
            </a:r>
          </a:p>
          <a:p>
            <a:pPr marL="0" indent="0">
              <a:buNone/>
            </a:pPr>
            <a:endParaRPr lang="en-US" sz="800" dirty="0"/>
          </a:p>
          <a:p>
            <a:pPr marL="0" indent="0">
              <a:buNone/>
            </a:pPr>
            <a:r>
              <a:rPr lang="en-US" sz="800" dirty="0"/>
              <a:t>    // Wrapper method for use with thread pool.</a:t>
            </a:r>
          </a:p>
          <a:p>
            <a:pPr marL="0" indent="0">
              <a:buNone/>
            </a:pPr>
            <a:r>
              <a:rPr lang="en-US" sz="800" dirty="0"/>
              <a:t>    public void </a:t>
            </a:r>
            <a:r>
              <a:rPr lang="en-US" sz="800" dirty="0" err="1"/>
              <a:t>ThreadPoolCallback</a:t>
            </a:r>
            <a:r>
              <a:rPr lang="en-US" sz="800" dirty="0"/>
              <a:t>(Object </a:t>
            </a:r>
            <a:r>
              <a:rPr lang="en-US" sz="800" dirty="0" err="1"/>
              <a:t>threadContext</a:t>
            </a:r>
            <a:r>
              <a:rPr lang="en-US" sz="800" dirty="0"/>
              <a:t>)</a:t>
            </a:r>
          </a:p>
          <a:p>
            <a:pPr marL="0" indent="0">
              <a:buNone/>
            </a:pPr>
            <a:r>
              <a:rPr lang="en-US" sz="800" dirty="0"/>
              <a:t>    {</a:t>
            </a:r>
          </a:p>
          <a:p>
            <a:pPr marL="0" indent="0">
              <a:buNone/>
            </a:pPr>
            <a:r>
              <a:rPr lang="en-US" sz="800" dirty="0"/>
              <a:t>        </a:t>
            </a:r>
            <a:r>
              <a:rPr lang="en-US" sz="800" dirty="0" err="1"/>
              <a:t>int</a:t>
            </a:r>
            <a:r>
              <a:rPr lang="en-US" sz="800" dirty="0"/>
              <a:t> </a:t>
            </a:r>
            <a:r>
              <a:rPr lang="en-US" sz="800" dirty="0" err="1"/>
              <a:t>threadIndex</a:t>
            </a:r>
            <a:r>
              <a:rPr lang="en-US" sz="800" dirty="0"/>
              <a:t> = (</a:t>
            </a:r>
            <a:r>
              <a:rPr lang="en-US" sz="800" dirty="0" err="1"/>
              <a:t>int</a:t>
            </a:r>
            <a:r>
              <a:rPr lang="en-US" sz="800" dirty="0"/>
              <a:t>)</a:t>
            </a:r>
            <a:r>
              <a:rPr lang="en-US" sz="800" dirty="0" err="1"/>
              <a:t>threadContext</a:t>
            </a:r>
            <a:r>
              <a:rPr lang="en-US" sz="800" dirty="0"/>
              <a:t>;</a:t>
            </a:r>
          </a:p>
          <a:p>
            <a:pPr marL="0" indent="0">
              <a:buNone/>
            </a:pPr>
            <a:r>
              <a:rPr lang="en-US" sz="800" dirty="0"/>
              <a:t>        </a:t>
            </a:r>
            <a:r>
              <a:rPr lang="en-US" sz="800" dirty="0" err="1"/>
              <a:t>Console.WriteLine</a:t>
            </a:r>
            <a:r>
              <a:rPr lang="en-US" sz="800" dirty="0"/>
              <a:t>("thread {0} started...", </a:t>
            </a:r>
            <a:r>
              <a:rPr lang="en-US" sz="800" dirty="0" err="1"/>
              <a:t>threadIndex</a:t>
            </a:r>
            <a:r>
              <a:rPr lang="en-US" sz="800" dirty="0"/>
              <a:t>);</a:t>
            </a:r>
          </a:p>
          <a:p>
            <a:pPr marL="0" indent="0">
              <a:buNone/>
            </a:pPr>
            <a:r>
              <a:rPr lang="en-US" sz="800" dirty="0"/>
              <a:t>        _</a:t>
            </a:r>
            <a:r>
              <a:rPr lang="en-US" sz="800" dirty="0" err="1"/>
              <a:t>fibOfN</a:t>
            </a:r>
            <a:r>
              <a:rPr lang="en-US" sz="800" dirty="0"/>
              <a:t> = Calculate(_n);</a:t>
            </a:r>
          </a:p>
          <a:p>
            <a:pPr marL="0" indent="0">
              <a:buNone/>
            </a:pPr>
            <a:r>
              <a:rPr lang="en-US" sz="800" dirty="0"/>
              <a:t>        </a:t>
            </a:r>
            <a:r>
              <a:rPr lang="en-US" sz="800" dirty="0" err="1"/>
              <a:t>Console.WriteLine</a:t>
            </a:r>
            <a:r>
              <a:rPr lang="en-US" sz="800" dirty="0"/>
              <a:t>("thread {0} result calculated...", </a:t>
            </a:r>
            <a:r>
              <a:rPr lang="en-US" sz="800" dirty="0" err="1"/>
              <a:t>threadIndex</a:t>
            </a:r>
            <a:r>
              <a:rPr lang="en-US" sz="800" dirty="0"/>
              <a:t>);</a:t>
            </a:r>
          </a:p>
          <a:p>
            <a:pPr marL="0" indent="0">
              <a:buNone/>
            </a:pPr>
            <a:r>
              <a:rPr lang="en-US" sz="800" dirty="0"/>
              <a:t>        _</a:t>
            </a:r>
            <a:r>
              <a:rPr lang="en-US" sz="800" dirty="0" err="1"/>
              <a:t>doneEvent.Set</a:t>
            </a:r>
            <a:r>
              <a:rPr lang="en-US" sz="800" dirty="0"/>
              <a:t>();</a:t>
            </a:r>
          </a:p>
          <a:p>
            <a:pPr marL="0" indent="0">
              <a:buNone/>
            </a:pPr>
            <a:r>
              <a:rPr lang="en-US" sz="800" dirty="0"/>
              <a:t>    }</a:t>
            </a:r>
          </a:p>
          <a:p>
            <a:pPr marL="0" indent="0">
              <a:buNone/>
            </a:pPr>
            <a:endParaRPr lang="en-US" sz="800" dirty="0"/>
          </a:p>
          <a:p>
            <a:pPr marL="0" indent="0">
              <a:buNone/>
            </a:pPr>
            <a:r>
              <a:rPr lang="en-US" sz="800" dirty="0"/>
              <a:t>    // Recursive method that calculates the Nth Fibonacci number.</a:t>
            </a:r>
          </a:p>
          <a:p>
            <a:pPr marL="0" indent="0">
              <a:buNone/>
            </a:pPr>
            <a:r>
              <a:rPr lang="en-US" sz="800" dirty="0"/>
              <a:t>    public </a:t>
            </a:r>
            <a:r>
              <a:rPr lang="en-US" sz="800" dirty="0" err="1"/>
              <a:t>int</a:t>
            </a:r>
            <a:r>
              <a:rPr lang="en-US" sz="800" dirty="0"/>
              <a:t> Calculate(</a:t>
            </a:r>
            <a:r>
              <a:rPr lang="en-US" sz="800" dirty="0" err="1"/>
              <a:t>int</a:t>
            </a:r>
            <a:r>
              <a:rPr lang="en-US" sz="800" dirty="0"/>
              <a:t> n)</a:t>
            </a:r>
          </a:p>
          <a:p>
            <a:pPr marL="0" indent="0">
              <a:buNone/>
            </a:pPr>
            <a:r>
              <a:rPr lang="en-US" sz="800" dirty="0"/>
              <a:t>    {</a:t>
            </a:r>
          </a:p>
          <a:p>
            <a:pPr marL="0" indent="0">
              <a:buNone/>
            </a:pPr>
            <a:r>
              <a:rPr lang="en-US" sz="800" dirty="0"/>
              <a:t>        if (n &lt;= 1)</a:t>
            </a:r>
          </a:p>
          <a:p>
            <a:pPr marL="0" indent="0">
              <a:buNone/>
            </a:pPr>
            <a:r>
              <a:rPr lang="en-US" sz="800" dirty="0"/>
              <a:t>        {</a:t>
            </a:r>
          </a:p>
          <a:p>
            <a:pPr marL="0" indent="0">
              <a:buNone/>
            </a:pPr>
            <a:r>
              <a:rPr lang="en-US" sz="800" dirty="0"/>
              <a:t>            return n;</a:t>
            </a:r>
          </a:p>
          <a:p>
            <a:pPr marL="0" indent="0">
              <a:buNone/>
            </a:pPr>
            <a:r>
              <a:rPr lang="en-US" sz="800" dirty="0"/>
              <a:t>        }</a:t>
            </a:r>
          </a:p>
          <a:p>
            <a:pPr marL="0" indent="0">
              <a:buNone/>
            </a:pPr>
            <a:endParaRPr lang="en-US" sz="800" dirty="0"/>
          </a:p>
          <a:p>
            <a:pPr marL="0" indent="0">
              <a:buNone/>
            </a:pPr>
            <a:r>
              <a:rPr lang="pt-BR" sz="800" dirty="0"/>
              <a:t>        return Calculate(n - 1) + Calculate(n - 2);</a:t>
            </a:r>
          </a:p>
          <a:p>
            <a:pPr marL="0" indent="0">
              <a:buNone/>
            </a:pPr>
            <a:r>
              <a:rPr lang="en-US" sz="800" dirty="0"/>
              <a:t>    }</a:t>
            </a:r>
          </a:p>
          <a:p>
            <a:pPr marL="0" indent="0">
              <a:buNone/>
            </a:pPr>
            <a:r>
              <a:rPr lang="en-US" sz="800" dirty="0"/>
              <a:t>}</a:t>
            </a:r>
          </a:p>
          <a:p>
            <a:pPr marL="0" indent="0">
              <a:buNone/>
            </a:pPr>
            <a:r>
              <a:rPr lang="en-US" sz="800" dirty="0"/>
              <a:t>public class </a:t>
            </a:r>
            <a:r>
              <a:rPr lang="en-US" sz="800" dirty="0" err="1"/>
              <a:t>ThreadPoolExample</a:t>
            </a:r>
            <a:endParaRPr lang="en-US" sz="800" dirty="0"/>
          </a:p>
          <a:p>
            <a:pPr marL="0" indent="0">
              <a:buNone/>
            </a:pPr>
            <a:r>
              <a:rPr lang="en-US" sz="800" dirty="0"/>
              <a:t>{</a:t>
            </a:r>
          </a:p>
          <a:p>
            <a:pPr marL="0" indent="0">
              <a:buNone/>
            </a:pPr>
            <a:r>
              <a:rPr lang="en-US" sz="800" dirty="0"/>
              <a:t>    static void Main()</a:t>
            </a:r>
          </a:p>
          <a:p>
            <a:pPr marL="0" indent="0">
              <a:buNone/>
            </a:pPr>
            <a:r>
              <a:rPr lang="en-US" sz="800" dirty="0"/>
              <a:t>    {</a:t>
            </a:r>
          </a:p>
          <a:p>
            <a:pPr marL="0" indent="0">
              <a:buNone/>
            </a:pPr>
            <a:r>
              <a:rPr lang="en-US" sz="800" dirty="0"/>
              <a:t>        </a:t>
            </a:r>
            <a:r>
              <a:rPr lang="en-US" sz="800" dirty="0" err="1"/>
              <a:t>const</a:t>
            </a:r>
            <a:r>
              <a:rPr lang="en-US" sz="800" dirty="0"/>
              <a:t> </a:t>
            </a:r>
            <a:r>
              <a:rPr lang="en-US" sz="800" dirty="0" err="1"/>
              <a:t>int</a:t>
            </a:r>
            <a:r>
              <a:rPr lang="en-US" sz="800" dirty="0"/>
              <a:t> </a:t>
            </a:r>
            <a:r>
              <a:rPr lang="en-US" sz="800" dirty="0" err="1"/>
              <a:t>FibonacciCalculations</a:t>
            </a:r>
            <a:r>
              <a:rPr lang="en-US" sz="800" dirty="0"/>
              <a:t> = 10;</a:t>
            </a:r>
          </a:p>
          <a:p>
            <a:pPr marL="0" indent="0">
              <a:buNone/>
            </a:pPr>
            <a:endParaRPr lang="en-US" sz="800" dirty="0"/>
          </a:p>
          <a:p>
            <a:pPr marL="0" indent="0">
              <a:buNone/>
            </a:pPr>
            <a:r>
              <a:rPr lang="en-US" sz="800" dirty="0"/>
              <a:t>        // One event is used for each Fibonacci object.</a:t>
            </a:r>
          </a:p>
          <a:p>
            <a:pPr marL="0" indent="0">
              <a:buNone/>
            </a:pPr>
            <a:r>
              <a:rPr lang="en-US" sz="800" dirty="0"/>
              <a:t>        </a:t>
            </a:r>
            <a:r>
              <a:rPr lang="en-US" sz="800" dirty="0" err="1"/>
              <a:t>ManualResetEvent</a:t>
            </a:r>
            <a:r>
              <a:rPr lang="en-US" sz="800" dirty="0"/>
              <a:t>[] </a:t>
            </a:r>
            <a:r>
              <a:rPr lang="en-US" sz="800" dirty="0" err="1"/>
              <a:t>doneEvents</a:t>
            </a:r>
            <a:r>
              <a:rPr lang="en-US" sz="800" dirty="0"/>
              <a:t> = new </a:t>
            </a:r>
            <a:r>
              <a:rPr lang="en-US" sz="800" dirty="0" err="1"/>
              <a:t>ManualResetEvent</a:t>
            </a:r>
            <a:r>
              <a:rPr lang="en-US" sz="800" dirty="0"/>
              <a:t>[</a:t>
            </a:r>
            <a:r>
              <a:rPr lang="en-US" sz="800" dirty="0" err="1"/>
              <a:t>FibonacciCalculations</a:t>
            </a:r>
            <a:r>
              <a:rPr lang="en-US" sz="800" dirty="0"/>
              <a:t>];</a:t>
            </a:r>
          </a:p>
          <a:p>
            <a:pPr marL="0" indent="0">
              <a:buNone/>
            </a:pPr>
            <a:r>
              <a:rPr lang="en-US" sz="800" dirty="0"/>
              <a:t>        Fibonacci[] </a:t>
            </a:r>
            <a:r>
              <a:rPr lang="en-US" sz="800" dirty="0" err="1"/>
              <a:t>fibArray</a:t>
            </a:r>
            <a:r>
              <a:rPr lang="en-US" sz="800" dirty="0"/>
              <a:t> = new Fibonacci[</a:t>
            </a:r>
            <a:r>
              <a:rPr lang="en-US" sz="800" dirty="0" err="1"/>
              <a:t>FibonacciCalculations</a:t>
            </a:r>
            <a:r>
              <a:rPr lang="en-US" sz="800" dirty="0"/>
              <a:t>];</a:t>
            </a:r>
          </a:p>
          <a:p>
            <a:pPr marL="0" indent="0">
              <a:buNone/>
            </a:pPr>
            <a:r>
              <a:rPr lang="en-US" sz="800" dirty="0"/>
              <a:t>        Random r = new Random();</a:t>
            </a:r>
          </a:p>
          <a:p>
            <a:pPr marL="0" indent="0">
              <a:buNone/>
            </a:pPr>
            <a:endParaRPr lang="en-US" sz="800" dirty="0"/>
          </a:p>
          <a:p>
            <a:pPr marL="0" indent="0">
              <a:buNone/>
            </a:pPr>
            <a:r>
              <a:rPr lang="en-US" sz="800" dirty="0"/>
              <a:t>        // Configure and start threads using </a:t>
            </a:r>
            <a:r>
              <a:rPr lang="en-US" sz="800" dirty="0" err="1"/>
              <a:t>ThreadPool</a:t>
            </a:r>
            <a:r>
              <a:rPr lang="en-US" sz="800" dirty="0"/>
              <a:t>.</a:t>
            </a:r>
          </a:p>
          <a:p>
            <a:pPr marL="0" indent="0">
              <a:buNone/>
            </a:pPr>
            <a:r>
              <a:rPr lang="en-US" sz="800" dirty="0"/>
              <a:t>        </a:t>
            </a:r>
            <a:r>
              <a:rPr lang="en-US" sz="800" dirty="0" err="1"/>
              <a:t>Console.WriteLine</a:t>
            </a:r>
            <a:r>
              <a:rPr lang="en-US" sz="800" dirty="0"/>
              <a:t>("launching {0} tasks...", </a:t>
            </a:r>
            <a:r>
              <a:rPr lang="en-US" sz="800" dirty="0" err="1"/>
              <a:t>FibonacciCalculations</a:t>
            </a:r>
            <a:r>
              <a:rPr lang="en-US" sz="800" dirty="0"/>
              <a:t>);</a:t>
            </a:r>
          </a:p>
          <a:p>
            <a:pPr marL="0" indent="0">
              <a:buNone/>
            </a:pPr>
            <a:r>
              <a:rPr lang="en-US" sz="800" dirty="0"/>
              <a:t>        for (</a:t>
            </a:r>
            <a:r>
              <a:rPr lang="en-US" sz="800" dirty="0" err="1"/>
              <a:t>int</a:t>
            </a:r>
            <a:r>
              <a:rPr lang="en-US" sz="800" dirty="0"/>
              <a:t> </a:t>
            </a:r>
            <a:r>
              <a:rPr lang="en-US" sz="800" dirty="0" err="1"/>
              <a:t>i</a:t>
            </a:r>
            <a:r>
              <a:rPr lang="en-US" sz="800" dirty="0"/>
              <a:t> = 0; </a:t>
            </a:r>
            <a:r>
              <a:rPr lang="en-US" sz="800" dirty="0" err="1"/>
              <a:t>i</a:t>
            </a:r>
            <a:r>
              <a:rPr lang="en-US" sz="800" dirty="0"/>
              <a:t> &lt; </a:t>
            </a:r>
            <a:r>
              <a:rPr lang="en-US" sz="800" dirty="0" err="1"/>
              <a:t>FibonacciCalculations</a:t>
            </a:r>
            <a:r>
              <a:rPr lang="en-US" sz="800" dirty="0"/>
              <a:t>; </a:t>
            </a:r>
            <a:r>
              <a:rPr lang="en-US" sz="800" dirty="0" err="1"/>
              <a:t>i</a:t>
            </a:r>
            <a:r>
              <a:rPr lang="en-US" sz="800" dirty="0"/>
              <a:t>++)</a:t>
            </a:r>
          </a:p>
          <a:p>
            <a:pPr marL="0" indent="0">
              <a:buNone/>
            </a:pPr>
            <a:r>
              <a:rPr lang="en-US" sz="800" dirty="0"/>
              <a:t>        {</a:t>
            </a:r>
          </a:p>
          <a:p>
            <a:pPr marL="0" indent="0">
              <a:buNone/>
            </a:pPr>
            <a:r>
              <a:rPr lang="en-US" sz="800" dirty="0"/>
              <a:t>            </a:t>
            </a:r>
            <a:r>
              <a:rPr lang="en-US" sz="800" dirty="0" err="1"/>
              <a:t>doneEvents</a:t>
            </a:r>
            <a:r>
              <a:rPr lang="en-US" sz="800" dirty="0"/>
              <a:t>[</a:t>
            </a:r>
            <a:r>
              <a:rPr lang="en-US" sz="800" dirty="0" err="1"/>
              <a:t>i</a:t>
            </a:r>
            <a:r>
              <a:rPr lang="en-US" sz="800" dirty="0"/>
              <a:t>] = new </a:t>
            </a:r>
            <a:r>
              <a:rPr lang="en-US" sz="800" dirty="0" err="1"/>
              <a:t>ManualResetEvent</a:t>
            </a:r>
            <a:r>
              <a:rPr lang="en-US" sz="800" dirty="0"/>
              <a:t>(false);</a:t>
            </a:r>
          </a:p>
          <a:p>
            <a:pPr marL="0" indent="0">
              <a:buNone/>
            </a:pPr>
            <a:r>
              <a:rPr lang="en-US" sz="800" dirty="0"/>
              <a:t>            Fibonacci f = new Fibonacci(</a:t>
            </a:r>
            <a:r>
              <a:rPr lang="en-US" sz="800" dirty="0" err="1"/>
              <a:t>r.Next</a:t>
            </a:r>
            <a:r>
              <a:rPr lang="en-US" sz="800" dirty="0"/>
              <a:t>(20, 40), </a:t>
            </a:r>
            <a:r>
              <a:rPr lang="en-US" sz="800" dirty="0" err="1"/>
              <a:t>doneEvents</a:t>
            </a:r>
            <a:r>
              <a:rPr lang="en-US" sz="800" dirty="0"/>
              <a:t>[</a:t>
            </a:r>
            <a:r>
              <a:rPr lang="en-US" sz="800" dirty="0" err="1"/>
              <a:t>i</a:t>
            </a:r>
            <a:r>
              <a:rPr lang="en-US" sz="800" dirty="0"/>
              <a:t>]);</a:t>
            </a:r>
          </a:p>
          <a:p>
            <a:pPr marL="0" indent="0">
              <a:buNone/>
            </a:pPr>
            <a:r>
              <a:rPr lang="en-US" sz="800" dirty="0"/>
              <a:t>            </a:t>
            </a:r>
            <a:r>
              <a:rPr lang="en-US" sz="800" dirty="0" err="1"/>
              <a:t>fibArray</a:t>
            </a:r>
            <a:r>
              <a:rPr lang="en-US" sz="800" dirty="0"/>
              <a:t>[</a:t>
            </a:r>
            <a:r>
              <a:rPr lang="en-US" sz="800" dirty="0" err="1"/>
              <a:t>i</a:t>
            </a:r>
            <a:r>
              <a:rPr lang="en-US" sz="800" dirty="0"/>
              <a:t>] = f;</a:t>
            </a:r>
          </a:p>
          <a:p>
            <a:pPr marL="0" indent="0">
              <a:buNone/>
            </a:pPr>
            <a:r>
              <a:rPr lang="en-US" sz="800" dirty="0"/>
              <a:t>            </a:t>
            </a:r>
            <a:r>
              <a:rPr lang="en-US" sz="800" dirty="0" err="1"/>
              <a:t>ThreadPool.QueueUserWorkItem</a:t>
            </a:r>
            <a:r>
              <a:rPr lang="en-US" sz="800" dirty="0"/>
              <a:t>(</a:t>
            </a:r>
            <a:r>
              <a:rPr lang="en-US" sz="800" dirty="0" err="1"/>
              <a:t>f.ThreadPoolCallback</a:t>
            </a:r>
            <a:r>
              <a:rPr lang="en-US" sz="800" dirty="0"/>
              <a:t>, </a:t>
            </a:r>
            <a:r>
              <a:rPr lang="en-US" sz="800" dirty="0" err="1"/>
              <a:t>i</a:t>
            </a:r>
            <a:r>
              <a:rPr lang="en-US" sz="800" dirty="0"/>
              <a:t>);</a:t>
            </a:r>
          </a:p>
          <a:p>
            <a:pPr marL="0" indent="0">
              <a:buNone/>
            </a:pPr>
            <a:r>
              <a:rPr lang="en-US" sz="800" dirty="0"/>
              <a:t>        }</a:t>
            </a:r>
          </a:p>
          <a:p>
            <a:pPr marL="0" indent="0">
              <a:buNone/>
            </a:pPr>
            <a:endParaRPr lang="en-US" sz="800" dirty="0"/>
          </a:p>
          <a:p>
            <a:pPr marL="0" indent="0">
              <a:buNone/>
            </a:pPr>
            <a:r>
              <a:rPr lang="en-US" sz="800" dirty="0"/>
              <a:t>        // Wait for all threads in pool to calculate.</a:t>
            </a:r>
          </a:p>
          <a:p>
            <a:pPr marL="0" indent="0">
              <a:buNone/>
            </a:pPr>
            <a:r>
              <a:rPr lang="en-US" sz="800" dirty="0"/>
              <a:t>        </a:t>
            </a:r>
            <a:r>
              <a:rPr lang="en-US" sz="800" dirty="0" err="1"/>
              <a:t>WaitHandle.WaitAll</a:t>
            </a:r>
            <a:r>
              <a:rPr lang="en-US" sz="800" dirty="0"/>
              <a:t>(</a:t>
            </a:r>
            <a:r>
              <a:rPr lang="en-US" sz="800" dirty="0" err="1"/>
              <a:t>doneEvents</a:t>
            </a:r>
            <a:r>
              <a:rPr lang="en-US" sz="800" dirty="0"/>
              <a:t>);</a:t>
            </a:r>
          </a:p>
          <a:p>
            <a:pPr marL="0" indent="0">
              <a:buNone/>
            </a:pPr>
            <a:r>
              <a:rPr lang="en-US" sz="800" dirty="0"/>
              <a:t>        </a:t>
            </a:r>
            <a:r>
              <a:rPr lang="en-US" sz="800" dirty="0" err="1"/>
              <a:t>Console.WriteLine</a:t>
            </a:r>
            <a:r>
              <a:rPr lang="en-US" sz="800" dirty="0"/>
              <a:t>("All calculations are complete.");</a:t>
            </a:r>
          </a:p>
          <a:p>
            <a:pPr marL="0" indent="0">
              <a:buNone/>
            </a:pPr>
            <a:endParaRPr lang="en-US" sz="800" dirty="0"/>
          </a:p>
          <a:p>
            <a:pPr marL="0" indent="0">
              <a:buNone/>
            </a:pPr>
            <a:r>
              <a:rPr lang="en-US" sz="800" dirty="0"/>
              <a:t>        // Display the results.</a:t>
            </a:r>
          </a:p>
          <a:p>
            <a:pPr marL="0" indent="0">
              <a:buNone/>
            </a:pPr>
            <a:r>
              <a:rPr lang="en-US" sz="800" dirty="0"/>
              <a:t>        for (</a:t>
            </a:r>
            <a:r>
              <a:rPr lang="en-US" sz="800" dirty="0" err="1"/>
              <a:t>int</a:t>
            </a:r>
            <a:r>
              <a:rPr lang="en-US" sz="800" dirty="0"/>
              <a:t> </a:t>
            </a:r>
            <a:r>
              <a:rPr lang="en-US" sz="800" dirty="0" err="1"/>
              <a:t>i</a:t>
            </a:r>
            <a:r>
              <a:rPr lang="en-US" sz="800" dirty="0"/>
              <a:t> = 0; </a:t>
            </a:r>
            <a:r>
              <a:rPr lang="en-US" sz="800" dirty="0" err="1"/>
              <a:t>i</a:t>
            </a:r>
            <a:r>
              <a:rPr lang="en-US" sz="800" dirty="0"/>
              <a:t> &lt; </a:t>
            </a:r>
            <a:r>
              <a:rPr lang="en-US" sz="800" dirty="0" err="1"/>
              <a:t>FibonacciCalculations</a:t>
            </a:r>
            <a:r>
              <a:rPr lang="en-US" sz="800" dirty="0"/>
              <a:t>; </a:t>
            </a:r>
            <a:r>
              <a:rPr lang="en-US" sz="800" dirty="0" err="1"/>
              <a:t>i</a:t>
            </a:r>
            <a:r>
              <a:rPr lang="en-US" sz="800" dirty="0"/>
              <a:t>++)</a:t>
            </a:r>
          </a:p>
          <a:p>
            <a:pPr marL="0" indent="0">
              <a:buNone/>
            </a:pPr>
            <a:r>
              <a:rPr lang="en-US" sz="800" dirty="0"/>
              <a:t>        {</a:t>
            </a:r>
          </a:p>
          <a:p>
            <a:pPr marL="0" indent="0">
              <a:buNone/>
            </a:pPr>
            <a:r>
              <a:rPr lang="en-US" sz="800" dirty="0"/>
              <a:t>            Fibonacci f = </a:t>
            </a:r>
            <a:r>
              <a:rPr lang="en-US" sz="800" dirty="0" err="1"/>
              <a:t>fibArray</a:t>
            </a:r>
            <a:r>
              <a:rPr lang="en-US" sz="800" dirty="0"/>
              <a:t>[</a:t>
            </a:r>
            <a:r>
              <a:rPr lang="en-US" sz="800" dirty="0" err="1"/>
              <a:t>i</a:t>
            </a:r>
            <a:r>
              <a:rPr lang="en-US" sz="800" dirty="0"/>
              <a:t>];</a:t>
            </a:r>
          </a:p>
          <a:p>
            <a:pPr marL="0" indent="0">
              <a:buNone/>
            </a:pPr>
            <a:r>
              <a:rPr lang="en-US" sz="800" dirty="0"/>
              <a:t>            </a:t>
            </a:r>
            <a:r>
              <a:rPr lang="en-US" sz="800" dirty="0" err="1"/>
              <a:t>Console.WriteLine</a:t>
            </a:r>
            <a:r>
              <a:rPr lang="en-US" sz="800" dirty="0"/>
              <a:t>("Fibonacci({0}) = {1}", </a:t>
            </a:r>
            <a:r>
              <a:rPr lang="en-US" sz="800" dirty="0" err="1"/>
              <a:t>f.N</a:t>
            </a:r>
            <a:r>
              <a:rPr lang="en-US" sz="800" dirty="0"/>
              <a:t>, </a:t>
            </a:r>
            <a:r>
              <a:rPr lang="en-US" sz="800" dirty="0" err="1"/>
              <a:t>f.FibOfN</a:t>
            </a:r>
            <a:r>
              <a:rPr lang="en-US" sz="800" dirty="0"/>
              <a:t>);</a:t>
            </a:r>
          </a:p>
          <a:p>
            <a:pPr marL="0" indent="0">
              <a:buNone/>
            </a:pPr>
            <a:r>
              <a:rPr lang="en-US" sz="800" dirty="0"/>
              <a:t>        }</a:t>
            </a:r>
          </a:p>
          <a:p>
            <a:pPr marL="0" indent="0">
              <a:buNone/>
            </a:pPr>
            <a:r>
              <a:rPr lang="en-US" sz="800" dirty="0"/>
              <a:t>    }</a:t>
            </a:r>
          </a:p>
          <a:p>
            <a:pPr marL="0" indent="0">
              <a:buNone/>
            </a:pPr>
            <a:r>
              <a:rPr lang="en-US" sz="800" dirty="0"/>
              <a:t>}</a:t>
            </a:r>
          </a:p>
        </p:txBody>
      </p:sp>
    </p:spTree>
    <p:extLst>
      <p:ext uri="{BB962C8B-B14F-4D97-AF65-F5344CB8AC3E}">
        <p14:creationId xmlns:p14="http://schemas.microsoft.com/office/powerpoint/2010/main" val="2382410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Thread Pool Threads</a:t>
            </a:r>
          </a:p>
        </p:txBody>
      </p:sp>
      <p:sp>
        <p:nvSpPr>
          <p:cNvPr id="3" name="Content Placeholder 2"/>
          <p:cNvSpPr>
            <a:spLocks noGrp="1"/>
          </p:cNvSpPr>
          <p:nvPr>
            <p:ph idx="1"/>
          </p:nvPr>
        </p:nvSpPr>
        <p:spPr/>
        <p:txBody>
          <a:bodyPr/>
          <a:lstStyle/>
          <a:p>
            <a:r>
              <a:rPr lang="en-US" dirty="0"/>
              <a:t>There are several scenarios in which it is appropriate to create and manage your own threads instead of using thread pool threads:</a:t>
            </a:r>
          </a:p>
          <a:p>
            <a:r>
              <a:rPr lang="en-US" dirty="0"/>
              <a:t>You require a foreground thread.</a:t>
            </a:r>
          </a:p>
          <a:p>
            <a:r>
              <a:rPr lang="en-US" dirty="0"/>
              <a:t>You require a thread to have a particular priority.</a:t>
            </a:r>
          </a:p>
          <a:p>
            <a:r>
              <a:rPr lang="en-US" dirty="0"/>
              <a:t>You have tasks that cause the thread to block for long periods of time. The thread pool has a maximum number of threads, so a large number of blocked thread pool threads might prevent tasks from starting.</a:t>
            </a:r>
          </a:p>
        </p:txBody>
      </p:sp>
    </p:spTree>
    <p:extLst>
      <p:ext uri="{BB962C8B-B14F-4D97-AF65-F5344CB8AC3E}">
        <p14:creationId xmlns:p14="http://schemas.microsoft.com/office/powerpoint/2010/main" val="494886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Thread Pool Threads</a:t>
            </a:r>
          </a:p>
        </p:txBody>
      </p:sp>
      <p:sp>
        <p:nvSpPr>
          <p:cNvPr id="3" name="Content Placeholder 2"/>
          <p:cNvSpPr>
            <a:spLocks noGrp="1"/>
          </p:cNvSpPr>
          <p:nvPr>
            <p:ph idx="1"/>
          </p:nvPr>
        </p:nvSpPr>
        <p:spPr/>
        <p:txBody>
          <a:bodyPr/>
          <a:lstStyle/>
          <a:p>
            <a:r>
              <a:rPr lang="en-US" dirty="0"/>
              <a:t>You need to place threads into a single-threaded apartment. All </a:t>
            </a:r>
            <a:r>
              <a:rPr lang="en-US" dirty="0" err="1">
                <a:hlinkClick r:id="rId2"/>
              </a:rPr>
              <a:t>ThreadPool</a:t>
            </a:r>
            <a:r>
              <a:rPr lang="en-US" dirty="0"/>
              <a:t> threads are in the multithreaded apartment.</a:t>
            </a:r>
          </a:p>
          <a:p>
            <a:r>
              <a:rPr lang="en-US" dirty="0"/>
              <a:t>You need to have a stable identity associated with the thread, or to dedicate a thread to a task.</a:t>
            </a:r>
          </a:p>
          <a:p>
            <a:endParaRPr lang="en-US" dirty="0"/>
          </a:p>
        </p:txBody>
      </p:sp>
    </p:spTree>
    <p:extLst>
      <p:ext uri="{BB962C8B-B14F-4D97-AF65-F5344CB8AC3E}">
        <p14:creationId xmlns:p14="http://schemas.microsoft.com/office/powerpoint/2010/main" val="316422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755650" y="333375"/>
            <a:ext cx="6681788" cy="1143000"/>
          </a:xfrm>
        </p:spPr>
        <p:txBody>
          <a:bodyPr/>
          <a:lstStyle/>
          <a:p>
            <a:r>
              <a:rPr lang="en-US" altLang="en-US"/>
              <a:t>Threads libraries</a:t>
            </a:r>
            <a:endParaRPr lang="en-US" altLang="ja-JP"/>
          </a:p>
        </p:txBody>
      </p:sp>
      <p:sp>
        <p:nvSpPr>
          <p:cNvPr id="10243" name="Rectangle 3"/>
          <p:cNvSpPr>
            <a:spLocks noGrp="1" noChangeArrowheads="1"/>
          </p:cNvSpPr>
          <p:nvPr>
            <p:ph type="body" idx="4294967295"/>
          </p:nvPr>
        </p:nvSpPr>
        <p:spPr>
          <a:xfrm>
            <a:off x="1116013" y="1844675"/>
            <a:ext cx="7354887" cy="4381500"/>
          </a:xfrm>
        </p:spPr>
        <p:txBody>
          <a:bodyPr/>
          <a:lstStyle/>
          <a:p>
            <a:r>
              <a:rPr lang="en-US" altLang="ja-JP"/>
              <a:t>Cr</a:t>
            </a:r>
            <a:r>
              <a:rPr lang="en-US" altLang="en-US">
                <a:solidFill>
                  <a:srgbClr val="000000"/>
                </a:solidFill>
                <a:ea typeface="HGP明朝E"/>
              </a:rPr>
              <a:t>eating and destroying threads.</a:t>
            </a:r>
          </a:p>
          <a:p>
            <a:r>
              <a:rPr lang="en-US" altLang="en-US">
                <a:ea typeface="HGP明朝E"/>
              </a:rPr>
              <a:t>Pa</a:t>
            </a:r>
            <a:r>
              <a:rPr lang="en-US" altLang="en-US">
                <a:solidFill>
                  <a:srgbClr val="000000"/>
                </a:solidFill>
                <a:ea typeface="HGP明朝E"/>
              </a:rPr>
              <a:t>ssing messages and data between threads.</a:t>
            </a:r>
          </a:p>
          <a:p>
            <a:r>
              <a:rPr lang="en-US" altLang="en-US">
                <a:solidFill>
                  <a:srgbClr val="000000"/>
                </a:solidFill>
                <a:ea typeface="HGP明朝E"/>
              </a:rPr>
              <a:t>Scheduling thread execution.</a:t>
            </a:r>
          </a:p>
          <a:p>
            <a:r>
              <a:rPr lang="en-US" altLang="en-US">
                <a:solidFill>
                  <a:srgbClr val="000000"/>
                </a:solidFill>
                <a:ea typeface="HGP明朝E"/>
              </a:rPr>
              <a:t>Saving and restoring thread contexts.</a:t>
            </a:r>
            <a:endParaRPr lang="en-US" altLang="en-US">
              <a:ea typeface="HGP明朝E"/>
            </a:endParaRPr>
          </a:p>
          <a:p>
            <a:endParaRPr lang="en-US" altLang="en-US">
              <a:solidFill>
                <a:srgbClr val="000000"/>
              </a:solidFill>
              <a:ea typeface="HGP明朝E"/>
            </a:endParaRPr>
          </a:p>
          <a:p>
            <a:pPr>
              <a:lnSpc>
                <a:spcPct val="95000"/>
              </a:lnSpc>
              <a:spcBef>
                <a:spcPct val="0"/>
              </a:spcBef>
              <a:buFont typeface="Arial" pitchFamily="34" charset="0"/>
              <a:buNone/>
            </a:pPr>
            <a:endParaRPr lang="en-US" altLang="en-US" sz="3600">
              <a:solidFill>
                <a:srgbClr val="000000"/>
              </a:solidFill>
              <a:ea typeface="HGP明朝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755650" y="333375"/>
            <a:ext cx="6681788" cy="1143000"/>
          </a:xfrm>
        </p:spPr>
        <p:txBody>
          <a:bodyPr/>
          <a:lstStyle/>
          <a:p>
            <a:r>
              <a:rPr lang="en-US" altLang="en-US"/>
              <a:t>Threads C++</a:t>
            </a:r>
            <a:endParaRPr lang="en-US" altLang="ja-JP"/>
          </a:p>
        </p:txBody>
      </p:sp>
      <p:sp>
        <p:nvSpPr>
          <p:cNvPr id="11267" name="Rectangle 3"/>
          <p:cNvSpPr>
            <a:spLocks noGrp="1" noChangeArrowheads="1"/>
          </p:cNvSpPr>
          <p:nvPr>
            <p:ph type="body" idx="4294967295"/>
          </p:nvPr>
        </p:nvSpPr>
        <p:spPr>
          <a:xfrm>
            <a:off x="1116013" y="1844675"/>
            <a:ext cx="7354887" cy="4381500"/>
          </a:xfrm>
        </p:spPr>
        <p:txBody>
          <a:bodyPr/>
          <a:lstStyle/>
          <a:p>
            <a:r>
              <a:rPr lang="en-US" altLang="ja-JP"/>
              <a:t>C++ doesn’t have built-in threading mechanism.</a:t>
            </a:r>
            <a:endParaRPr lang="en-US" altLang="en-US">
              <a:solidFill>
                <a:srgbClr val="000000"/>
              </a:solidFill>
              <a:ea typeface="HGP明朝E"/>
            </a:endParaRPr>
          </a:p>
          <a:p>
            <a:r>
              <a:rPr lang="en-US" altLang="en-US">
                <a:ea typeface="HGP明朝E"/>
              </a:rPr>
              <a:t>Need POSIX support.</a:t>
            </a:r>
          </a:p>
          <a:p>
            <a:r>
              <a:rPr lang="en-US" altLang="en-US">
                <a:ea typeface="HGP明朝E"/>
              </a:rPr>
              <a:t>POSIX provides Pthreads APIs and library </a:t>
            </a:r>
            <a:endParaRPr lang="en-US" altLang="en-US">
              <a:solidFill>
                <a:srgbClr val="000000"/>
              </a:solidFill>
              <a:ea typeface="HGP明朝E"/>
            </a:endParaRPr>
          </a:p>
          <a:p>
            <a:r>
              <a:rPr lang="en-US" altLang="en-US">
                <a:ea typeface="HGP明朝E"/>
              </a:rPr>
              <a:t>They are also available on many Unix-like POSIX systems such as:</a:t>
            </a:r>
          </a:p>
          <a:p>
            <a:pPr lvl="1"/>
            <a:r>
              <a:rPr lang="en-US" altLang="en-US">
                <a:ea typeface="HGP明朝E"/>
              </a:rPr>
              <a:t>FreeBSD, NetBSD, GNU/Linux, Mac OS X and Solaris.</a:t>
            </a:r>
            <a:endParaRPr lang="en-US" altLang="en-US">
              <a:solidFill>
                <a:srgbClr val="000000"/>
              </a:solidFill>
              <a:ea typeface="HGP明朝E"/>
            </a:endParaRPr>
          </a:p>
          <a:p>
            <a:pPr>
              <a:lnSpc>
                <a:spcPct val="95000"/>
              </a:lnSpc>
              <a:spcBef>
                <a:spcPct val="0"/>
              </a:spcBef>
              <a:buFont typeface="Arial" pitchFamily="34" charset="0"/>
              <a:buNone/>
            </a:pPr>
            <a:endParaRPr lang="en-US" altLang="en-US" sz="3600">
              <a:solidFill>
                <a:srgbClr val="000000"/>
              </a:solidFill>
              <a:ea typeface="HGP明朝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755650" y="274638"/>
            <a:ext cx="7473950" cy="1143000"/>
          </a:xfrm>
        </p:spPr>
        <p:txBody>
          <a:bodyPr/>
          <a:lstStyle/>
          <a:p>
            <a:r>
              <a:rPr lang="en-US" altLang="en-US" b="1">
                <a:solidFill>
                  <a:srgbClr val="000000"/>
                </a:solidFill>
              </a:rPr>
              <a:t>pthread_create</a:t>
            </a:r>
            <a:endParaRPr lang="en-US" altLang="ja-JP" b="1">
              <a:solidFill>
                <a:srgbClr val="000000"/>
              </a:solidFill>
            </a:endParaRPr>
          </a:p>
        </p:txBody>
      </p:sp>
      <p:sp>
        <p:nvSpPr>
          <p:cNvPr id="12292" name="Rectangle 3"/>
          <p:cNvSpPr>
            <a:spLocks noGrp="1" noChangeArrowheads="1"/>
          </p:cNvSpPr>
          <p:nvPr>
            <p:ph type="body" idx="4294967295"/>
          </p:nvPr>
        </p:nvSpPr>
        <p:spPr>
          <a:xfrm>
            <a:off x="539750" y="1423988"/>
            <a:ext cx="7310438" cy="4525962"/>
          </a:xfrm>
        </p:spPr>
        <p:txBody>
          <a:bodyPr>
            <a:normAutofit lnSpcReduction="10000"/>
          </a:bodyPr>
          <a:lstStyle/>
          <a:p>
            <a:pPr marL="274320" indent="-274320" algn="just" fontAlgn="auto">
              <a:spcAft>
                <a:spcPts val="0"/>
              </a:spcAft>
              <a:buClr>
                <a:schemeClr val="accent3"/>
              </a:buClr>
              <a:buFont typeface="Arial" charset="0"/>
              <a:buNone/>
              <a:defRPr/>
            </a:pPr>
            <a:r>
              <a:rPr lang="en-US" altLang="en-US" sz="2000" b="1" u="sng" dirty="0">
                <a:cs typeface="Times New Roman" pitchFamily="18" charset="0"/>
              </a:rPr>
              <a:t>Purpose</a:t>
            </a:r>
            <a:endParaRPr lang="en-US" altLang="en-US" sz="2000" dirty="0">
              <a:cs typeface="Times New Roman" pitchFamily="18" charset="0"/>
            </a:endParaRPr>
          </a:p>
          <a:p>
            <a:pPr marL="274320" indent="-274320" algn="just" fontAlgn="auto">
              <a:spcAft>
                <a:spcPts val="0"/>
              </a:spcAft>
              <a:buClr>
                <a:schemeClr val="accent3"/>
              </a:buClr>
              <a:buFont typeface="Arial" charset="0"/>
              <a:buNone/>
              <a:defRPr/>
            </a:pPr>
            <a:r>
              <a:rPr lang="en-US" altLang="en-US" sz="2000" dirty="0">
                <a:cs typeface="Times New Roman" pitchFamily="18" charset="0"/>
              </a:rPr>
              <a:t>	</a:t>
            </a:r>
            <a:r>
              <a:rPr lang="en-US" sz="2000" b="1" dirty="0" err="1">
                <a:cs typeface="+mn-cs"/>
              </a:rPr>
              <a:t>pthread_create</a:t>
            </a:r>
            <a:r>
              <a:rPr lang="en-US" sz="2000" dirty="0">
                <a:cs typeface="+mn-cs"/>
              </a:rPr>
              <a:t> creates a new thread and makes it executable. This routine can be called any number of times from anywhere within your code. </a:t>
            </a:r>
            <a:endParaRPr lang="en-US" altLang="en-US" sz="2000" dirty="0">
              <a:cs typeface="Times New Roman" pitchFamily="18" charset="0"/>
            </a:endParaRPr>
          </a:p>
          <a:p>
            <a:pPr marL="274320" indent="-274320" fontAlgn="auto">
              <a:spcAft>
                <a:spcPts val="0"/>
              </a:spcAft>
              <a:buClr>
                <a:schemeClr val="accent3"/>
              </a:buClr>
              <a:buFont typeface="Arial" charset="0"/>
              <a:buNone/>
              <a:defRPr/>
            </a:pPr>
            <a:endParaRPr lang="en-US" altLang="en-US" sz="2000" b="1" u="sng" dirty="0">
              <a:cs typeface="Times New Roman" pitchFamily="18" charset="0"/>
            </a:endParaRPr>
          </a:p>
          <a:p>
            <a:pPr marL="274320" indent="-274320" fontAlgn="auto">
              <a:spcAft>
                <a:spcPts val="0"/>
              </a:spcAft>
              <a:buClr>
                <a:schemeClr val="accent3"/>
              </a:buClr>
              <a:buFont typeface="Arial" charset="0"/>
              <a:buNone/>
              <a:defRPr/>
            </a:pPr>
            <a:r>
              <a:rPr lang="en-US" altLang="en-US" sz="2000" b="1" u="sng" dirty="0">
                <a:cs typeface="Times New Roman" pitchFamily="18" charset="0"/>
              </a:rPr>
              <a:t>Syntax</a:t>
            </a:r>
            <a:endParaRPr lang="en-US" altLang="en-US" sz="2000" dirty="0">
              <a:cs typeface="Times New Roman" pitchFamily="18" charset="0"/>
            </a:endParaRPr>
          </a:p>
          <a:p>
            <a:pPr marL="274320" indent="-274320" fontAlgn="auto">
              <a:spcAft>
                <a:spcPts val="0"/>
              </a:spcAft>
              <a:buClr>
                <a:schemeClr val="accent3"/>
              </a:buClr>
              <a:buFont typeface="Arial" charset="0"/>
              <a:buNone/>
              <a:defRPr/>
            </a:pPr>
            <a:r>
              <a:rPr lang="en-US" altLang="en-US" sz="2000" dirty="0">
                <a:cs typeface="Times New Roman" pitchFamily="18" charset="0"/>
              </a:rPr>
              <a:t>	#include &lt;</a:t>
            </a:r>
            <a:r>
              <a:rPr lang="en-US" altLang="en-US" sz="2000" dirty="0" err="1">
                <a:cs typeface="Times New Roman" pitchFamily="18" charset="0"/>
                <a:hlinkClick r:id="rId2"/>
              </a:rPr>
              <a:t>pthread.h</a:t>
            </a:r>
            <a:r>
              <a:rPr lang="en-US" altLang="en-US" sz="2000" dirty="0">
                <a:cs typeface="Times New Roman" pitchFamily="18" charset="0"/>
              </a:rPr>
              <a:t>&gt;</a:t>
            </a:r>
          </a:p>
          <a:p>
            <a:pPr marL="274320" indent="-274320" fontAlgn="auto">
              <a:spcAft>
                <a:spcPts val="0"/>
              </a:spcAft>
              <a:buClr>
                <a:schemeClr val="accent3"/>
              </a:buClr>
              <a:buFont typeface="Arial" charset="0"/>
              <a:buNone/>
              <a:defRPr/>
            </a:pPr>
            <a:r>
              <a:rPr lang="en-US" altLang="en-US" sz="2000" dirty="0">
                <a:cs typeface="Times New Roman" pitchFamily="18" charset="0"/>
              </a:rPr>
              <a:t>	</a:t>
            </a:r>
            <a:r>
              <a:rPr lang="en-US" altLang="en-US" sz="2000" dirty="0" err="1">
                <a:cs typeface="Times New Roman" pitchFamily="18" charset="0"/>
              </a:rPr>
              <a:t>int</a:t>
            </a:r>
            <a:r>
              <a:rPr lang="en-US" altLang="en-US" sz="2000" dirty="0">
                <a:cs typeface="Times New Roman" pitchFamily="18" charset="0"/>
              </a:rPr>
              <a:t> </a:t>
            </a:r>
            <a:r>
              <a:rPr lang="en-US" altLang="en-US" sz="2000" dirty="0" err="1">
                <a:cs typeface="Times New Roman" pitchFamily="18" charset="0"/>
              </a:rPr>
              <a:t>pthread_create</a:t>
            </a:r>
            <a:r>
              <a:rPr lang="en-US" altLang="en-US" sz="2000" dirty="0">
                <a:cs typeface="Times New Roman" pitchFamily="18" charset="0"/>
              </a:rPr>
              <a:t>(</a:t>
            </a:r>
            <a:r>
              <a:rPr lang="en-US" altLang="en-US" sz="2000" dirty="0" err="1">
                <a:cs typeface="Times New Roman" pitchFamily="18" charset="0"/>
              </a:rPr>
              <a:t>pthread_t</a:t>
            </a:r>
            <a:r>
              <a:rPr lang="en-US" altLang="en-US" sz="2000" dirty="0">
                <a:cs typeface="Times New Roman" pitchFamily="18" charset="0"/>
              </a:rPr>
              <a:t> *</a:t>
            </a:r>
            <a:r>
              <a:rPr lang="en-US" altLang="en-US" sz="2000" i="1" dirty="0">
                <a:cs typeface="Times New Roman" pitchFamily="18" charset="0"/>
              </a:rPr>
              <a:t>thread</a:t>
            </a:r>
            <a:r>
              <a:rPr lang="en-US" altLang="en-US" sz="2000" dirty="0">
                <a:cs typeface="Times New Roman" pitchFamily="18" charset="0"/>
              </a:rPr>
              <a:t>, </a:t>
            </a:r>
            <a:r>
              <a:rPr lang="en-US" altLang="en-US" sz="2000" dirty="0" err="1">
                <a:cs typeface="Times New Roman" pitchFamily="18" charset="0"/>
              </a:rPr>
              <a:t>const</a:t>
            </a:r>
            <a:r>
              <a:rPr lang="en-US" altLang="en-US" sz="2000" dirty="0">
                <a:cs typeface="Times New Roman" pitchFamily="18" charset="0"/>
              </a:rPr>
              <a:t> </a:t>
            </a:r>
            <a:r>
              <a:rPr lang="en-US" altLang="en-US" sz="2000" dirty="0" err="1">
                <a:cs typeface="Times New Roman" pitchFamily="18" charset="0"/>
              </a:rPr>
              <a:t>pthread_attr_t</a:t>
            </a:r>
            <a:r>
              <a:rPr lang="en-US" altLang="en-US" sz="2000" dirty="0">
                <a:cs typeface="Times New Roman" pitchFamily="18" charset="0"/>
              </a:rPr>
              <a:t> *</a:t>
            </a:r>
            <a:r>
              <a:rPr lang="en-US" altLang="en-US" sz="2000" i="1" dirty="0" err="1">
                <a:cs typeface="Times New Roman" pitchFamily="18" charset="0"/>
              </a:rPr>
              <a:t>attr</a:t>
            </a:r>
            <a:r>
              <a:rPr lang="en-US" altLang="en-US" sz="2000" dirty="0">
                <a:cs typeface="Times New Roman" pitchFamily="18" charset="0"/>
              </a:rPr>
              <a:t>,  void *(*</a:t>
            </a:r>
            <a:r>
              <a:rPr lang="en-US" altLang="en-US" sz="2000" i="1" dirty="0" err="1">
                <a:cs typeface="Times New Roman" pitchFamily="18" charset="0"/>
              </a:rPr>
              <a:t>start_routine</a:t>
            </a:r>
            <a:r>
              <a:rPr lang="en-US" altLang="en-US" sz="2000" dirty="0">
                <a:cs typeface="Times New Roman" pitchFamily="18" charset="0"/>
              </a:rPr>
              <a:t>)(void*), void *</a:t>
            </a:r>
            <a:r>
              <a:rPr lang="en-US" altLang="en-US" sz="2000" i="1" dirty="0" err="1">
                <a:cs typeface="Times New Roman" pitchFamily="18" charset="0"/>
              </a:rPr>
              <a:t>arg</a:t>
            </a:r>
            <a:r>
              <a:rPr lang="en-US" altLang="en-US" sz="2000" dirty="0">
                <a:cs typeface="Times New Roman" pitchFamily="18" charset="0"/>
              </a:rPr>
              <a:t>);</a:t>
            </a:r>
          </a:p>
          <a:p>
            <a:pPr marL="274320" indent="-274320" fontAlgn="auto">
              <a:spcAft>
                <a:spcPts val="0"/>
              </a:spcAft>
              <a:buClr>
                <a:schemeClr val="accent3"/>
              </a:buClr>
              <a:buFont typeface="Arial" charset="0"/>
              <a:buNone/>
              <a:defRPr/>
            </a:pPr>
            <a:endParaRPr lang="en-US" altLang="en-US" sz="2000" b="1" dirty="0">
              <a:cs typeface="Times New Roman" pitchFamily="18" charset="0"/>
            </a:endParaRPr>
          </a:p>
          <a:p>
            <a:pPr marL="274320" indent="-274320" fontAlgn="auto">
              <a:spcAft>
                <a:spcPts val="0"/>
              </a:spcAft>
              <a:buClr>
                <a:schemeClr val="accent3"/>
              </a:buClr>
              <a:buFont typeface="Arial" charset="0"/>
              <a:buNone/>
              <a:defRPr/>
            </a:pPr>
            <a:r>
              <a:rPr lang="en-US" altLang="en-US" sz="2000" b="1" dirty="0">
                <a:cs typeface="Times New Roman" pitchFamily="18" charset="0"/>
              </a:rPr>
              <a:t> </a:t>
            </a:r>
            <a:r>
              <a:rPr lang="en-US" altLang="en-US" sz="2000" b="1" u="sng" dirty="0">
                <a:cs typeface="Times New Roman" pitchFamily="18" charset="0"/>
              </a:rPr>
              <a:t>Return Value</a:t>
            </a:r>
            <a:endParaRPr lang="en-US" altLang="en-US" sz="2000" dirty="0">
              <a:cs typeface="Times New Roman" pitchFamily="18" charset="0"/>
            </a:endParaRPr>
          </a:p>
          <a:p>
            <a:pPr marL="274320" indent="-274320" fontAlgn="auto">
              <a:spcAft>
                <a:spcPts val="0"/>
              </a:spcAft>
              <a:buClr>
                <a:schemeClr val="accent3"/>
              </a:buClr>
              <a:buFont typeface="Arial" charset="0"/>
              <a:buNone/>
              <a:defRPr/>
            </a:pPr>
            <a:r>
              <a:rPr lang="en-US" altLang="en-US" sz="2000" dirty="0">
                <a:cs typeface="Times New Roman" pitchFamily="18" charset="0"/>
              </a:rPr>
              <a:t>	If successful, the </a:t>
            </a:r>
            <a:r>
              <a:rPr lang="en-US" altLang="en-US" sz="2000" i="1" dirty="0" err="1">
                <a:cs typeface="Times New Roman" pitchFamily="18" charset="0"/>
              </a:rPr>
              <a:t>pthread_create</a:t>
            </a:r>
            <a:r>
              <a:rPr lang="en-US" altLang="en-US" sz="2000" i="1" dirty="0">
                <a:cs typeface="Times New Roman" pitchFamily="18" charset="0"/>
              </a:rPr>
              <a:t>()</a:t>
            </a:r>
            <a:r>
              <a:rPr lang="en-US" altLang="en-US" sz="2000" dirty="0">
                <a:cs typeface="Times New Roman" pitchFamily="18" charset="0"/>
              </a:rPr>
              <a:t> function returns zero. Otherwise, an error number is returned to indicate the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55650" y="274638"/>
            <a:ext cx="7473950" cy="1143000"/>
          </a:xfrm>
        </p:spPr>
        <p:txBody>
          <a:bodyPr/>
          <a:lstStyle/>
          <a:p>
            <a:r>
              <a:rPr lang="en-US" altLang="en-US" b="1">
                <a:solidFill>
                  <a:srgbClr val="000000"/>
                </a:solidFill>
              </a:rPr>
              <a:t>pthread_create</a:t>
            </a:r>
            <a:endParaRPr lang="en-US" altLang="ja-JP" b="1">
              <a:solidFill>
                <a:srgbClr val="000000"/>
              </a:solidFill>
            </a:endParaRPr>
          </a:p>
        </p:txBody>
      </p:sp>
      <p:graphicFrame>
        <p:nvGraphicFramePr>
          <p:cNvPr id="2" name="Table 1"/>
          <p:cNvGraphicFramePr>
            <a:graphicFrameLocks noGrp="1"/>
          </p:cNvGraphicFramePr>
          <p:nvPr/>
        </p:nvGraphicFramePr>
        <p:xfrm>
          <a:off x="611188" y="1773238"/>
          <a:ext cx="7848600" cy="4395804"/>
        </p:xfrm>
        <a:graphic>
          <a:graphicData uri="http://schemas.openxmlformats.org/drawingml/2006/table">
            <a:tbl>
              <a:tblPr/>
              <a:tblGrid>
                <a:gridCol w="1962150">
                  <a:extLst>
                    <a:ext uri="{9D8B030D-6E8A-4147-A177-3AD203B41FA5}">
                      <a16:colId xmlns:a16="http://schemas.microsoft.com/office/drawing/2014/main" val="20000"/>
                    </a:ext>
                  </a:extLst>
                </a:gridCol>
                <a:gridCol w="5886450">
                  <a:extLst>
                    <a:ext uri="{9D8B030D-6E8A-4147-A177-3AD203B41FA5}">
                      <a16:colId xmlns:a16="http://schemas.microsoft.com/office/drawing/2014/main" val="20001"/>
                    </a:ext>
                  </a:extLst>
                </a:gridCol>
              </a:tblGrid>
              <a:tr h="351873">
                <a:tc>
                  <a:txBody>
                    <a:bodyPr/>
                    <a:lstStyle/>
                    <a:p>
                      <a:pPr algn="l" fontAlgn="t"/>
                      <a:r>
                        <a:rPr lang="en-US" sz="1500" dirty="0">
                          <a:effectLst/>
                        </a:rPr>
                        <a:t>Parameter</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500">
                          <a:effectLst/>
                        </a:rPr>
                        <a:t>Description</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89056">
                <a:tc>
                  <a:txBody>
                    <a:bodyPr/>
                    <a:lstStyle/>
                    <a:p>
                      <a:pPr fontAlgn="t"/>
                      <a:r>
                        <a:rPr lang="en-US" sz="1500">
                          <a:effectLst/>
                        </a:rPr>
                        <a:t>thread</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An opaque, unique identifier for the new thread returned by the subroutine.</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232901">
                <a:tc>
                  <a:txBody>
                    <a:bodyPr/>
                    <a:lstStyle/>
                    <a:p>
                      <a:pPr fontAlgn="t"/>
                      <a:r>
                        <a:rPr lang="en-US" sz="1500">
                          <a:effectLst/>
                        </a:rPr>
                        <a:t>attr</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An opaque attribute object that may be used to set thread attributes. You can specify a thread attributes object, or NULL for the default values.</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67134">
                <a:tc>
                  <a:txBody>
                    <a:bodyPr/>
                    <a:lstStyle/>
                    <a:p>
                      <a:pPr fontAlgn="t"/>
                      <a:r>
                        <a:rPr lang="en-US" sz="1500">
                          <a:effectLst/>
                        </a:rPr>
                        <a:t>start_routine</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a:effectLst/>
                        </a:rPr>
                        <a:t>The C++ routine that the thread will execute once it is created.</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454823">
                <a:tc>
                  <a:txBody>
                    <a:bodyPr/>
                    <a:lstStyle/>
                    <a:p>
                      <a:pPr fontAlgn="t"/>
                      <a:r>
                        <a:rPr lang="en-US" sz="1500">
                          <a:effectLst/>
                        </a:rPr>
                        <a:t>arg</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500" dirty="0">
                          <a:effectLst/>
                        </a:rPr>
                        <a:t>A single argument that may be passed to </a:t>
                      </a:r>
                      <a:r>
                        <a:rPr lang="en-US" sz="1500" dirty="0" err="1">
                          <a:effectLst/>
                        </a:rPr>
                        <a:t>start_routine</a:t>
                      </a:r>
                      <a:r>
                        <a:rPr lang="en-US" sz="1500" dirty="0">
                          <a:effectLst/>
                        </a:rPr>
                        <a:t>. It must be passed by reference as a pointer cast of type void. NULL may be used if no argument is to be passed.</a:t>
                      </a:r>
                    </a:p>
                  </a:txBody>
                  <a:tcPr marL="61647" marR="61647" marT="61645" marB="616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11188" y="274638"/>
            <a:ext cx="7618412" cy="993775"/>
          </a:xfrm>
        </p:spPr>
        <p:txBody>
          <a:bodyPr/>
          <a:lstStyle/>
          <a:p>
            <a:r>
              <a:rPr lang="en-US" altLang="en-US" b="1">
                <a:solidFill>
                  <a:srgbClr val="000000"/>
                </a:solidFill>
              </a:rPr>
              <a:t>pthread_create</a:t>
            </a:r>
            <a:endParaRPr lang="en-US" altLang="ja-JP" b="1">
              <a:solidFill>
                <a:srgbClr val="000000"/>
              </a:solidFill>
            </a:endParaRPr>
          </a:p>
        </p:txBody>
      </p:sp>
      <p:sp>
        <p:nvSpPr>
          <p:cNvPr id="13316" name="Rectangle 3"/>
          <p:cNvSpPr>
            <a:spLocks noGrp="1" noChangeArrowheads="1"/>
          </p:cNvSpPr>
          <p:nvPr>
            <p:ph type="body" idx="4294967295"/>
          </p:nvPr>
        </p:nvSpPr>
        <p:spPr>
          <a:xfrm>
            <a:off x="827088" y="1628775"/>
            <a:ext cx="6913562" cy="4525963"/>
          </a:xfrm>
        </p:spPr>
        <p:txBody>
          <a:bodyPr>
            <a:normAutofit fontScale="92500" lnSpcReduction="20000"/>
          </a:bodyPr>
          <a:lstStyle/>
          <a:p>
            <a:pPr marL="274320" indent="-274320" algn="just" fontAlgn="auto">
              <a:spcAft>
                <a:spcPts val="0"/>
              </a:spcAft>
              <a:buClr>
                <a:schemeClr val="accent3"/>
              </a:buClr>
              <a:buFont typeface="Arial" charset="0"/>
              <a:buNone/>
              <a:defRPr/>
            </a:pPr>
            <a:r>
              <a:rPr lang="en-US" altLang="en-US" sz="1800" b="1" u="sng" dirty="0">
                <a:cs typeface="Times New Roman" pitchFamily="18" charset="0"/>
              </a:rPr>
              <a:t>Description:</a:t>
            </a:r>
          </a:p>
          <a:p>
            <a:pPr marL="274320" indent="-274320" algn="just" fontAlgn="auto">
              <a:spcAft>
                <a:spcPts val="0"/>
              </a:spcAft>
              <a:buClr>
                <a:schemeClr val="accent3"/>
              </a:buClr>
              <a:buFont typeface="Arial" charset="0"/>
              <a:buNone/>
              <a:defRPr/>
            </a:pPr>
            <a:endParaRPr lang="en-US" altLang="en-US" sz="1800" b="1" u="sng" dirty="0">
              <a:cs typeface="Times New Roman" pitchFamily="18" charset="0"/>
            </a:endParaRPr>
          </a:p>
          <a:p>
            <a:pPr marL="274320" indent="-274320" algn="just" fontAlgn="auto">
              <a:spcAft>
                <a:spcPts val="0"/>
              </a:spcAft>
              <a:buClr>
                <a:schemeClr val="accent3"/>
              </a:buClr>
              <a:buFont typeface="Wingdings 2"/>
              <a:buChar char=""/>
              <a:defRPr/>
            </a:pPr>
            <a:r>
              <a:rPr lang="en-US" altLang="en-US" sz="1800" dirty="0">
                <a:cs typeface="+mn-cs"/>
              </a:rPr>
              <a:t>The </a:t>
            </a:r>
            <a:r>
              <a:rPr lang="en-US" altLang="en-US" sz="1800" i="1" dirty="0" err="1">
                <a:cs typeface="+mn-cs"/>
              </a:rPr>
              <a:t>pthread_create</a:t>
            </a:r>
            <a:r>
              <a:rPr lang="en-US" altLang="en-US" sz="1800" i="1" dirty="0">
                <a:cs typeface="+mn-cs"/>
              </a:rPr>
              <a:t>()</a:t>
            </a:r>
            <a:r>
              <a:rPr lang="en-US" altLang="en-US" sz="1800" dirty="0">
                <a:cs typeface="+mn-cs"/>
              </a:rPr>
              <a:t> function is used to create a new thread, with attributes specified by </a:t>
            </a:r>
            <a:r>
              <a:rPr lang="en-US" altLang="en-US" sz="1800" i="1" dirty="0" err="1">
                <a:cs typeface="+mn-cs"/>
              </a:rPr>
              <a:t>attr</a:t>
            </a:r>
            <a:r>
              <a:rPr lang="en-US" altLang="en-US" sz="1800" dirty="0">
                <a:cs typeface="+mn-cs"/>
              </a:rPr>
              <a:t>, within a process. </a:t>
            </a:r>
          </a:p>
          <a:p>
            <a:pPr marL="274320" indent="-274320" algn="just" fontAlgn="auto">
              <a:spcAft>
                <a:spcPts val="0"/>
              </a:spcAft>
              <a:buClr>
                <a:schemeClr val="accent3"/>
              </a:buClr>
              <a:buFont typeface="Wingdings 2"/>
              <a:buChar char=""/>
              <a:defRPr/>
            </a:pPr>
            <a:r>
              <a:rPr lang="en-US" altLang="en-US" sz="1800" dirty="0">
                <a:cs typeface="+mn-cs"/>
              </a:rPr>
              <a:t>If </a:t>
            </a:r>
            <a:r>
              <a:rPr lang="en-US" altLang="en-US" sz="1800" i="1" dirty="0" err="1">
                <a:cs typeface="+mn-cs"/>
              </a:rPr>
              <a:t>attr</a:t>
            </a:r>
            <a:r>
              <a:rPr lang="en-US" altLang="en-US" sz="1800" dirty="0">
                <a:cs typeface="+mn-cs"/>
              </a:rPr>
              <a:t> is NULL, the default attributes are used. If the attributes specified by </a:t>
            </a:r>
            <a:r>
              <a:rPr lang="en-US" altLang="en-US" sz="1800" i="1" dirty="0" err="1">
                <a:cs typeface="+mn-cs"/>
              </a:rPr>
              <a:t>attr</a:t>
            </a:r>
            <a:r>
              <a:rPr lang="en-US" altLang="en-US" sz="1800" dirty="0">
                <a:cs typeface="+mn-cs"/>
              </a:rPr>
              <a:t> are modified later, the thread's attributes are not affected. </a:t>
            </a:r>
          </a:p>
          <a:p>
            <a:pPr marL="274320" indent="-274320" algn="just" fontAlgn="auto">
              <a:spcAft>
                <a:spcPts val="0"/>
              </a:spcAft>
              <a:buClr>
                <a:schemeClr val="accent3"/>
              </a:buClr>
              <a:buFont typeface="Wingdings 2"/>
              <a:buChar char=""/>
              <a:defRPr/>
            </a:pPr>
            <a:r>
              <a:rPr lang="en-US" altLang="en-US" sz="1800" dirty="0">
                <a:cs typeface="+mn-cs"/>
              </a:rPr>
              <a:t>Upon successful completion, </a:t>
            </a:r>
            <a:r>
              <a:rPr lang="en-US" altLang="en-US" sz="1800" i="1" dirty="0" err="1">
                <a:cs typeface="+mn-cs"/>
              </a:rPr>
              <a:t>pthread_create</a:t>
            </a:r>
            <a:r>
              <a:rPr lang="en-US" altLang="en-US" sz="1800" i="1" dirty="0">
                <a:cs typeface="+mn-cs"/>
              </a:rPr>
              <a:t>()</a:t>
            </a:r>
            <a:r>
              <a:rPr lang="en-US" altLang="en-US" sz="1800" dirty="0">
                <a:cs typeface="+mn-cs"/>
              </a:rPr>
              <a:t> stores the ID of the created thread in the location referenced by </a:t>
            </a:r>
            <a:r>
              <a:rPr lang="en-US" altLang="en-US" sz="1800" i="1" dirty="0">
                <a:cs typeface="+mn-cs"/>
              </a:rPr>
              <a:t>thread</a:t>
            </a:r>
            <a:r>
              <a:rPr lang="en-US" altLang="en-US" sz="1800" dirty="0">
                <a:cs typeface="+mn-cs"/>
              </a:rPr>
              <a:t>. </a:t>
            </a:r>
          </a:p>
          <a:p>
            <a:pPr marL="274320" indent="-274320" algn="just" fontAlgn="auto">
              <a:spcAft>
                <a:spcPts val="0"/>
              </a:spcAft>
              <a:buClr>
                <a:schemeClr val="accent3"/>
              </a:buClr>
              <a:buFont typeface="Wingdings 2"/>
              <a:buChar char=""/>
              <a:defRPr/>
            </a:pPr>
            <a:r>
              <a:rPr lang="en-US" altLang="en-US" sz="1800" dirty="0">
                <a:cs typeface="+mn-cs"/>
              </a:rPr>
              <a:t>The thread is created executing </a:t>
            </a:r>
            <a:r>
              <a:rPr lang="en-US" altLang="en-US" sz="1800" i="1" dirty="0" err="1">
                <a:cs typeface="+mn-cs"/>
              </a:rPr>
              <a:t>start_routine</a:t>
            </a:r>
            <a:r>
              <a:rPr lang="en-US" altLang="en-US" sz="1800" dirty="0">
                <a:cs typeface="+mn-cs"/>
              </a:rPr>
              <a:t> with </a:t>
            </a:r>
            <a:r>
              <a:rPr lang="en-US" altLang="en-US" sz="1800" i="1" dirty="0" err="1">
                <a:cs typeface="+mn-cs"/>
              </a:rPr>
              <a:t>arg</a:t>
            </a:r>
            <a:r>
              <a:rPr lang="en-US" altLang="en-US" sz="1800" dirty="0">
                <a:cs typeface="+mn-cs"/>
              </a:rPr>
              <a:t> as its sole argument. If the </a:t>
            </a:r>
            <a:r>
              <a:rPr lang="en-US" altLang="en-US" sz="1800" i="1" dirty="0" err="1">
                <a:cs typeface="+mn-cs"/>
              </a:rPr>
              <a:t>start_routine</a:t>
            </a:r>
            <a:r>
              <a:rPr lang="en-US" altLang="en-US" sz="1800" dirty="0">
                <a:cs typeface="+mn-cs"/>
              </a:rPr>
              <a:t> returns, the effect is as if there was an implicit call to </a:t>
            </a:r>
            <a:r>
              <a:rPr lang="en-US" altLang="en-US" sz="1800" i="1" dirty="0" err="1">
                <a:cs typeface="+mn-cs"/>
                <a:hlinkClick r:id="rId2"/>
              </a:rPr>
              <a:t>pthread_exit</a:t>
            </a:r>
            <a:r>
              <a:rPr lang="en-US" altLang="en-US" sz="1800" i="1" dirty="0">
                <a:cs typeface="+mn-cs"/>
                <a:hlinkClick r:id="rId2"/>
              </a:rPr>
              <a:t>()</a:t>
            </a:r>
            <a:r>
              <a:rPr lang="en-US" altLang="en-US" sz="1800" dirty="0">
                <a:cs typeface="+mn-cs"/>
              </a:rPr>
              <a:t> using the return value of </a:t>
            </a:r>
            <a:r>
              <a:rPr lang="en-US" altLang="en-US" sz="1800" i="1" dirty="0" err="1">
                <a:cs typeface="+mn-cs"/>
              </a:rPr>
              <a:t>start_routine</a:t>
            </a:r>
            <a:r>
              <a:rPr lang="en-US" altLang="en-US" sz="1800" dirty="0">
                <a:cs typeface="+mn-cs"/>
              </a:rPr>
              <a:t> as the exit status. </a:t>
            </a:r>
          </a:p>
          <a:p>
            <a:pPr marL="274320" indent="-274320" algn="just" fontAlgn="auto">
              <a:spcAft>
                <a:spcPts val="0"/>
              </a:spcAft>
              <a:buClr>
                <a:schemeClr val="accent3"/>
              </a:buClr>
              <a:buFont typeface="Wingdings 2"/>
              <a:buChar char=""/>
              <a:defRPr/>
            </a:pPr>
            <a:r>
              <a:rPr lang="en-US" altLang="en-US" sz="1800" dirty="0">
                <a:cs typeface="+mn-cs"/>
              </a:rPr>
              <a:t>Note that the thread in which </a:t>
            </a:r>
            <a:r>
              <a:rPr lang="en-US" altLang="en-US" sz="1800" i="1" dirty="0">
                <a:cs typeface="+mn-cs"/>
              </a:rPr>
              <a:t>main()</a:t>
            </a:r>
            <a:r>
              <a:rPr lang="en-US" altLang="en-US" sz="1800" dirty="0">
                <a:cs typeface="+mn-cs"/>
              </a:rPr>
              <a:t> was originally invoked differs from this. When it returns from </a:t>
            </a:r>
            <a:r>
              <a:rPr lang="en-US" altLang="en-US" sz="1800" i="1" dirty="0">
                <a:cs typeface="+mn-cs"/>
              </a:rPr>
              <a:t>main()</a:t>
            </a:r>
            <a:r>
              <a:rPr lang="en-US" altLang="en-US" sz="1800" dirty="0">
                <a:cs typeface="+mn-cs"/>
              </a:rPr>
              <a:t>, the effect is as if there was an implicit call to </a:t>
            </a:r>
            <a:r>
              <a:rPr lang="en-US" altLang="en-US" sz="1800" i="1" dirty="0">
                <a:cs typeface="+mn-cs"/>
                <a:hlinkClick r:id="rId3"/>
              </a:rPr>
              <a:t>exit()</a:t>
            </a:r>
            <a:r>
              <a:rPr lang="en-US" altLang="en-US" sz="1800" dirty="0">
                <a:cs typeface="+mn-cs"/>
              </a:rPr>
              <a:t> using the return value of </a:t>
            </a:r>
            <a:r>
              <a:rPr lang="en-US" altLang="en-US" sz="1800" i="1" dirty="0">
                <a:cs typeface="+mn-cs"/>
              </a:rPr>
              <a:t>main()</a:t>
            </a:r>
            <a:r>
              <a:rPr lang="en-US" altLang="en-US" sz="1800" dirty="0">
                <a:cs typeface="+mn-cs"/>
              </a:rPr>
              <a:t> as the exit status. </a:t>
            </a:r>
          </a:p>
          <a:p>
            <a:pPr marL="274320" indent="-274320" algn="just" fontAlgn="auto">
              <a:spcAft>
                <a:spcPts val="0"/>
              </a:spcAft>
              <a:buClr>
                <a:schemeClr val="accent3"/>
              </a:buClr>
              <a:buFont typeface="Wingdings 2"/>
              <a:buChar char=""/>
              <a:defRPr/>
            </a:pPr>
            <a:endParaRPr lang="en-US" altLang="en-US" sz="1800" dirty="0">
              <a:cs typeface="Times New Roman" pitchFamily="18" charset="0"/>
            </a:endParaRPr>
          </a:p>
          <a:p>
            <a:pPr marL="274320" indent="-274320" algn="just" fontAlgn="auto">
              <a:spcAft>
                <a:spcPts val="0"/>
              </a:spcAft>
              <a:buClr>
                <a:schemeClr val="accent3"/>
              </a:buClr>
              <a:buFont typeface="Arial" charset="0"/>
              <a:buNone/>
              <a:defRPr/>
            </a:pPr>
            <a:r>
              <a:rPr lang="en-US" altLang="en-US" sz="1800" dirty="0">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2149</TotalTime>
  <Words>4797</Words>
  <Application>Microsoft Office PowerPoint</Application>
  <PresentationFormat>On-screen Show (4:3)</PresentationFormat>
  <Paragraphs>815</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HGP明朝E</vt:lpstr>
      <vt:lpstr>ＭＳ Ｐゴシック</vt:lpstr>
      <vt:lpstr>ＭＳ Ｐゴシック</vt:lpstr>
      <vt:lpstr>Arial</vt:lpstr>
      <vt:lpstr>Calibri</vt:lpstr>
      <vt:lpstr>Constantia</vt:lpstr>
      <vt:lpstr>Times New Roman</vt:lpstr>
      <vt:lpstr>Wingdings 2</vt:lpstr>
      <vt:lpstr>Flow</vt:lpstr>
      <vt:lpstr>Multithreading</vt:lpstr>
      <vt:lpstr>What is Thread?</vt:lpstr>
      <vt:lpstr>Benefit of Thread vs. Process</vt:lpstr>
      <vt:lpstr>Multithreading</vt:lpstr>
      <vt:lpstr>Threads libraries</vt:lpstr>
      <vt:lpstr>Threads C++</vt:lpstr>
      <vt:lpstr>pthread_create</vt:lpstr>
      <vt:lpstr>pthread_create</vt:lpstr>
      <vt:lpstr>pthread_create</vt:lpstr>
      <vt:lpstr>pthread_exit</vt:lpstr>
      <vt:lpstr>pthread_exit</vt:lpstr>
      <vt:lpstr>pthread_join</vt:lpstr>
      <vt:lpstr>pthread_join</vt:lpstr>
      <vt:lpstr>Compile and Run pthreading </vt:lpstr>
      <vt:lpstr>Example 1 C++ </vt:lpstr>
      <vt:lpstr>PowerPoint Presentation</vt:lpstr>
      <vt:lpstr>PowerPoint Presentation</vt:lpstr>
      <vt:lpstr>PowerPoint Presentation</vt:lpstr>
      <vt:lpstr>pthread_yield</vt:lpstr>
      <vt:lpstr>Pthread_yield C++</vt:lpstr>
      <vt:lpstr>Java Threading </vt:lpstr>
      <vt:lpstr>Java Threading </vt:lpstr>
      <vt:lpstr>Java Threading </vt:lpstr>
      <vt:lpstr>Java Threading </vt:lpstr>
      <vt:lpstr>Some methods</vt:lpstr>
      <vt:lpstr>Some methods</vt:lpstr>
      <vt:lpstr>Threading (Java)</vt:lpstr>
      <vt:lpstr>Threading (Java)</vt:lpstr>
      <vt:lpstr>Threads in C#</vt:lpstr>
      <vt:lpstr>Create Threads (C#)</vt:lpstr>
      <vt:lpstr>Start and Stop Threads (C#)</vt:lpstr>
      <vt:lpstr>Some Methods (C#)</vt:lpstr>
      <vt:lpstr>Example C#</vt:lpstr>
      <vt:lpstr>Java Thread Pool </vt:lpstr>
      <vt:lpstr>Java Thread Pool </vt:lpstr>
      <vt:lpstr>Java Thread Pool </vt:lpstr>
      <vt:lpstr>C# Thread Pool</vt:lpstr>
      <vt:lpstr>C# Thread Pool</vt:lpstr>
      <vt:lpstr>C# Thread Pool</vt:lpstr>
      <vt:lpstr>C# Thread Pool</vt:lpstr>
      <vt:lpstr>C# Thread Pool</vt:lpstr>
      <vt:lpstr>C# Example</vt:lpstr>
      <vt:lpstr>C# Example</vt:lpstr>
      <vt:lpstr>C# Example</vt:lpstr>
      <vt:lpstr>C# Example</vt:lpstr>
      <vt:lpstr>When Not to Use Thread Pool Threads</vt:lpstr>
      <vt:lpstr>When Not to Use Thread Pool Threads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TCP/IP Sockets</dc:title>
  <dc:creator>hideyo</dc:creator>
  <cp:lastModifiedBy>Adekola Togunloju</cp:lastModifiedBy>
  <cp:revision>191</cp:revision>
  <dcterms:created xsi:type="dcterms:W3CDTF">2009-04-15T22:12:06Z</dcterms:created>
  <dcterms:modified xsi:type="dcterms:W3CDTF">2017-06-13T18:56:28Z</dcterms:modified>
</cp:coreProperties>
</file>