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3"/>
  </p:notesMasterIdLst>
  <p:sldIdLst>
    <p:sldId id="284" r:id="rId2"/>
    <p:sldId id="460" r:id="rId3"/>
    <p:sldId id="461" r:id="rId4"/>
    <p:sldId id="462" r:id="rId5"/>
    <p:sldId id="466" r:id="rId6"/>
    <p:sldId id="425" r:id="rId7"/>
    <p:sldId id="426" r:id="rId8"/>
    <p:sldId id="427" r:id="rId9"/>
    <p:sldId id="429" r:id="rId10"/>
    <p:sldId id="434" r:id="rId11"/>
    <p:sldId id="435" r:id="rId12"/>
    <p:sldId id="436" r:id="rId13"/>
    <p:sldId id="437" r:id="rId14"/>
    <p:sldId id="470" r:id="rId15"/>
    <p:sldId id="475" r:id="rId16"/>
    <p:sldId id="477" r:id="rId17"/>
    <p:sldId id="478" r:id="rId18"/>
    <p:sldId id="479" r:id="rId19"/>
    <p:sldId id="528" r:id="rId20"/>
    <p:sldId id="529" r:id="rId21"/>
    <p:sldId id="530" r:id="rId22"/>
    <p:sldId id="439" r:id="rId23"/>
    <p:sldId id="481" r:id="rId24"/>
    <p:sldId id="482" r:id="rId25"/>
    <p:sldId id="480" r:id="rId26"/>
    <p:sldId id="440" r:id="rId27"/>
    <p:sldId id="531" r:id="rId28"/>
    <p:sldId id="532" r:id="rId29"/>
    <p:sldId id="483" r:id="rId30"/>
    <p:sldId id="446" r:id="rId31"/>
    <p:sldId id="447" r:id="rId32"/>
    <p:sldId id="533" r:id="rId33"/>
    <p:sldId id="449" r:id="rId34"/>
    <p:sldId id="534" r:id="rId35"/>
    <p:sldId id="499" r:id="rId36"/>
    <p:sldId id="502" r:id="rId37"/>
    <p:sldId id="503" r:id="rId38"/>
    <p:sldId id="501" r:id="rId39"/>
    <p:sldId id="500" r:id="rId40"/>
    <p:sldId id="504" r:id="rId41"/>
    <p:sldId id="506" r:id="rId42"/>
    <p:sldId id="505" r:id="rId43"/>
    <p:sldId id="507" r:id="rId44"/>
    <p:sldId id="508" r:id="rId45"/>
    <p:sldId id="511" r:id="rId46"/>
    <p:sldId id="512" r:id="rId47"/>
    <p:sldId id="513" r:id="rId48"/>
    <p:sldId id="514" r:id="rId49"/>
    <p:sldId id="515" r:id="rId50"/>
    <p:sldId id="516" r:id="rId51"/>
    <p:sldId id="517" r:id="rId52"/>
    <p:sldId id="518" r:id="rId53"/>
    <p:sldId id="520" r:id="rId54"/>
    <p:sldId id="519" r:id="rId55"/>
    <p:sldId id="521" r:id="rId56"/>
    <p:sldId id="522" r:id="rId57"/>
    <p:sldId id="523" r:id="rId58"/>
    <p:sldId id="524" r:id="rId59"/>
    <p:sldId id="525" r:id="rId60"/>
    <p:sldId id="526" r:id="rId61"/>
    <p:sldId id="527" r:id="rId6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1pPr>
    <a:lvl2pPr marL="4572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2pPr>
    <a:lvl3pPr marL="9144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3pPr>
    <a:lvl4pPr marL="13716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4pPr>
    <a:lvl5pPr marL="18288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umimoji="1"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umimoji="1"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umimoji="1"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umimoji="1" kern="1200">
        <a:solidFill>
          <a:schemeClr val="tx1"/>
        </a:solidFill>
        <a:latin typeface="Arial" pitchFamily="34" charset="0"/>
        <a:ea typeface="MS PGothic" pitchFamily="34" charset="-128"/>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339966"/>
    <a:srgbClr val="008000"/>
    <a:srgbClr val="0000FF"/>
    <a:srgbClr val="0033CC"/>
    <a:srgbClr val="3333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6846" autoAdjust="0"/>
  </p:normalViewPr>
  <p:slideViewPr>
    <p:cSldViewPr>
      <p:cViewPr varScale="1">
        <p:scale>
          <a:sx n="103" d="100"/>
          <a:sy n="103" d="100"/>
        </p:scale>
        <p:origin x="-4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cs typeface="+mn-cs"/>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cs typeface="+mn-cs"/>
              </a:defRPr>
            </a:lvl1pPr>
          </a:lstStyle>
          <a:p>
            <a:pPr>
              <a:defRPr/>
            </a:pPr>
            <a:fld id="{66B83C6D-3404-49A2-B7C7-0E9059F10A72}" type="datetimeFigureOut">
              <a:rPr lang="ja-JP" altLang="en-US"/>
              <a:pPr>
                <a:defRPr/>
              </a:pPr>
              <a:t>2017/6/16</a:t>
            </a:fld>
            <a:endParaRPr lang="en-US" altLang="ja-JP"/>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cs typeface="+mn-cs"/>
              </a:defRPr>
            </a:lvl1pPr>
          </a:lstStyle>
          <a:p>
            <a:pPr>
              <a:defRPr/>
            </a:pPr>
            <a:fld id="{C8FC938F-4B63-4601-9812-35252225EBA2}" type="slidenum">
              <a:rPr lang="ja-JP" altLang="en-US"/>
              <a:pPr>
                <a:defRPr/>
              </a:pPr>
              <a:t>‹#›</a:t>
            </a:fld>
            <a:endParaRPr lang="en-US" altLang="ja-JP"/>
          </a:p>
        </p:txBody>
      </p:sp>
    </p:spTree>
    <p:extLst>
      <p:ext uri="{BB962C8B-B14F-4D97-AF65-F5344CB8AC3E}">
        <p14:creationId xmlns:p14="http://schemas.microsoft.com/office/powerpoint/2010/main" val="2559751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5000"/>
              </a:lnSpc>
              <a:spcBef>
                <a:spcPct val="0"/>
              </a:spcBef>
            </a:pPr>
            <a:r>
              <a:rPr lang="en-US" altLang="en-US" sz="1100" smtClean="0">
                <a:solidFill>
                  <a:srgbClr val="000000"/>
                </a:solidFill>
                <a:latin typeface="Tahoma" pitchFamily="34" charset="0"/>
              </a:rPr>
              <a:t>                   Thread A           Thread B</a:t>
            </a:r>
            <a:endParaRPr lang="en-US" altLang="en-US" sz="1600" smtClean="0"/>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eaLnBrk="1" hangingPunct="1">
              <a:lnSpc>
                <a:spcPct val="95000"/>
              </a:lnSpc>
              <a:spcBef>
                <a:spcPct val="0"/>
              </a:spcBef>
            </a:pPr>
            <a:endParaRPr lang="en-US" altLang="en-US" sz="1100" smtClean="0">
              <a:solidFill>
                <a:srgbClr val="000000"/>
              </a:solidFill>
              <a:latin typeface="Tahoma" pitchFamily="34" charset="0"/>
            </a:endParaRPr>
          </a:p>
          <a:p>
            <a:pPr lvl="1" eaLnBrk="1" hangingPunct="1">
              <a:lnSpc>
                <a:spcPct val="95000"/>
              </a:lnSpc>
              <a:spcBef>
                <a:spcPct val="0"/>
              </a:spcBef>
              <a:buClr>
                <a:srgbClr val="000000"/>
              </a:buClr>
              <a:buFontTx/>
              <a:buChar char="•"/>
            </a:pPr>
            <a:r>
              <a:rPr lang="en-US" altLang="en-US" smtClean="0">
                <a:solidFill>
                  <a:srgbClr val="000000"/>
                </a:solidFill>
                <a:latin typeface="Tahoma" pitchFamily="34" charset="0"/>
              </a:rPr>
              <a:t>Threads have to use locking to allow only one thread to access the variable at time.</a:t>
            </a:r>
            <a:endParaRPr lang="en-US" altLang="en-US" sz="1600" smtClean="0"/>
          </a:p>
          <a:p>
            <a:pPr lvl="1" eaLnBrk="1" hangingPunct="1">
              <a:lnSpc>
                <a:spcPct val="95000"/>
              </a:lnSpc>
              <a:spcBef>
                <a:spcPct val="0"/>
              </a:spcBef>
              <a:buClr>
                <a:srgbClr val="000000"/>
              </a:buClr>
              <a:buFontTx/>
              <a:buChar char="•"/>
            </a:pPr>
            <a:r>
              <a:rPr lang="en-US" altLang="en-US" smtClean="0">
                <a:solidFill>
                  <a:srgbClr val="000000"/>
                </a:solidFill>
                <a:latin typeface="Tahoma" pitchFamily="34" charset="0"/>
              </a:rPr>
              <a:t>Two or more threads can modify the value of same variable by use of increment variable.</a:t>
            </a:r>
          </a:p>
          <a:p>
            <a:endParaRPr lang="en-US" altLang="en-US" smtClean="0"/>
          </a:p>
        </p:txBody>
      </p:sp>
    </p:spTree>
    <p:extLst>
      <p:ext uri="{BB962C8B-B14F-4D97-AF65-F5344CB8AC3E}">
        <p14:creationId xmlns:p14="http://schemas.microsoft.com/office/powerpoint/2010/main" val="399511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6658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452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976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3225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6" name="Shape 4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1568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2" name="Shape 5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9123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8" name="Shape 5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8720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6734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7821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7475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2727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47083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42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36" name="Shape 4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436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622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9822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CF7723C-0AD0-488C-B567-C45363076F71}" type="datetimeFigureOut">
              <a:rPr lang="ja-JP" altLang="en-US"/>
              <a:pPr>
                <a:defRPr/>
              </a:pPr>
              <a:t>2017/6/16</a:t>
            </a:fld>
            <a:endParaRPr lang="en-US" altLang="ja-JP"/>
          </a:p>
        </p:txBody>
      </p:sp>
      <p:sp>
        <p:nvSpPr>
          <p:cNvPr id="5" name="Footer Placeholder 18"/>
          <p:cNvSpPr>
            <a:spLocks noGrp="1"/>
          </p:cNvSpPr>
          <p:nvPr>
            <p:ph type="ftr" sz="quarter" idx="11"/>
          </p:nvPr>
        </p:nvSpPr>
        <p:spPr/>
        <p:txBody>
          <a:bodyPr/>
          <a:lstStyle>
            <a:lvl1pPr>
              <a:defRPr/>
            </a:lvl1pPr>
          </a:lstStyle>
          <a:p>
            <a:pPr>
              <a:defRPr/>
            </a:pPr>
            <a:endParaRPr lang="ja-JP" altLang="en-US"/>
          </a:p>
        </p:txBody>
      </p:sp>
      <p:sp>
        <p:nvSpPr>
          <p:cNvPr id="6" name="Slide Number Placeholder 26"/>
          <p:cNvSpPr>
            <a:spLocks noGrp="1"/>
          </p:cNvSpPr>
          <p:nvPr>
            <p:ph type="sldNum" sz="quarter" idx="12"/>
          </p:nvPr>
        </p:nvSpPr>
        <p:spPr/>
        <p:txBody>
          <a:bodyPr/>
          <a:lstStyle>
            <a:lvl1pPr>
              <a:defRPr/>
            </a:lvl1pPr>
          </a:lstStyle>
          <a:p>
            <a:pPr>
              <a:defRPr/>
            </a:pPr>
            <a:fld id="{73216312-828D-498F-AC4E-053B2D0C6A14}" type="slidenum">
              <a:rPr lang="ja-JP" altLang="en-US"/>
              <a:pPr>
                <a:defRPr/>
              </a:pPr>
              <a:t>‹#›</a:t>
            </a:fld>
            <a:endParaRPr lang="en-US" altLang="ja-JP"/>
          </a:p>
        </p:txBody>
      </p:sp>
    </p:spTree>
    <p:extLst>
      <p:ext uri="{BB962C8B-B14F-4D97-AF65-F5344CB8AC3E}">
        <p14:creationId xmlns:p14="http://schemas.microsoft.com/office/powerpoint/2010/main" val="39592216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37F40D1-E514-4343-B74B-E6C9F3E28B46}" type="datetimeFigureOut">
              <a:rPr lang="ja-JP" altLang="en-US"/>
              <a:pPr>
                <a:defRPr/>
              </a:pPr>
              <a:t>2017/6/16</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997DF331-9659-401E-AB16-7550C6D8BC5D}" type="slidenum">
              <a:rPr lang="ja-JP" altLang="en-US"/>
              <a:pPr>
                <a:defRPr/>
              </a:pPr>
              <a:t>‹#›</a:t>
            </a:fld>
            <a:endParaRPr lang="en-US" altLang="ja-JP"/>
          </a:p>
        </p:txBody>
      </p:sp>
    </p:spTree>
    <p:extLst>
      <p:ext uri="{BB962C8B-B14F-4D97-AF65-F5344CB8AC3E}">
        <p14:creationId xmlns:p14="http://schemas.microsoft.com/office/powerpoint/2010/main" val="402643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149C73A-30D2-4A8D-9F53-A0CA77D4AFDD}" type="datetimeFigureOut">
              <a:rPr lang="ja-JP" altLang="en-US"/>
              <a:pPr>
                <a:defRPr/>
              </a:pPr>
              <a:t>2017/6/16</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00DB9ACD-4248-4E81-9790-2E8DE46E2205}" type="slidenum">
              <a:rPr lang="ja-JP" altLang="en-US"/>
              <a:pPr>
                <a:defRPr/>
              </a:pPr>
              <a:t>‹#›</a:t>
            </a:fld>
            <a:endParaRPr lang="en-US" altLang="ja-JP"/>
          </a:p>
        </p:txBody>
      </p:sp>
    </p:spTree>
    <p:extLst>
      <p:ext uri="{BB962C8B-B14F-4D97-AF65-F5344CB8AC3E}">
        <p14:creationId xmlns:p14="http://schemas.microsoft.com/office/powerpoint/2010/main" val="2490059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687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6" name="Shape 46"/>
          <p:cNvSpPr txBox="1">
            <a:spLocks noGrp="1"/>
          </p:cNvSpPr>
          <p:nvPr>
            <p:ph type="body" idx="1"/>
          </p:nvPr>
        </p:nvSpPr>
        <p:spPr>
          <a:xfrm>
            <a:off x="457200" y="1600200"/>
            <a:ext cx="8229600" cy="48404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1" name="Shape 5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a:solidFill>
                  <a:prstClr val="white">
                    <a:alpha val="60000"/>
                  </a:prstClr>
                </a:solidFill>
              </a:rPr>
              <a:pPr/>
              <a:t>‹#›</a:t>
            </a:fld>
            <a:endParaRPr lang="en">
              <a:solidFill>
                <a:prstClr val="white">
                  <a:alpha val="60000"/>
                </a:prstClr>
              </a:solidFill>
            </a:endParaRPr>
          </a:p>
        </p:txBody>
      </p:sp>
    </p:spTree>
    <p:extLst>
      <p:ext uri="{BB962C8B-B14F-4D97-AF65-F5344CB8AC3E}">
        <p14:creationId xmlns:p14="http://schemas.microsoft.com/office/powerpoint/2010/main" val="41254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CE6F9-4483-45A9-92A4-C84710F794D2}" type="datetimeFigureOut">
              <a:rPr lang="ja-JP" altLang="en-US"/>
              <a:pPr>
                <a:defRPr/>
              </a:pPr>
              <a:t>2017/6/16</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F4F4B466-19D6-47C0-9860-065D8E7A60E6}" type="slidenum">
              <a:rPr lang="ja-JP" altLang="en-US"/>
              <a:pPr>
                <a:defRPr/>
              </a:pPr>
              <a:t>‹#›</a:t>
            </a:fld>
            <a:endParaRPr lang="en-US" altLang="ja-JP"/>
          </a:p>
        </p:txBody>
      </p:sp>
    </p:spTree>
    <p:extLst>
      <p:ext uri="{BB962C8B-B14F-4D97-AF65-F5344CB8AC3E}">
        <p14:creationId xmlns:p14="http://schemas.microsoft.com/office/powerpoint/2010/main" val="264220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67D4233-BE7A-4118-A374-297E180232B9}" type="datetimeFigureOut">
              <a:rPr lang="ja-JP" altLang="en-US"/>
              <a:pPr>
                <a:defRPr/>
              </a:pPr>
              <a:t>2017/6/16</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EE624A66-7994-4907-8A57-9F5B599CE6BF}" type="slidenum">
              <a:rPr lang="ja-JP" altLang="en-US"/>
              <a:pPr>
                <a:defRPr/>
              </a:pPr>
              <a:t>‹#›</a:t>
            </a:fld>
            <a:endParaRPr lang="en-US" altLang="ja-JP"/>
          </a:p>
        </p:txBody>
      </p:sp>
    </p:spTree>
    <p:extLst>
      <p:ext uri="{BB962C8B-B14F-4D97-AF65-F5344CB8AC3E}">
        <p14:creationId xmlns:p14="http://schemas.microsoft.com/office/powerpoint/2010/main" val="3951630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A6BE4D5-DAC9-4F7E-931F-10EAAEC8DF00}" type="datetimeFigureOut">
              <a:rPr lang="ja-JP" altLang="en-US"/>
              <a:pPr>
                <a:defRPr/>
              </a:pPr>
              <a:t>2017/6/16</a:t>
            </a:fld>
            <a:endParaRPr lang="en-US" altLang="ja-JP"/>
          </a:p>
        </p:txBody>
      </p:sp>
      <p:sp>
        <p:nvSpPr>
          <p:cNvPr id="6" name="Footer Placeholder 21"/>
          <p:cNvSpPr>
            <a:spLocks noGrp="1"/>
          </p:cNvSpPr>
          <p:nvPr>
            <p:ph type="ftr" sz="quarter" idx="11"/>
          </p:nvPr>
        </p:nvSpPr>
        <p:spPr/>
        <p:txBody>
          <a:bodyPr/>
          <a:lstStyle>
            <a:lvl1pPr>
              <a:defRPr/>
            </a:lvl1pPr>
          </a:lstStyle>
          <a:p>
            <a:pPr>
              <a:defRPr/>
            </a:pPr>
            <a:endParaRPr lang="ja-JP" altLang="en-US"/>
          </a:p>
        </p:txBody>
      </p:sp>
      <p:sp>
        <p:nvSpPr>
          <p:cNvPr id="7" name="Slide Number Placeholder 17"/>
          <p:cNvSpPr>
            <a:spLocks noGrp="1"/>
          </p:cNvSpPr>
          <p:nvPr>
            <p:ph type="sldNum" sz="quarter" idx="12"/>
          </p:nvPr>
        </p:nvSpPr>
        <p:spPr/>
        <p:txBody>
          <a:bodyPr/>
          <a:lstStyle>
            <a:lvl1pPr>
              <a:defRPr/>
            </a:lvl1pPr>
          </a:lstStyle>
          <a:p>
            <a:pPr>
              <a:defRPr/>
            </a:pPr>
            <a:fld id="{5254AB18-D469-4EB4-8C3A-1478D97FA6B7}" type="slidenum">
              <a:rPr lang="ja-JP" altLang="en-US"/>
              <a:pPr>
                <a:defRPr/>
              </a:pPr>
              <a:t>‹#›</a:t>
            </a:fld>
            <a:endParaRPr lang="en-US" altLang="ja-JP"/>
          </a:p>
        </p:txBody>
      </p:sp>
    </p:spTree>
    <p:extLst>
      <p:ext uri="{BB962C8B-B14F-4D97-AF65-F5344CB8AC3E}">
        <p14:creationId xmlns:p14="http://schemas.microsoft.com/office/powerpoint/2010/main" val="19348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B9416BC4-8412-4691-9113-36A74ADE9690}" type="datetimeFigureOut">
              <a:rPr lang="ja-JP" altLang="en-US"/>
              <a:pPr>
                <a:defRPr/>
              </a:pPr>
              <a:t>2017/6/16</a:t>
            </a:fld>
            <a:endParaRPr lang="en-US" altLang="ja-JP"/>
          </a:p>
        </p:txBody>
      </p:sp>
      <p:sp>
        <p:nvSpPr>
          <p:cNvPr id="8" name="Footer Placeholder 21"/>
          <p:cNvSpPr>
            <a:spLocks noGrp="1"/>
          </p:cNvSpPr>
          <p:nvPr>
            <p:ph type="ftr" sz="quarter" idx="11"/>
          </p:nvPr>
        </p:nvSpPr>
        <p:spPr/>
        <p:txBody>
          <a:bodyPr/>
          <a:lstStyle>
            <a:lvl1pPr>
              <a:defRPr/>
            </a:lvl1pPr>
          </a:lstStyle>
          <a:p>
            <a:pPr>
              <a:defRPr/>
            </a:pPr>
            <a:endParaRPr lang="ja-JP" altLang="en-US"/>
          </a:p>
        </p:txBody>
      </p:sp>
      <p:sp>
        <p:nvSpPr>
          <p:cNvPr id="9" name="Slide Number Placeholder 17"/>
          <p:cNvSpPr>
            <a:spLocks noGrp="1"/>
          </p:cNvSpPr>
          <p:nvPr>
            <p:ph type="sldNum" sz="quarter" idx="12"/>
          </p:nvPr>
        </p:nvSpPr>
        <p:spPr/>
        <p:txBody>
          <a:bodyPr/>
          <a:lstStyle>
            <a:lvl1pPr>
              <a:defRPr/>
            </a:lvl1pPr>
          </a:lstStyle>
          <a:p>
            <a:pPr>
              <a:defRPr/>
            </a:pPr>
            <a:fld id="{70E50EF8-174D-4FD0-84DA-F81A40E11EE8}" type="slidenum">
              <a:rPr lang="ja-JP" altLang="en-US"/>
              <a:pPr>
                <a:defRPr/>
              </a:pPr>
              <a:t>‹#›</a:t>
            </a:fld>
            <a:endParaRPr lang="en-US" altLang="ja-JP"/>
          </a:p>
        </p:txBody>
      </p:sp>
    </p:spTree>
    <p:extLst>
      <p:ext uri="{BB962C8B-B14F-4D97-AF65-F5344CB8AC3E}">
        <p14:creationId xmlns:p14="http://schemas.microsoft.com/office/powerpoint/2010/main" val="302369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2FC9608A-384B-4E2F-B618-1BCAEE4164C9}" type="datetimeFigureOut">
              <a:rPr lang="ja-JP" altLang="en-US"/>
              <a:pPr>
                <a:defRPr/>
              </a:pPr>
              <a:t>2017/6/16</a:t>
            </a:fld>
            <a:endParaRPr lang="en-US" altLang="ja-JP"/>
          </a:p>
        </p:txBody>
      </p:sp>
      <p:sp>
        <p:nvSpPr>
          <p:cNvPr id="4" name="Footer Placeholder 21"/>
          <p:cNvSpPr>
            <a:spLocks noGrp="1"/>
          </p:cNvSpPr>
          <p:nvPr>
            <p:ph type="ftr" sz="quarter" idx="11"/>
          </p:nvPr>
        </p:nvSpPr>
        <p:spPr/>
        <p:txBody>
          <a:bodyPr/>
          <a:lstStyle>
            <a:lvl1pPr>
              <a:defRPr/>
            </a:lvl1pPr>
          </a:lstStyle>
          <a:p>
            <a:pPr>
              <a:defRPr/>
            </a:pPr>
            <a:endParaRPr lang="ja-JP" altLang="en-US"/>
          </a:p>
        </p:txBody>
      </p:sp>
      <p:sp>
        <p:nvSpPr>
          <p:cNvPr id="5" name="Slide Number Placeholder 17"/>
          <p:cNvSpPr>
            <a:spLocks noGrp="1"/>
          </p:cNvSpPr>
          <p:nvPr>
            <p:ph type="sldNum" sz="quarter" idx="12"/>
          </p:nvPr>
        </p:nvSpPr>
        <p:spPr/>
        <p:txBody>
          <a:bodyPr/>
          <a:lstStyle>
            <a:lvl1pPr>
              <a:defRPr/>
            </a:lvl1pPr>
          </a:lstStyle>
          <a:p>
            <a:pPr>
              <a:defRPr/>
            </a:pPr>
            <a:fld id="{5B2D93BD-E737-45B6-9FC6-E83ED3E9206C}" type="slidenum">
              <a:rPr lang="ja-JP" altLang="en-US"/>
              <a:pPr>
                <a:defRPr/>
              </a:pPr>
              <a:t>‹#›</a:t>
            </a:fld>
            <a:endParaRPr lang="en-US" altLang="ja-JP"/>
          </a:p>
        </p:txBody>
      </p:sp>
    </p:spTree>
    <p:extLst>
      <p:ext uri="{BB962C8B-B14F-4D97-AF65-F5344CB8AC3E}">
        <p14:creationId xmlns:p14="http://schemas.microsoft.com/office/powerpoint/2010/main" val="167509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9D704FC-DDBA-46C0-9E02-7528F09704F1}" type="datetimeFigureOut">
              <a:rPr lang="ja-JP" altLang="en-US"/>
              <a:pPr>
                <a:defRPr/>
              </a:pPr>
              <a:t>2017/6/16</a:t>
            </a:fld>
            <a:endParaRPr lang="en-US" altLang="ja-JP"/>
          </a:p>
        </p:txBody>
      </p:sp>
      <p:sp>
        <p:nvSpPr>
          <p:cNvPr id="3" name="Footer Placeholder 21"/>
          <p:cNvSpPr>
            <a:spLocks noGrp="1"/>
          </p:cNvSpPr>
          <p:nvPr>
            <p:ph type="ftr" sz="quarter" idx="11"/>
          </p:nvPr>
        </p:nvSpPr>
        <p:spPr/>
        <p:txBody>
          <a:bodyPr/>
          <a:lstStyle>
            <a:lvl1pPr>
              <a:defRPr/>
            </a:lvl1pPr>
          </a:lstStyle>
          <a:p>
            <a:pPr>
              <a:defRPr/>
            </a:pPr>
            <a:endParaRPr lang="ja-JP" altLang="en-US"/>
          </a:p>
        </p:txBody>
      </p:sp>
      <p:sp>
        <p:nvSpPr>
          <p:cNvPr id="4" name="Slide Number Placeholder 17"/>
          <p:cNvSpPr>
            <a:spLocks noGrp="1"/>
          </p:cNvSpPr>
          <p:nvPr>
            <p:ph type="sldNum" sz="quarter" idx="12"/>
          </p:nvPr>
        </p:nvSpPr>
        <p:spPr/>
        <p:txBody>
          <a:bodyPr/>
          <a:lstStyle>
            <a:lvl1pPr>
              <a:defRPr/>
            </a:lvl1pPr>
          </a:lstStyle>
          <a:p>
            <a:pPr>
              <a:defRPr/>
            </a:pPr>
            <a:fld id="{E6056219-7B90-4151-A7C6-272306BD897E}" type="slidenum">
              <a:rPr lang="ja-JP" altLang="en-US"/>
              <a:pPr>
                <a:defRPr/>
              </a:pPr>
              <a:t>‹#›</a:t>
            </a:fld>
            <a:endParaRPr lang="en-US" altLang="ja-JP"/>
          </a:p>
        </p:txBody>
      </p:sp>
    </p:spTree>
    <p:extLst>
      <p:ext uri="{BB962C8B-B14F-4D97-AF65-F5344CB8AC3E}">
        <p14:creationId xmlns:p14="http://schemas.microsoft.com/office/powerpoint/2010/main" val="379964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9D277BB-5C2B-4F6F-BB43-8E6F5407E1A7}" type="datetimeFigureOut">
              <a:rPr lang="ja-JP" altLang="en-US"/>
              <a:pPr>
                <a:defRPr/>
              </a:pPr>
              <a:t>2017/6/16</a:t>
            </a:fld>
            <a:endParaRPr lang="en-US" altLang="ja-JP"/>
          </a:p>
        </p:txBody>
      </p:sp>
      <p:sp>
        <p:nvSpPr>
          <p:cNvPr id="6" name="Footer Placeholder 21"/>
          <p:cNvSpPr>
            <a:spLocks noGrp="1"/>
          </p:cNvSpPr>
          <p:nvPr>
            <p:ph type="ftr" sz="quarter" idx="11"/>
          </p:nvPr>
        </p:nvSpPr>
        <p:spPr/>
        <p:txBody>
          <a:bodyPr/>
          <a:lstStyle>
            <a:lvl1pPr>
              <a:defRPr/>
            </a:lvl1pPr>
          </a:lstStyle>
          <a:p>
            <a:pPr>
              <a:defRPr/>
            </a:pPr>
            <a:endParaRPr lang="ja-JP" altLang="en-US"/>
          </a:p>
        </p:txBody>
      </p:sp>
      <p:sp>
        <p:nvSpPr>
          <p:cNvPr id="7" name="Slide Number Placeholder 17"/>
          <p:cNvSpPr>
            <a:spLocks noGrp="1"/>
          </p:cNvSpPr>
          <p:nvPr>
            <p:ph type="sldNum" sz="quarter" idx="12"/>
          </p:nvPr>
        </p:nvSpPr>
        <p:spPr/>
        <p:txBody>
          <a:bodyPr/>
          <a:lstStyle>
            <a:lvl1pPr>
              <a:defRPr/>
            </a:lvl1pPr>
          </a:lstStyle>
          <a:p>
            <a:pPr>
              <a:defRPr/>
            </a:pPr>
            <a:fld id="{0974169B-99CC-4E83-BA1C-8AFBB43F46C0}" type="slidenum">
              <a:rPr lang="ja-JP" altLang="en-US"/>
              <a:pPr>
                <a:defRPr/>
              </a:pPr>
              <a:t>‹#›</a:t>
            </a:fld>
            <a:endParaRPr lang="en-US" altLang="ja-JP"/>
          </a:p>
        </p:txBody>
      </p:sp>
    </p:spTree>
    <p:extLst>
      <p:ext uri="{BB962C8B-B14F-4D97-AF65-F5344CB8AC3E}">
        <p14:creationId xmlns:p14="http://schemas.microsoft.com/office/powerpoint/2010/main" val="190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DE14F0E-F2C3-4AD1-A9CF-E7EA5D2A788D}" type="datetimeFigureOut">
              <a:rPr lang="ja-JP" altLang="en-US"/>
              <a:pPr>
                <a:defRPr/>
              </a:pPr>
              <a:t>2017/6/16</a:t>
            </a:fld>
            <a:endParaRPr lang="en-US" altLang="ja-JP"/>
          </a:p>
        </p:txBody>
      </p:sp>
      <p:sp>
        <p:nvSpPr>
          <p:cNvPr id="10" name="Footer Placeholder 5"/>
          <p:cNvSpPr>
            <a:spLocks noGrp="1"/>
          </p:cNvSpPr>
          <p:nvPr>
            <p:ph type="ftr" sz="quarter" idx="11"/>
          </p:nvPr>
        </p:nvSpPr>
        <p:spPr/>
        <p:txBody>
          <a:bodyPr/>
          <a:lstStyle>
            <a:lvl1pPr>
              <a:defRPr/>
            </a:lvl1pPr>
          </a:lstStyle>
          <a:p>
            <a:pPr>
              <a:defRPr/>
            </a:pPr>
            <a:endParaRPr lang="ja-JP"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D8EC358-8FC9-4798-A4C0-8DD5CA0143D5}" type="slidenum">
              <a:rPr lang="ja-JP" altLang="en-US"/>
              <a:pPr>
                <a:defRPr/>
              </a:pPr>
              <a:t>‹#›</a:t>
            </a:fld>
            <a:endParaRPr lang="en-US" altLang="ja-JP"/>
          </a:p>
        </p:txBody>
      </p:sp>
    </p:spTree>
    <p:extLst>
      <p:ext uri="{BB962C8B-B14F-4D97-AF65-F5344CB8AC3E}">
        <p14:creationId xmlns:p14="http://schemas.microsoft.com/office/powerpoint/2010/main" val="44519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latin typeface="Arial" charset="0"/>
                <a:cs typeface="+mn-cs"/>
              </a:defRPr>
            </a:lvl1pPr>
          </a:lstStyle>
          <a:p>
            <a:pPr>
              <a:defRPr/>
            </a:pPr>
            <a:fld id="{C799F1E0-962A-489F-8EFB-559B75A49D63}" type="datetimeFigureOut">
              <a:rPr lang="ja-JP" altLang="en-US"/>
              <a:pPr>
                <a:defRPr/>
              </a:pPr>
              <a:t>2017/6/16</a:t>
            </a:fld>
            <a:endParaRPr lang="en-US" altLang="ja-JP"/>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mn-cs"/>
              </a:defRPr>
            </a:lvl1pPr>
          </a:lstStyle>
          <a:p>
            <a:pPr>
              <a:defRPr/>
            </a:pPr>
            <a:endParaRPr lang="ja-JP"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latin typeface="Arial" charset="0"/>
                <a:cs typeface="+mn-cs"/>
              </a:defRPr>
            </a:lvl1pPr>
          </a:lstStyle>
          <a:p>
            <a:pPr>
              <a:defRPr/>
            </a:pPr>
            <a:fld id="{E6A3F09D-2758-4CE3-B498-36E6AB43CC1B}" type="slidenum">
              <a:rPr lang="ja-JP" altLang="en-US"/>
              <a:pPr>
                <a:defRPr/>
              </a:pPr>
              <a:t>‹#›</a:t>
            </a:fld>
            <a:endParaRPr lang="en-US" altLang="ja-JP"/>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latin typeface="Arial" charset="0"/>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latin typeface="Arial" charset="0"/>
                <a:cs typeface="+mn-cs"/>
              </a:endParaRPr>
            </a:p>
          </p:txBody>
        </p:sp>
      </p:grpSp>
    </p:spTree>
  </p:cSld>
  <p:clrMap bg1="lt1" tx1="dk1" bg2="lt2" tx2="dk2" accent1="accent1" accent2="accent2" accent3="accent3" accent4="accent4" accent5="accent5" accent6="accent6" hlink="hlink" folHlink="folHlink"/>
  <p:sldLayoutIdLst>
    <p:sldLayoutId id="2147483755" r:id="rId1"/>
    <p:sldLayoutId id="2147483747" r:id="rId2"/>
    <p:sldLayoutId id="2147483756" r:id="rId3"/>
    <p:sldLayoutId id="2147483748" r:id="rId4"/>
    <p:sldLayoutId id="2147483749" r:id="rId5"/>
    <p:sldLayoutId id="2147483750" r:id="rId6"/>
    <p:sldLayoutId id="2147483751" r:id="rId7"/>
    <p:sldLayoutId id="2147483752" r:id="rId8"/>
    <p:sldLayoutId id="2147483757" r:id="rId9"/>
    <p:sldLayoutId id="2147483753" r:id="rId10"/>
    <p:sldLayoutId id="2147483754" r:id="rId11"/>
    <p:sldLayoutId id="2147483758" r:id="rId12"/>
  </p:sldLayoutIdLst>
  <p:txStyles>
    <p:titleStyle>
      <a:lvl1pPr algn="l" rtl="0" fontAlgn="base">
        <a:spcBef>
          <a:spcPct val="0"/>
        </a:spcBef>
        <a:spcAft>
          <a:spcPct val="0"/>
        </a:spcAft>
        <a:defRPr sz="5000" kern="1200">
          <a:solidFill>
            <a:schemeClr val="tx2"/>
          </a:solidFill>
          <a:latin typeface="+mj-lt"/>
          <a:ea typeface="MS PGothic" pitchFamily="34" charset="-128"/>
          <a:cs typeface="+mj-cs"/>
        </a:defRPr>
      </a:lvl1pPr>
      <a:lvl2pPr algn="l" rtl="0" fontAlgn="base">
        <a:spcBef>
          <a:spcPct val="0"/>
        </a:spcBef>
        <a:spcAft>
          <a:spcPct val="0"/>
        </a:spcAft>
        <a:defRPr sz="5000">
          <a:solidFill>
            <a:schemeClr val="tx2"/>
          </a:solidFill>
          <a:latin typeface="Calibri" pitchFamily="34" charset="0"/>
          <a:ea typeface="MS PGothic" pitchFamily="34" charset="-128"/>
        </a:defRPr>
      </a:lvl2pPr>
      <a:lvl3pPr algn="l" rtl="0" fontAlgn="base">
        <a:spcBef>
          <a:spcPct val="0"/>
        </a:spcBef>
        <a:spcAft>
          <a:spcPct val="0"/>
        </a:spcAft>
        <a:defRPr sz="5000">
          <a:solidFill>
            <a:schemeClr val="tx2"/>
          </a:solidFill>
          <a:latin typeface="Calibri" pitchFamily="34" charset="0"/>
          <a:ea typeface="MS PGothic" pitchFamily="34" charset="-128"/>
        </a:defRPr>
      </a:lvl3pPr>
      <a:lvl4pPr algn="l" rtl="0" fontAlgn="base">
        <a:spcBef>
          <a:spcPct val="0"/>
        </a:spcBef>
        <a:spcAft>
          <a:spcPct val="0"/>
        </a:spcAft>
        <a:defRPr sz="5000">
          <a:solidFill>
            <a:schemeClr val="tx2"/>
          </a:solidFill>
          <a:latin typeface="Calibri" pitchFamily="34" charset="0"/>
          <a:ea typeface="MS PGothic" pitchFamily="34" charset="-128"/>
        </a:defRPr>
      </a:lvl4pPr>
      <a:lvl5pPr algn="l" rtl="0" fontAlgn="base">
        <a:spcBef>
          <a:spcPct val="0"/>
        </a:spcBef>
        <a:spcAft>
          <a:spcPct val="0"/>
        </a:spcAft>
        <a:defRPr sz="5000">
          <a:solidFill>
            <a:schemeClr val="tx2"/>
          </a:solidFill>
          <a:latin typeface="Calibri" pitchFamily="34" charset="0"/>
          <a:ea typeface="MS PGothic" pitchFamily="34" charset="-128"/>
        </a:defRPr>
      </a:lvl5pPr>
      <a:lvl6pPr marL="457200" algn="l" rtl="0" fontAlgn="base">
        <a:spcBef>
          <a:spcPct val="0"/>
        </a:spcBef>
        <a:spcAft>
          <a:spcPct val="0"/>
        </a:spcAft>
        <a:defRPr sz="5000">
          <a:solidFill>
            <a:schemeClr val="tx2"/>
          </a:solidFill>
          <a:latin typeface="Calibri" pitchFamily="34" charset="0"/>
          <a:ea typeface="MS PGothic" pitchFamily="34" charset="-128"/>
        </a:defRPr>
      </a:lvl6pPr>
      <a:lvl7pPr marL="914400" algn="l" rtl="0" fontAlgn="base">
        <a:spcBef>
          <a:spcPct val="0"/>
        </a:spcBef>
        <a:spcAft>
          <a:spcPct val="0"/>
        </a:spcAft>
        <a:defRPr sz="5000">
          <a:solidFill>
            <a:schemeClr val="tx2"/>
          </a:solidFill>
          <a:latin typeface="Calibri" pitchFamily="34" charset="0"/>
          <a:ea typeface="MS PGothic" pitchFamily="34" charset="-128"/>
        </a:defRPr>
      </a:lvl7pPr>
      <a:lvl8pPr marL="1371600" algn="l" rtl="0" fontAlgn="base">
        <a:spcBef>
          <a:spcPct val="0"/>
        </a:spcBef>
        <a:spcAft>
          <a:spcPct val="0"/>
        </a:spcAft>
        <a:defRPr sz="5000">
          <a:solidFill>
            <a:schemeClr val="tx2"/>
          </a:solidFill>
          <a:latin typeface="Calibri" pitchFamily="34" charset="0"/>
          <a:ea typeface="MS PGothic" pitchFamily="34" charset="-128"/>
        </a:defRPr>
      </a:lvl8pPr>
      <a:lvl9pPr marL="1828800" algn="l" rtl="0" fontAlgn="base">
        <a:spcBef>
          <a:spcPct val="0"/>
        </a:spcBef>
        <a:spcAft>
          <a:spcPct val="0"/>
        </a:spcAft>
        <a:defRPr sz="5000">
          <a:solidFill>
            <a:schemeClr val="tx2"/>
          </a:solidFill>
          <a:latin typeface="Calibri" pitchFamily="34" charset="0"/>
          <a:ea typeface="MS PGothic" pitchFamily="34" charset="-128"/>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HGP明朝E"/>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HGP明朝E"/>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HGP明朝E"/>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HGP明朝E"/>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HGP明朝E"/>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oracle.com/javase/7/docs/api/java/util/concurrent/Semaphore.html#acquire()"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docs.oracle.com/javase/7/docs/api/java/util/concurrent/Semaphore.html#releas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d.umn.edu/~gshute/cs5631/doc2-3/Semaphore.html#Semaphore(java.lang.String, int)"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e1hct27h(v=vs.110).aspx"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msdn.microsoft.com/en-us/library/6caa9s64(v=vs.110).aspx" TargetMode="External"/><Relationship Id="rId5" Type="http://schemas.openxmlformats.org/officeDocument/2006/relationships/hyperlink" Target="https://msdn.microsoft.com/en-us/library/system.threading.waithandle(v=vs.110).aspx" TargetMode="External"/><Relationship Id="rId4" Type="http://schemas.openxmlformats.org/officeDocument/2006/relationships/hyperlink" Target="https://msdn.microsoft.com/en-us/library/58195swd(v=vs.110).aspx"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hyperlink" Target="http://msdn.microsoft.com/en-us/library/system.threading.mutex.aspx" TargetMode="External"/><Relationship Id="rId2" Type="http://schemas.openxmlformats.org/officeDocument/2006/relationships/hyperlink" Target="http://msdn.microsoft.com/en-us/library/system.threading.monitor.aspx"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4"/>
          <p:cNvSpPr>
            <a:spLocks noGrp="1"/>
          </p:cNvSpPr>
          <p:nvPr>
            <p:ph type="ctrTitle"/>
          </p:nvPr>
        </p:nvSpPr>
        <p:spPr/>
        <p:txBody>
          <a:bodyPr/>
          <a:lstStyle/>
          <a:p>
            <a:pPr algn="ctr" fontAlgn="auto">
              <a:spcAft>
                <a:spcPts val="0"/>
              </a:spcAft>
              <a:defRPr/>
            </a:pPr>
            <a:r>
              <a:rPr lang="en-US" dirty="0" smtClean="0">
                <a:effectLst/>
              </a:rPr>
              <a:t>Synchronization</a:t>
            </a:r>
            <a:endParaRPr lang="ja-JP"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000" dirty="0"/>
              <a:t>Creation of </a:t>
            </a:r>
            <a:r>
              <a:rPr lang="en" sz="4000" dirty="0" smtClean="0"/>
              <a:t>Semaphore (C++)</a:t>
            </a:r>
            <a:endParaRPr lang="en" sz="4000" dirty="0"/>
          </a:p>
        </p:txBody>
      </p:sp>
      <p:sp>
        <p:nvSpPr>
          <p:cNvPr id="427" name="Shape 427"/>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42900" rtl="0">
              <a:lnSpc>
                <a:spcPct val="95000"/>
              </a:lnSpc>
              <a:spcBef>
                <a:spcPts val="0"/>
              </a:spcBef>
              <a:buClr>
                <a:schemeClr val="dk1"/>
              </a:buClr>
              <a:buSzPct val="100000"/>
              <a:buFont typeface="Arial"/>
              <a:buChar char="●"/>
            </a:pPr>
            <a:r>
              <a:rPr lang="en" sz="1800" dirty="0"/>
              <a:t>The function that can be used to create semaphores is semget( ).</a:t>
            </a:r>
          </a:p>
          <a:p>
            <a:pPr lvl="0" rtl="0">
              <a:lnSpc>
                <a:spcPct val="95000"/>
              </a:lnSpc>
              <a:spcBef>
                <a:spcPts val="0"/>
              </a:spcBef>
              <a:buClr>
                <a:schemeClr val="dk1"/>
              </a:buClr>
              <a:buFont typeface="Arial"/>
              <a:buNone/>
            </a:pPr>
            <a:endParaRPr sz="1800" dirty="0"/>
          </a:p>
          <a:p>
            <a:pPr lvl="0" rtl="0">
              <a:lnSpc>
                <a:spcPct val="95000"/>
              </a:lnSpc>
              <a:spcBef>
                <a:spcPts val="0"/>
              </a:spcBef>
              <a:buClr>
                <a:schemeClr val="dk1"/>
              </a:buClr>
              <a:buSzPct val="61111"/>
              <a:buFont typeface="Arial"/>
              <a:buNone/>
            </a:pPr>
            <a:r>
              <a:rPr lang="en" sz="1800" dirty="0">
                <a:solidFill>
                  <a:srgbClr val="332B29"/>
                </a:solidFill>
              </a:rPr>
              <a:t>                 int semget(key_t key, int nsems, int semflg);</a:t>
            </a:r>
          </a:p>
          <a:p>
            <a:pPr lvl="0" rtl="0">
              <a:lnSpc>
                <a:spcPct val="95000"/>
              </a:lnSpc>
              <a:spcBef>
                <a:spcPts val="0"/>
              </a:spcBef>
              <a:buClr>
                <a:schemeClr val="dk1"/>
              </a:buClr>
              <a:buSzPct val="61111"/>
              <a:buFont typeface="Arial"/>
              <a:buNone/>
            </a:pPr>
            <a:r>
              <a:rPr lang="en" sz="1800" dirty="0">
                <a:solidFill>
                  <a:srgbClr val="332B29"/>
                </a:solidFill>
              </a:rPr>
              <a:t> </a:t>
            </a:r>
          </a:p>
          <a:p>
            <a:pPr lvl="0" rtl="0">
              <a:lnSpc>
                <a:spcPct val="95000"/>
              </a:lnSpc>
              <a:spcBef>
                <a:spcPts val="0"/>
              </a:spcBef>
              <a:buClr>
                <a:schemeClr val="dk1"/>
              </a:buClr>
              <a:buSzPct val="61111"/>
              <a:buFont typeface="Arial"/>
              <a:buNone/>
            </a:pPr>
            <a:r>
              <a:rPr lang="en" sz="1800" dirty="0">
                <a:solidFill>
                  <a:srgbClr val="332B29"/>
                </a:solidFill>
              </a:rPr>
              <a:t>   		 semget(): returns semaphore ID.</a:t>
            </a:r>
          </a:p>
          <a:p>
            <a:pPr lvl="0" rtl="0">
              <a:lnSpc>
                <a:spcPct val="95000"/>
              </a:lnSpc>
              <a:spcBef>
                <a:spcPts val="0"/>
              </a:spcBef>
              <a:buClr>
                <a:schemeClr val="dk1"/>
              </a:buClr>
              <a:buSzPct val="61111"/>
              <a:buFont typeface="Arial"/>
              <a:buNone/>
            </a:pPr>
            <a:r>
              <a:rPr lang="en" sz="1800" dirty="0">
                <a:solidFill>
                  <a:srgbClr val="332B29"/>
                </a:solidFill>
              </a:rPr>
              <a:t>      </a:t>
            </a:r>
          </a:p>
          <a:p>
            <a:pPr marL="457200" lvl="0" indent="-342900" rtl="0">
              <a:lnSpc>
                <a:spcPct val="95000"/>
              </a:lnSpc>
              <a:spcBef>
                <a:spcPts val="0"/>
              </a:spcBef>
              <a:buClr>
                <a:srgbClr val="332B29"/>
              </a:buClr>
              <a:buSzPct val="100000"/>
              <a:buFont typeface="Arial"/>
              <a:buChar char="●"/>
            </a:pPr>
            <a:r>
              <a:rPr lang="en" sz="1800" dirty="0">
                <a:solidFill>
                  <a:srgbClr val="332B29"/>
                </a:solidFill>
              </a:rPr>
              <a:t>Arguments: </a:t>
            </a:r>
          </a:p>
          <a:p>
            <a:pPr lvl="0" rtl="0">
              <a:lnSpc>
                <a:spcPct val="95000"/>
              </a:lnSpc>
              <a:spcBef>
                <a:spcPts val="0"/>
              </a:spcBef>
              <a:buNone/>
            </a:pPr>
            <a:endParaRPr sz="1800" dirty="0">
              <a:solidFill>
                <a:srgbClr val="332B29"/>
              </a:solidFill>
            </a:endParaRP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key     : used </a:t>
            </a:r>
            <a:r>
              <a:rPr lang="en" sz="1800" dirty="0">
                <a:solidFill>
                  <a:srgbClr val="332B29"/>
                </a:solidFill>
              </a:rPr>
              <a:t>by different processes to identify this semaphore set</a:t>
            </a:r>
          </a:p>
          <a:p>
            <a:pPr lvl="0" rtl="0">
              <a:lnSpc>
                <a:spcPct val="95000"/>
              </a:lnSpc>
              <a:spcBef>
                <a:spcPts val="0"/>
              </a:spcBef>
              <a:buClr>
                <a:schemeClr val="dk1"/>
              </a:buClr>
              <a:buSzPct val="61111"/>
              <a:buFont typeface="Arial"/>
              <a:buNone/>
            </a:pPr>
            <a:r>
              <a:rPr lang="en" sz="1800" dirty="0">
                <a:solidFill>
                  <a:srgbClr val="332B29"/>
                </a:solidFill>
              </a:rPr>
              <a:t>   	     	nsems : number of semaphores in this semaphore set.</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semflg: </a:t>
            </a:r>
            <a:r>
              <a:rPr lang="en" sz="1800" dirty="0">
                <a:solidFill>
                  <a:srgbClr val="332B29"/>
                </a:solidFill>
              </a:rPr>
              <a:t>which permissions should be on the new semaphore set</a:t>
            </a:r>
          </a:p>
          <a:p>
            <a:pPr>
              <a:spcBef>
                <a:spcPts val="0"/>
              </a:spcBef>
              <a:buNone/>
            </a:pPr>
            <a:endParaRPr sz="1800" dirty="0"/>
          </a:p>
        </p:txBody>
      </p:sp>
    </p:spTree>
    <p:extLst>
      <p:ext uri="{BB962C8B-B14F-4D97-AF65-F5344CB8AC3E}">
        <p14:creationId xmlns:p14="http://schemas.microsoft.com/office/powerpoint/2010/main" val="267687413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Semaphore Operations</a:t>
            </a:r>
          </a:p>
        </p:txBody>
      </p:sp>
      <p:sp>
        <p:nvSpPr>
          <p:cNvPr id="433" name="Shape 433"/>
          <p:cNvSpPr txBox="1">
            <a:spLocks noGrp="1"/>
          </p:cNvSpPr>
          <p:nvPr>
            <p:ph type="body" idx="1"/>
          </p:nvPr>
        </p:nvSpPr>
        <p:spPr>
          <a:xfrm>
            <a:off x="457200" y="1600201"/>
            <a:ext cx="8229600" cy="4781127"/>
          </a:xfrm>
          <a:prstGeom prst="rect">
            <a:avLst/>
          </a:prstGeom>
        </p:spPr>
        <p:txBody>
          <a:bodyPr lIns="91425" tIns="91425" rIns="91425" bIns="91425" anchor="t" anchorCtr="0">
            <a:noAutofit/>
          </a:bodyPr>
          <a:lstStyle/>
          <a:p>
            <a:pPr marL="457200" lvl="0" indent="-342900" rtl="0">
              <a:lnSpc>
                <a:spcPct val="95000"/>
              </a:lnSpc>
              <a:spcBef>
                <a:spcPts val="0"/>
              </a:spcBef>
              <a:buClr>
                <a:srgbClr val="332B29"/>
              </a:buClr>
              <a:buSzPct val="100000"/>
              <a:buFont typeface="Arial"/>
              <a:buChar char="●"/>
            </a:pPr>
            <a:r>
              <a:rPr lang="en" sz="1800" dirty="0">
                <a:solidFill>
                  <a:srgbClr val="332B29"/>
                </a:solidFill>
              </a:rPr>
              <a:t>All operations that set, get, or test-n-set a semaphore use the </a:t>
            </a:r>
            <a:r>
              <a:rPr lang="en" sz="1800" b="1" dirty="0">
                <a:solidFill>
                  <a:srgbClr val="332B29"/>
                </a:solidFill>
              </a:rPr>
              <a:t>semop()</a:t>
            </a:r>
            <a:r>
              <a:rPr lang="en" sz="1800" dirty="0">
                <a:solidFill>
                  <a:srgbClr val="332B29"/>
                </a:solidFill>
              </a:rPr>
              <a:t> system call.</a:t>
            </a:r>
          </a:p>
          <a:p>
            <a:pPr lvl="0" rtl="0">
              <a:lnSpc>
                <a:spcPct val="95000"/>
              </a:lnSpc>
              <a:spcBef>
                <a:spcPts val="0"/>
              </a:spcBef>
              <a:buClr>
                <a:schemeClr val="dk1"/>
              </a:buClr>
              <a:buSzPct val="61111"/>
              <a:buFont typeface="Arial"/>
              <a:buNone/>
            </a:pPr>
            <a:r>
              <a:rPr lang="en" sz="1800" dirty="0">
                <a:solidFill>
                  <a:srgbClr val="332B29"/>
                </a:solidFill>
              </a:rPr>
              <a:t> </a:t>
            </a:r>
          </a:p>
          <a:p>
            <a:pPr lvl="0" rtl="0">
              <a:lnSpc>
                <a:spcPct val="95000"/>
              </a:lnSpc>
              <a:spcBef>
                <a:spcPts val="0"/>
              </a:spcBef>
              <a:buClr>
                <a:schemeClr val="dk1"/>
              </a:buClr>
              <a:buSzPct val="61111"/>
              <a:buFont typeface="Arial"/>
              <a:buNone/>
            </a:pPr>
            <a:r>
              <a:rPr lang="en" sz="1800" dirty="0">
                <a:solidFill>
                  <a:srgbClr val="332B29"/>
                </a:solidFill>
              </a:rPr>
              <a:t> 	int </a:t>
            </a:r>
            <a:r>
              <a:rPr lang="en" sz="1800" b="1" dirty="0">
                <a:solidFill>
                  <a:srgbClr val="332B29"/>
                </a:solidFill>
              </a:rPr>
              <a:t>semop</a:t>
            </a:r>
            <a:r>
              <a:rPr lang="en" sz="1800" dirty="0">
                <a:solidFill>
                  <a:srgbClr val="332B29"/>
                </a:solidFill>
              </a:rPr>
              <a:t>(int </a:t>
            </a:r>
            <a:r>
              <a:rPr lang="en" sz="1800" i="1" dirty="0">
                <a:solidFill>
                  <a:srgbClr val="332B29"/>
                </a:solidFill>
              </a:rPr>
              <a:t>semid</a:t>
            </a:r>
            <a:r>
              <a:rPr lang="en" sz="1800" dirty="0">
                <a:solidFill>
                  <a:srgbClr val="332B29"/>
                </a:solidFill>
              </a:rPr>
              <a:t> ,struct sembuf *</a:t>
            </a:r>
            <a:r>
              <a:rPr lang="en" sz="1800" i="1" dirty="0">
                <a:solidFill>
                  <a:srgbClr val="332B29"/>
                </a:solidFill>
              </a:rPr>
              <a:t>sops</a:t>
            </a:r>
            <a:r>
              <a:rPr lang="en" sz="1800" dirty="0">
                <a:solidFill>
                  <a:srgbClr val="332B29"/>
                </a:solidFill>
              </a:rPr>
              <a:t>,  unsigned int </a:t>
            </a:r>
            <a:r>
              <a:rPr lang="en" sz="1800" i="1" dirty="0">
                <a:solidFill>
                  <a:srgbClr val="332B29"/>
                </a:solidFill>
              </a:rPr>
              <a:t>nsops</a:t>
            </a:r>
            <a:r>
              <a:rPr lang="en" sz="1800" dirty="0">
                <a:solidFill>
                  <a:srgbClr val="332B29"/>
                </a:solidFill>
              </a:rPr>
              <a:t>);</a:t>
            </a:r>
          </a:p>
          <a:p>
            <a:pPr lvl="0" rtl="0">
              <a:lnSpc>
                <a:spcPct val="95000"/>
              </a:lnSpc>
              <a:spcBef>
                <a:spcPts val="0"/>
              </a:spcBef>
              <a:buClr>
                <a:schemeClr val="dk1"/>
              </a:buClr>
              <a:buSzPct val="61111"/>
              <a:buFont typeface="Arial"/>
              <a:buNone/>
            </a:pPr>
            <a:r>
              <a:rPr lang="en" sz="1800" i="1" dirty="0">
                <a:solidFill>
                  <a:srgbClr val="332B29"/>
                </a:solidFill>
              </a:rPr>
              <a:t> 	</a:t>
            </a:r>
          </a:p>
          <a:p>
            <a:pPr marL="457200" lvl="0" indent="-342900" rtl="0">
              <a:lnSpc>
                <a:spcPct val="95000"/>
              </a:lnSpc>
              <a:spcBef>
                <a:spcPts val="0"/>
              </a:spcBef>
              <a:buClr>
                <a:srgbClr val="332B29"/>
              </a:buClr>
              <a:buSzPct val="100000"/>
              <a:buFont typeface="Arial"/>
              <a:buChar char="●"/>
            </a:pPr>
            <a:r>
              <a:rPr lang="en" sz="1800" dirty="0">
                <a:solidFill>
                  <a:srgbClr val="332B29"/>
                </a:solidFill>
              </a:rPr>
              <a:t>Arguments:</a:t>
            </a:r>
          </a:p>
          <a:p>
            <a:pPr lvl="0" rtl="0">
              <a:lnSpc>
                <a:spcPct val="95000"/>
              </a:lnSpc>
              <a:spcBef>
                <a:spcPts val="0"/>
              </a:spcBef>
              <a:buNone/>
            </a:pPr>
            <a:r>
              <a:rPr lang="en" sz="1800" i="1" dirty="0">
                <a:solidFill>
                  <a:srgbClr val="332B29"/>
                </a:solidFill>
              </a:rPr>
              <a:t>       	</a:t>
            </a:r>
            <a:r>
              <a:rPr lang="en" sz="1800" dirty="0" smtClean="0">
                <a:solidFill>
                  <a:srgbClr val="332B29"/>
                </a:solidFill>
              </a:rPr>
              <a:t>semid </a:t>
            </a:r>
            <a:r>
              <a:rPr lang="en" sz="1800" dirty="0">
                <a:solidFill>
                  <a:srgbClr val="332B29"/>
                </a:solidFill>
              </a:rPr>
              <a:t>:   the number obtained from the call to semget()</a:t>
            </a:r>
          </a:p>
          <a:p>
            <a:pPr lvl="0" rtl="0">
              <a:lnSpc>
                <a:spcPct val="95000"/>
              </a:lnSpc>
              <a:spcBef>
                <a:spcPts val="0"/>
              </a:spcBef>
              <a:buNone/>
            </a:pPr>
            <a:r>
              <a:rPr lang="en" sz="1800" i="1" dirty="0">
                <a:solidFill>
                  <a:srgbClr val="332B29"/>
                </a:solidFill>
              </a:rPr>
              <a:t>       	</a:t>
            </a:r>
            <a:r>
              <a:rPr lang="en" sz="1800" dirty="0" smtClean="0">
                <a:solidFill>
                  <a:srgbClr val="332B29"/>
                </a:solidFill>
              </a:rPr>
              <a:t>sops    </a:t>
            </a:r>
            <a:r>
              <a:rPr lang="en" sz="1800" dirty="0">
                <a:solidFill>
                  <a:srgbClr val="332B29"/>
                </a:solidFill>
              </a:rPr>
              <a:t>:   a pointer to the struct that's filled   with  semaphore</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value</a:t>
            </a:r>
            <a:r>
              <a:rPr lang="en" sz="1800" dirty="0">
                <a:solidFill>
                  <a:srgbClr val="332B29"/>
                </a:solidFill>
              </a:rPr>
              <a:t>.</a:t>
            </a:r>
            <a:r>
              <a:rPr lang="en" sz="1800" i="1" dirty="0">
                <a:solidFill>
                  <a:srgbClr val="332B29"/>
                </a:solidFill>
              </a:rPr>
              <a:t> </a:t>
            </a:r>
            <a:endParaRPr lang="en" sz="1800" i="1" dirty="0" smtClean="0">
              <a:solidFill>
                <a:srgbClr val="332B29"/>
              </a:solidFill>
            </a:endParaRPr>
          </a:p>
          <a:p>
            <a:pPr lvl="0">
              <a:lnSpc>
                <a:spcPct val="95000"/>
              </a:lnSpc>
              <a:buClr>
                <a:schemeClr val="dk1"/>
              </a:buClr>
              <a:buSzPct val="61111"/>
              <a:buNone/>
            </a:pPr>
            <a:r>
              <a:rPr lang="en-US" sz="1800" i="1" dirty="0" smtClean="0">
                <a:solidFill>
                  <a:srgbClr val="332B29"/>
                </a:solidFill>
              </a:rPr>
              <a:t>			</a:t>
            </a:r>
            <a:r>
              <a:rPr lang="en-US" sz="1800" b="1" dirty="0" err="1" smtClean="0">
                <a:solidFill>
                  <a:srgbClr val="332B29"/>
                </a:solidFill>
              </a:rPr>
              <a:t>struct</a:t>
            </a:r>
            <a:r>
              <a:rPr lang="en-US" sz="1800" b="1" dirty="0" smtClean="0">
                <a:solidFill>
                  <a:srgbClr val="332B29"/>
                </a:solidFill>
              </a:rPr>
              <a:t> </a:t>
            </a:r>
            <a:r>
              <a:rPr lang="en-US" sz="1800" b="1" dirty="0" err="1" smtClean="0">
                <a:solidFill>
                  <a:srgbClr val="332B29"/>
                </a:solidFill>
              </a:rPr>
              <a:t>sembuf</a:t>
            </a:r>
            <a:r>
              <a:rPr lang="en-US" sz="1800" b="1" dirty="0" smtClean="0">
                <a:solidFill>
                  <a:srgbClr val="332B29"/>
                </a:solidFill>
              </a:rPr>
              <a:t>:</a:t>
            </a:r>
            <a:endParaRPr lang="en" sz="1800" b="1" dirty="0" smtClean="0">
              <a:solidFill>
                <a:srgbClr val="332B29"/>
              </a:solidFill>
            </a:endParaRPr>
          </a:p>
          <a:p>
            <a:pPr marL="2080260" lvl="5" indent="-285750"/>
            <a:r>
              <a:rPr lang="en-US" sz="1400" dirty="0" smtClean="0"/>
              <a:t>unsigned </a:t>
            </a:r>
            <a:r>
              <a:rPr lang="en-US" sz="1400" dirty="0"/>
              <a:t>short </a:t>
            </a:r>
            <a:r>
              <a:rPr lang="en-US" sz="1400" dirty="0" err="1"/>
              <a:t>sem_num</a:t>
            </a:r>
            <a:r>
              <a:rPr lang="en-US" sz="1400" dirty="0"/>
              <a:t>;  /* semaphore number , first semaphore </a:t>
            </a:r>
            <a:endParaRPr lang="en-US" sz="1400" dirty="0" smtClean="0"/>
          </a:p>
          <a:p>
            <a:pPr marL="2080260" lvl="5" indent="-285750"/>
            <a:r>
              <a:rPr lang="en-US" sz="1400" dirty="0"/>
              <a:t> </a:t>
            </a:r>
            <a:r>
              <a:rPr lang="en-US" sz="1400" dirty="0" smtClean="0"/>
              <a:t>                                                  of </a:t>
            </a:r>
            <a:r>
              <a:rPr lang="en-US" sz="1400" dirty="0"/>
              <a:t>the set is numbered 0 */</a:t>
            </a:r>
          </a:p>
          <a:p>
            <a:pPr marL="2080260" lvl="5" indent="-285750"/>
            <a:r>
              <a:rPr lang="en-US" sz="1400" dirty="0" smtClean="0"/>
              <a:t>short          </a:t>
            </a:r>
            <a:r>
              <a:rPr lang="en-US" sz="1400" dirty="0" err="1"/>
              <a:t>sem_op</a:t>
            </a:r>
            <a:r>
              <a:rPr lang="en-US" sz="1400" dirty="0"/>
              <a:t>;   /* semaphore </a:t>
            </a:r>
            <a:r>
              <a:rPr lang="en-US" sz="1400" dirty="0" smtClean="0"/>
              <a:t>operation, add this integer </a:t>
            </a:r>
            <a:r>
              <a:rPr lang="en-US" sz="1400" dirty="0"/>
              <a:t>*/</a:t>
            </a:r>
          </a:p>
          <a:p>
            <a:pPr marL="2080260" lvl="5" indent="-285750"/>
            <a:r>
              <a:rPr lang="en-US" sz="1400" dirty="0" smtClean="0"/>
              <a:t>short          </a:t>
            </a:r>
            <a:r>
              <a:rPr lang="en-US" sz="1400" dirty="0" err="1"/>
              <a:t>sem_flg</a:t>
            </a:r>
            <a:r>
              <a:rPr lang="en-US" sz="1400" dirty="0"/>
              <a:t>;  /* operation flags */</a:t>
            </a:r>
            <a:endParaRPr lang="en" sz="1400" i="1" dirty="0" smtClean="0">
              <a:solidFill>
                <a:srgbClr val="332B29"/>
              </a:solidFill>
            </a:endParaRPr>
          </a:p>
          <a:p>
            <a:pPr lvl="0" rtl="0">
              <a:lnSpc>
                <a:spcPct val="95000"/>
              </a:lnSpc>
              <a:spcBef>
                <a:spcPts val="0"/>
              </a:spcBef>
              <a:buClr>
                <a:schemeClr val="dk1"/>
              </a:buClr>
              <a:buSzPct val="61111"/>
              <a:buFont typeface="Arial"/>
              <a:buNone/>
            </a:pPr>
            <a:endParaRPr lang="en" sz="1800" i="1" dirty="0">
              <a:solidFill>
                <a:srgbClr val="332B29"/>
              </a:solidFill>
            </a:endParaRPr>
          </a:p>
          <a:p>
            <a:pPr lvl="0" rtl="0">
              <a:lnSpc>
                <a:spcPct val="95000"/>
              </a:lnSpc>
              <a:spcBef>
                <a:spcPts val="0"/>
              </a:spcBef>
              <a:buNone/>
            </a:pPr>
            <a:r>
              <a:rPr lang="en" sz="1800" i="1" dirty="0">
                <a:solidFill>
                  <a:srgbClr val="332B29"/>
                </a:solidFill>
              </a:rPr>
              <a:t>       	</a:t>
            </a:r>
            <a:r>
              <a:rPr lang="en" sz="1800" dirty="0" smtClean="0">
                <a:solidFill>
                  <a:srgbClr val="332B29"/>
                </a:solidFill>
              </a:rPr>
              <a:t>nsop   :</a:t>
            </a:r>
            <a:r>
              <a:rPr lang="en" sz="1800" i="1" dirty="0" smtClean="0">
                <a:solidFill>
                  <a:srgbClr val="332B29"/>
                </a:solidFill>
              </a:rPr>
              <a:t> </a:t>
            </a:r>
            <a:r>
              <a:rPr lang="en" sz="1800" i="1" dirty="0">
                <a:solidFill>
                  <a:srgbClr val="332B29"/>
                </a:solidFill>
              </a:rPr>
              <a:t>	</a:t>
            </a:r>
            <a:r>
              <a:rPr lang="en" sz="1800" dirty="0">
                <a:solidFill>
                  <a:srgbClr val="332B29"/>
                </a:solidFill>
              </a:rPr>
              <a:t>numbers of struct sembufs you're  sending it.</a:t>
            </a:r>
          </a:p>
          <a:p>
            <a:pPr lvl="0" rtl="0">
              <a:lnSpc>
                <a:spcPct val="95000"/>
              </a:lnSpc>
              <a:spcBef>
                <a:spcPts val="0"/>
              </a:spcBef>
              <a:buClr>
                <a:schemeClr val="dk1"/>
              </a:buClr>
              <a:buFont typeface="Arial"/>
              <a:buNone/>
            </a:pPr>
            <a:endParaRPr sz="1800" dirty="0">
              <a:solidFill>
                <a:srgbClr val="332B29"/>
              </a:solidFill>
            </a:endParaRPr>
          </a:p>
          <a:p>
            <a:pPr>
              <a:lnSpc>
                <a:spcPct val="95000"/>
              </a:lnSpc>
              <a:buClr>
                <a:schemeClr val="dk1"/>
              </a:buClr>
              <a:buSzPct val="61111"/>
            </a:pPr>
            <a:r>
              <a:rPr lang="en" sz="1800" dirty="0" smtClean="0">
                <a:solidFill>
                  <a:srgbClr val="332B29"/>
                </a:solidFill>
              </a:rPr>
              <a:t>An </a:t>
            </a:r>
            <a:r>
              <a:rPr lang="en" sz="1800" dirty="0">
                <a:solidFill>
                  <a:srgbClr val="332B29"/>
                </a:solidFill>
              </a:rPr>
              <a:t>array of struct sembufs can be created in order to do a whole </a:t>
            </a:r>
            <a:r>
              <a:rPr lang="en" sz="1800" dirty="0" smtClean="0">
                <a:solidFill>
                  <a:srgbClr val="332B29"/>
                </a:solidFill>
              </a:rPr>
              <a:t>bunch </a:t>
            </a:r>
            <a:r>
              <a:rPr lang="en" sz="1800" dirty="0">
                <a:solidFill>
                  <a:srgbClr val="332B29"/>
                </a:solidFill>
              </a:rPr>
              <a:t>of  semaphore operations at the same time</a:t>
            </a:r>
          </a:p>
        </p:txBody>
      </p:sp>
    </p:spTree>
    <p:extLst>
      <p:ext uri="{BB962C8B-B14F-4D97-AF65-F5344CB8AC3E}">
        <p14:creationId xmlns:p14="http://schemas.microsoft.com/office/powerpoint/2010/main" val="185543957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en-US" sz="4400" b="1" dirty="0"/>
              <a:t>Controlling </a:t>
            </a:r>
            <a:r>
              <a:rPr lang="en-US" sz="4400" b="1" dirty="0" smtClean="0"/>
              <a:t>Semaphores</a:t>
            </a:r>
            <a:endParaRPr lang="en" sz="4400" dirty="0"/>
          </a:p>
        </p:txBody>
      </p:sp>
      <p:sp>
        <p:nvSpPr>
          <p:cNvPr id="439" name="Shape 43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42900">
              <a:lnSpc>
                <a:spcPct val="95000"/>
              </a:lnSpc>
              <a:buClr>
                <a:srgbClr val="332B29"/>
              </a:buClr>
              <a:buSzPct val="100000"/>
              <a:buFont typeface="Arial"/>
              <a:buChar char="●"/>
            </a:pPr>
            <a:r>
              <a:rPr lang="en-US" sz="1800" dirty="0" smtClean="0">
                <a:solidFill>
                  <a:srgbClr val="332B29"/>
                </a:solidFill>
              </a:rPr>
              <a:t>R</a:t>
            </a:r>
            <a:r>
              <a:rPr lang="en" sz="1800" dirty="0" smtClean="0">
                <a:solidFill>
                  <a:srgbClr val="332B29"/>
                </a:solidFill>
              </a:rPr>
              <a:t>emove semphore can </a:t>
            </a:r>
            <a:r>
              <a:rPr lang="en" sz="1800" dirty="0">
                <a:solidFill>
                  <a:srgbClr val="332B29"/>
                </a:solidFill>
              </a:rPr>
              <a:t>use the Unix command ipcrm or through a call to </a:t>
            </a:r>
            <a:r>
              <a:rPr lang="en" sz="1800" b="1" dirty="0">
                <a:solidFill>
                  <a:srgbClr val="332B29"/>
                </a:solidFill>
              </a:rPr>
              <a:t>semctl</a:t>
            </a:r>
            <a:r>
              <a:rPr lang="en" sz="1800" dirty="0">
                <a:solidFill>
                  <a:srgbClr val="332B29"/>
                </a:solidFill>
              </a:rPr>
              <a:t>() with the proper arguments</a:t>
            </a:r>
            <a:r>
              <a:rPr lang="en" sz="1800" dirty="0" smtClean="0">
                <a:solidFill>
                  <a:srgbClr val="332B29"/>
                </a:solidFill>
              </a:rPr>
              <a:t>. </a:t>
            </a:r>
          </a:p>
          <a:p>
            <a:pPr marL="823913" lvl="1" indent="-342900">
              <a:lnSpc>
                <a:spcPct val="95000"/>
              </a:lnSpc>
              <a:buClr>
                <a:srgbClr val="332B29"/>
              </a:buClr>
              <a:buSzPct val="100000"/>
              <a:buFont typeface="Arial"/>
              <a:buChar char="●"/>
            </a:pPr>
            <a:r>
              <a:rPr lang="en-US" sz="1600" b="1" dirty="0" err="1" smtClean="0">
                <a:solidFill>
                  <a:srgbClr val="332B29"/>
                </a:solidFill>
              </a:rPr>
              <a:t>ipcrm</a:t>
            </a:r>
            <a:r>
              <a:rPr lang="en-US" sz="1600" b="1" dirty="0" smtClean="0">
                <a:solidFill>
                  <a:srgbClr val="332B29"/>
                </a:solidFill>
              </a:rPr>
              <a:t> </a:t>
            </a:r>
            <a:r>
              <a:rPr lang="en-US" sz="1600" b="1" dirty="0">
                <a:solidFill>
                  <a:srgbClr val="332B29"/>
                </a:solidFill>
              </a:rPr>
              <a:t>[ [-q </a:t>
            </a:r>
            <a:r>
              <a:rPr lang="en-US" sz="1600" b="1" dirty="0" err="1">
                <a:solidFill>
                  <a:srgbClr val="332B29"/>
                </a:solidFill>
              </a:rPr>
              <a:t>msqid</a:t>
            </a:r>
            <a:r>
              <a:rPr lang="en-US" sz="1600" b="1" dirty="0">
                <a:solidFill>
                  <a:srgbClr val="332B29"/>
                </a:solidFill>
              </a:rPr>
              <a:t>] [-m </a:t>
            </a:r>
            <a:r>
              <a:rPr lang="en-US" sz="1600" b="1" dirty="0" err="1">
                <a:solidFill>
                  <a:srgbClr val="332B29"/>
                </a:solidFill>
              </a:rPr>
              <a:t>shmid</a:t>
            </a:r>
            <a:r>
              <a:rPr lang="en-US" sz="1600" b="1" dirty="0">
                <a:solidFill>
                  <a:srgbClr val="332B29"/>
                </a:solidFill>
              </a:rPr>
              <a:t>] [-s </a:t>
            </a:r>
            <a:r>
              <a:rPr lang="en-US" sz="1600" b="1" dirty="0" err="1">
                <a:solidFill>
                  <a:srgbClr val="332B29"/>
                </a:solidFill>
              </a:rPr>
              <a:t>semid</a:t>
            </a:r>
            <a:r>
              <a:rPr lang="en-US" sz="1600" b="1" dirty="0">
                <a:solidFill>
                  <a:srgbClr val="332B29"/>
                </a:solidFill>
              </a:rPr>
              <a:t>]</a:t>
            </a:r>
            <a:endParaRPr lang="en" sz="1600" b="1" dirty="0" smtClean="0">
              <a:solidFill>
                <a:srgbClr val="332B29"/>
              </a:solidFill>
            </a:endParaRPr>
          </a:p>
          <a:p>
            <a:pPr marL="457200" lvl="0" indent="-342900" rtl="0">
              <a:lnSpc>
                <a:spcPct val="95000"/>
              </a:lnSpc>
              <a:spcBef>
                <a:spcPts val="0"/>
              </a:spcBef>
              <a:buClr>
                <a:srgbClr val="332B29"/>
              </a:buClr>
              <a:buSzPct val="100000"/>
              <a:buFont typeface="Arial"/>
              <a:buChar char="●"/>
            </a:pPr>
            <a:endParaRPr lang="en" sz="1800" dirty="0" smtClean="0">
              <a:solidFill>
                <a:srgbClr val="332B29"/>
              </a:solidFill>
            </a:endParaRPr>
          </a:p>
          <a:p>
            <a:pPr marL="457200" lvl="0" indent="-342900">
              <a:lnSpc>
                <a:spcPct val="95000"/>
              </a:lnSpc>
              <a:buClr>
                <a:srgbClr val="332B29"/>
              </a:buClr>
              <a:buSzPct val="100000"/>
              <a:buFont typeface="Arial"/>
              <a:buChar char="●"/>
            </a:pPr>
            <a:r>
              <a:rPr lang="en" sz="1800" b="1" dirty="0">
                <a:solidFill>
                  <a:srgbClr val="332B29"/>
                </a:solidFill>
              </a:rPr>
              <a:t>semctl</a:t>
            </a:r>
            <a:r>
              <a:rPr lang="en" sz="1800" dirty="0">
                <a:solidFill>
                  <a:srgbClr val="332B29"/>
                </a:solidFill>
              </a:rPr>
              <a:t>() </a:t>
            </a:r>
            <a:r>
              <a:rPr lang="en-US" sz="1800" dirty="0" smtClean="0"/>
              <a:t>changes </a:t>
            </a:r>
            <a:r>
              <a:rPr lang="en-US" sz="1800" dirty="0"/>
              <a:t>permissions and other characteristics of a semaphore set.</a:t>
            </a:r>
            <a:endParaRPr lang="en" sz="1800" dirty="0">
              <a:solidFill>
                <a:srgbClr val="332B29"/>
              </a:solidFill>
            </a:endParaRPr>
          </a:p>
          <a:p>
            <a:pPr lvl="0" rtl="0">
              <a:lnSpc>
                <a:spcPct val="95000"/>
              </a:lnSpc>
              <a:spcBef>
                <a:spcPts val="0"/>
              </a:spcBef>
              <a:buClr>
                <a:schemeClr val="dk1"/>
              </a:buClr>
              <a:buSzPct val="61111"/>
              <a:buFont typeface="Arial"/>
              <a:buNone/>
            </a:pPr>
            <a:r>
              <a:rPr lang="en" sz="1800" dirty="0">
                <a:solidFill>
                  <a:srgbClr val="332B29"/>
                </a:solidFill>
              </a:rPr>
              <a:t> </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     int </a:t>
            </a:r>
            <a:r>
              <a:rPr lang="en" sz="1800" b="1" dirty="0">
                <a:solidFill>
                  <a:srgbClr val="332B29"/>
                </a:solidFill>
              </a:rPr>
              <a:t>semctl</a:t>
            </a:r>
            <a:r>
              <a:rPr lang="en" sz="1800" dirty="0">
                <a:solidFill>
                  <a:srgbClr val="332B29"/>
                </a:solidFill>
              </a:rPr>
              <a:t>(int </a:t>
            </a:r>
            <a:r>
              <a:rPr lang="en" sz="1800" i="1" dirty="0">
                <a:solidFill>
                  <a:srgbClr val="332B29"/>
                </a:solidFill>
              </a:rPr>
              <a:t>semid</a:t>
            </a:r>
            <a:r>
              <a:rPr lang="en" sz="1800" dirty="0">
                <a:solidFill>
                  <a:srgbClr val="332B29"/>
                </a:solidFill>
              </a:rPr>
              <a:t>, int </a:t>
            </a:r>
            <a:r>
              <a:rPr lang="en" sz="1800" i="1" dirty="0">
                <a:solidFill>
                  <a:srgbClr val="332B29"/>
                </a:solidFill>
              </a:rPr>
              <a:t>semnum</a:t>
            </a:r>
            <a:r>
              <a:rPr lang="en" sz="1800" dirty="0">
                <a:solidFill>
                  <a:srgbClr val="332B29"/>
                </a:solidFill>
              </a:rPr>
              <a:t>, int </a:t>
            </a:r>
            <a:r>
              <a:rPr lang="en" sz="1800" i="1" dirty="0">
                <a:solidFill>
                  <a:srgbClr val="332B29"/>
                </a:solidFill>
              </a:rPr>
              <a:t>cmd</a:t>
            </a:r>
            <a:r>
              <a:rPr lang="en" sz="1800" dirty="0">
                <a:solidFill>
                  <a:srgbClr val="332B29"/>
                </a:solidFill>
              </a:rPr>
              <a:t>, union semun </a:t>
            </a:r>
            <a:r>
              <a:rPr lang="en" sz="1800" i="1" dirty="0">
                <a:solidFill>
                  <a:srgbClr val="332B29"/>
                </a:solidFill>
              </a:rPr>
              <a:t>arg</a:t>
            </a:r>
            <a:r>
              <a:rPr lang="en" sz="1800" dirty="0">
                <a:solidFill>
                  <a:srgbClr val="332B29"/>
                </a:solidFill>
              </a:rPr>
              <a:t>);</a:t>
            </a:r>
          </a:p>
          <a:p>
            <a:pPr lvl="0" rtl="0">
              <a:lnSpc>
                <a:spcPct val="95000"/>
              </a:lnSpc>
              <a:spcBef>
                <a:spcPts val="0"/>
              </a:spcBef>
              <a:buClr>
                <a:schemeClr val="dk1"/>
              </a:buClr>
              <a:buSzPct val="61111"/>
              <a:buFont typeface="Arial"/>
              <a:buNone/>
            </a:pPr>
            <a:r>
              <a:rPr lang="en" sz="1800" dirty="0">
                <a:solidFill>
                  <a:srgbClr val="332B29"/>
                </a:solidFill>
              </a:rPr>
              <a:t> </a:t>
            </a:r>
          </a:p>
          <a:p>
            <a:pPr marL="457200" lvl="0" indent="-342900" rtl="0">
              <a:lnSpc>
                <a:spcPct val="95000"/>
              </a:lnSpc>
              <a:spcBef>
                <a:spcPts val="0"/>
              </a:spcBef>
              <a:buClr>
                <a:srgbClr val="332B29"/>
              </a:buClr>
              <a:buSzPct val="100000"/>
              <a:buFont typeface="Arial"/>
              <a:buChar char="●"/>
            </a:pPr>
            <a:r>
              <a:rPr lang="en" sz="1800" dirty="0">
                <a:solidFill>
                  <a:srgbClr val="332B29"/>
                </a:solidFill>
              </a:rPr>
              <a:t>Arguments:</a:t>
            </a:r>
          </a:p>
          <a:p>
            <a:pPr lvl="0" rtl="0">
              <a:lnSpc>
                <a:spcPct val="95000"/>
              </a:lnSpc>
              <a:spcBef>
                <a:spcPts val="0"/>
              </a:spcBef>
              <a:buNone/>
            </a:pPr>
            <a:endParaRPr sz="1800" dirty="0">
              <a:solidFill>
                <a:srgbClr val="332B29"/>
              </a:solidFill>
            </a:endParaRPr>
          </a:p>
          <a:p>
            <a:pPr lvl="0" rtl="0">
              <a:lnSpc>
                <a:spcPct val="95000"/>
              </a:lnSpc>
              <a:spcBef>
                <a:spcPts val="0"/>
              </a:spcBef>
              <a:buClr>
                <a:schemeClr val="dk1"/>
              </a:buClr>
              <a:buSzPct val="61111"/>
              <a:buFont typeface="Arial"/>
              <a:buNone/>
            </a:pPr>
            <a:r>
              <a:rPr lang="en" sz="1800" i="1" dirty="0">
                <a:solidFill>
                  <a:srgbClr val="332B29"/>
                </a:solidFill>
              </a:rPr>
              <a:t>   	         </a:t>
            </a:r>
            <a:r>
              <a:rPr lang="en" sz="1800" dirty="0" smtClean="0">
                <a:solidFill>
                  <a:srgbClr val="332B29"/>
                </a:solidFill>
              </a:rPr>
              <a:t>sem : </a:t>
            </a:r>
            <a:r>
              <a:rPr lang="en" sz="1800" dirty="0">
                <a:solidFill>
                  <a:srgbClr val="332B29"/>
                </a:solidFill>
              </a:rPr>
              <a:t>semaphore ID.</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cmd: IPC_RMID</a:t>
            </a:r>
            <a:r>
              <a:rPr lang="en" sz="1800" dirty="0">
                <a:solidFill>
                  <a:srgbClr val="332B29"/>
                </a:solidFill>
              </a:rPr>
              <a:t>, which tells semctl() to remove that semaphore set.</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semnum</a:t>
            </a:r>
            <a:r>
              <a:rPr lang="en" sz="1800" dirty="0">
                <a:solidFill>
                  <a:srgbClr val="332B29"/>
                </a:solidFill>
              </a:rPr>
              <a:t>: anything </a:t>
            </a:r>
          </a:p>
          <a:p>
            <a:pPr lvl="0" rtl="0">
              <a:lnSpc>
                <a:spcPct val="95000"/>
              </a:lnSpc>
              <a:spcBef>
                <a:spcPts val="0"/>
              </a:spcBef>
              <a:buClr>
                <a:schemeClr val="dk1"/>
              </a:buClr>
              <a:buSzPct val="61111"/>
              <a:buFont typeface="Arial"/>
              <a:buNone/>
            </a:pPr>
            <a:r>
              <a:rPr lang="en" sz="1800" dirty="0">
                <a:solidFill>
                  <a:srgbClr val="332B29"/>
                </a:solidFill>
              </a:rPr>
              <a:t>   	    	</a:t>
            </a:r>
            <a:r>
              <a:rPr lang="en" sz="1800" dirty="0" smtClean="0">
                <a:solidFill>
                  <a:srgbClr val="332B29"/>
                </a:solidFill>
              </a:rPr>
              <a:t>arg</a:t>
            </a:r>
            <a:r>
              <a:rPr lang="en" sz="1800" dirty="0">
                <a:solidFill>
                  <a:srgbClr val="332B29"/>
                </a:solidFill>
              </a:rPr>
              <a:t>: </a:t>
            </a:r>
            <a:r>
              <a:rPr lang="en" sz="1800" dirty="0" smtClean="0">
                <a:solidFill>
                  <a:srgbClr val="332B29"/>
                </a:solidFill>
              </a:rPr>
              <a:t>anything </a:t>
            </a:r>
            <a:endParaRPr lang="en" sz="1800" dirty="0">
              <a:solidFill>
                <a:srgbClr val="332B29"/>
              </a:solidFill>
            </a:endParaRPr>
          </a:p>
          <a:p>
            <a:pPr>
              <a:spcBef>
                <a:spcPts val="0"/>
              </a:spcBef>
              <a:buNone/>
            </a:pPr>
            <a:endParaRPr sz="1800" dirty="0"/>
          </a:p>
        </p:txBody>
      </p:sp>
    </p:spTree>
    <p:extLst>
      <p:ext uri="{BB962C8B-B14F-4D97-AF65-F5344CB8AC3E}">
        <p14:creationId xmlns:p14="http://schemas.microsoft.com/office/powerpoint/2010/main" val="411332307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cmd arguments</a:t>
            </a:r>
          </a:p>
        </p:txBody>
      </p:sp>
      <p:sp>
        <p:nvSpPr>
          <p:cNvPr id="445" name="Shape 445"/>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17500" rtl="0">
              <a:spcBef>
                <a:spcPts val="0"/>
              </a:spcBef>
              <a:buClr>
                <a:schemeClr val="dk1"/>
              </a:buClr>
              <a:buSzPct val="100000"/>
              <a:buFont typeface="Arial"/>
              <a:buChar char="●"/>
            </a:pPr>
            <a:r>
              <a:rPr lang="en" sz="1400"/>
              <a:t>IPC_STAT : Fetch the semid_ds structure for this set, storing it in the structure pointed to by   </a:t>
            </a:r>
          </a:p>
          <a:p>
            <a:pPr lvl="0" rtl="0">
              <a:spcBef>
                <a:spcPts val="0"/>
              </a:spcBef>
              <a:buNone/>
            </a:pPr>
            <a:r>
              <a:rPr lang="en" sz="1400"/>
              <a:t>                                  arg.buf.</a:t>
            </a:r>
          </a:p>
          <a:p>
            <a:pPr lvl="0" rtl="0">
              <a:spcBef>
                <a:spcPts val="0"/>
              </a:spcBef>
              <a:buNone/>
            </a:pPr>
            <a:endParaRPr sz="1400"/>
          </a:p>
          <a:p>
            <a:pPr marL="457200" lvl="0" indent="-317500" rtl="0">
              <a:spcBef>
                <a:spcPts val="0"/>
              </a:spcBef>
              <a:buClr>
                <a:schemeClr val="dk1"/>
              </a:buClr>
              <a:buSzPct val="100000"/>
              <a:buFont typeface="Arial"/>
              <a:buChar char="●"/>
            </a:pPr>
            <a:r>
              <a:rPr lang="en" sz="1400"/>
              <a:t>IPC_SET    : Set the sem_perm.uid, sem_perm.gid, and sem_perm.mode fields from the  </a:t>
            </a:r>
          </a:p>
          <a:p>
            <a:pPr lvl="0" rtl="0">
              <a:spcBef>
                <a:spcPts val="0"/>
              </a:spcBef>
              <a:buNone/>
            </a:pPr>
            <a:r>
              <a:rPr lang="en" sz="1400"/>
              <a:t>                                  structure  pointed to by arg.buf in the semid_ds structure associated with this set.</a:t>
            </a:r>
          </a:p>
          <a:p>
            <a:pPr lvl="0" rtl="0">
              <a:spcBef>
                <a:spcPts val="0"/>
              </a:spcBef>
              <a:buNone/>
            </a:pPr>
            <a:endParaRPr sz="1400"/>
          </a:p>
          <a:p>
            <a:pPr marL="457200" lvl="0" indent="-317500" rtl="0">
              <a:spcBef>
                <a:spcPts val="0"/>
              </a:spcBef>
              <a:buClr>
                <a:schemeClr val="dk1"/>
              </a:buClr>
              <a:buSzPct val="100000"/>
              <a:buFont typeface="Arial"/>
              <a:buChar char="●"/>
            </a:pPr>
            <a:r>
              <a:rPr lang="en" sz="1400"/>
              <a:t>IPC_RMID : Remove the semaphore set from the system. This removal is immediate.</a:t>
            </a:r>
          </a:p>
          <a:p>
            <a:pPr lvl="0" rtl="0">
              <a:spcBef>
                <a:spcPts val="0"/>
              </a:spcBef>
              <a:buNone/>
            </a:pPr>
            <a:endParaRPr sz="1400"/>
          </a:p>
          <a:p>
            <a:pPr marL="457200" lvl="0" indent="-317500" rtl="0">
              <a:spcBef>
                <a:spcPts val="0"/>
              </a:spcBef>
              <a:buClr>
                <a:schemeClr val="dk1"/>
              </a:buClr>
              <a:buSzPct val="100000"/>
              <a:buFont typeface="Arial"/>
              <a:buChar char="●"/>
            </a:pPr>
            <a:r>
              <a:rPr lang="en" sz="1400"/>
              <a:t>GETVAL :      Return the value of semval for the member semnum.</a:t>
            </a:r>
          </a:p>
          <a:p>
            <a:pPr lvl="0" rtl="0">
              <a:spcBef>
                <a:spcPts val="0"/>
              </a:spcBef>
              <a:buNone/>
            </a:pPr>
            <a:endParaRPr sz="1400"/>
          </a:p>
          <a:p>
            <a:pPr marL="457200" lvl="0" indent="-317500" rtl="0">
              <a:spcBef>
                <a:spcPts val="0"/>
              </a:spcBef>
              <a:buClr>
                <a:schemeClr val="dk1"/>
              </a:buClr>
              <a:buSzPct val="100000"/>
              <a:buFont typeface="Arial"/>
              <a:buChar char="●"/>
            </a:pPr>
            <a:r>
              <a:rPr lang="en" sz="1400"/>
              <a:t>SETVAL :       Set the value of semval for the member semnum. The value is specified by </a:t>
            </a:r>
          </a:p>
          <a:p>
            <a:pPr lvl="0" rtl="0">
              <a:spcBef>
                <a:spcPts val="0"/>
              </a:spcBef>
              <a:buNone/>
            </a:pPr>
            <a:r>
              <a:rPr lang="en" sz="1400"/>
              <a:t>                                    arg.val.</a:t>
            </a:r>
          </a:p>
          <a:p>
            <a:pPr lvl="0" rtl="0">
              <a:spcBef>
                <a:spcPts val="0"/>
              </a:spcBef>
              <a:buNone/>
            </a:pPr>
            <a:endParaRPr sz="1400"/>
          </a:p>
          <a:p>
            <a:pPr lvl="0" rtl="0">
              <a:spcBef>
                <a:spcPts val="0"/>
              </a:spcBef>
              <a:buClr>
                <a:schemeClr val="dk1"/>
              </a:buClr>
              <a:buFont typeface="Arial"/>
              <a:buNone/>
            </a:pPr>
            <a:endParaRPr sz="1400"/>
          </a:p>
          <a:p>
            <a:pPr>
              <a:spcBef>
                <a:spcPts val="0"/>
              </a:spcBef>
              <a:buNone/>
            </a:pPr>
            <a:endParaRPr sz="1400"/>
          </a:p>
        </p:txBody>
      </p:sp>
    </p:spTree>
    <p:extLst>
      <p:ext uri="{BB962C8B-B14F-4D97-AF65-F5344CB8AC3E}">
        <p14:creationId xmlns:p14="http://schemas.microsoft.com/office/powerpoint/2010/main" val="369549625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Semphore</a:t>
            </a:r>
            <a:r>
              <a:rPr lang="en-US" dirty="0" smtClean="0"/>
              <a:t> Example (C++)</a:t>
            </a:r>
            <a:endParaRPr lang="en-US" dirty="0"/>
          </a:p>
        </p:txBody>
      </p:sp>
      <p:sp>
        <p:nvSpPr>
          <p:cNvPr id="3" name="Content Placeholder 2"/>
          <p:cNvSpPr>
            <a:spLocks noGrp="1"/>
          </p:cNvSpPr>
          <p:nvPr>
            <p:ph idx="1"/>
          </p:nvPr>
        </p:nvSpPr>
        <p:spPr/>
        <p:txBody>
          <a:bodyPr/>
          <a:lstStyle/>
          <a:p>
            <a:r>
              <a:rPr lang="en-US" sz="3600" b="1" i="1" dirty="0"/>
              <a:t>$ </a:t>
            </a:r>
            <a:r>
              <a:rPr lang="en-US" sz="3600" b="1" i="1" dirty="0" err="1"/>
              <a:t>ipcs</a:t>
            </a:r>
            <a:r>
              <a:rPr lang="en-US" sz="3600" b="1" i="1" dirty="0"/>
              <a:t> –</a:t>
            </a:r>
            <a:r>
              <a:rPr lang="en-US" sz="3600" b="1" i="1" dirty="0" smtClean="0"/>
              <a:t>s</a:t>
            </a:r>
          </a:p>
          <a:p>
            <a:pPr marL="0" indent="0">
              <a:buNone/>
            </a:pPr>
            <a:r>
              <a:rPr lang="en-US" sz="1000" dirty="0"/>
              <a:t>#include &lt;sys/</a:t>
            </a:r>
            <a:r>
              <a:rPr lang="en-US" sz="1000" dirty="0" err="1"/>
              <a:t>types.h</a:t>
            </a:r>
            <a:r>
              <a:rPr lang="en-US" sz="1000" dirty="0"/>
              <a:t>&gt; </a:t>
            </a:r>
          </a:p>
          <a:p>
            <a:pPr marL="0" indent="0">
              <a:buNone/>
            </a:pPr>
            <a:r>
              <a:rPr lang="en-US" sz="1000" dirty="0"/>
              <a:t>#include &lt;sys/</a:t>
            </a:r>
            <a:r>
              <a:rPr lang="en-US" sz="1000" dirty="0" err="1"/>
              <a:t>ipc.h</a:t>
            </a:r>
            <a:r>
              <a:rPr lang="en-US" sz="1000" dirty="0"/>
              <a:t>&gt; </a:t>
            </a:r>
          </a:p>
          <a:p>
            <a:pPr marL="0" indent="0">
              <a:buNone/>
            </a:pPr>
            <a:r>
              <a:rPr lang="en-US" sz="1000" dirty="0"/>
              <a:t>#include &lt;sys/</a:t>
            </a:r>
            <a:r>
              <a:rPr lang="en-US" sz="1000" dirty="0" err="1"/>
              <a:t>sem.h</a:t>
            </a:r>
            <a:r>
              <a:rPr lang="en-US" sz="1000" dirty="0"/>
              <a:t>&gt; </a:t>
            </a:r>
          </a:p>
          <a:p>
            <a:pPr marL="0" indent="0">
              <a:buNone/>
            </a:pPr>
            <a:endParaRPr lang="en-US" sz="1000" dirty="0"/>
          </a:p>
          <a:p>
            <a:pPr marL="0" indent="0">
              <a:buNone/>
            </a:pPr>
            <a:r>
              <a:rPr lang="en-US" sz="1000" dirty="0"/>
              <a:t>... </a:t>
            </a:r>
          </a:p>
          <a:p>
            <a:pPr marL="0" indent="0">
              <a:buNone/>
            </a:pPr>
            <a:r>
              <a:rPr lang="en-US" sz="1000" dirty="0" err="1"/>
              <a:t>key_t</a:t>
            </a:r>
            <a:r>
              <a:rPr lang="en-US" sz="1000" dirty="0"/>
              <a:t> key; /* key to pass to </a:t>
            </a:r>
            <a:r>
              <a:rPr lang="en-US" sz="1000" dirty="0" err="1"/>
              <a:t>semget</a:t>
            </a:r>
            <a:r>
              <a:rPr lang="en-US" sz="1000" dirty="0"/>
              <a:t>() */ </a:t>
            </a:r>
          </a:p>
          <a:p>
            <a:pPr marL="0" indent="0">
              <a:buNone/>
            </a:pPr>
            <a:r>
              <a:rPr lang="nb-NO" sz="1000" dirty="0"/>
              <a:t>int semflg; /* semflg to pass tosemget() */ </a:t>
            </a:r>
          </a:p>
          <a:p>
            <a:pPr marL="0" indent="0">
              <a:buNone/>
            </a:pPr>
            <a:r>
              <a:rPr lang="en-US" sz="1000" dirty="0" err="1"/>
              <a:t>int</a:t>
            </a:r>
            <a:r>
              <a:rPr lang="en-US" sz="1000" dirty="0"/>
              <a:t> </a:t>
            </a:r>
            <a:r>
              <a:rPr lang="en-US" sz="1000" dirty="0" err="1"/>
              <a:t>nsems</a:t>
            </a:r>
            <a:r>
              <a:rPr lang="en-US" sz="1000" dirty="0"/>
              <a:t>; /* </a:t>
            </a:r>
            <a:r>
              <a:rPr lang="en-US" sz="1000" dirty="0" err="1"/>
              <a:t>nsems</a:t>
            </a:r>
            <a:r>
              <a:rPr lang="en-US" sz="1000" dirty="0"/>
              <a:t> to pass to </a:t>
            </a:r>
            <a:r>
              <a:rPr lang="en-US" sz="1000" dirty="0" err="1"/>
              <a:t>semget</a:t>
            </a:r>
            <a:r>
              <a:rPr lang="en-US" sz="1000" dirty="0"/>
              <a:t>() */ </a:t>
            </a:r>
          </a:p>
          <a:p>
            <a:pPr marL="0" indent="0">
              <a:buNone/>
            </a:pPr>
            <a:r>
              <a:rPr lang="en-US" sz="1000" dirty="0" err="1"/>
              <a:t>int</a:t>
            </a:r>
            <a:r>
              <a:rPr lang="en-US" sz="1000" dirty="0"/>
              <a:t> </a:t>
            </a:r>
            <a:r>
              <a:rPr lang="en-US" sz="1000" dirty="0" err="1"/>
              <a:t>semid</a:t>
            </a:r>
            <a:r>
              <a:rPr lang="en-US" sz="1000" dirty="0"/>
              <a:t>; /* return value from </a:t>
            </a:r>
            <a:r>
              <a:rPr lang="en-US" sz="1000" dirty="0" err="1"/>
              <a:t>semget</a:t>
            </a:r>
            <a:r>
              <a:rPr lang="en-US" sz="1000" dirty="0"/>
              <a:t>() */ </a:t>
            </a:r>
          </a:p>
          <a:p>
            <a:pPr marL="0" indent="0">
              <a:buNone/>
            </a:pPr>
            <a:endParaRPr lang="en-US" sz="1000" dirty="0"/>
          </a:p>
          <a:p>
            <a:pPr marL="0" indent="0">
              <a:buNone/>
            </a:pPr>
            <a:r>
              <a:rPr lang="en-US" sz="1000" dirty="0"/>
              <a:t>... </a:t>
            </a:r>
          </a:p>
          <a:p>
            <a:pPr marL="0" indent="0">
              <a:buNone/>
            </a:pPr>
            <a:endParaRPr lang="en-US" sz="1000" dirty="0"/>
          </a:p>
          <a:p>
            <a:pPr marL="0" indent="0">
              <a:buNone/>
            </a:pPr>
            <a:r>
              <a:rPr lang="en-US" sz="1000" dirty="0"/>
              <a:t>key = ... </a:t>
            </a:r>
          </a:p>
          <a:p>
            <a:pPr marL="0" indent="0">
              <a:buNone/>
            </a:pPr>
            <a:r>
              <a:rPr lang="en-US" sz="1000" dirty="0" err="1"/>
              <a:t>nsems</a:t>
            </a:r>
            <a:r>
              <a:rPr lang="en-US" sz="1000" dirty="0"/>
              <a:t> = ...</a:t>
            </a:r>
          </a:p>
          <a:p>
            <a:pPr marL="0" indent="0">
              <a:buNone/>
            </a:pPr>
            <a:r>
              <a:rPr lang="en-US" sz="1000" dirty="0" err="1"/>
              <a:t>semflg</a:t>
            </a:r>
            <a:r>
              <a:rPr lang="en-US" sz="1000" dirty="0"/>
              <a:t> = ... ... </a:t>
            </a:r>
          </a:p>
          <a:p>
            <a:pPr marL="0" indent="0">
              <a:buNone/>
            </a:pPr>
            <a:r>
              <a:rPr lang="en-US" sz="1000" dirty="0"/>
              <a:t>if ((</a:t>
            </a:r>
            <a:r>
              <a:rPr lang="en-US" sz="1000" dirty="0" err="1"/>
              <a:t>semid</a:t>
            </a:r>
            <a:r>
              <a:rPr lang="en-US" sz="1000" dirty="0"/>
              <a:t> = </a:t>
            </a:r>
            <a:r>
              <a:rPr lang="en-US" sz="1000" dirty="0" err="1"/>
              <a:t>semget</a:t>
            </a:r>
            <a:r>
              <a:rPr lang="en-US" sz="1000" dirty="0"/>
              <a:t>(key, </a:t>
            </a:r>
            <a:r>
              <a:rPr lang="en-US" sz="1000" dirty="0" err="1"/>
              <a:t>nsems</a:t>
            </a:r>
            <a:r>
              <a:rPr lang="en-US" sz="1000" dirty="0"/>
              <a:t>, </a:t>
            </a:r>
            <a:r>
              <a:rPr lang="en-US" sz="1000" dirty="0" err="1"/>
              <a:t>semflg</a:t>
            </a:r>
            <a:r>
              <a:rPr lang="en-US" sz="1000" dirty="0"/>
              <a:t>)) == -1) {</a:t>
            </a:r>
          </a:p>
          <a:p>
            <a:pPr marL="0" indent="0">
              <a:buNone/>
            </a:pPr>
            <a:r>
              <a:rPr lang="en-US" sz="1000" dirty="0"/>
              <a:t>		</a:t>
            </a:r>
            <a:r>
              <a:rPr lang="en-US" sz="1000" dirty="0" err="1"/>
              <a:t>perror</a:t>
            </a:r>
            <a:r>
              <a:rPr lang="en-US" sz="1000" dirty="0"/>
              <a:t>("</a:t>
            </a:r>
            <a:r>
              <a:rPr lang="en-US" sz="1000" dirty="0" err="1"/>
              <a:t>semget</a:t>
            </a:r>
            <a:r>
              <a:rPr lang="en-US" sz="1000" dirty="0"/>
              <a:t>: </a:t>
            </a:r>
            <a:r>
              <a:rPr lang="en-US" sz="1000" dirty="0" err="1"/>
              <a:t>semget</a:t>
            </a:r>
            <a:r>
              <a:rPr lang="en-US" sz="1000" dirty="0"/>
              <a:t> failed"); </a:t>
            </a:r>
          </a:p>
          <a:p>
            <a:pPr marL="0" indent="0">
              <a:buNone/>
            </a:pPr>
            <a:r>
              <a:rPr lang="en-US" sz="1000" dirty="0"/>
              <a:t>		exit(1); } </a:t>
            </a:r>
          </a:p>
          <a:p>
            <a:pPr marL="0" indent="0">
              <a:buNone/>
            </a:pPr>
            <a:r>
              <a:rPr lang="en-US" sz="1000" dirty="0"/>
              <a:t>else </a:t>
            </a:r>
          </a:p>
          <a:p>
            <a:pPr marL="0" indent="0">
              <a:buNone/>
            </a:pPr>
            <a:r>
              <a:rPr lang="en-US" sz="1000" dirty="0"/>
              <a:t>   ...</a:t>
            </a:r>
            <a:endParaRPr lang="en-US" sz="1000" b="1" dirty="0"/>
          </a:p>
        </p:txBody>
      </p:sp>
    </p:spTree>
    <p:extLst>
      <p:ext uri="{BB962C8B-B14F-4D97-AF65-F5344CB8AC3E}">
        <p14:creationId xmlns:p14="http://schemas.microsoft.com/office/powerpoint/2010/main" val="3473677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Semphore</a:t>
            </a:r>
            <a:r>
              <a:rPr lang="en-US" dirty="0" smtClean="0"/>
              <a:t> Example (C++)</a:t>
            </a:r>
            <a:endParaRPr lang="en-US" dirty="0"/>
          </a:p>
        </p:txBody>
      </p:sp>
      <p:sp>
        <p:nvSpPr>
          <p:cNvPr id="3" name="Content Placeholder 2"/>
          <p:cNvSpPr>
            <a:spLocks noGrp="1"/>
          </p:cNvSpPr>
          <p:nvPr>
            <p:ph idx="1"/>
          </p:nvPr>
        </p:nvSpPr>
        <p:spPr/>
        <p:txBody>
          <a:bodyPr/>
          <a:lstStyle/>
          <a:p>
            <a:r>
              <a:rPr lang="en-US" dirty="0"/>
              <a:t>g++ -o </a:t>
            </a:r>
            <a:r>
              <a:rPr lang="en-US" dirty="0" smtClean="0"/>
              <a:t>a </a:t>
            </a:r>
            <a:r>
              <a:rPr lang="en-US" dirty="0"/>
              <a:t>myC.cpp</a:t>
            </a:r>
          </a:p>
          <a:p>
            <a:r>
              <a:rPr lang="en-US" dirty="0"/>
              <a:t>g++ -o </a:t>
            </a:r>
            <a:r>
              <a:rPr lang="en-US" dirty="0" smtClean="0"/>
              <a:t>b </a:t>
            </a:r>
            <a:r>
              <a:rPr lang="en-US" dirty="0"/>
              <a:t>myC.cpp</a:t>
            </a:r>
          </a:p>
          <a:p>
            <a:r>
              <a:rPr lang="en-US" dirty="0"/>
              <a:t>g++ -o </a:t>
            </a:r>
            <a:r>
              <a:rPr lang="en-US" dirty="0" smtClean="0"/>
              <a:t>c </a:t>
            </a:r>
            <a:r>
              <a:rPr lang="en-US" dirty="0"/>
              <a:t>myC.cpp</a:t>
            </a:r>
          </a:p>
          <a:p>
            <a:r>
              <a:rPr lang="en-US" dirty="0" smtClean="0"/>
              <a:t>Execute Order</a:t>
            </a:r>
          </a:p>
          <a:p>
            <a:pPr lvl="1"/>
            <a:r>
              <a:rPr lang="en-US" dirty="0"/>
              <a:t>c</a:t>
            </a:r>
            <a:r>
              <a:rPr lang="en-US" dirty="0" smtClean="0"/>
              <a:t>,</a:t>
            </a:r>
          </a:p>
          <a:p>
            <a:pPr lvl="1"/>
            <a:r>
              <a:rPr lang="en-US" dirty="0"/>
              <a:t>b</a:t>
            </a:r>
            <a:r>
              <a:rPr lang="en-US" dirty="0" smtClean="0"/>
              <a:t>,</a:t>
            </a:r>
          </a:p>
          <a:p>
            <a:pPr lvl="1"/>
            <a:r>
              <a:rPr lang="en-US" dirty="0"/>
              <a:t>a</a:t>
            </a:r>
            <a:endParaRPr lang="en-US" dirty="0" smtClean="0"/>
          </a:p>
          <a:p>
            <a:r>
              <a:rPr lang="en-US" dirty="0" err="1"/>
              <a:t>ipcs</a:t>
            </a:r>
            <a:r>
              <a:rPr lang="en-US" dirty="0"/>
              <a:t> -s</a:t>
            </a:r>
          </a:p>
          <a:p>
            <a:r>
              <a:rPr lang="en-US" dirty="0" err="1"/>
              <a:t>ipcrm</a:t>
            </a:r>
            <a:r>
              <a:rPr lang="en-US" dirty="0"/>
              <a:t> -s </a:t>
            </a:r>
            <a:r>
              <a:rPr lang="en-US" dirty="0" err="1" smtClean="0"/>
              <a:t>semid</a:t>
            </a:r>
            <a:endParaRPr lang="en-US" dirty="0" smtClean="0"/>
          </a:p>
          <a:p>
            <a:endParaRPr lang="en-US" dirty="0"/>
          </a:p>
        </p:txBody>
      </p:sp>
    </p:spTree>
    <p:extLst>
      <p:ext uri="{BB962C8B-B14F-4D97-AF65-F5344CB8AC3E}">
        <p14:creationId xmlns:p14="http://schemas.microsoft.com/office/powerpoint/2010/main" val="91360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Semphore</a:t>
            </a:r>
            <a:r>
              <a:rPr lang="en-US" dirty="0" smtClean="0"/>
              <a:t> Example (C++)</a:t>
            </a:r>
            <a:endParaRPr lang="en-US" dirty="0"/>
          </a:p>
        </p:txBody>
      </p:sp>
      <p:sp>
        <p:nvSpPr>
          <p:cNvPr id="3" name="Content Placeholder 2"/>
          <p:cNvSpPr>
            <a:spLocks noGrp="1"/>
          </p:cNvSpPr>
          <p:nvPr>
            <p:ph idx="1"/>
          </p:nvPr>
        </p:nvSpPr>
        <p:spPr/>
        <p:txBody>
          <a:bodyPr/>
          <a:lstStyle/>
          <a:p>
            <a:pPr marL="0" indent="0">
              <a:buNone/>
            </a:pPr>
            <a:r>
              <a:rPr lang="en-US" sz="1800" dirty="0" smtClean="0"/>
              <a:t>A.cpp</a:t>
            </a:r>
          </a:p>
          <a:p>
            <a:pPr marL="0" indent="0">
              <a:buNone/>
            </a:pPr>
            <a:endParaRPr lang="en-US" sz="800" dirty="0"/>
          </a:p>
          <a:p>
            <a:pPr marL="0" indent="0">
              <a:buNone/>
            </a:pPr>
            <a:r>
              <a:rPr lang="en-US" sz="800" dirty="0"/>
              <a:t>#include &lt;</a:t>
            </a:r>
            <a:r>
              <a:rPr lang="en-US" sz="800" dirty="0" err="1"/>
              <a:t>iostream</a:t>
            </a:r>
            <a:r>
              <a:rPr lang="en-US" sz="800" dirty="0"/>
              <a:t>&gt;</a:t>
            </a:r>
          </a:p>
          <a:p>
            <a:pPr marL="0" indent="0">
              <a:buNone/>
            </a:pPr>
            <a:r>
              <a:rPr lang="en-US" sz="800" dirty="0"/>
              <a:t>#include &lt;</a:t>
            </a:r>
            <a:r>
              <a:rPr lang="en-US" sz="800" dirty="0" err="1"/>
              <a:t>stdio.h</a:t>
            </a:r>
            <a:r>
              <a:rPr lang="en-US" sz="800" dirty="0"/>
              <a:t>&gt;</a:t>
            </a:r>
          </a:p>
          <a:p>
            <a:pPr marL="0" indent="0">
              <a:buNone/>
            </a:pPr>
            <a:r>
              <a:rPr lang="en-US" sz="800" dirty="0"/>
              <a:t>#include &lt;</a:t>
            </a:r>
            <a:r>
              <a:rPr lang="en-US" sz="800" dirty="0" err="1"/>
              <a:t>stdlib.h</a:t>
            </a:r>
            <a:r>
              <a:rPr lang="en-US" sz="800" dirty="0"/>
              <a:t>&gt;</a:t>
            </a:r>
          </a:p>
          <a:p>
            <a:pPr marL="0" indent="0">
              <a:buNone/>
            </a:pPr>
            <a:r>
              <a:rPr lang="en-US" sz="800" dirty="0"/>
              <a:t>#include &lt;sys/</a:t>
            </a:r>
            <a:r>
              <a:rPr lang="en-US" sz="800" dirty="0" err="1"/>
              <a:t>types.h</a:t>
            </a:r>
            <a:r>
              <a:rPr lang="en-US" sz="800" dirty="0"/>
              <a:t>&gt;</a:t>
            </a:r>
          </a:p>
          <a:p>
            <a:pPr marL="0" indent="0">
              <a:buNone/>
            </a:pPr>
            <a:r>
              <a:rPr lang="en-US" sz="800" dirty="0"/>
              <a:t>#include &lt;sys/</a:t>
            </a:r>
            <a:r>
              <a:rPr lang="en-US" sz="800" dirty="0" err="1"/>
              <a:t>ipc.h</a:t>
            </a:r>
            <a:r>
              <a:rPr lang="en-US" sz="800" dirty="0"/>
              <a:t>&gt;</a:t>
            </a:r>
          </a:p>
          <a:p>
            <a:pPr marL="0" indent="0">
              <a:buNone/>
            </a:pPr>
            <a:r>
              <a:rPr lang="en-US" sz="800" dirty="0"/>
              <a:t>#include &lt;sys/</a:t>
            </a:r>
            <a:r>
              <a:rPr lang="en-US" sz="800" dirty="0" err="1"/>
              <a:t>sem.h</a:t>
            </a:r>
            <a:r>
              <a:rPr lang="en-US" sz="800" dirty="0"/>
              <a:t>&gt;</a:t>
            </a:r>
          </a:p>
          <a:p>
            <a:pPr marL="0" indent="0">
              <a:buNone/>
            </a:pPr>
            <a:endParaRPr lang="en-US" sz="800" dirty="0"/>
          </a:p>
          <a:p>
            <a:pPr marL="0" indent="0">
              <a:buNone/>
            </a:pPr>
            <a:r>
              <a:rPr lang="en-US" sz="800" dirty="0"/>
              <a:t>using namespace </a:t>
            </a:r>
            <a:r>
              <a:rPr lang="en-US" sz="800" dirty="0" err="1"/>
              <a:t>std</a:t>
            </a:r>
            <a:r>
              <a:rPr lang="en-US" sz="800" dirty="0"/>
              <a:t>;</a:t>
            </a:r>
          </a:p>
          <a:p>
            <a:pPr marL="0" indent="0">
              <a:buNone/>
            </a:pPr>
            <a:endParaRPr lang="en-US" sz="800" dirty="0"/>
          </a:p>
          <a:p>
            <a:pPr marL="0" indent="0">
              <a:buNone/>
            </a:pPr>
            <a:r>
              <a:rPr lang="en-US" sz="800" dirty="0"/>
              <a:t>#define KEY (1492)</a:t>
            </a:r>
          </a:p>
          <a:p>
            <a:pPr marL="0" indent="0">
              <a:buNone/>
            </a:pPr>
            <a:endParaRPr lang="en-US" sz="800" dirty="0"/>
          </a:p>
          <a:p>
            <a:pPr marL="0" indent="0">
              <a:buNone/>
            </a:pPr>
            <a:r>
              <a:rPr lang="en-US" sz="800" dirty="0" err="1"/>
              <a:t>int</a:t>
            </a:r>
            <a:r>
              <a:rPr lang="en-US" sz="800" dirty="0"/>
              <a:t> main()</a:t>
            </a:r>
          </a:p>
          <a:p>
            <a:pPr marL="0" indent="0">
              <a:buNone/>
            </a:pPr>
            <a:r>
              <a:rPr lang="en-US" sz="800" dirty="0"/>
              <a:t>{</a:t>
            </a:r>
          </a:p>
          <a:p>
            <a:pPr marL="0" indent="0">
              <a:buNone/>
            </a:pPr>
            <a:r>
              <a:rPr lang="en-US" sz="800" dirty="0"/>
              <a:t>   </a:t>
            </a:r>
            <a:r>
              <a:rPr lang="en-US" sz="800" dirty="0" err="1"/>
              <a:t>int</a:t>
            </a:r>
            <a:r>
              <a:rPr lang="en-US" sz="800" dirty="0"/>
              <a:t> id;  </a:t>
            </a:r>
          </a:p>
          <a:p>
            <a:pPr marL="0" indent="0">
              <a:buNone/>
            </a:pPr>
            <a:r>
              <a:rPr lang="en-US" sz="800" dirty="0"/>
              <a:t>   </a:t>
            </a:r>
            <a:r>
              <a:rPr lang="en-US" sz="800" dirty="0" err="1"/>
              <a:t>struct</a:t>
            </a:r>
            <a:r>
              <a:rPr lang="en-US" sz="800" dirty="0"/>
              <a:t> </a:t>
            </a:r>
            <a:r>
              <a:rPr lang="en-US" sz="800" dirty="0" err="1"/>
              <a:t>sembuf</a:t>
            </a:r>
            <a:r>
              <a:rPr lang="en-US" sz="800" dirty="0"/>
              <a:t> operations[1];</a:t>
            </a:r>
          </a:p>
          <a:p>
            <a:pPr marL="0" indent="0">
              <a:buNone/>
            </a:pPr>
            <a:r>
              <a:rPr lang="en-US" sz="800" dirty="0"/>
              <a:t>   </a:t>
            </a:r>
            <a:r>
              <a:rPr lang="en-US" sz="800" dirty="0" err="1"/>
              <a:t>int</a:t>
            </a:r>
            <a:r>
              <a:rPr lang="en-US" sz="800" dirty="0"/>
              <a:t> </a:t>
            </a:r>
            <a:r>
              <a:rPr lang="en-US" sz="800" dirty="0" err="1"/>
              <a:t>retval</a:t>
            </a:r>
            <a:r>
              <a:rPr lang="en-US" sz="800" dirty="0"/>
              <a:t>; /* Return value from </a:t>
            </a:r>
            <a:r>
              <a:rPr lang="en-US" sz="800" dirty="0" err="1"/>
              <a:t>semop</a:t>
            </a:r>
            <a:r>
              <a:rPr lang="en-US" sz="800" dirty="0"/>
              <a:t>() */</a:t>
            </a:r>
          </a:p>
          <a:p>
            <a:pPr marL="0" indent="0">
              <a:buNone/>
            </a:pPr>
            <a:r>
              <a:rPr lang="en-US" sz="800" dirty="0"/>
              <a:t>   id = </a:t>
            </a:r>
            <a:r>
              <a:rPr lang="en-US" sz="800" dirty="0" err="1"/>
              <a:t>semget</a:t>
            </a:r>
            <a:r>
              <a:rPr lang="en-US" sz="800" dirty="0"/>
              <a:t>(KEY, 1, 0666);</a:t>
            </a:r>
          </a:p>
          <a:p>
            <a:pPr marL="0" indent="0">
              <a:buNone/>
            </a:pPr>
            <a:r>
              <a:rPr lang="en-US" sz="800" dirty="0"/>
              <a:t>   if(id &lt; 0)</a:t>
            </a:r>
          </a:p>
          <a:p>
            <a:pPr marL="0" indent="0">
              <a:buNone/>
            </a:pPr>
            <a:r>
              <a:rPr lang="en-US" sz="800" dirty="0"/>
              <a:t>   {</a:t>
            </a:r>
          </a:p>
          <a:p>
            <a:pPr marL="0" indent="0">
              <a:buNone/>
            </a:pPr>
            <a:r>
              <a:rPr lang="en-US" sz="800" dirty="0"/>
              <a:t>      </a:t>
            </a:r>
            <a:r>
              <a:rPr lang="en-US" sz="800" dirty="0" err="1"/>
              <a:t>cout</a:t>
            </a:r>
            <a:r>
              <a:rPr lang="en-US" sz="800" dirty="0"/>
              <a:t> &lt;&lt; "A cannot find semaphore, exiting." &lt;&lt; </a:t>
            </a:r>
            <a:r>
              <a:rPr lang="en-US" sz="800" dirty="0" err="1"/>
              <a:t>endl</a:t>
            </a:r>
            <a:r>
              <a:rPr lang="en-US" sz="800" dirty="0"/>
              <a:t>;</a:t>
            </a:r>
          </a:p>
          <a:p>
            <a:pPr marL="0" indent="0">
              <a:buNone/>
            </a:pPr>
            <a:r>
              <a:rPr lang="en-US" sz="800" dirty="0"/>
              <a:t>      exit(0);</a:t>
            </a:r>
          </a:p>
          <a:p>
            <a:pPr marL="0" indent="0">
              <a:buNone/>
            </a:pPr>
            <a:r>
              <a:rPr lang="en-US" sz="800" dirty="0"/>
              <a:t>   }</a:t>
            </a:r>
          </a:p>
          <a:p>
            <a:pPr marL="0" indent="0">
              <a:buNone/>
            </a:pPr>
            <a:endParaRPr lang="en-US" sz="800" dirty="0"/>
          </a:p>
          <a:p>
            <a:pPr marL="0" indent="0">
              <a:buNone/>
            </a:pPr>
            <a:r>
              <a:rPr lang="en-US" sz="800" dirty="0"/>
              <a:t>   </a:t>
            </a:r>
            <a:r>
              <a:rPr lang="en-US" sz="800" dirty="0" err="1"/>
              <a:t>cout</a:t>
            </a:r>
            <a:r>
              <a:rPr lang="en-US" sz="800" dirty="0"/>
              <a:t> &lt;&lt; "Program A to do a V-operation. \n" &lt;&lt; </a:t>
            </a:r>
            <a:r>
              <a:rPr lang="en-US" sz="800" dirty="0" err="1"/>
              <a:t>endl</a:t>
            </a:r>
            <a:r>
              <a:rPr lang="en-US" sz="800" dirty="0"/>
              <a:t>;</a:t>
            </a:r>
          </a:p>
          <a:p>
            <a:pPr marL="0" indent="0">
              <a:buNone/>
            </a:pPr>
            <a:endParaRPr lang="en-US" sz="800" dirty="0"/>
          </a:p>
          <a:p>
            <a:pPr marL="0" indent="0">
              <a:buNone/>
            </a:pPr>
            <a:r>
              <a:rPr lang="en-US" sz="800" dirty="0"/>
              <a:t>   operations[0].</a:t>
            </a:r>
            <a:r>
              <a:rPr lang="en-US" sz="800" dirty="0" err="1"/>
              <a:t>sem_num</a:t>
            </a:r>
            <a:r>
              <a:rPr lang="en-US" sz="800" dirty="0"/>
              <a:t> = 0;</a:t>
            </a:r>
          </a:p>
          <a:p>
            <a:pPr marL="0" indent="0">
              <a:buNone/>
            </a:pPr>
            <a:r>
              <a:rPr lang="en-US" sz="800" dirty="0"/>
              <a:t>   operations[0].</a:t>
            </a:r>
            <a:r>
              <a:rPr lang="en-US" sz="800" dirty="0" err="1"/>
              <a:t>sem_op</a:t>
            </a:r>
            <a:r>
              <a:rPr lang="en-US" sz="800" dirty="0"/>
              <a:t> = 1;</a:t>
            </a:r>
          </a:p>
          <a:p>
            <a:pPr marL="0" indent="0">
              <a:buNone/>
            </a:pPr>
            <a:r>
              <a:rPr lang="en-US" sz="800" dirty="0"/>
              <a:t>   operations[0].</a:t>
            </a:r>
            <a:r>
              <a:rPr lang="en-US" sz="800" dirty="0" err="1"/>
              <a:t>sem_flg</a:t>
            </a:r>
            <a:r>
              <a:rPr lang="en-US" sz="800" dirty="0"/>
              <a:t> = 0;</a:t>
            </a:r>
          </a:p>
          <a:p>
            <a:pPr marL="0" indent="0">
              <a:buNone/>
            </a:pPr>
            <a:endParaRPr lang="en-US" sz="800" dirty="0"/>
          </a:p>
          <a:p>
            <a:pPr marL="0" indent="0">
              <a:buNone/>
            </a:pPr>
            <a:r>
              <a:rPr lang="en-US" sz="800" dirty="0"/>
              <a:t>   </a:t>
            </a:r>
            <a:r>
              <a:rPr lang="en-US" sz="800" dirty="0" err="1"/>
              <a:t>retval</a:t>
            </a:r>
            <a:r>
              <a:rPr lang="en-US" sz="800" dirty="0"/>
              <a:t> = </a:t>
            </a:r>
            <a:r>
              <a:rPr lang="en-US" sz="800" dirty="0" err="1"/>
              <a:t>semop</a:t>
            </a:r>
            <a:r>
              <a:rPr lang="en-US" sz="800" dirty="0"/>
              <a:t>(id, operations, 1);</a:t>
            </a:r>
          </a:p>
          <a:p>
            <a:pPr marL="0" indent="0">
              <a:buNone/>
            </a:pPr>
            <a:r>
              <a:rPr lang="en-US" sz="800" dirty="0"/>
              <a:t>   if(</a:t>
            </a:r>
            <a:r>
              <a:rPr lang="en-US" sz="800" dirty="0" err="1"/>
              <a:t>retval</a:t>
            </a:r>
            <a:r>
              <a:rPr lang="en-US" sz="800" dirty="0"/>
              <a:t> == 0)</a:t>
            </a:r>
          </a:p>
          <a:p>
            <a:pPr marL="0" indent="0">
              <a:buNone/>
            </a:pPr>
            <a:r>
              <a:rPr lang="en-US" sz="800" dirty="0"/>
              <a:t>   {</a:t>
            </a:r>
          </a:p>
          <a:p>
            <a:pPr marL="0" indent="0">
              <a:buNone/>
            </a:pPr>
            <a:r>
              <a:rPr lang="en-US" sz="800" dirty="0"/>
              <a:t>       </a:t>
            </a:r>
            <a:r>
              <a:rPr lang="en-US" sz="800" dirty="0" err="1"/>
              <a:t>cout</a:t>
            </a:r>
            <a:r>
              <a:rPr lang="en-US" sz="800" dirty="0"/>
              <a:t> &lt;&lt; "Successful V-operation by A \n" &lt;&lt; </a:t>
            </a:r>
            <a:r>
              <a:rPr lang="en-US" sz="800" dirty="0" err="1"/>
              <a:t>endl</a:t>
            </a:r>
            <a:r>
              <a:rPr lang="en-US" sz="800" dirty="0"/>
              <a:t>;</a:t>
            </a:r>
          </a:p>
          <a:p>
            <a:pPr marL="0" indent="0">
              <a:buNone/>
            </a:pPr>
            <a:r>
              <a:rPr lang="en-US" sz="800" dirty="0"/>
              <a:t>   }</a:t>
            </a:r>
          </a:p>
          <a:p>
            <a:pPr marL="0" indent="0">
              <a:buNone/>
            </a:pPr>
            <a:r>
              <a:rPr lang="en-US" sz="800" dirty="0"/>
              <a:t>   else</a:t>
            </a:r>
          </a:p>
          <a:p>
            <a:pPr marL="0" indent="0">
              <a:buNone/>
            </a:pPr>
            <a:r>
              <a:rPr lang="en-US" sz="800" dirty="0"/>
              <a:t>   {</a:t>
            </a:r>
          </a:p>
          <a:p>
            <a:pPr marL="0" indent="0">
              <a:buNone/>
            </a:pPr>
            <a:r>
              <a:rPr lang="en-US" sz="800" dirty="0"/>
              <a:t>       </a:t>
            </a:r>
            <a:r>
              <a:rPr lang="en-US" sz="800" dirty="0" err="1"/>
              <a:t>cout</a:t>
            </a:r>
            <a:r>
              <a:rPr lang="en-US" sz="800" dirty="0"/>
              <a:t> &lt;&lt; "V-operation did not succeed.\n" &lt;&lt; </a:t>
            </a:r>
            <a:r>
              <a:rPr lang="en-US" sz="800" dirty="0" err="1"/>
              <a:t>endl</a:t>
            </a:r>
            <a:r>
              <a:rPr lang="en-US" sz="800" dirty="0"/>
              <a:t>;</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93686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Semphore</a:t>
            </a:r>
            <a:r>
              <a:rPr lang="en-US" dirty="0" smtClean="0"/>
              <a:t> Example (C++)</a:t>
            </a:r>
            <a:endParaRPr lang="en-US" dirty="0"/>
          </a:p>
        </p:txBody>
      </p:sp>
      <p:sp>
        <p:nvSpPr>
          <p:cNvPr id="3" name="Content Placeholder 2"/>
          <p:cNvSpPr>
            <a:spLocks noGrp="1"/>
          </p:cNvSpPr>
          <p:nvPr>
            <p:ph idx="1"/>
          </p:nvPr>
        </p:nvSpPr>
        <p:spPr/>
        <p:txBody>
          <a:bodyPr/>
          <a:lstStyle/>
          <a:p>
            <a:pPr marL="0" indent="0">
              <a:buNone/>
            </a:pPr>
            <a:r>
              <a:rPr lang="en-US" sz="1800" dirty="0"/>
              <a:t>B</a:t>
            </a:r>
            <a:r>
              <a:rPr lang="en-US" sz="1800" dirty="0" smtClean="0"/>
              <a:t>.cpp</a:t>
            </a:r>
          </a:p>
          <a:p>
            <a:pPr marL="0" indent="0">
              <a:buNone/>
            </a:pPr>
            <a:endParaRPr lang="en-US" sz="800" dirty="0"/>
          </a:p>
          <a:p>
            <a:pPr marL="0" indent="0">
              <a:buNone/>
            </a:pPr>
            <a:r>
              <a:rPr lang="en-US" sz="800" dirty="0"/>
              <a:t>#include &lt;</a:t>
            </a:r>
            <a:r>
              <a:rPr lang="en-US" sz="800" dirty="0" err="1"/>
              <a:t>iostream</a:t>
            </a:r>
            <a:r>
              <a:rPr lang="en-US" sz="800" dirty="0"/>
              <a:t>&gt;</a:t>
            </a:r>
          </a:p>
          <a:p>
            <a:pPr marL="0" indent="0">
              <a:buNone/>
            </a:pPr>
            <a:r>
              <a:rPr lang="en-US" sz="800" dirty="0"/>
              <a:t>#include &lt;</a:t>
            </a:r>
            <a:r>
              <a:rPr lang="en-US" sz="800" dirty="0" err="1"/>
              <a:t>stdio.h</a:t>
            </a:r>
            <a:r>
              <a:rPr lang="en-US" sz="800" dirty="0"/>
              <a:t>&gt;</a:t>
            </a:r>
          </a:p>
          <a:p>
            <a:pPr marL="0" indent="0">
              <a:buNone/>
            </a:pPr>
            <a:r>
              <a:rPr lang="en-US" sz="800" dirty="0"/>
              <a:t>#include &lt;</a:t>
            </a:r>
            <a:r>
              <a:rPr lang="en-US" sz="800" dirty="0" err="1"/>
              <a:t>stdlib.h</a:t>
            </a:r>
            <a:r>
              <a:rPr lang="en-US" sz="800" dirty="0"/>
              <a:t>&gt;</a:t>
            </a:r>
          </a:p>
          <a:p>
            <a:pPr marL="0" indent="0">
              <a:buNone/>
            </a:pPr>
            <a:r>
              <a:rPr lang="en-US" sz="800" dirty="0"/>
              <a:t>#include &lt;sys/</a:t>
            </a:r>
            <a:r>
              <a:rPr lang="en-US" sz="800" dirty="0" err="1"/>
              <a:t>types.h</a:t>
            </a:r>
            <a:r>
              <a:rPr lang="en-US" sz="800" dirty="0"/>
              <a:t>&gt;</a:t>
            </a:r>
          </a:p>
          <a:p>
            <a:pPr marL="0" indent="0">
              <a:buNone/>
            </a:pPr>
            <a:r>
              <a:rPr lang="en-US" sz="800" dirty="0"/>
              <a:t>#include &lt;sys/</a:t>
            </a:r>
            <a:r>
              <a:rPr lang="en-US" sz="800" dirty="0" err="1"/>
              <a:t>ipc.h</a:t>
            </a:r>
            <a:r>
              <a:rPr lang="en-US" sz="800" dirty="0"/>
              <a:t>&gt;</a:t>
            </a:r>
          </a:p>
          <a:p>
            <a:pPr marL="0" indent="0">
              <a:buNone/>
            </a:pPr>
            <a:r>
              <a:rPr lang="en-US" sz="800" dirty="0"/>
              <a:t>#include &lt;sys/</a:t>
            </a:r>
            <a:r>
              <a:rPr lang="en-US" sz="800" dirty="0" err="1"/>
              <a:t>sem.h</a:t>
            </a:r>
            <a:r>
              <a:rPr lang="en-US" sz="800" dirty="0"/>
              <a:t>&gt;</a:t>
            </a:r>
          </a:p>
          <a:p>
            <a:pPr marL="0" indent="0">
              <a:buNone/>
            </a:pPr>
            <a:r>
              <a:rPr lang="en-US" sz="800" dirty="0"/>
              <a:t>#include &lt;</a:t>
            </a:r>
            <a:r>
              <a:rPr lang="en-US" sz="800" dirty="0" err="1"/>
              <a:t>unistd.h</a:t>
            </a:r>
            <a:r>
              <a:rPr lang="en-US" sz="800" dirty="0"/>
              <a:t>&gt;</a:t>
            </a:r>
          </a:p>
          <a:p>
            <a:pPr marL="0" indent="0">
              <a:buNone/>
            </a:pPr>
            <a:endParaRPr lang="en-US" sz="800" dirty="0"/>
          </a:p>
          <a:p>
            <a:pPr marL="0" indent="0">
              <a:buNone/>
            </a:pPr>
            <a:r>
              <a:rPr lang="en-US" sz="800" dirty="0"/>
              <a:t>using namespace </a:t>
            </a:r>
            <a:r>
              <a:rPr lang="en-US" sz="800" dirty="0" err="1"/>
              <a:t>std</a:t>
            </a:r>
            <a:r>
              <a:rPr lang="en-US" sz="800" dirty="0"/>
              <a:t>;</a:t>
            </a:r>
          </a:p>
          <a:p>
            <a:pPr marL="0" indent="0">
              <a:buNone/>
            </a:pPr>
            <a:endParaRPr lang="en-US" sz="800" dirty="0"/>
          </a:p>
          <a:p>
            <a:pPr marL="0" indent="0">
              <a:buNone/>
            </a:pPr>
            <a:r>
              <a:rPr lang="en-US" sz="800" dirty="0"/>
              <a:t>#define KEY (1492)</a:t>
            </a:r>
          </a:p>
          <a:p>
            <a:pPr marL="0" indent="0">
              <a:buNone/>
            </a:pPr>
            <a:endParaRPr lang="en-US" sz="800" dirty="0"/>
          </a:p>
          <a:p>
            <a:pPr marL="0" indent="0">
              <a:buNone/>
            </a:pPr>
            <a:r>
              <a:rPr lang="en-US" sz="800" dirty="0" err="1"/>
              <a:t>int</a:t>
            </a:r>
            <a:r>
              <a:rPr lang="en-US" sz="800" dirty="0"/>
              <a:t> main()</a:t>
            </a:r>
          </a:p>
          <a:p>
            <a:pPr marL="0" indent="0">
              <a:buNone/>
            </a:pPr>
            <a:r>
              <a:rPr lang="en-US" sz="800" dirty="0"/>
              <a:t>{</a:t>
            </a:r>
          </a:p>
          <a:p>
            <a:pPr marL="0" indent="0">
              <a:buNone/>
            </a:pPr>
            <a:r>
              <a:rPr lang="en-US" sz="800" dirty="0"/>
              <a:t>   </a:t>
            </a:r>
            <a:r>
              <a:rPr lang="en-US" sz="800" dirty="0" err="1"/>
              <a:t>int</a:t>
            </a:r>
            <a:r>
              <a:rPr lang="en-US" sz="800" dirty="0"/>
              <a:t> id;  </a:t>
            </a:r>
          </a:p>
          <a:p>
            <a:pPr marL="0" indent="0">
              <a:buNone/>
            </a:pPr>
            <a:r>
              <a:rPr lang="en-US" sz="800" dirty="0"/>
              <a:t>   </a:t>
            </a:r>
            <a:r>
              <a:rPr lang="en-US" sz="800" dirty="0" err="1"/>
              <a:t>struct</a:t>
            </a:r>
            <a:r>
              <a:rPr lang="en-US" sz="800" dirty="0"/>
              <a:t> </a:t>
            </a:r>
            <a:r>
              <a:rPr lang="en-US" sz="800" dirty="0" err="1"/>
              <a:t>sembuf</a:t>
            </a:r>
            <a:r>
              <a:rPr lang="en-US" sz="800" dirty="0"/>
              <a:t> operations[1];</a:t>
            </a:r>
          </a:p>
          <a:p>
            <a:pPr marL="0" indent="0">
              <a:buNone/>
            </a:pPr>
            <a:endParaRPr lang="en-US" sz="800" dirty="0"/>
          </a:p>
          <a:p>
            <a:pPr marL="0" indent="0">
              <a:buNone/>
            </a:pPr>
            <a:r>
              <a:rPr lang="en-US" sz="800" dirty="0"/>
              <a:t>   </a:t>
            </a:r>
            <a:r>
              <a:rPr lang="en-US" sz="800" dirty="0" err="1"/>
              <a:t>int</a:t>
            </a:r>
            <a:r>
              <a:rPr lang="en-US" sz="800" dirty="0"/>
              <a:t> </a:t>
            </a:r>
            <a:r>
              <a:rPr lang="en-US" sz="800" dirty="0" err="1"/>
              <a:t>retval</a:t>
            </a:r>
            <a:r>
              <a:rPr lang="en-US" sz="800" dirty="0"/>
              <a:t>; </a:t>
            </a:r>
          </a:p>
          <a:p>
            <a:pPr marL="0" indent="0">
              <a:buNone/>
            </a:pPr>
            <a:r>
              <a:rPr lang="en-US" sz="800" dirty="0"/>
              <a:t>   id = </a:t>
            </a:r>
            <a:r>
              <a:rPr lang="en-US" sz="800" dirty="0" err="1"/>
              <a:t>semget</a:t>
            </a:r>
            <a:r>
              <a:rPr lang="en-US" sz="800" dirty="0"/>
              <a:t>(KEY, 1, 0666);</a:t>
            </a:r>
          </a:p>
          <a:p>
            <a:pPr marL="0" indent="0">
              <a:buNone/>
            </a:pPr>
            <a:r>
              <a:rPr lang="en-US" sz="800" dirty="0"/>
              <a:t>   if(id &lt; 0)</a:t>
            </a:r>
          </a:p>
          <a:p>
            <a:pPr marL="0" indent="0">
              <a:buNone/>
            </a:pPr>
            <a:r>
              <a:rPr lang="en-US" sz="800" dirty="0"/>
              <a:t>   {</a:t>
            </a:r>
          </a:p>
          <a:p>
            <a:pPr marL="0" indent="0">
              <a:buNone/>
            </a:pPr>
            <a:r>
              <a:rPr lang="en-US" sz="800" dirty="0"/>
              <a:t>      </a:t>
            </a:r>
            <a:r>
              <a:rPr lang="en-US" sz="800" dirty="0" err="1"/>
              <a:t>cout</a:t>
            </a:r>
            <a:r>
              <a:rPr lang="en-US" sz="800" dirty="0"/>
              <a:t> &lt;&lt; "cannot find semaphore\n" &lt;&lt; </a:t>
            </a:r>
            <a:r>
              <a:rPr lang="en-US" sz="800" dirty="0" err="1"/>
              <a:t>endl</a:t>
            </a:r>
            <a:r>
              <a:rPr lang="en-US" sz="800" dirty="0"/>
              <a:t>;</a:t>
            </a:r>
          </a:p>
          <a:p>
            <a:pPr marL="0" indent="0">
              <a:buNone/>
            </a:pPr>
            <a:r>
              <a:rPr lang="en-US" sz="800" dirty="0"/>
              <a:t>      exit(0);</a:t>
            </a:r>
          </a:p>
          <a:p>
            <a:pPr marL="0" indent="0">
              <a:buNone/>
            </a:pPr>
            <a:r>
              <a:rPr lang="en-US" sz="800" dirty="0"/>
              <a:t>   }</a:t>
            </a:r>
          </a:p>
          <a:p>
            <a:pPr marL="0" indent="0">
              <a:buNone/>
            </a:pPr>
            <a:endParaRPr lang="en-US" sz="800" dirty="0"/>
          </a:p>
          <a:p>
            <a:pPr marL="0" indent="0">
              <a:buNone/>
            </a:pPr>
            <a:r>
              <a:rPr lang="en-US" sz="800" dirty="0"/>
              <a:t>   </a:t>
            </a:r>
            <a:r>
              <a:rPr lang="en-US" sz="800" dirty="0" err="1"/>
              <a:t>cout</a:t>
            </a:r>
            <a:r>
              <a:rPr lang="en-US" sz="800" dirty="0"/>
              <a:t> &lt;&lt; "to do a P-operation. \n" &lt;&lt; </a:t>
            </a:r>
            <a:r>
              <a:rPr lang="en-US" sz="800" dirty="0" err="1"/>
              <a:t>endl</a:t>
            </a:r>
            <a:r>
              <a:rPr lang="en-US" sz="800" dirty="0"/>
              <a:t>;</a:t>
            </a:r>
          </a:p>
          <a:p>
            <a:pPr marL="0" indent="0">
              <a:buNone/>
            </a:pPr>
            <a:r>
              <a:rPr lang="en-US" sz="800" dirty="0"/>
              <a:t>   </a:t>
            </a:r>
            <a:r>
              <a:rPr lang="en-US" sz="800" dirty="0" err="1"/>
              <a:t>cout</a:t>
            </a:r>
            <a:r>
              <a:rPr lang="en-US" sz="800" dirty="0"/>
              <a:t> &lt;&lt; "Process id is " &lt;&lt; </a:t>
            </a:r>
            <a:r>
              <a:rPr lang="en-US" sz="800" dirty="0" err="1"/>
              <a:t>getpid</a:t>
            </a:r>
            <a:r>
              <a:rPr lang="en-US" sz="800" dirty="0"/>
              <a:t>() &lt;&lt; </a:t>
            </a:r>
            <a:r>
              <a:rPr lang="en-US" sz="800" dirty="0" err="1"/>
              <a:t>endl</a:t>
            </a:r>
            <a:r>
              <a:rPr lang="en-US" sz="800" dirty="0"/>
              <a:t>;</a:t>
            </a:r>
          </a:p>
          <a:p>
            <a:pPr marL="0" indent="0">
              <a:buNone/>
            </a:pPr>
            <a:endParaRPr lang="en-US" sz="800" dirty="0"/>
          </a:p>
          <a:p>
            <a:pPr marL="0" indent="0">
              <a:buNone/>
            </a:pPr>
            <a:r>
              <a:rPr lang="en-US" sz="800" dirty="0"/>
              <a:t>   operations[0].</a:t>
            </a:r>
            <a:r>
              <a:rPr lang="en-US" sz="800" dirty="0" err="1"/>
              <a:t>sem_num</a:t>
            </a:r>
            <a:r>
              <a:rPr lang="en-US" sz="800" dirty="0"/>
              <a:t> = 0;</a:t>
            </a:r>
          </a:p>
          <a:p>
            <a:pPr marL="0" indent="0">
              <a:buNone/>
            </a:pPr>
            <a:r>
              <a:rPr lang="en-US" sz="800" dirty="0"/>
              <a:t>   operations[0].</a:t>
            </a:r>
            <a:r>
              <a:rPr lang="en-US" sz="800" dirty="0" err="1"/>
              <a:t>sem_op</a:t>
            </a:r>
            <a:r>
              <a:rPr lang="en-US" sz="800" dirty="0"/>
              <a:t> = -1;</a:t>
            </a:r>
          </a:p>
          <a:p>
            <a:pPr marL="0" indent="0">
              <a:buNone/>
            </a:pPr>
            <a:r>
              <a:rPr lang="en-US" sz="800" dirty="0"/>
              <a:t>   operations[0].</a:t>
            </a:r>
            <a:r>
              <a:rPr lang="en-US" sz="800" dirty="0" err="1"/>
              <a:t>sem_flg</a:t>
            </a:r>
            <a:r>
              <a:rPr lang="en-US" sz="800" dirty="0"/>
              <a:t> = 0;</a:t>
            </a:r>
          </a:p>
          <a:p>
            <a:pPr marL="0" indent="0">
              <a:buNone/>
            </a:pPr>
            <a:endParaRPr lang="en-US" sz="800" dirty="0"/>
          </a:p>
          <a:p>
            <a:pPr marL="0" indent="0">
              <a:buNone/>
            </a:pPr>
            <a:r>
              <a:rPr lang="en-US" sz="800" dirty="0"/>
              <a:t>   </a:t>
            </a:r>
            <a:r>
              <a:rPr lang="en-US" sz="800" dirty="0" err="1"/>
              <a:t>retval</a:t>
            </a:r>
            <a:r>
              <a:rPr lang="en-US" sz="800" dirty="0"/>
              <a:t> = </a:t>
            </a:r>
            <a:r>
              <a:rPr lang="en-US" sz="800" dirty="0" err="1"/>
              <a:t>semop</a:t>
            </a:r>
            <a:r>
              <a:rPr lang="en-US" sz="800" dirty="0"/>
              <a:t>(id, operations, 1);</a:t>
            </a:r>
          </a:p>
          <a:p>
            <a:pPr marL="0" indent="0">
              <a:buNone/>
            </a:pPr>
            <a:endParaRPr lang="en-US" sz="800" dirty="0"/>
          </a:p>
          <a:p>
            <a:pPr marL="0" indent="0">
              <a:buNone/>
            </a:pPr>
            <a:r>
              <a:rPr lang="en-US" sz="800" dirty="0"/>
              <a:t>   if(</a:t>
            </a:r>
            <a:r>
              <a:rPr lang="en-US" sz="800" dirty="0" err="1"/>
              <a:t>retval</a:t>
            </a:r>
            <a:r>
              <a:rPr lang="en-US" sz="800" dirty="0"/>
              <a:t> == 0)</a:t>
            </a:r>
          </a:p>
          <a:p>
            <a:pPr marL="0" indent="0">
              <a:buNone/>
            </a:pPr>
            <a:r>
              <a:rPr lang="en-US" sz="800" dirty="0"/>
              <a:t>   {</a:t>
            </a:r>
          </a:p>
          <a:p>
            <a:pPr marL="0" indent="0">
              <a:buNone/>
            </a:pPr>
            <a:r>
              <a:rPr lang="en-US" sz="800" dirty="0"/>
              <a:t>       </a:t>
            </a:r>
            <a:r>
              <a:rPr lang="en-US" sz="800" dirty="0" err="1"/>
              <a:t>cout</a:t>
            </a:r>
            <a:r>
              <a:rPr lang="en-US" sz="800" dirty="0"/>
              <a:t> &lt;&lt; "Successful P-operation \n" &lt;&lt; </a:t>
            </a:r>
            <a:r>
              <a:rPr lang="en-US" sz="800" dirty="0" err="1"/>
              <a:t>endl</a:t>
            </a:r>
            <a:r>
              <a:rPr lang="en-US" sz="800" dirty="0"/>
              <a:t>;</a:t>
            </a:r>
          </a:p>
          <a:p>
            <a:pPr marL="0" indent="0">
              <a:buNone/>
            </a:pPr>
            <a:r>
              <a:rPr lang="en-US" sz="800" dirty="0"/>
              <a:t>       </a:t>
            </a:r>
            <a:r>
              <a:rPr lang="en-US" sz="800" dirty="0" err="1"/>
              <a:t>cout</a:t>
            </a:r>
            <a:r>
              <a:rPr lang="en-US" sz="800" dirty="0"/>
              <a:t> &lt;&lt; "Process id is " &lt;&lt; </a:t>
            </a:r>
            <a:r>
              <a:rPr lang="en-US" sz="800" dirty="0" err="1"/>
              <a:t>getpid</a:t>
            </a:r>
            <a:r>
              <a:rPr lang="en-US" sz="800" dirty="0"/>
              <a:t>() &lt;&lt; </a:t>
            </a:r>
            <a:r>
              <a:rPr lang="en-US" sz="800" dirty="0" err="1"/>
              <a:t>endl</a:t>
            </a:r>
            <a:r>
              <a:rPr lang="en-US" sz="800" dirty="0"/>
              <a:t>;</a:t>
            </a:r>
          </a:p>
          <a:p>
            <a:pPr marL="0" indent="0">
              <a:buNone/>
            </a:pPr>
            <a:r>
              <a:rPr lang="en-US" sz="800" dirty="0"/>
              <a:t>   }</a:t>
            </a:r>
          </a:p>
          <a:p>
            <a:pPr marL="0" indent="0">
              <a:buNone/>
            </a:pPr>
            <a:r>
              <a:rPr lang="en-US" sz="800" dirty="0"/>
              <a:t>   else</a:t>
            </a:r>
          </a:p>
          <a:p>
            <a:pPr marL="0" indent="0">
              <a:buNone/>
            </a:pPr>
            <a:r>
              <a:rPr lang="en-US" sz="800" dirty="0"/>
              <a:t>   {</a:t>
            </a:r>
          </a:p>
          <a:p>
            <a:pPr marL="0" indent="0">
              <a:buNone/>
            </a:pPr>
            <a:r>
              <a:rPr lang="en-US" sz="800" dirty="0"/>
              <a:t>       </a:t>
            </a:r>
            <a:r>
              <a:rPr lang="en-US" sz="800" dirty="0" err="1"/>
              <a:t>cout</a:t>
            </a:r>
            <a:r>
              <a:rPr lang="en-US" sz="800" dirty="0"/>
              <a:t> &lt;&lt;"P-operation did not succeed.\n" &lt;&lt; </a:t>
            </a:r>
            <a:r>
              <a:rPr lang="en-US" sz="800" dirty="0" err="1"/>
              <a:t>endl</a:t>
            </a:r>
            <a:r>
              <a:rPr lang="en-US" sz="800" dirty="0"/>
              <a:t>;</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4011863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Semphore</a:t>
            </a:r>
            <a:r>
              <a:rPr lang="en-US" dirty="0" smtClean="0"/>
              <a:t> Example (C++)</a:t>
            </a:r>
            <a:endParaRPr lang="en-US" dirty="0"/>
          </a:p>
        </p:txBody>
      </p:sp>
      <p:sp>
        <p:nvSpPr>
          <p:cNvPr id="3" name="Content Placeholder 2"/>
          <p:cNvSpPr>
            <a:spLocks noGrp="1"/>
          </p:cNvSpPr>
          <p:nvPr>
            <p:ph idx="1"/>
          </p:nvPr>
        </p:nvSpPr>
        <p:spPr/>
        <p:txBody>
          <a:bodyPr/>
          <a:lstStyle/>
          <a:p>
            <a:pPr marL="0" indent="0">
              <a:buNone/>
            </a:pPr>
            <a:r>
              <a:rPr lang="en-US" sz="1800" dirty="0" smtClean="0"/>
              <a:t>C.cpp</a:t>
            </a:r>
          </a:p>
          <a:p>
            <a:pPr marL="0" indent="0">
              <a:buNone/>
            </a:pPr>
            <a:endParaRPr lang="en-US" sz="800" dirty="0"/>
          </a:p>
          <a:p>
            <a:pPr marL="0" indent="0">
              <a:buNone/>
            </a:pPr>
            <a:r>
              <a:rPr lang="en-US" sz="800" dirty="0"/>
              <a:t>#include &lt;</a:t>
            </a:r>
            <a:r>
              <a:rPr lang="en-US" sz="800" dirty="0" err="1"/>
              <a:t>iostream</a:t>
            </a:r>
            <a:r>
              <a:rPr lang="en-US" sz="800" dirty="0"/>
              <a:t>&gt;</a:t>
            </a:r>
          </a:p>
          <a:p>
            <a:pPr marL="0" indent="0">
              <a:buNone/>
            </a:pPr>
            <a:r>
              <a:rPr lang="en-US" sz="800" dirty="0"/>
              <a:t>#include &lt;sys/</a:t>
            </a:r>
            <a:r>
              <a:rPr lang="en-US" sz="800" dirty="0" err="1"/>
              <a:t>types.h</a:t>
            </a:r>
            <a:r>
              <a:rPr lang="en-US" sz="800" dirty="0"/>
              <a:t>&gt;</a:t>
            </a:r>
          </a:p>
          <a:p>
            <a:pPr marL="0" indent="0">
              <a:buNone/>
            </a:pPr>
            <a:r>
              <a:rPr lang="en-US" sz="800" dirty="0"/>
              <a:t>#include &lt;sys/</a:t>
            </a:r>
            <a:r>
              <a:rPr lang="en-US" sz="800" dirty="0" err="1"/>
              <a:t>ipc.h</a:t>
            </a:r>
            <a:r>
              <a:rPr lang="en-US" sz="800" dirty="0"/>
              <a:t>&gt;</a:t>
            </a:r>
          </a:p>
          <a:p>
            <a:pPr marL="0" indent="0">
              <a:buNone/>
            </a:pPr>
            <a:r>
              <a:rPr lang="en-US" sz="800" dirty="0"/>
              <a:t>#include &lt;sys/</a:t>
            </a:r>
            <a:r>
              <a:rPr lang="en-US" sz="800" dirty="0" err="1"/>
              <a:t>sem.h</a:t>
            </a:r>
            <a:r>
              <a:rPr lang="en-US" sz="800" dirty="0"/>
              <a:t>&gt;</a:t>
            </a:r>
          </a:p>
          <a:p>
            <a:pPr marL="0" indent="0">
              <a:buNone/>
            </a:pPr>
            <a:r>
              <a:rPr lang="en-US" sz="800" dirty="0"/>
              <a:t>#include &lt;</a:t>
            </a:r>
            <a:r>
              <a:rPr lang="en-US" sz="800" dirty="0" err="1"/>
              <a:t>stdio.h</a:t>
            </a:r>
            <a:r>
              <a:rPr lang="en-US" sz="800" dirty="0"/>
              <a:t>&gt;</a:t>
            </a:r>
          </a:p>
          <a:p>
            <a:pPr marL="0" indent="0">
              <a:buNone/>
            </a:pPr>
            <a:r>
              <a:rPr lang="en-US" sz="800" dirty="0"/>
              <a:t>#include &lt;</a:t>
            </a:r>
            <a:r>
              <a:rPr lang="en-US" sz="800" dirty="0" err="1"/>
              <a:t>stdlib.h</a:t>
            </a:r>
            <a:r>
              <a:rPr lang="en-US" sz="800" dirty="0"/>
              <a:t>&gt;</a:t>
            </a:r>
          </a:p>
          <a:p>
            <a:pPr marL="0" indent="0">
              <a:buNone/>
            </a:pPr>
            <a:endParaRPr lang="en-US" sz="800" dirty="0"/>
          </a:p>
          <a:p>
            <a:pPr marL="0" indent="0">
              <a:buNone/>
            </a:pPr>
            <a:r>
              <a:rPr lang="en-US" sz="800" dirty="0"/>
              <a:t>using namespace </a:t>
            </a:r>
            <a:r>
              <a:rPr lang="en-US" sz="800" dirty="0" err="1"/>
              <a:t>std</a:t>
            </a:r>
            <a:r>
              <a:rPr lang="en-US" sz="800" dirty="0"/>
              <a:t>;</a:t>
            </a:r>
          </a:p>
          <a:p>
            <a:pPr marL="0" indent="0">
              <a:buNone/>
            </a:pPr>
            <a:endParaRPr lang="en-US" sz="800" dirty="0"/>
          </a:p>
          <a:p>
            <a:pPr marL="0" indent="0">
              <a:buNone/>
            </a:pPr>
            <a:r>
              <a:rPr lang="en-US" sz="800" dirty="0"/>
              <a:t>#define KEY (1492)</a:t>
            </a:r>
          </a:p>
          <a:p>
            <a:pPr marL="0" indent="0">
              <a:buNone/>
            </a:pPr>
            <a:endParaRPr lang="en-US" sz="800" dirty="0"/>
          </a:p>
          <a:p>
            <a:pPr marL="0" indent="0">
              <a:buNone/>
            </a:pPr>
            <a:r>
              <a:rPr lang="en-US" sz="800" dirty="0" err="1"/>
              <a:t>int</a:t>
            </a:r>
            <a:r>
              <a:rPr lang="en-US" sz="800" dirty="0"/>
              <a:t> main()</a:t>
            </a:r>
          </a:p>
          <a:p>
            <a:pPr marL="0" indent="0">
              <a:buNone/>
            </a:pPr>
            <a:r>
              <a:rPr lang="en-US" sz="800" dirty="0"/>
              <a:t>{</a:t>
            </a:r>
          </a:p>
          <a:p>
            <a:pPr marL="0" indent="0">
              <a:buNone/>
            </a:pPr>
            <a:r>
              <a:rPr lang="en-US" sz="800" dirty="0"/>
              <a:t>   </a:t>
            </a:r>
            <a:r>
              <a:rPr lang="en-US" sz="800" dirty="0" err="1"/>
              <a:t>int</a:t>
            </a:r>
            <a:r>
              <a:rPr lang="en-US" sz="800" dirty="0"/>
              <a:t> id; </a:t>
            </a:r>
          </a:p>
          <a:p>
            <a:pPr marL="0" indent="0">
              <a:buNone/>
            </a:pPr>
            <a:endParaRPr lang="en-US" sz="800" dirty="0"/>
          </a:p>
          <a:p>
            <a:pPr marL="0" indent="0">
              <a:buNone/>
            </a:pPr>
            <a:r>
              <a:rPr lang="en-US" sz="800" dirty="0"/>
              <a:t>   union </a:t>
            </a:r>
            <a:r>
              <a:rPr lang="en-US" sz="800" dirty="0" err="1"/>
              <a:t>semun</a:t>
            </a:r>
            <a:r>
              <a:rPr lang="en-US" sz="800" dirty="0"/>
              <a:t> </a:t>
            </a:r>
          </a:p>
          <a:p>
            <a:pPr marL="0" indent="0">
              <a:buNone/>
            </a:pPr>
            <a:r>
              <a:rPr lang="en-US" sz="800" dirty="0"/>
              <a:t>   {</a:t>
            </a:r>
          </a:p>
          <a:p>
            <a:pPr marL="0" indent="0">
              <a:buNone/>
            </a:pPr>
            <a:r>
              <a:rPr lang="en-US" sz="800" dirty="0"/>
              <a:t>        </a:t>
            </a:r>
            <a:r>
              <a:rPr lang="en-US" sz="800" dirty="0" err="1"/>
              <a:t>int</a:t>
            </a:r>
            <a:r>
              <a:rPr lang="en-US" sz="800" dirty="0"/>
              <a:t> </a:t>
            </a:r>
            <a:r>
              <a:rPr lang="en-US" sz="800" dirty="0" err="1"/>
              <a:t>val</a:t>
            </a:r>
            <a:r>
              <a:rPr lang="en-US" sz="800" dirty="0"/>
              <a:t>;</a:t>
            </a:r>
          </a:p>
          <a:p>
            <a:pPr marL="0" indent="0">
              <a:buNone/>
            </a:pPr>
            <a:r>
              <a:rPr lang="en-US" sz="800" dirty="0"/>
              <a:t>        </a:t>
            </a:r>
            <a:r>
              <a:rPr lang="en-US" sz="800" dirty="0" err="1"/>
              <a:t>struct</a:t>
            </a:r>
            <a:r>
              <a:rPr lang="en-US" sz="800" dirty="0"/>
              <a:t> </a:t>
            </a:r>
            <a:r>
              <a:rPr lang="en-US" sz="800" dirty="0" err="1"/>
              <a:t>semid_ds</a:t>
            </a:r>
            <a:r>
              <a:rPr lang="en-US" sz="800" dirty="0"/>
              <a:t> *</a:t>
            </a:r>
            <a:r>
              <a:rPr lang="en-US" sz="800" dirty="0" err="1"/>
              <a:t>buf</a:t>
            </a:r>
            <a:r>
              <a:rPr lang="en-US" sz="800" dirty="0"/>
              <a:t>;</a:t>
            </a:r>
          </a:p>
          <a:p>
            <a:pPr marL="0" indent="0">
              <a:buNone/>
            </a:pPr>
            <a:r>
              <a:rPr lang="en-US" sz="800" dirty="0"/>
              <a:t>        </a:t>
            </a:r>
            <a:r>
              <a:rPr lang="en-US" sz="800" dirty="0" err="1"/>
              <a:t>ushort</a:t>
            </a:r>
            <a:r>
              <a:rPr lang="en-US" sz="800" dirty="0"/>
              <a:t> * array;</a:t>
            </a:r>
          </a:p>
          <a:p>
            <a:pPr marL="0" indent="0">
              <a:buNone/>
            </a:pPr>
            <a:r>
              <a:rPr lang="en-US" sz="800" dirty="0"/>
              <a:t>   } argument;</a:t>
            </a:r>
          </a:p>
          <a:p>
            <a:pPr marL="0" indent="0">
              <a:buNone/>
            </a:pPr>
            <a:endParaRPr lang="en-US" sz="800" dirty="0"/>
          </a:p>
          <a:p>
            <a:pPr marL="0" indent="0">
              <a:buNone/>
            </a:pPr>
            <a:r>
              <a:rPr lang="en-US" sz="800" dirty="0"/>
              <a:t>   </a:t>
            </a:r>
            <a:r>
              <a:rPr lang="en-US" sz="800" dirty="0" err="1"/>
              <a:t>argument.val</a:t>
            </a:r>
            <a:r>
              <a:rPr lang="en-US" sz="800" dirty="0"/>
              <a:t> = 0;</a:t>
            </a:r>
          </a:p>
          <a:p>
            <a:pPr marL="0" indent="0">
              <a:buNone/>
            </a:pPr>
            <a:endParaRPr lang="en-US" sz="800" dirty="0"/>
          </a:p>
          <a:p>
            <a:pPr marL="0" indent="0">
              <a:buNone/>
            </a:pPr>
            <a:r>
              <a:rPr lang="en-US" sz="800" dirty="0"/>
              <a:t>   id = </a:t>
            </a:r>
            <a:r>
              <a:rPr lang="en-US" sz="800" dirty="0" err="1"/>
              <a:t>semget</a:t>
            </a:r>
            <a:r>
              <a:rPr lang="en-US" sz="800" dirty="0"/>
              <a:t>(KEY, 1, 0666 | IPC_CREAT);</a:t>
            </a:r>
          </a:p>
          <a:p>
            <a:pPr marL="0" indent="0">
              <a:buNone/>
            </a:pPr>
            <a:endParaRPr lang="en-US" sz="800" dirty="0"/>
          </a:p>
          <a:p>
            <a:pPr marL="0" indent="0">
              <a:buNone/>
            </a:pPr>
            <a:r>
              <a:rPr lang="en-US" sz="800" dirty="0"/>
              <a:t>   if(id &lt; 0)</a:t>
            </a:r>
          </a:p>
          <a:p>
            <a:pPr marL="0" indent="0">
              <a:buNone/>
            </a:pPr>
            <a:r>
              <a:rPr lang="en-US" sz="800" dirty="0"/>
              <a:t>   {</a:t>
            </a:r>
          </a:p>
          <a:p>
            <a:pPr marL="0" indent="0">
              <a:buNone/>
            </a:pPr>
            <a:r>
              <a:rPr lang="en-US" sz="800" dirty="0"/>
              <a:t>      </a:t>
            </a:r>
            <a:r>
              <a:rPr lang="en-US" sz="800" dirty="0" err="1"/>
              <a:t>cout</a:t>
            </a:r>
            <a:r>
              <a:rPr lang="en-US" sz="800" dirty="0"/>
              <a:t> &lt;&lt; "Unable to obtain semaphore.\n" &lt;&lt; </a:t>
            </a:r>
            <a:r>
              <a:rPr lang="en-US" sz="800" dirty="0" err="1"/>
              <a:t>endl</a:t>
            </a:r>
            <a:r>
              <a:rPr lang="en-US" sz="800" dirty="0"/>
              <a:t>;</a:t>
            </a:r>
          </a:p>
          <a:p>
            <a:pPr marL="0" indent="0">
              <a:buNone/>
            </a:pPr>
            <a:r>
              <a:rPr lang="en-US" sz="800" dirty="0"/>
              <a:t>      exit(0);</a:t>
            </a:r>
          </a:p>
          <a:p>
            <a:pPr marL="0" indent="0">
              <a:buNone/>
            </a:pPr>
            <a:r>
              <a:rPr lang="en-US" sz="800" dirty="0"/>
              <a:t>   }</a:t>
            </a:r>
          </a:p>
          <a:p>
            <a:pPr marL="0" indent="0">
              <a:buNone/>
            </a:pPr>
            <a:endParaRPr lang="en-US" sz="800" dirty="0"/>
          </a:p>
          <a:p>
            <a:pPr marL="0" indent="0">
              <a:buNone/>
            </a:pPr>
            <a:r>
              <a:rPr lang="en-US" sz="800" dirty="0"/>
              <a:t>   if( </a:t>
            </a:r>
            <a:r>
              <a:rPr lang="en-US" sz="800" dirty="0" err="1"/>
              <a:t>semctl</a:t>
            </a:r>
            <a:r>
              <a:rPr lang="en-US" sz="800" dirty="0"/>
              <a:t>(id, 0, SETVAL, argument) &lt; 0)</a:t>
            </a:r>
          </a:p>
          <a:p>
            <a:pPr marL="0" indent="0">
              <a:buNone/>
            </a:pPr>
            <a:r>
              <a:rPr lang="en-US" sz="800" dirty="0"/>
              <a:t>   {</a:t>
            </a:r>
          </a:p>
          <a:p>
            <a:pPr marL="0" indent="0">
              <a:buNone/>
            </a:pPr>
            <a:r>
              <a:rPr lang="en-US" sz="800" dirty="0"/>
              <a:t>      </a:t>
            </a:r>
            <a:r>
              <a:rPr lang="en-US" sz="800" dirty="0" err="1"/>
              <a:t>cout</a:t>
            </a:r>
            <a:r>
              <a:rPr lang="en-US" sz="800" dirty="0"/>
              <a:t> &lt;&lt; "Cannot set semaphore value.\n" &lt;&lt; </a:t>
            </a:r>
            <a:r>
              <a:rPr lang="en-US" sz="800" dirty="0" err="1"/>
              <a:t>endl</a:t>
            </a:r>
            <a:r>
              <a:rPr lang="en-US" sz="800" dirty="0"/>
              <a:t>;</a:t>
            </a:r>
          </a:p>
          <a:p>
            <a:pPr marL="0" indent="0">
              <a:buNone/>
            </a:pPr>
            <a:r>
              <a:rPr lang="en-US" sz="800" dirty="0"/>
              <a:t>   }</a:t>
            </a:r>
          </a:p>
          <a:p>
            <a:pPr marL="0" indent="0">
              <a:buNone/>
            </a:pPr>
            <a:r>
              <a:rPr lang="en-US" sz="800" dirty="0"/>
              <a:t>   else</a:t>
            </a:r>
          </a:p>
          <a:p>
            <a:pPr marL="0" indent="0">
              <a:buNone/>
            </a:pPr>
            <a:r>
              <a:rPr lang="en-US" sz="800" dirty="0"/>
              <a:t>   {</a:t>
            </a:r>
          </a:p>
          <a:p>
            <a:pPr marL="0" indent="0">
              <a:buNone/>
            </a:pPr>
            <a:r>
              <a:rPr lang="en-US" sz="800" dirty="0"/>
              <a:t>      </a:t>
            </a:r>
            <a:r>
              <a:rPr lang="en-US" sz="800" dirty="0" err="1"/>
              <a:t>cout</a:t>
            </a:r>
            <a:r>
              <a:rPr lang="en-US" sz="800" dirty="0"/>
              <a:t> &lt;&lt; "Semaphore initialized.\n" &lt;&lt; </a:t>
            </a:r>
            <a:r>
              <a:rPr lang="en-US" sz="800" dirty="0" err="1"/>
              <a:t>endl</a:t>
            </a:r>
            <a:r>
              <a:rPr lang="en-US" sz="800" dirty="0"/>
              <a:t>;</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1801441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Producer.cpp</a:t>
            </a:r>
            <a:endParaRPr lang="en-US" dirty="0"/>
          </a:p>
        </p:txBody>
      </p:sp>
      <p:sp>
        <p:nvSpPr>
          <p:cNvPr id="3" name="Content Placeholder 2"/>
          <p:cNvSpPr>
            <a:spLocks noGrp="1"/>
          </p:cNvSpPr>
          <p:nvPr>
            <p:ph idx="1"/>
          </p:nvPr>
        </p:nvSpPr>
        <p:spPr/>
        <p:txBody>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r>
              <a:rPr lang="en-US" dirty="0"/>
              <a:t>#include &lt;sys/</a:t>
            </a:r>
            <a:r>
              <a:rPr lang="en-US" dirty="0" err="1"/>
              <a:t>types.h</a:t>
            </a:r>
            <a:r>
              <a:rPr lang="en-US" dirty="0"/>
              <a:t>&gt;</a:t>
            </a:r>
          </a:p>
          <a:p>
            <a:pPr marL="0" indent="0">
              <a:buNone/>
            </a:pPr>
            <a:r>
              <a:rPr lang="en-US" dirty="0"/>
              <a:t>#include &lt;sys/</a:t>
            </a:r>
            <a:r>
              <a:rPr lang="en-US" dirty="0" err="1"/>
              <a:t>ipc.h</a:t>
            </a:r>
            <a:r>
              <a:rPr lang="en-US" dirty="0"/>
              <a:t>&gt;</a:t>
            </a:r>
          </a:p>
          <a:p>
            <a:pPr marL="0" indent="0">
              <a:buNone/>
            </a:pPr>
            <a:r>
              <a:rPr lang="en-US" dirty="0"/>
              <a:t>#include &lt;sys/</a:t>
            </a:r>
            <a:r>
              <a:rPr lang="en-US" dirty="0" err="1"/>
              <a:t>sem.h</a:t>
            </a:r>
            <a:r>
              <a:rPr lang="en-US" dirty="0"/>
              <a:t>&gt;</a:t>
            </a:r>
          </a:p>
          <a:p>
            <a:pPr marL="0" indent="0">
              <a:buNone/>
            </a:pPr>
            <a:r>
              <a:rPr lang="en-US" dirty="0"/>
              <a:t>#include &lt;</a:t>
            </a:r>
            <a:r>
              <a:rPr lang="en-US" dirty="0" err="1"/>
              <a:t>unistd.h</a:t>
            </a:r>
            <a:r>
              <a:rPr lang="en-US" dirty="0"/>
              <a:t>&gt;</a:t>
            </a:r>
          </a:p>
          <a:p>
            <a:pPr marL="0" indent="0">
              <a:buNone/>
            </a:pPr>
            <a:endParaRPr lang="en-US" dirty="0"/>
          </a:p>
          <a:p>
            <a:pPr marL="0" indent="0">
              <a:buNone/>
            </a:pPr>
            <a:endParaRPr lang="en-US" dirty="0"/>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#define KEY1 (12341)</a:t>
            </a:r>
          </a:p>
          <a:p>
            <a:pPr marL="0" indent="0">
              <a:buNone/>
            </a:pPr>
            <a:r>
              <a:rPr lang="en-US" dirty="0"/>
              <a:t>#define KEY2 (12342)</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t>
            </a:r>
            <a:r>
              <a:rPr lang="en-US" dirty="0" err="1"/>
              <a:t>full_id</a:t>
            </a:r>
            <a:r>
              <a:rPr lang="en-US" dirty="0"/>
              <a:t>;  </a:t>
            </a:r>
          </a:p>
          <a:p>
            <a:pPr marL="0" indent="0">
              <a:buNone/>
            </a:pPr>
            <a:r>
              <a:rPr lang="en-US" dirty="0"/>
              <a:t>   </a:t>
            </a:r>
            <a:r>
              <a:rPr lang="en-US" dirty="0" err="1"/>
              <a:t>int</a:t>
            </a:r>
            <a:r>
              <a:rPr lang="en-US" dirty="0"/>
              <a:t> </a:t>
            </a:r>
            <a:r>
              <a:rPr lang="en-US" dirty="0" err="1"/>
              <a:t>empty_id</a:t>
            </a:r>
            <a:r>
              <a:rPr lang="en-US" dirty="0"/>
              <a:t>;  </a:t>
            </a:r>
          </a:p>
          <a:p>
            <a:pPr marL="0" indent="0">
              <a:buNone/>
            </a:pPr>
            <a:r>
              <a:rPr lang="en-US" dirty="0"/>
              <a:t>   </a:t>
            </a:r>
            <a:r>
              <a:rPr lang="en-US" dirty="0" err="1"/>
              <a:t>struct</a:t>
            </a:r>
            <a:r>
              <a:rPr lang="en-US" dirty="0"/>
              <a:t> </a:t>
            </a:r>
            <a:r>
              <a:rPr lang="en-US" dirty="0" err="1"/>
              <a:t>sembuf</a:t>
            </a:r>
            <a:r>
              <a:rPr lang="en-US" dirty="0"/>
              <a:t> </a:t>
            </a:r>
            <a:r>
              <a:rPr lang="en-US" dirty="0" err="1"/>
              <a:t>v_op</a:t>
            </a:r>
            <a:r>
              <a:rPr lang="en-US" dirty="0"/>
              <a:t>[1];</a:t>
            </a:r>
          </a:p>
          <a:p>
            <a:pPr marL="0" indent="0">
              <a:buNone/>
            </a:pPr>
            <a:r>
              <a:rPr lang="en-US" dirty="0"/>
              <a:t>   </a:t>
            </a:r>
            <a:r>
              <a:rPr lang="en-US" dirty="0" err="1"/>
              <a:t>struct</a:t>
            </a:r>
            <a:r>
              <a:rPr lang="en-US" dirty="0"/>
              <a:t> </a:t>
            </a:r>
            <a:r>
              <a:rPr lang="en-US" dirty="0" err="1"/>
              <a:t>sembuf</a:t>
            </a:r>
            <a:r>
              <a:rPr lang="en-US" dirty="0"/>
              <a:t> </a:t>
            </a:r>
            <a:r>
              <a:rPr lang="en-US" dirty="0" err="1"/>
              <a:t>p_op</a:t>
            </a:r>
            <a:r>
              <a:rPr lang="en-US" dirty="0"/>
              <a:t>[1];</a:t>
            </a:r>
          </a:p>
          <a:p>
            <a:pPr marL="0" indent="0">
              <a:buNone/>
            </a:pPr>
            <a:r>
              <a:rPr lang="en-US" dirty="0"/>
              <a:t>   </a:t>
            </a:r>
            <a:r>
              <a:rPr lang="en-US" dirty="0" err="1"/>
              <a:t>int</a:t>
            </a:r>
            <a:r>
              <a:rPr lang="en-US" dirty="0"/>
              <a:t> </a:t>
            </a:r>
            <a:r>
              <a:rPr lang="en-US" dirty="0" err="1"/>
              <a:t>retval</a:t>
            </a:r>
            <a:r>
              <a:rPr lang="en-US" dirty="0"/>
              <a:t>; /* Return value from </a:t>
            </a:r>
            <a:r>
              <a:rPr lang="en-US" dirty="0" err="1"/>
              <a:t>semop</a:t>
            </a:r>
            <a:r>
              <a:rPr lang="en-US" dirty="0"/>
              <a:t>() */</a:t>
            </a:r>
          </a:p>
          <a:p>
            <a:pPr marL="0" indent="0">
              <a:buNone/>
            </a:pPr>
            <a:r>
              <a:rPr lang="en-US" dirty="0"/>
              <a:t>   </a:t>
            </a:r>
            <a:r>
              <a:rPr lang="en-US" dirty="0" err="1"/>
              <a:t>full_id</a:t>
            </a:r>
            <a:r>
              <a:rPr lang="en-US" dirty="0"/>
              <a:t> = </a:t>
            </a:r>
            <a:r>
              <a:rPr lang="en-US" dirty="0" err="1"/>
              <a:t>semget</a:t>
            </a:r>
            <a:r>
              <a:rPr lang="en-US" dirty="0"/>
              <a:t>(KEY1, 1, 0666);</a:t>
            </a:r>
          </a:p>
          <a:p>
            <a:pPr marL="0" indent="0">
              <a:buNone/>
            </a:pPr>
            <a:r>
              <a:rPr lang="en-US" dirty="0"/>
              <a:t>   </a:t>
            </a:r>
            <a:r>
              <a:rPr lang="en-US" dirty="0" err="1"/>
              <a:t>empty_id</a:t>
            </a:r>
            <a:r>
              <a:rPr lang="en-US" dirty="0"/>
              <a:t> = </a:t>
            </a:r>
            <a:r>
              <a:rPr lang="en-US" dirty="0" err="1"/>
              <a:t>semget</a:t>
            </a:r>
            <a:r>
              <a:rPr lang="en-US" dirty="0"/>
              <a:t>(KEY2, 1, 0666);</a:t>
            </a:r>
          </a:p>
          <a:p>
            <a:pPr marL="0" indent="0">
              <a:buNone/>
            </a:pPr>
            <a:endParaRPr lang="en-US" dirty="0"/>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a:t>
            </a:r>
          </a:p>
          <a:p>
            <a:pPr marL="0" indent="0">
              <a:buNone/>
            </a:pPr>
            <a:r>
              <a:rPr lang="en-US" dirty="0"/>
              <a:t>   {</a:t>
            </a:r>
          </a:p>
          <a:p>
            <a:pPr marL="0" indent="0">
              <a:buNone/>
            </a:pPr>
            <a:r>
              <a:rPr lang="en-US" dirty="0"/>
              <a:t>   </a:t>
            </a:r>
            <a:r>
              <a:rPr lang="en-US" dirty="0" err="1"/>
              <a:t>cout</a:t>
            </a:r>
            <a:r>
              <a:rPr lang="en-US" dirty="0"/>
              <a:t> &lt;&lt; "Produce an Item. \n" &lt;&lt; </a:t>
            </a:r>
            <a:r>
              <a:rPr lang="en-US" dirty="0" err="1"/>
              <a:t>endl</a:t>
            </a:r>
            <a:r>
              <a:rPr lang="en-US" dirty="0"/>
              <a:t>;</a:t>
            </a:r>
          </a:p>
          <a:p>
            <a:pPr marL="0" indent="0">
              <a:buNone/>
            </a:pPr>
            <a:endParaRPr lang="en-US" dirty="0"/>
          </a:p>
          <a:p>
            <a:pPr marL="0" indent="0">
              <a:buNone/>
            </a:pPr>
            <a:r>
              <a:rPr lang="en-US" dirty="0"/>
              <a:t>   </a:t>
            </a:r>
            <a:r>
              <a:rPr lang="en-US" dirty="0" err="1"/>
              <a:t>v_op</a:t>
            </a:r>
            <a:r>
              <a:rPr lang="en-US" dirty="0"/>
              <a:t>[0].</a:t>
            </a:r>
            <a:r>
              <a:rPr lang="en-US" dirty="0" err="1"/>
              <a:t>sem_num</a:t>
            </a:r>
            <a:r>
              <a:rPr lang="en-US" dirty="0"/>
              <a:t> = 0;</a:t>
            </a:r>
          </a:p>
          <a:p>
            <a:pPr marL="0" indent="0">
              <a:buNone/>
            </a:pPr>
            <a:r>
              <a:rPr lang="en-US" dirty="0"/>
              <a:t>   </a:t>
            </a:r>
            <a:r>
              <a:rPr lang="en-US" dirty="0" err="1"/>
              <a:t>v_op</a:t>
            </a:r>
            <a:r>
              <a:rPr lang="en-US" dirty="0"/>
              <a:t>[0].</a:t>
            </a:r>
            <a:r>
              <a:rPr lang="en-US" dirty="0" err="1"/>
              <a:t>sem_op</a:t>
            </a:r>
            <a:r>
              <a:rPr lang="en-US" dirty="0"/>
              <a:t> = 1;</a:t>
            </a:r>
          </a:p>
          <a:p>
            <a:pPr marL="0" indent="0">
              <a:buNone/>
            </a:pPr>
            <a:r>
              <a:rPr lang="en-US" dirty="0"/>
              <a:t>   </a:t>
            </a:r>
            <a:r>
              <a:rPr lang="en-US" dirty="0" err="1"/>
              <a:t>v_op</a:t>
            </a:r>
            <a:r>
              <a:rPr lang="en-US" dirty="0"/>
              <a:t>[0].</a:t>
            </a:r>
            <a:r>
              <a:rPr lang="en-US" dirty="0" err="1"/>
              <a:t>sem_flg</a:t>
            </a:r>
            <a:r>
              <a:rPr lang="en-US" dirty="0"/>
              <a:t> = 0;</a:t>
            </a:r>
          </a:p>
          <a:p>
            <a:pPr marL="0" indent="0">
              <a:buNone/>
            </a:pPr>
            <a:endParaRPr lang="en-US" dirty="0"/>
          </a:p>
          <a:p>
            <a:pPr marL="0" indent="0">
              <a:buNone/>
            </a:pPr>
            <a:r>
              <a:rPr lang="en-US" dirty="0"/>
              <a:t>   </a:t>
            </a:r>
            <a:r>
              <a:rPr lang="en-US" dirty="0" err="1"/>
              <a:t>p_op</a:t>
            </a:r>
            <a:r>
              <a:rPr lang="en-US" dirty="0"/>
              <a:t>[0].</a:t>
            </a:r>
            <a:r>
              <a:rPr lang="en-US" dirty="0" err="1"/>
              <a:t>sem_num</a:t>
            </a:r>
            <a:r>
              <a:rPr lang="en-US" dirty="0"/>
              <a:t> = 0;</a:t>
            </a:r>
          </a:p>
          <a:p>
            <a:pPr marL="0" indent="0">
              <a:buNone/>
            </a:pPr>
            <a:r>
              <a:rPr lang="en-US" dirty="0"/>
              <a:t>   </a:t>
            </a:r>
            <a:r>
              <a:rPr lang="en-US" dirty="0" err="1"/>
              <a:t>p_op</a:t>
            </a:r>
            <a:r>
              <a:rPr lang="en-US" dirty="0"/>
              <a:t>[0].</a:t>
            </a:r>
            <a:r>
              <a:rPr lang="en-US" dirty="0" err="1"/>
              <a:t>sem_op</a:t>
            </a:r>
            <a:r>
              <a:rPr lang="en-US" dirty="0"/>
              <a:t> = -1;</a:t>
            </a:r>
          </a:p>
          <a:p>
            <a:pPr marL="0" indent="0">
              <a:buNone/>
            </a:pPr>
            <a:r>
              <a:rPr lang="en-US" dirty="0"/>
              <a:t>   </a:t>
            </a:r>
            <a:r>
              <a:rPr lang="en-US" dirty="0" err="1"/>
              <a:t>p_op</a:t>
            </a:r>
            <a:r>
              <a:rPr lang="en-US" dirty="0"/>
              <a:t>[0].</a:t>
            </a:r>
            <a:r>
              <a:rPr lang="en-US" dirty="0" err="1"/>
              <a:t>sem_flg</a:t>
            </a:r>
            <a:r>
              <a:rPr lang="en-US" dirty="0"/>
              <a:t> = 0;</a:t>
            </a:r>
          </a:p>
          <a:p>
            <a:pPr marL="0" indent="0">
              <a:buNone/>
            </a:pPr>
            <a:endParaRPr lang="en-US" dirty="0"/>
          </a:p>
          <a:p>
            <a:pPr marL="0" indent="0">
              <a:buNone/>
            </a:pPr>
            <a:r>
              <a:rPr lang="en-US" dirty="0"/>
              <a:t>   </a:t>
            </a:r>
            <a:r>
              <a:rPr lang="en-US" dirty="0" err="1"/>
              <a:t>retval</a:t>
            </a:r>
            <a:r>
              <a:rPr lang="en-US" dirty="0"/>
              <a:t> = </a:t>
            </a:r>
            <a:r>
              <a:rPr lang="en-US" dirty="0" err="1"/>
              <a:t>semop</a:t>
            </a:r>
            <a:r>
              <a:rPr lang="en-US" dirty="0"/>
              <a:t>(</a:t>
            </a:r>
            <a:r>
              <a:rPr lang="en-US" dirty="0" err="1"/>
              <a:t>empty_id</a:t>
            </a:r>
            <a:r>
              <a:rPr lang="en-US" dirty="0"/>
              <a:t>, </a:t>
            </a:r>
            <a:r>
              <a:rPr lang="en-US" dirty="0" err="1"/>
              <a:t>p_op</a:t>
            </a:r>
            <a:r>
              <a:rPr lang="en-US" dirty="0"/>
              <a:t>, 1);</a:t>
            </a:r>
          </a:p>
          <a:p>
            <a:pPr marL="0" indent="0">
              <a:buNone/>
            </a:pPr>
            <a:r>
              <a:rPr lang="en-US" dirty="0"/>
              <a:t>   </a:t>
            </a:r>
            <a:r>
              <a:rPr lang="en-US" dirty="0" err="1"/>
              <a:t>cout</a:t>
            </a:r>
            <a:r>
              <a:rPr lang="en-US" dirty="0"/>
              <a:t> &lt;&lt; "Produce an item: " &lt;&lt; </a:t>
            </a:r>
            <a:r>
              <a:rPr lang="en-US" dirty="0" err="1"/>
              <a:t>i</a:t>
            </a:r>
            <a:r>
              <a:rPr lang="en-US" dirty="0"/>
              <a:t> &lt;&lt; </a:t>
            </a:r>
            <a:r>
              <a:rPr lang="en-US" dirty="0" err="1"/>
              <a:t>endl</a:t>
            </a:r>
            <a:r>
              <a:rPr lang="en-US" dirty="0"/>
              <a:t>;</a:t>
            </a:r>
          </a:p>
          <a:p>
            <a:pPr marL="0" indent="0">
              <a:buNone/>
            </a:pPr>
            <a:r>
              <a:rPr lang="en-US" dirty="0"/>
              <a:t>   </a:t>
            </a:r>
            <a:r>
              <a:rPr lang="en-US" dirty="0" err="1"/>
              <a:t>retval</a:t>
            </a:r>
            <a:r>
              <a:rPr lang="en-US" dirty="0"/>
              <a:t> = </a:t>
            </a:r>
            <a:r>
              <a:rPr lang="en-US" dirty="0" err="1"/>
              <a:t>semop</a:t>
            </a:r>
            <a:r>
              <a:rPr lang="en-US" dirty="0"/>
              <a:t>(</a:t>
            </a:r>
            <a:r>
              <a:rPr lang="en-US" dirty="0" err="1"/>
              <a:t>full_id</a:t>
            </a:r>
            <a:r>
              <a:rPr lang="en-US" dirty="0"/>
              <a:t>, </a:t>
            </a:r>
            <a:r>
              <a:rPr lang="en-US" dirty="0" err="1"/>
              <a:t>v_op</a:t>
            </a:r>
            <a:r>
              <a:rPr lang="en-US" dirty="0"/>
              <a:t>, 1);</a:t>
            </a:r>
          </a:p>
          <a:p>
            <a:pPr marL="0" indent="0">
              <a:buNone/>
            </a:pPr>
            <a:r>
              <a:rPr lang="en-US" dirty="0"/>
              <a:t>   sleep(2);</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930363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467544" y="188640"/>
            <a:ext cx="8229600" cy="864096"/>
          </a:xfrm>
        </p:spPr>
        <p:txBody>
          <a:bodyPr/>
          <a:lstStyle/>
          <a:p>
            <a:pPr eaLnBrk="1" hangingPunct="1"/>
            <a:r>
              <a:rPr kumimoji="0" lang="en-US" altLang="ja-JP" b="1" dirty="0" smtClean="0">
                <a:solidFill>
                  <a:srgbClr val="000000"/>
                </a:solidFill>
              </a:rPr>
              <a:t>Synchronization</a:t>
            </a:r>
          </a:p>
        </p:txBody>
      </p:sp>
      <p:sp>
        <p:nvSpPr>
          <p:cNvPr id="32772" name="Rectangle 3"/>
          <p:cNvSpPr>
            <a:spLocks noGrp="1" noChangeArrowheads="1"/>
          </p:cNvSpPr>
          <p:nvPr>
            <p:ph type="body" idx="4294967295"/>
          </p:nvPr>
        </p:nvSpPr>
        <p:spPr>
          <a:xfrm>
            <a:off x="323528" y="1423988"/>
            <a:ext cx="8424936" cy="4669308"/>
          </a:xfrm>
        </p:spPr>
        <p:txBody>
          <a:bodyPr/>
          <a:lstStyle/>
          <a:p>
            <a:pPr lvl="1" eaLnBrk="1" hangingPunct="1">
              <a:lnSpc>
                <a:spcPct val="95000"/>
              </a:lnSpc>
              <a:spcBef>
                <a:spcPct val="0"/>
              </a:spcBef>
              <a:buClr>
                <a:srgbClr val="000000"/>
              </a:buClr>
              <a:buFontTx/>
              <a:buChar char="•"/>
            </a:pPr>
            <a:r>
              <a:rPr kumimoji="0" lang="en-US" altLang="en-US" sz="2400" dirty="0" smtClean="0">
                <a:solidFill>
                  <a:srgbClr val="000000"/>
                </a:solidFill>
              </a:rPr>
              <a:t>Multiple processes or threads sharing same memory. </a:t>
            </a:r>
          </a:p>
          <a:p>
            <a:pPr lvl="1" eaLnBrk="1" hangingPunct="1">
              <a:lnSpc>
                <a:spcPct val="95000"/>
              </a:lnSpc>
              <a:spcBef>
                <a:spcPct val="0"/>
              </a:spcBef>
              <a:buClr>
                <a:srgbClr val="000000"/>
              </a:buClr>
              <a:buFontTx/>
              <a:buChar char="•"/>
            </a:pPr>
            <a:r>
              <a:rPr kumimoji="0" lang="en-US" altLang="en-US" sz="2400" dirty="0" smtClean="0">
                <a:solidFill>
                  <a:srgbClr val="000000"/>
                </a:solidFill>
              </a:rPr>
              <a:t>One process or thread modifies variable shared by other processes or threads.</a:t>
            </a:r>
          </a:p>
          <a:p>
            <a:pPr lvl="1" eaLnBrk="1" hangingPunct="1">
              <a:lnSpc>
                <a:spcPct val="95000"/>
              </a:lnSpc>
              <a:spcBef>
                <a:spcPct val="0"/>
              </a:spcBef>
              <a:buClr>
                <a:srgbClr val="000000"/>
              </a:buClr>
              <a:buFontTx/>
              <a:buChar char="•"/>
            </a:pPr>
            <a:r>
              <a:rPr kumimoji="0" lang="en-US" altLang="en-US" sz="2400" dirty="0" smtClean="0">
                <a:solidFill>
                  <a:srgbClr val="000000"/>
                </a:solidFill>
              </a:rPr>
              <a:t>Processes or threads need to be in synchronized, so they don’t use an invalid value.</a:t>
            </a:r>
          </a:p>
        </p:txBody>
      </p:sp>
    </p:spTree>
    <p:extLst>
      <p:ext uri="{BB962C8B-B14F-4D97-AF65-F5344CB8AC3E}">
        <p14:creationId xmlns:p14="http://schemas.microsoft.com/office/powerpoint/2010/main" val="1990118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Consumer.cpp</a:t>
            </a:r>
            <a:endParaRPr lang="en-US" dirty="0"/>
          </a:p>
        </p:txBody>
      </p:sp>
      <p:sp>
        <p:nvSpPr>
          <p:cNvPr id="3" name="Content Placeholder 2"/>
          <p:cNvSpPr>
            <a:spLocks noGrp="1"/>
          </p:cNvSpPr>
          <p:nvPr>
            <p:ph idx="1"/>
          </p:nvPr>
        </p:nvSpPr>
        <p:spPr/>
        <p:txBody>
          <a:bodyPr/>
          <a:lstStyle/>
          <a:p>
            <a:pPr marL="0" indent="0">
              <a:buNone/>
            </a:pPr>
            <a:r>
              <a:rPr lang="en-US" dirty="0"/>
              <a:t>#include &lt;</a:t>
            </a:r>
            <a:r>
              <a:rPr lang="en-US" dirty="0" err="1"/>
              <a:t>iostream</a:t>
            </a:r>
            <a:r>
              <a:rPr lang="en-US" dirty="0"/>
              <a:t>&gt;</a:t>
            </a:r>
          </a:p>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r>
              <a:rPr lang="en-US" dirty="0"/>
              <a:t>#include &lt;sys/</a:t>
            </a:r>
            <a:r>
              <a:rPr lang="en-US" dirty="0" err="1"/>
              <a:t>types.h</a:t>
            </a:r>
            <a:r>
              <a:rPr lang="en-US" dirty="0"/>
              <a:t>&gt;</a:t>
            </a:r>
          </a:p>
          <a:p>
            <a:pPr marL="0" indent="0">
              <a:buNone/>
            </a:pPr>
            <a:r>
              <a:rPr lang="en-US" dirty="0"/>
              <a:t>#include &lt;sys/</a:t>
            </a:r>
            <a:r>
              <a:rPr lang="en-US" dirty="0" err="1"/>
              <a:t>ipc.h</a:t>
            </a:r>
            <a:r>
              <a:rPr lang="en-US" dirty="0"/>
              <a:t>&gt;</a:t>
            </a:r>
          </a:p>
          <a:p>
            <a:pPr marL="0" indent="0">
              <a:buNone/>
            </a:pPr>
            <a:r>
              <a:rPr lang="en-US" dirty="0"/>
              <a:t>#include &lt;sys/</a:t>
            </a:r>
            <a:r>
              <a:rPr lang="en-US" dirty="0" err="1"/>
              <a:t>sem.h</a:t>
            </a:r>
            <a:r>
              <a:rPr lang="en-US" dirty="0"/>
              <a:t>&gt;</a:t>
            </a:r>
          </a:p>
          <a:p>
            <a:pPr marL="0" indent="0">
              <a:buNone/>
            </a:pPr>
            <a:r>
              <a:rPr lang="en-US" dirty="0"/>
              <a:t>#include &lt;</a:t>
            </a:r>
            <a:r>
              <a:rPr lang="en-US" dirty="0" err="1"/>
              <a:t>unistd.h</a:t>
            </a:r>
            <a:r>
              <a:rPr lang="en-US" dirty="0"/>
              <a:t>&gt;</a:t>
            </a:r>
          </a:p>
          <a:p>
            <a:pPr marL="0" indent="0">
              <a:buNone/>
            </a:pPr>
            <a:endParaRPr lang="en-US" dirty="0"/>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#define KEY1 (12341)</a:t>
            </a:r>
          </a:p>
          <a:p>
            <a:pPr marL="0" indent="0">
              <a:buNone/>
            </a:pPr>
            <a:r>
              <a:rPr lang="en-US" dirty="0"/>
              <a:t>#define KEY2 (12342)</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t>
            </a:r>
            <a:r>
              <a:rPr lang="en-US" dirty="0" err="1"/>
              <a:t>full_id</a:t>
            </a:r>
            <a:r>
              <a:rPr lang="en-US" dirty="0"/>
              <a:t>;</a:t>
            </a:r>
          </a:p>
          <a:p>
            <a:pPr marL="0" indent="0">
              <a:buNone/>
            </a:pPr>
            <a:r>
              <a:rPr lang="en-US" dirty="0"/>
              <a:t>   </a:t>
            </a:r>
            <a:r>
              <a:rPr lang="en-US" dirty="0" err="1"/>
              <a:t>int</a:t>
            </a:r>
            <a:r>
              <a:rPr lang="en-US" dirty="0"/>
              <a:t> </a:t>
            </a:r>
            <a:r>
              <a:rPr lang="en-US" dirty="0" err="1"/>
              <a:t>empty_id</a:t>
            </a:r>
            <a:r>
              <a:rPr lang="en-US" dirty="0"/>
              <a:t>;</a:t>
            </a:r>
          </a:p>
          <a:p>
            <a:pPr marL="0" indent="0">
              <a:buNone/>
            </a:pPr>
            <a:endParaRPr lang="en-US" dirty="0"/>
          </a:p>
          <a:p>
            <a:pPr marL="0" indent="0">
              <a:buNone/>
            </a:pPr>
            <a:r>
              <a:rPr lang="en-US" dirty="0"/>
              <a:t>   </a:t>
            </a:r>
            <a:r>
              <a:rPr lang="en-US" dirty="0" err="1"/>
              <a:t>struct</a:t>
            </a:r>
            <a:r>
              <a:rPr lang="en-US" dirty="0"/>
              <a:t> </a:t>
            </a:r>
            <a:r>
              <a:rPr lang="en-US" dirty="0" err="1"/>
              <a:t>sembuf</a:t>
            </a:r>
            <a:r>
              <a:rPr lang="en-US" dirty="0"/>
              <a:t> </a:t>
            </a:r>
            <a:r>
              <a:rPr lang="en-US" dirty="0" err="1"/>
              <a:t>v_op</a:t>
            </a:r>
            <a:r>
              <a:rPr lang="en-US" dirty="0"/>
              <a:t>[1];</a:t>
            </a:r>
          </a:p>
          <a:p>
            <a:pPr marL="0" indent="0">
              <a:buNone/>
            </a:pPr>
            <a:r>
              <a:rPr lang="en-US" dirty="0"/>
              <a:t>   </a:t>
            </a:r>
            <a:r>
              <a:rPr lang="en-US" dirty="0" err="1"/>
              <a:t>struct</a:t>
            </a:r>
            <a:r>
              <a:rPr lang="en-US" dirty="0"/>
              <a:t> </a:t>
            </a:r>
            <a:r>
              <a:rPr lang="en-US" dirty="0" err="1"/>
              <a:t>sembuf</a:t>
            </a:r>
            <a:r>
              <a:rPr lang="en-US" dirty="0"/>
              <a:t> </a:t>
            </a:r>
            <a:r>
              <a:rPr lang="en-US" dirty="0" err="1"/>
              <a:t>p_op</a:t>
            </a:r>
            <a:r>
              <a:rPr lang="en-US" dirty="0"/>
              <a:t>[1];</a:t>
            </a:r>
          </a:p>
          <a:p>
            <a:pPr marL="0" indent="0">
              <a:buNone/>
            </a:pPr>
            <a:endParaRPr lang="en-US" dirty="0"/>
          </a:p>
          <a:p>
            <a:pPr marL="0" indent="0">
              <a:buNone/>
            </a:pPr>
            <a:r>
              <a:rPr lang="en-US" dirty="0"/>
              <a:t>   </a:t>
            </a:r>
            <a:r>
              <a:rPr lang="en-US" dirty="0" err="1"/>
              <a:t>int</a:t>
            </a:r>
            <a:r>
              <a:rPr lang="en-US" dirty="0"/>
              <a:t> </a:t>
            </a:r>
            <a:r>
              <a:rPr lang="en-US" dirty="0" err="1"/>
              <a:t>retval</a:t>
            </a:r>
            <a:r>
              <a:rPr lang="en-US" dirty="0"/>
              <a:t>; </a:t>
            </a:r>
          </a:p>
          <a:p>
            <a:pPr marL="0" indent="0">
              <a:buNone/>
            </a:pPr>
            <a:endParaRPr lang="en-US" dirty="0"/>
          </a:p>
          <a:p>
            <a:pPr marL="0" indent="0">
              <a:buNone/>
            </a:pPr>
            <a:r>
              <a:rPr lang="en-US" dirty="0"/>
              <a:t>   </a:t>
            </a:r>
            <a:r>
              <a:rPr lang="en-US" dirty="0" err="1"/>
              <a:t>full_id</a:t>
            </a:r>
            <a:r>
              <a:rPr lang="en-US" dirty="0"/>
              <a:t> = </a:t>
            </a:r>
            <a:r>
              <a:rPr lang="en-US" dirty="0" err="1"/>
              <a:t>semget</a:t>
            </a:r>
            <a:r>
              <a:rPr lang="en-US" dirty="0"/>
              <a:t>(KEY1, 1, 0666);</a:t>
            </a:r>
          </a:p>
          <a:p>
            <a:pPr marL="0" indent="0">
              <a:buNone/>
            </a:pPr>
            <a:r>
              <a:rPr lang="en-US" dirty="0"/>
              <a:t>   </a:t>
            </a:r>
            <a:r>
              <a:rPr lang="en-US" dirty="0" err="1"/>
              <a:t>empty_id</a:t>
            </a:r>
            <a:r>
              <a:rPr lang="en-US" dirty="0"/>
              <a:t> = </a:t>
            </a:r>
            <a:r>
              <a:rPr lang="en-US" dirty="0" err="1"/>
              <a:t>semget</a:t>
            </a:r>
            <a:r>
              <a:rPr lang="en-US" dirty="0"/>
              <a:t>(KEY2, 1, 0666);</a:t>
            </a:r>
          </a:p>
          <a:p>
            <a:pPr marL="0" indent="0">
              <a:buNone/>
            </a:pPr>
            <a:endParaRPr lang="en-US" dirty="0"/>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a:t>
            </a:r>
          </a:p>
          <a:p>
            <a:pPr marL="0" indent="0">
              <a:buNone/>
            </a:pPr>
            <a:r>
              <a:rPr lang="en-US" dirty="0"/>
              <a:t>   {</a:t>
            </a:r>
          </a:p>
          <a:p>
            <a:pPr marL="0" indent="0">
              <a:buNone/>
            </a:pPr>
            <a:r>
              <a:rPr lang="en-US" dirty="0"/>
              <a:t>   </a:t>
            </a:r>
            <a:r>
              <a:rPr lang="en-US" dirty="0" err="1"/>
              <a:t>cout</a:t>
            </a:r>
            <a:r>
              <a:rPr lang="en-US" dirty="0"/>
              <a:t> &lt;&lt; "Consume an Item. \n" &lt;&lt; </a:t>
            </a:r>
            <a:r>
              <a:rPr lang="en-US" dirty="0" err="1"/>
              <a:t>endl</a:t>
            </a:r>
            <a:r>
              <a:rPr lang="en-US" dirty="0"/>
              <a:t>;</a:t>
            </a:r>
          </a:p>
          <a:p>
            <a:pPr marL="0" indent="0">
              <a:buNone/>
            </a:pPr>
            <a:endParaRPr lang="en-US" dirty="0"/>
          </a:p>
          <a:p>
            <a:pPr marL="0" indent="0">
              <a:buNone/>
            </a:pPr>
            <a:r>
              <a:rPr lang="en-US" dirty="0"/>
              <a:t>   </a:t>
            </a:r>
            <a:r>
              <a:rPr lang="en-US" dirty="0" err="1"/>
              <a:t>v_op</a:t>
            </a:r>
            <a:r>
              <a:rPr lang="en-US" dirty="0"/>
              <a:t>[0].</a:t>
            </a:r>
            <a:r>
              <a:rPr lang="en-US" dirty="0" err="1"/>
              <a:t>sem_num</a:t>
            </a:r>
            <a:r>
              <a:rPr lang="en-US" dirty="0"/>
              <a:t> = 0;</a:t>
            </a:r>
          </a:p>
          <a:p>
            <a:pPr marL="0" indent="0">
              <a:buNone/>
            </a:pPr>
            <a:r>
              <a:rPr lang="en-US" dirty="0"/>
              <a:t>   </a:t>
            </a:r>
            <a:r>
              <a:rPr lang="en-US" dirty="0" err="1"/>
              <a:t>v_op</a:t>
            </a:r>
            <a:r>
              <a:rPr lang="en-US" dirty="0"/>
              <a:t>[0].</a:t>
            </a:r>
            <a:r>
              <a:rPr lang="en-US" dirty="0" err="1"/>
              <a:t>sem_op</a:t>
            </a:r>
            <a:r>
              <a:rPr lang="en-US" dirty="0"/>
              <a:t> = 1;</a:t>
            </a:r>
          </a:p>
          <a:p>
            <a:pPr marL="0" indent="0">
              <a:buNone/>
            </a:pPr>
            <a:r>
              <a:rPr lang="en-US" dirty="0"/>
              <a:t>   </a:t>
            </a:r>
            <a:r>
              <a:rPr lang="en-US" dirty="0" err="1"/>
              <a:t>v_op</a:t>
            </a:r>
            <a:r>
              <a:rPr lang="en-US" dirty="0"/>
              <a:t>[0].</a:t>
            </a:r>
            <a:r>
              <a:rPr lang="en-US" dirty="0" err="1"/>
              <a:t>sem_flg</a:t>
            </a:r>
            <a:r>
              <a:rPr lang="en-US" dirty="0"/>
              <a:t> = 0;</a:t>
            </a:r>
          </a:p>
          <a:p>
            <a:pPr marL="0" indent="0">
              <a:buNone/>
            </a:pPr>
            <a:endParaRPr lang="en-US" dirty="0"/>
          </a:p>
          <a:p>
            <a:pPr marL="0" indent="0">
              <a:buNone/>
            </a:pPr>
            <a:r>
              <a:rPr lang="en-US" dirty="0"/>
              <a:t>   </a:t>
            </a:r>
            <a:r>
              <a:rPr lang="en-US" dirty="0" err="1"/>
              <a:t>p_op</a:t>
            </a:r>
            <a:r>
              <a:rPr lang="en-US" dirty="0"/>
              <a:t>[0].</a:t>
            </a:r>
            <a:r>
              <a:rPr lang="en-US" dirty="0" err="1"/>
              <a:t>sem_num</a:t>
            </a:r>
            <a:r>
              <a:rPr lang="en-US" dirty="0"/>
              <a:t> = 0;</a:t>
            </a:r>
          </a:p>
          <a:p>
            <a:pPr marL="0" indent="0">
              <a:buNone/>
            </a:pPr>
            <a:r>
              <a:rPr lang="en-US" dirty="0"/>
              <a:t>   </a:t>
            </a:r>
            <a:r>
              <a:rPr lang="en-US" dirty="0" err="1"/>
              <a:t>p_op</a:t>
            </a:r>
            <a:r>
              <a:rPr lang="en-US" dirty="0"/>
              <a:t>[0].</a:t>
            </a:r>
            <a:r>
              <a:rPr lang="en-US" dirty="0" err="1"/>
              <a:t>sem_op</a:t>
            </a:r>
            <a:r>
              <a:rPr lang="en-US" dirty="0"/>
              <a:t> = -1;</a:t>
            </a:r>
          </a:p>
          <a:p>
            <a:pPr marL="0" indent="0">
              <a:buNone/>
            </a:pPr>
            <a:r>
              <a:rPr lang="en-US" dirty="0"/>
              <a:t>   </a:t>
            </a:r>
            <a:r>
              <a:rPr lang="en-US" dirty="0" err="1"/>
              <a:t>p_op</a:t>
            </a:r>
            <a:r>
              <a:rPr lang="en-US" dirty="0"/>
              <a:t>[0].</a:t>
            </a:r>
            <a:r>
              <a:rPr lang="en-US" dirty="0" err="1"/>
              <a:t>sem_flg</a:t>
            </a:r>
            <a:r>
              <a:rPr lang="en-US" dirty="0"/>
              <a:t> = 0;</a:t>
            </a:r>
          </a:p>
          <a:p>
            <a:pPr marL="0" indent="0">
              <a:buNone/>
            </a:pPr>
            <a:endParaRPr lang="en-US" dirty="0"/>
          </a:p>
          <a:p>
            <a:pPr marL="0" indent="0">
              <a:buNone/>
            </a:pPr>
            <a:r>
              <a:rPr lang="en-US" dirty="0"/>
              <a:t>   </a:t>
            </a:r>
            <a:r>
              <a:rPr lang="en-US" dirty="0" err="1"/>
              <a:t>retval</a:t>
            </a:r>
            <a:r>
              <a:rPr lang="en-US" dirty="0"/>
              <a:t> = </a:t>
            </a:r>
            <a:r>
              <a:rPr lang="en-US" dirty="0" err="1"/>
              <a:t>semop</a:t>
            </a:r>
            <a:r>
              <a:rPr lang="en-US" dirty="0"/>
              <a:t>(</a:t>
            </a:r>
            <a:r>
              <a:rPr lang="en-US" dirty="0" err="1"/>
              <a:t>full_id</a:t>
            </a:r>
            <a:r>
              <a:rPr lang="en-US" dirty="0"/>
              <a:t>, </a:t>
            </a:r>
            <a:r>
              <a:rPr lang="en-US" dirty="0" err="1"/>
              <a:t>p_op</a:t>
            </a:r>
            <a:r>
              <a:rPr lang="en-US" dirty="0"/>
              <a:t>, 1);</a:t>
            </a:r>
          </a:p>
          <a:p>
            <a:pPr marL="0" indent="0">
              <a:buNone/>
            </a:pPr>
            <a:r>
              <a:rPr lang="en-US" dirty="0"/>
              <a:t>   </a:t>
            </a:r>
            <a:r>
              <a:rPr lang="en-US" dirty="0" err="1"/>
              <a:t>cout</a:t>
            </a:r>
            <a:r>
              <a:rPr lang="en-US" dirty="0"/>
              <a:t> &lt;&lt; "Consume an item : " &lt;&lt; </a:t>
            </a:r>
            <a:r>
              <a:rPr lang="en-US" dirty="0" err="1"/>
              <a:t>i</a:t>
            </a:r>
            <a:r>
              <a:rPr lang="en-US" dirty="0"/>
              <a:t> &lt;&lt; </a:t>
            </a:r>
            <a:r>
              <a:rPr lang="en-US" dirty="0" err="1"/>
              <a:t>endl</a:t>
            </a:r>
            <a:r>
              <a:rPr lang="en-US" dirty="0"/>
              <a:t>;</a:t>
            </a:r>
          </a:p>
          <a:p>
            <a:pPr marL="0" indent="0">
              <a:buNone/>
            </a:pPr>
            <a:r>
              <a:rPr lang="en-US" dirty="0"/>
              <a:t>   </a:t>
            </a:r>
            <a:r>
              <a:rPr lang="en-US" dirty="0" err="1"/>
              <a:t>retval</a:t>
            </a:r>
            <a:r>
              <a:rPr lang="en-US" dirty="0"/>
              <a:t> = </a:t>
            </a:r>
            <a:r>
              <a:rPr lang="en-US" dirty="0" err="1"/>
              <a:t>semop</a:t>
            </a:r>
            <a:r>
              <a:rPr lang="en-US" dirty="0"/>
              <a:t>(</a:t>
            </a:r>
            <a:r>
              <a:rPr lang="en-US" dirty="0" err="1"/>
              <a:t>empty_id</a:t>
            </a:r>
            <a:r>
              <a:rPr lang="en-US" dirty="0"/>
              <a:t>, </a:t>
            </a:r>
            <a:r>
              <a:rPr lang="en-US" dirty="0" err="1"/>
              <a:t>v_op</a:t>
            </a:r>
            <a:r>
              <a:rPr lang="en-US" dirty="0"/>
              <a:t>, 1);</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302961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Controller.cpp</a:t>
            </a:r>
            <a:endParaRPr lang="en-US" dirty="0"/>
          </a:p>
        </p:txBody>
      </p:sp>
      <p:sp>
        <p:nvSpPr>
          <p:cNvPr id="3" name="Content Placeholder 2"/>
          <p:cNvSpPr>
            <a:spLocks noGrp="1"/>
          </p:cNvSpPr>
          <p:nvPr>
            <p:ph idx="1"/>
          </p:nvPr>
        </p:nvSpPr>
        <p:spPr/>
        <p:txBody>
          <a:bodyPr/>
          <a:lstStyle/>
          <a:p>
            <a:pPr marL="0" indent="0">
              <a:buNone/>
            </a:pPr>
            <a:r>
              <a:rPr lang="en-US" dirty="0"/>
              <a:t>#include &lt;</a:t>
            </a:r>
            <a:r>
              <a:rPr lang="en-US" dirty="0" err="1"/>
              <a:t>iostream</a:t>
            </a:r>
            <a:r>
              <a:rPr lang="en-US" dirty="0"/>
              <a:t>&gt;</a:t>
            </a:r>
          </a:p>
          <a:p>
            <a:pPr marL="0" indent="0">
              <a:buNone/>
            </a:pPr>
            <a:r>
              <a:rPr lang="en-US" dirty="0"/>
              <a:t>#include &lt;sys/</a:t>
            </a:r>
            <a:r>
              <a:rPr lang="en-US" dirty="0" err="1"/>
              <a:t>types.h</a:t>
            </a:r>
            <a:r>
              <a:rPr lang="en-US" dirty="0"/>
              <a:t>&gt;</a:t>
            </a:r>
          </a:p>
          <a:p>
            <a:pPr marL="0" indent="0">
              <a:buNone/>
            </a:pPr>
            <a:r>
              <a:rPr lang="en-US" dirty="0"/>
              <a:t>#include &lt;sys/</a:t>
            </a:r>
            <a:r>
              <a:rPr lang="en-US" dirty="0" err="1"/>
              <a:t>ipc.h</a:t>
            </a:r>
            <a:r>
              <a:rPr lang="en-US" dirty="0"/>
              <a:t>&gt;</a:t>
            </a:r>
          </a:p>
          <a:p>
            <a:pPr marL="0" indent="0">
              <a:buNone/>
            </a:pPr>
            <a:r>
              <a:rPr lang="en-US" dirty="0"/>
              <a:t>#include &lt;sys/</a:t>
            </a:r>
            <a:r>
              <a:rPr lang="en-US" dirty="0" err="1"/>
              <a:t>sem.h</a:t>
            </a:r>
            <a:r>
              <a:rPr lang="en-US" dirty="0"/>
              <a:t>&gt;</a:t>
            </a:r>
          </a:p>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endParaRPr lang="en-US" dirty="0"/>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#define KEY1 (12341)</a:t>
            </a:r>
          </a:p>
          <a:p>
            <a:pPr marL="0" indent="0">
              <a:buNone/>
            </a:pPr>
            <a:r>
              <a:rPr lang="en-US" dirty="0"/>
              <a:t>#define KEY2 (12342)</a:t>
            </a:r>
          </a:p>
          <a:p>
            <a:pPr marL="0" indent="0">
              <a:buNone/>
            </a:pPr>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t>
            </a:r>
            <a:r>
              <a:rPr lang="en-US" dirty="0" err="1"/>
              <a:t>full_id</a:t>
            </a:r>
            <a:r>
              <a:rPr lang="en-US" dirty="0"/>
              <a:t>;</a:t>
            </a:r>
          </a:p>
          <a:p>
            <a:pPr marL="0" indent="0">
              <a:buNone/>
            </a:pPr>
            <a:r>
              <a:rPr lang="en-US" dirty="0"/>
              <a:t>   </a:t>
            </a:r>
            <a:r>
              <a:rPr lang="en-US" dirty="0" err="1"/>
              <a:t>int</a:t>
            </a:r>
            <a:r>
              <a:rPr lang="en-US" dirty="0"/>
              <a:t> </a:t>
            </a:r>
            <a:r>
              <a:rPr lang="en-US" dirty="0" err="1"/>
              <a:t>empty_id</a:t>
            </a:r>
            <a:r>
              <a:rPr lang="en-US" dirty="0"/>
              <a:t>;</a:t>
            </a:r>
          </a:p>
          <a:p>
            <a:pPr marL="0" indent="0">
              <a:buNone/>
            </a:pPr>
            <a:endParaRPr lang="en-US" dirty="0"/>
          </a:p>
          <a:p>
            <a:pPr marL="0" indent="0">
              <a:buNone/>
            </a:pPr>
            <a:r>
              <a:rPr lang="en-US" dirty="0"/>
              <a:t>   union </a:t>
            </a:r>
            <a:r>
              <a:rPr lang="en-US" dirty="0" err="1"/>
              <a:t>semun</a:t>
            </a:r>
            <a:r>
              <a:rPr lang="en-US" dirty="0"/>
              <a:t> </a:t>
            </a:r>
          </a:p>
          <a:p>
            <a:pPr marL="0" indent="0">
              <a:buNone/>
            </a:pPr>
            <a:r>
              <a:rPr lang="en-US" dirty="0"/>
              <a:t>   {</a:t>
            </a:r>
          </a:p>
          <a:p>
            <a:pPr marL="0" indent="0">
              <a:buNone/>
            </a:pPr>
            <a:r>
              <a:rPr lang="en-US" dirty="0"/>
              <a:t>        </a:t>
            </a:r>
            <a:r>
              <a:rPr lang="en-US" dirty="0" err="1"/>
              <a:t>int</a:t>
            </a:r>
            <a:r>
              <a:rPr lang="en-US" dirty="0"/>
              <a:t> </a:t>
            </a:r>
            <a:r>
              <a:rPr lang="en-US" dirty="0" err="1"/>
              <a:t>val</a:t>
            </a:r>
            <a:r>
              <a:rPr lang="en-US" dirty="0"/>
              <a:t>;</a:t>
            </a:r>
          </a:p>
          <a:p>
            <a:pPr marL="0" indent="0">
              <a:buNone/>
            </a:pPr>
            <a:r>
              <a:rPr lang="en-US" dirty="0"/>
              <a:t>        </a:t>
            </a:r>
            <a:r>
              <a:rPr lang="en-US" dirty="0" err="1"/>
              <a:t>struct</a:t>
            </a:r>
            <a:r>
              <a:rPr lang="en-US" dirty="0"/>
              <a:t> </a:t>
            </a:r>
            <a:r>
              <a:rPr lang="en-US" dirty="0" err="1"/>
              <a:t>semid_ds</a:t>
            </a:r>
            <a:r>
              <a:rPr lang="en-US" dirty="0"/>
              <a:t> *</a:t>
            </a:r>
            <a:r>
              <a:rPr lang="en-US" dirty="0" err="1"/>
              <a:t>buf</a:t>
            </a:r>
            <a:r>
              <a:rPr lang="en-US" dirty="0"/>
              <a:t>;</a:t>
            </a:r>
          </a:p>
          <a:p>
            <a:pPr marL="0" indent="0">
              <a:buNone/>
            </a:pPr>
            <a:r>
              <a:rPr lang="en-US" dirty="0"/>
              <a:t>        </a:t>
            </a:r>
            <a:r>
              <a:rPr lang="en-US" dirty="0" err="1"/>
              <a:t>ushort</a:t>
            </a:r>
            <a:r>
              <a:rPr lang="en-US" dirty="0"/>
              <a:t> * array;</a:t>
            </a:r>
          </a:p>
          <a:p>
            <a:pPr marL="0" indent="0">
              <a:buNone/>
            </a:pPr>
            <a:r>
              <a:rPr lang="en-US" dirty="0"/>
              <a:t>   } argument;</a:t>
            </a:r>
          </a:p>
          <a:p>
            <a:pPr marL="0" indent="0">
              <a:buNone/>
            </a:pPr>
            <a:endParaRPr lang="en-US" dirty="0"/>
          </a:p>
          <a:p>
            <a:pPr marL="0" indent="0">
              <a:buNone/>
            </a:pPr>
            <a:endParaRPr lang="en-US" dirty="0"/>
          </a:p>
          <a:p>
            <a:pPr marL="0" indent="0">
              <a:buNone/>
            </a:pPr>
            <a:r>
              <a:rPr lang="en-US" dirty="0"/>
              <a:t>   </a:t>
            </a:r>
            <a:r>
              <a:rPr lang="en-US" dirty="0" err="1"/>
              <a:t>full_id</a:t>
            </a:r>
            <a:r>
              <a:rPr lang="en-US" dirty="0"/>
              <a:t> = </a:t>
            </a:r>
            <a:r>
              <a:rPr lang="en-US" dirty="0" err="1"/>
              <a:t>semget</a:t>
            </a:r>
            <a:r>
              <a:rPr lang="en-US" dirty="0"/>
              <a:t>(KEY1, 1, 0666 | IPC_CREAT);</a:t>
            </a:r>
          </a:p>
          <a:p>
            <a:pPr marL="0" indent="0">
              <a:buNone/>
            </a:pPr>
            <a:r>
              <a:rPr lang="en-US" dirty="0"/>
              <a:t>   </a:t>
            </a:r>
            <a:r>
              <a:rPr lang="en-US" dirty="0" err="1"/>
              <a:t>empty_id</a:t>
            </a:r>
            <a:r>
              <a:rPr lang="en-US" dirty="0"/>
              <a:t> = </a:t>
            </a:r>
            <a:r>
              <a:rPr lang="en-US" dirty="0" err="1"/>
              <a:t>semget</a:t>
            </a:r>
            <a:r>
              <a:rPr lang="en-US" dirty="0"/>
              <a:t>(KEY2, 1, 0666 | IPC_CREAT);</a:t>
            </a:r>
          </a:p>
          <a:p>
            <a:pPr marL="0" indent="0">
              <a:buNone/>
            </a:pPr>
            <a:endParaRPr lang="en-US" dirty="0"/>
          </a:p>
          <a:p>
            <a:pPr marL="0" indent="0">
              <a:buNone/>
            </a:pPr>
            <a:r>
              <a:rPr lang="en-US" dirty="0"/>
              <a:t>   </a:t>
            </a:r>
            <a:r>
              <a:rPr lang="en-US" dirty="0" err="1"/>
              <a:t>argument.val</a:t>
            </a:r>
            <a:r>
              <a:rPr lang="en-US" dirty="0"/>
              <a:t> = 0;</a:t>
            </a:r>
          </a:p>
          <a:p>
            <a:pPr marL="0" indent="0">
              <a:buNone/>
            </a:pPr>
            <a:endParaRPr lang="en-US" dirty="0"/>
          </a:p>
          <a:p>
            <a:pPr marL="0" indent="0">
              <a:buNone/>
            </a:pPr>
            <a:r>
              <a:rPr lang="en-US" dirty="0"/>
              <a:t>   if( </a:t>
            </a:r>
            <a:r>
              <a:rPr lang="en-US" dirty="0" err="1"/>
              <a:t>semctl</a:t>
            </a:r>
            <a:r>
              <a:rPr lang="en-US" dirty="0"/>
              <a:t>(</a:t>
            </a:r>
            <a:r>
              <a:rPr lang="en-US" dirty="0" err="1"/>
              <a:t>full_id</a:t>
            </a:r>
            <a:r>
              <a:rPr lang="en-US" dirty="0"/>
              <a:t>, 0, SETVAL, argument) &lt; 0)</a:t>
            </a:r>
          </a:p>
          <a:p>
            <a:pPr marL="0" indent="0">
              <a:buNone/>
            </a:pPr>
            <a:r>
              <a:rPr lang="en-US" dirty="0"/>
              <a:t>   {</a:t>
            </a:r>
          </a:p>
          <a:p>
            <a:pPr marL="0" indent="0">
              <a:buNone/>
            </a:pPr>
            <a:r>
              <a:rPr lang="en-US" dirty="0"/>
              <a:t>      </a:t>
            </a:r>
            <a:r>
              <a:rPr lang="en-US" dirty="0" err="1"/>
              <a:t>cout</a:t>
            </a:r>
            <a:r>
              <a:rPr lang="en-US" dirty="0"/>
              <a:t> &lt;&lt; "Cannot set semaphore value.\n" &lt;&lt; </a:t>
            </a:r>
            <a:r>
              <a:rPr lang="en-US" dirty="0" err="1"/>
              <a:t>endl</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cout</a:t>
            </a:r>
            <a:r>
              <a:rPr lang="en-US" dirty="0"/>
              <a:t> &lt;&lt; "Semaphore initialized.\n"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a:t>
            </a:r>
            <a:r>
              <a:rPr lang="en-US" dirty="0" err="1"/>
              <a:t>argument.val</a:t>
            </a:r>
            <a:r>
              <a:rPr lang="en-US" dirty="0"/>
              <a:t> = 2;</a:t>
            </a:r>
          </a:p>
          <a:p>
            <a:pPr marL="0" indent="0">
              <a:buNone/>
            </a:pPr>
            <a:endParaRPr lang="en-US" dirty="0"/>
          </a:p>
          <a:p>
            <a:pPr marL="0" indent="0">
              <a:buNone/>
            </a:pPr>
            <a:r>
              <a:rPr lang="en-US" dirty="0"/>
              <a:t>   if( </a:t>
            </a:r>
            <a:r>
              <a:rPr lang="en-US" dirty="0" err="1"/>
              <a:t>semctl</a:t>
            </a:r>
            <a:r>
              <a:rPr lang="en-US" dirty="0"/>
              <a:t>(</a:t>
            </a:r>
            <a:r>
              <a:rPr lang="en-US" dirty="0" err="1"/>
              <a:t>empty_id</a:t>
            </a:r>
            <a:r>
              <a:rPr lang="en-US" dirty="0"/>
              <a:t>, 0, SETVAL, argument) &lt; 0)</a:t>
            </a:r>
          </a:p>
          <a:p>
            <a:pPr marL="0" indent="0">
              <a:buNone/>
            </a:pPr>
            <a:r>
              <a:rPr lang="en-US" dirty="0"/>
              <a:t>   {</a:t>
            </a:r>
          </a:p>
          <a:p>
            <a:pPr marL="0" indent="0">
              <a:buNone/>
            </a:pPr>
            <a:r>
              <a:rPr lang="en-US" dirty="0"/>
              <a:t>      </a:t>
            </a:r>
            <a:r>
              <a:rPr lang="en-US" dirty="0" err="1"/>
              <a:t>cout</a:t>
            </a:r>
            <a:r>
              <a:rPr lang="en-US" dirty="0"/>
              <a:t> &lt;&lt; "Cannot set semaphore value.\n" &lt;&lt; </a:t>
            </a:r>
            <a:r>
              <a:rPr lang="en-US" dirty="0" err="1"/>
              <a:t>endl</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cout</a:t>
            </a:r>
            <a:r>
              <a:rPr lang="en-US" dirty="0"/>
              <a:t> &lt;&lt; "Semaphore initialized.\n" &lt;&lt; </a:t>
            </a:r>
            <a:r>
              <a:rPr lang="en-US" dirty="0" err="1"/>
              <a:t>endl</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80730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JAVA </a:t>
            </a:r>
            <a:r>
              <a:rPr lang="en" sz="4400" dirty="0" smtClean="0"/>
              <a:t>Semphore</a:t>
            </a:r>
            <a:endParaRPr lang="en" sz="4400" dirty="0"/>
          </a:p>
        </p:txBody>
      </p:sp>
      <p:sp>
        <p:nvSpPr>
          <p:cNvPr id="457" name="Shape 457"/>
          <p:cNvSpPr txBox="1">
            <a:spLocks noGrp="1"/>
          </p:cNvSpPr>
          <p:nvPr>
            <p:ph type="body" idx="1"/>
          </p:nvPr>
        </p:nvSpPr>
        <p:spPr>
          <a:xfrm>
            <a:off x="382350" y="1600201"/>
            <a:ext cx="8229600" cy="4967599"/>
          </a:xfrm>
          <a:prstGeom prst="rect">
            <a:avLst/>
          </a:prstGeom>
        </p:spPr>
        <p:txBody>
          <a:bodyPr lIns="91425" tIns="91425" rIns="91425" bIns="91425" anchor="t" anchorCtr="0">
            <a:noAutofit/>
          </a:bodyPr>
          <a:lstStyle/>
          <a:p>
            <a:pPr>
              <a:buFont typeface="Arial" panose="020B0604020202020204" pitchFamily="34" charset="0"/>
              <a:buChar char="•"/>
            </a:pPr>
            <a:r>
              <a:rPr lang="en-US" dirty="0"/>
              <a:t>Semaphores are often used to restrict the number of threads than can access some (physical or logical) resource. </a:t>
            </a:r>
            <a:endParaRPr lang="en-US" dirty="0" smtClean="0"/>
          </a:p>
          <a:p>
            <a:pPr>
              <a:buFont typeface="Arial" panose="020B0604020202020204" pitchFamily="34" charset="0"/>
              <a:buChar char="•"/>
            </a:pPr>
            <a:r>
              <a:rPr lang="en-US" dirty="0"/>
              <a:t>Java 5 comes with semaphore implementations in the </a:t>
            </a:r>
            <a:r>
              <a:rPr lang="en-US" dirty="0" err="1" smtClean="0"/>
              <a:t>java.util.concurrent</a:t>
            </a:r>
            <a:r>
              <a:rPr lang="en-US" dirty="0"/>
              <a:t> </a:t>
            </a:r>
            <a:r>
              <a:rPr lang="en-US" dirty="0" smtClean="0"/>
              <a:t>package</a:t>
            </a:r>
          </a:p>
          <a:p>
            <a:pPr>
              <a:buFont typeface="Arial" panose="020B0604020202020204" pitchFamily="34" charset="0"/>
              <a:buChar char="•"/>
            </a:pPr>
            <a:r>
              <a:rPr lang="en-US" dirty="0" smtClean="0"/>
              <a:t>A </a:t>
            </a:r>
            <a:r>
              <a:rPr lang="en-US" dirty="0"/>
              <a:t>semaphore </a:t>
            </a:r>
            <a:r>
              <a:rPr lang="en-US" dirty="0" smtClean="0"/>
              <a:t>can be used to limit connections when a </a:t>
            </a:r>
            <a:r>
              <a:rPr lang="en-US" dirty="0"/>
              <a:t>process </a:t>
            </a:r>
            <a:r>
              <a:rPr lang="en-US" dirty="0" smtClean="0"/>
              <a:t>downloads </a:t>
            </a:r>
            <a:r>
              <a:rPr lang="en-US" dirty="0"/>
              <a:t>resources </a:t>
            </a:r>
            <a:r>
              <a:rPr lang="en-US" dirty="0" smtClean="0"/>
              <a:t>from server </a:t>
            </a:r>
            <a:r>
              <a:rPr lang="en-US" dirty="0"/>
              <a:t>periodically via HTTP. </a:t>
            </a:r>
            <a:endParaRPr dirty="0"/>
          </a:p>
        </p:txBody>
      </p:sp>
    </p:spTree>
    <p:extLst>
      <p:ext uri="{BB962C8B-B14F-4D97-AF65-F5344CB8AC3E}">
        <p14:creationId xmlns:p14="http://schemas.microsoft.com/office/powerpoint/2010/main" val="288465189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JAVA </a:t>
            </a:r>
            <a:r>
              <a:rPr lang="en" sz="4400" dirty="0" smtClean="0"/>
              <a:t>Semphore</a:t>
            </a:r>
            <a:endParaRPr lang="en" sz="4400" dirty="0"/>
          </a:p>
        </p:txBody>
      </p:sp>
      <p:sp>
        <p:nvSpPr>
          <p:cNvPr id="457" name="Shape 457"/>
          <p:cNvSpPr txBox="1">
            <a:spLocks noGrp="1"/>
          </p:cNvSpPr>
          <p:nvPr>
            <p:ph type="body" idx="1"/>
          </p:nvPr>
        </p:nvSpPr>
        <p:spPr>
          <a:xfrm>
            <a:off x="382350" y="1600201"/>
            <a:ext cx="8229600" cy="4967599"/>
          </a:xfrm>
          <a:prstGeom prst="rect">
            <a:avLst/>
          </a:prstGeom>
        </p:spPr>
        <p:txBody>
          <a:bodyPr lIns="91425" tIns="91425" rIns="91425" bIns="91425" anchor="t" anchorCtr="0">
            <a:noAutofit/>
          </a:bodyPr>
          <a:lstStyle/>
          <a:p>
            <a:pPr>
              <a:buFont typeface="Arial" panose="020B0604020202020204" pitchFamily="34" charset="0"/>
              <a:buChar char="•"/>
            </a:pPr>
            <a:r>
              <a:rPr lang="en-US" dirty="0"/>
              <a:t>A counting </a:t>
            </a:r>
            <a:r>
              <a:rPr lang="en-US" dirty="0" smtClean="0"/>
              <a:t>semaphore maintains </a:t>
            </a:r>
            <a:r>
              <a:rPr lang="en-US" dirty="0"/>
              <a:t>a set of permits. </a:t>
            </a:r>
            <a:endParaRPr lang="en-US" dirty="0" smtClean="0"/>
          </a:p>
          <a:p>
            <a:pPr>
              <a:buFont typeface="Arial" panose="020B0604020202020204" pitchFamily="34" charset="0"/>
              <a:buChar char="•"/>
            </a:pPr>
            <a:r>
              <a:rPr lang="en-US" dirty="0" smtClean="0"/>
              <a:t>Each</a:t>
            </a:r>
            <a:r>
              <a:rPr lang="en-US" dirty="0"/>
              <a:t> </a:t>
            </a:r>
            <a:r>
              <a:rPr lang="en-US" dirty="0">
                <a:hlinkClick r:id="rId3"/>
              </a:rPr>
              <a:t>acquire()</a:t>
            </a:r>
            <a:r>
              <a:rPr lang="en-US" dirty="0"/>
              <a:t> blocks if necessary until a permit is </a:t>
            </a:r>
            <a:r>
              <a:rPr lang="en-US" dirty="0" smtClean="0"/>
              <a:t>available</a:t>
            </a:r>
            <a:r>
              <a:rPr lang="en-US" dirty="0"/>
              <a:t>, and then takes it. </a:t>
            </a:r>
            <a:endParaRPr lang="en-US" dirty="0" smtClean="0"/>
          </a:p>
          <a:p>
            <a:pPr>
              <a:buFont typeface="Arial" panose="020B0604020202020204" pitchFamily="34" charset="0"/>
              <a:buChar char="•"/>
            </a:pPr>
            <a:r>
              <a:rPr lang="en-US" dirty="0" smtClean="0"/>
              <a:t>Each </a:t>
            </a:r>
            <a:r>
              <a:rPr lang="en-US" dirty="0" smtClean="0">
                <a:hlinkClick r:id="rId4"/>
              </a:rPr>
              <a:t>release</a:t>
            </a:r>
            <a:r>
              <a:rPr lang="en-US" dirty="0">
                <a:hlinkClick r:id="rId4"/>
              </a:rPr>
              <a:t>()</a:t>
            </a:r>
            <a:r>
              <a:rPr lang="en-US" dirty="0"/>
              <a:t> adds a permit, potentially releasing a blocking acquirer. </a:t>
            </a:r>
            <a:endParaRPr lang="en-US" dirty="0" smtClean="0"/>
          </a:p>
          <a:p>
            <a:pPr>
              <a:buFont typeface="Arial" panose="020B0604020202020204" pitchFamily="34" charset="0"/>
              <a:buChar char="•"/>
            </a:pPr>
            <a:r>
              <a:rPr lang="en-US" dirty="0" smtClean="0"/>
              <a:t>No </a:t>
            </a:r>
            <a:r>
              <a:rPr lang="en-US" dirty="0"/>
              <a:t>actual permit objects are used; the Semaphore just keeps a count of the number available and acts accordingly.</a:t>
            </a:r>
          </a:p>
        </p:txBody>
      </p:sp>
    </p:spTree>
    <p:extLst>
      <p:ext uri="{BB962C8B-B14F-4D97-AF65-F5344CB8AC3E}">
        <p14:creationId xmlns:p14="http://schemas.microsoft.com/office/powerpoint/2010/main" val="3736945012"/>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JAVA </a:t>
            </a:r>
            <a:r>
              <a:rPr lang="en" sz="4400" dirty="0" smtClean="0"/>
              <a:t>Semphore</a:t>
            </a:r>
            <a:endParaRPr lang="en" sz="4400" dirty="0"/>
          </a:p>
        </p:txBody>
      </p:sp>
      <p:sp>
        <p:nvSpPr>
          <p:cNvPr id="457" name="Shape 457"/>
          <p:cNvSpPr txBox="1">
            <a:spLocks noGrp="1"/>
          </p:cNvSpPr>
          <p:nvPr>
            <p:ph type="body" idx="1"/>
          </p:nvPr>
        </p:nvSpPr>
        <p:spPr>
          <a:xfrm>
            <a:off x="382350" y="1600201"/>
            <a:ext cx="8229600" cy="4967599"/>
          </a:xfrm>
          <a:prstGeom prst="rect">
            <a:avLst/>
          </a:prstGeom>
        </p:spPr>
        <p:txBody>
          <a:bodyPr lIns="91425" tIns="91425" rIns="91425" bIns="91425" anchor="t" anchorCtr="0">
            <a:noAutofit/>
          </a:bodyPr>
          <a:lstStyle/>
          <a:p>
            <a:pPr>
              <a:buFont typeface="Arial" panose="020B0604020202020204" pitchFamily="34" charset="0"/>
              <a:buChar char="•"/>
            </a:pPr>
            <a:r>
              <a:rPr lang="en-US" b="1" dirty="0">
                <a:hlinkClick r:id="rId3"/>
              </a:rPr>
              <a:t>Semaphore</a:t>
            </a:r>
            <a:r>
              <a:rPr lang="en-US" dirty="0"/>
              <a:t>(</a:t>
            </a:r>
            <a:r>
              <a:rPr lang="en-US" dirty="0" err="1"/>
              <a:t>java.lang.String</a:t>
            </a:r>
            <a:r>
              <a:rPr lang="en-US" dirty="0"/>
              <a:t> nm, </a:t>
            </a:r>
            <a:r>
              <a:rPr lang="en-US" dirty="0" err="1"/>
              <a:t>int</a:t>
            </a:r>
            <a:r>
              <a:rPr lang="en-US" dirty="0"/>
              <a:t> </a:t>
            </a:r>
            <a:r>
              <a:rPr lang="en-US" dirty="0" smtClean="0"/>
              <a:t>n)</a:t>
            </a:r>
          </a:p>
          <a:p>
            <a:pPr>
              <a:buFont typeface="Arial" panose="020B0604020202020204" pitchFamily="34" charset="0"/>
              <a:buChar char="•"/>
            </a:pPr>
            <a:r>
              <a:rPr lang="en-US" dirty="0" smtClean="0"/>
              <a:t>new Semaphore(n, </a:t>
            </a:r>
            <a:r>
              <a:rPr lang="en-US" dirty="0"/>
              <a:t>nm) returns a new semaphore object named nm with initial value </a:t>
            </a:r>
            <a:r>
              <a:rPr lang="en-US" dirty="0" smtClean="0"/>
              <a:t>n.</a:t>
            </a:r>
            <a:endParaRPr lang="en-US" dirty="0"/>
          </a:p>
        </p:txBody>
      </p:sp>
    </p:spTree>
    <p:extLst>
      <p:ext uri="{BB962C8B-B14F-4D97-AF65-F5344CB8AC3E}">
        <p14:creationId xmlns:p14="http://schemas.microsoft.com/office/powerpoint/2010/main" val="1806024376"/>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en" sz="4400" dirty="0"/>
              <a:t>JAVA Semphore</a:t>
            </a:r>
          </a:p>
        </p:txBody>
      </p:sp>
      <p:sp>
        <p:nvSpPr>
          <p:cNvPr id="457" name="Shape 457"/>
          <p:cNvSpPr txBox="1">
            <a:spLocks noGrp="1"/>
          </p:cNvSpPr>
          <p:nvPr>
            <p:ph type="body" idx="1"/>
          </p:nvPr>
        </p:nvSpPr>
        <p:spPr>
          <a:xfrm>
            <a:off x="382350" y="1600201"/>
            <a:ext cx="8229600" cy="4967599"/>
          </a:xfrm>
          <a:prstGeom prst="rect">
            <a:avLst/>
          </a:prstGeom>
        </p:spPr>
        <p:txBody>
          <a:bodyPr lIns="91425" tIns="91425" rIns="91425" bIns="91425" anchor="t" anchorCtr="0">
            <a:noAutofit/>
          </a:bodyPr>
          <a:lstStyle/>
          <a:p>
            <a:pPr marL="0" indent="0">
              <a:buNone/>
            </a:pPr>
            <a:r>
              <a:rPr lang="en-US" dirty="0"/>
              <a:t>Semaphore </a:t>
            </a:r>
            <a:r>
              <a:rPr lang="en-US" dirty="0" err="1"/>
              <a:t>semaphore</a:t>
            </a:r>
            <a:r>
              <a:rPr lang="en-US" dirty="0"/>
              <a:t> = new Semaphore(1);</a:t>
            </a:r>
          </a:p>
          <a:p>
            <a:pPr marL="0" indent="0">
              <a:buNone/>
            </a:pPr>
            <a:endParaRPr lang="en-US" dirty="0"/>
          </a:p>
          <a:p>
            <a:pPr marL="0" indent="0">
              <a:buNone/>
            </a:pPr>
            <a:r>
              <a:rPr lang="en-US" dirty="0"/>
              <a:t>//critical section</a:t>
            </a:r>
          </a:p>
          <a:p>
            <a:pPr marL="0" indent="0">
              <a:buNone/>
            </a:pPr>
            <a:r>
              <a:rPr lang="en-US" dirty="0" err="1"/>
              <a:t>semaphore.acquire</a:t>
            </a:r>
            <a:r>
              <a:rPr lang="en-US" dirty="0"/>
              <a:t>();</a:t>
            </a:r>
          </a:p>
          <a:p>
            <a:pPr marL="0" indent="0">
              <a:buNone/>
            </a:pPr>
            <a:endParaRPr lang="en-US" dirty="0"/>
          </a:p>
          <a:p>
            <a:pPr marL="0" indent="0">
              <a:buNone/>
            </a:pPr>
            <a:r>
              <a:rPr lang="en-US" dirty="0"/>
              <a:t>...</a:t>
            </a:r>
          </a:p>
          <a:p>
            <a:pPr marL="0" indent="0">
              <a:buNone/>
            </a:pPr>
            <a:endParaRPr lang="en-US" dirty="0"/>
          </a:p>
          <a:p>
            <a:pPr marL="0" indent="0">
              <a:buNone/>
            </a:pPr>
            <a:r>
              <a:rPr lang="en-US" dirty="0" err="1"/>
              <a:t>semaphore.release</a:t>
            </a:r>
            <a:r>
              <a:rPr lang="en-US" dirty="0"/>
              <a:t>();</a:t>
            </a:r>
            <a:endParaRPr dirty="0"/>
          </a:p>
        </p:txBody>
      </p:sp>
    </p:spTree>
    <p:extLst>
      <p:ext uri="{BB962C8B-B14F-4D97-AF65-F5344CB8AC3E}">
        <p14:creationId xmlns:p14="http://schemas.microsoft.com/office/powerpoint/2010/main" val="228513243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a:spLocks noGrp="1"/>
          </p:cNvSpPr>
          <p:nvPr>
            <p:ph type="title"/>
          </p:nvPr>
        </p:nvSpPr>
        <p:spPr>
          <a:xfrm>
            <a:off x="457200" y="274637"/>
            <a:ext cx="8686800" cy="1143200"/>
          </a:xfrm>
          <a:prstGeom prst="rect">
            <a:avLst/>
          </a:prstGeom>
        </p:spPr>
        <p:txBody>
          <a:bodyPr lIns="91425" tIns="91425" rIns="91425" bIns="91425" anchor="ctr" anchorCtr="0">
            <a:noAutofit/>
          </a:bodyPr>
          <a:lstStyle/>
          <a:p>
            <a:pPr>
              <a:spcBef>
                <a:spcPts val="0"/>
              </a:spcBef>
              <a:buNone/>
            </a:pPr>
            <a:r>
              <a:rPr lang="en" sz="4000" dirty="0"/>
              <a:t>Example </a:t>
            </a:r>
            <a:r>
              <a:rPr lang="en" sz="4000" dirty="0" smtClean="0"/>
              <a:t>Java - Counter Semaphore</a:t>
            </a:r>
            <a:endParaRPr lang="en" sz="4000" dirty="0"/>
          </a:p>
        </p:txBody>
      </p:sp>
      <p:sp>
        <p:nvSpPr>
          <p:cNvPr id="463" name="Shape 463"/>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0" indent="0">
              <a:lnSpc>
                <a:spcPct val="115000"/>
              </a:lnSpc>
              <a:buClr>
                <a:schemeClr val="dk1"/>
              </a:buClr>
              <a:buSzPct val="110000"/>
              <a:buNone/>
            </a:pPr>
            <a:r>
              <a:rPr lang="en" sz="800" dirty="0" smtClean="0">
                <a:latin typeface="Courier New"/>
                <a:ea typeface="Courier New"/>
                <a:cs typeface="Courier New"/>
                <a:sym typeface="Courier New"/>
              </a:rPr>
              <a:t> </a:t>
            </a:r>
            <a:endParaRPr lang="en" sz="800" dirty="0">
              <a:latin typeface="Courier New"/>
              <a:ea typeface="Courier New"/>
              <a:cs typeface="Courier New"/>
              <a:sym typeface="Courier New"/>
            </a:endParaRPr>
          </a:p>
          <a:p>
            <a:pPr marL="0" indent="0">
              <a:buNone/>
            </a:pPr>
            <a:r>
              <a:rPr lang="en-US" sz="800" b="1" dirty="0"/>
              <a:t>import </a:t>
            </a:r>
            <a:r>
              <a:rPr lang="en-US" sz="800" b="1" dirty="0" err="1"/>
              <a:t>java.util.concurrent</a:t>
            </a:r>
            <a:r>
              <a:rPr lang="en-US" sz="800" b="1" dirty="0"/>
              <a:t>.*;</a:t>
            </a:r>
          </a:p>
          <a:p>
            <a:pPr marL="0" indent="0">
              <a:buNone/>
            </a:pPr>
            <a:endParaRPr lang="en-US" sz="800" dirty="0"/>
          </a:p>
          <a:p>
            <a:pPr marL="0" indent="0">
              <a:buNone/>
            </a:pPr>
            <a:r>
              <a:rPr lang="en-US" sz="800" b="1" dirty="0"/>
              <a:t>class </a:t>
            </a:r>
            <a:r>
              <a:rPr lang="en-US" sz="800" b="1" dirty="0" err="1"/>
              <a:t>MyThread</a:t>
            </a:r>
            <a:r>
              <a:rPr lang="en-US" sz="800" b="1" dirty="0"/>
              <a:t> extends Thread </a:t>
            </a:r>
          </a:p>
          <a:p>
            <a:pPr marL="0" indent="0">
              <a:buNone/>
            </a:pPr>
            <a:r>
              <a:rPr lang="en-US" sz="800" dirty="0"/>
              <a:t>{</a:t>
            </a:r>
          </a:p>
          <a:p>
            <a:pPr marL="0" indent="0">
              <a:buNone/>
            </a:pPr>
            <a:r>
              <a:rPr lang="en-US" sz="800" dirty="0"/>
              <a:t>    Semaphore </a:t>
            </a:r>
            <a:r>
              <a:rPr lang="en-US" sz="800" dirty="0" err="1"/>
              <a:t>semaphore</a:t>
            </a:r>
            <a:r>
              <a:rPr lang="en-US" sz="800" dirty="0"/>
              <a:t>;</a:t>
            </a:r>
          </a:p>
          <a:p>
            <a:pPr marL="0" indent="0">
              <a:buNone/>
            </a:pPr>
            <a:r>
              <a:rPr lang="en-US" sz="800" dirty="0"/>
              <a:t>    </a:t>
            </a:r>
            <a:r>
              <a:rPr lang="en-US" sz="800" dirty="0" err="1"/>
              <a:t>MyThread</a:t>
            </a:r>
            <a:r>
              <a:rPr lang="en-US" sz="800" dirty="0"/>
              <a:t>(Semaphore semaphore)</a:t>
            </a:r>
          </a:p>
          <a:p>
            <a:pPr marL="0" indent="0">
              <a:buNone/>
            </a:pPr>
            <a:r>
              <a:rPr lang="en-US" sz="800" dirty="0"/>
              <a:t>    {</a:t>
            </a:r>
          </a:p>
          <a:p>
            <a:pPr marL="0" indent="0">
              <a:buNone/>
            </a:pPr>
            <a:r>
              <a:rPr lang="en-US" sz="800" dirty="0"/>
              <a:t>    </a:t>
            </a:r>
            <a:r>
              <a:rPr lang="en-US" sz="800" b="1" dirty="0" err="1"/>
              <a:t>this.semaphore</a:t>
            </a:r>
            <a:r>
              <a:rPr lang="en-US" sz="800" b="1" dirty="0"/>
              <a:t> = semaphore;</a:t>
            </a:r>
          </a:p>
          <a:p>
            <a:pPr marL="0" indent="0">
              <a:buNone/>
            </a:pPr>
            <a:r>
              <a:rPr lang="en-US" sz="800" dirty="0"/>
              <a:t>    }</a:t>
            </a:r>
          </a:p>
          <a:p>
            <a:pPr marL="0" indent="0">
              <a:buNone/>
            </a:pPr>
            <a:r>
              <a:rPr lang="en-US" sz="800" dirty="0"/>
              <a:t>    </a:t>
            </a:r>
            <a:r>
              <a:rPr lang="en-US" sz="800" b="1" dirty="0"/>
              <a:t>public void run() </a:t>
            </a:r>
          </a:p>
          <a:p>
            <a:pPr marL="0" indent="0">
              <a:buNone/>
            </a:pPr>
            <a:r>
              <a:rPr lang="en-US" sz="800" dirty="0"/>
              <a:t>    {</a:t>
            </a:r>
          </a:p>
          <a:p>
            <a:pPr marL="0" indent="0">
              <a:buNone/>
            </a:pPr>
            <a:r>
              <a:rPr lang="en-US" sz="800" dirty="0"/>
              <a:t>    </a:t>
            </a:r>
            <a:r>
              <a:rPr lang="en-US" sz="800" b="1" dirty="0"/>
              <a:t>try </a:t>
            </a:r>
          </a:p>
          <a:p>
            <a:pPr marL="0" indent="0">
              <a:buNone/>
            </a:pPr>
            <a:r>
              <a:rPr lang="en-US" sz="800" dirty="0"/>
              <a:t>    {</a:t>
            </a:r>
          </a:p>
          <a:p>
            <a:pPr marL="0" indent="0">
              <a:buNone/>
            </a:pPr>
            <a:r>
              <a:rPr lang="en-US" sz="800" dirty="0"/>
              <a:t>       </a:t>
            </a:r>
            <a:r>
              <a:rPr lang="en-US" sz="800" dirty="0" err="1"/>
              <a:t>semaphore.acquire</a:t>
            </a:r>
            <a:r>
              <a:rPr lang="en-US" sz="800" dirty="0"/>
              <a:t>();</a:t>
            </a:r>
          </a:p>
          <a:p>
            <a:pPr marL="0" indent="0">
              <a:buNone/>
            </a:pPr>
            <a:r>
              <a:rPr lang="en-US" sz="800" dirty="0"/>
              <a:t>       </a:t>
            </a:r>
            <a:r>
              <a:rPr lang="en-US" sz="800" dirty="0" err="1"/>
              <a:t>System.</a:t>
            </a:r>
            <a:r>
              <a:rPr lang="en-US" sz="800" b="1" i="1" dirty="0" err="1"/>
              <a:t>out.println</a:t>
            </a:r>
            <a:r>
              <a:rPr lang="en-US" sz="800" b="1" i="1" dirty="0"/>
              <a:t>("Hello " + </a:t>
            </a:r>
            <a:r>
              <a:rPr lang="en-US" sz="800" b="1" i="1" dirty="0" err="1"/>
              <a:t>this.getName</a:t>
            </a:r>
            <a:r>
              <a:rPr lang="en-US" sz="800" b="1" i="1" dirty="0"/>
              <a:t>());</a:t>
            </a:r>
          </a:p>
          <a:p>
            <a:pPr marL="0" indent="0">
              <a:buNone/>
            </a:pPr>
            <a:r>
              <a:rPr lang="en-US" sz="800" dirty="0"/>
              <a:t>       </a:t>
            </a:r>
            <a:r>
              <a:rPr lang="en-US" sz="800" i="1" dirty="0"/>
              <a:t>sleep(2000);</a:t>
            </a:r>
          </a:p>
          <a:p>
            <a:pPr marL="0" indent="0">
              <a:buNone/>
            </a:pPr>
            <a:r>
              <a:rPr lang="en-US" sz="800" dirty="0"/>
              <a:t>     </a:t>
            </a:r>
          </a:p>
          <a:p>
            <a:pPr marL="0" indent="0">
              <a:buNone/>
            </a:pPr>
            <a:r>
              <a:rPr lang="en-US" sz="800" dirty="0"/>
              <a:t>    } </a:t>
            </a:r>
          </a:p>
          <a:p>
            <a:pPr marL="0" indent="0">
              <a:buNone/>
            </a:pPr>
            <a:r>
              <a:rPr lang="en-US" sz="800" dirty="0"/>
              <a:t>    </a:t>
            </a:r>
            <a:r>
              <a:rPr lang="en-US" sz="800" b="1" dirty="0"/>
              <a:t>catch (Exception e) {}</a:t>
            </a:r>
          </a:p>
          <a:p>
            <a:pPr marL="0" indent="0">
              <a:buNone/>
            </a:pPr>
            <a:r>
              <a:rPr lang="en-US" sz="800" dirty="0"/>
              <a:t>      </a:t>
            </a:r>
            <a:r>
              <a:rPr lang="en-US" sz="800" b="1" dirty="0"/>
              <a:t>finally </a:t>
            </a:r>
          </a:p>
          <a:p>
            <a:pPr marL="0" indent="0">
              <a:buNone/>
            </a:pPr>
            <a:r>
              <a:rPr lang="en-US" sz="800" dirty="0"/>
              <a:t>      {</a:t>
            </a:r>
          </a:p>
          <a:p>
            <a:pPr marL="0" indent="0">
              <a:buNone/>
            </a:pPr>
            <a:r>
              <a:rPr lang="en-US" sz="800" dirty="0"/>
              <a:t>        </a:t>
            </a:r>
            <a:r>
              <a:rPr lang="en-US" sz="800" dirty="0" err="1"/>
              <a:t>semaphore.release</a:t>
            </a:r>
            <a:r>
              <a:rPr lang="en-US" sz="800" dirty="0"/>
              <a:t>();</a:t>
            </a:r>
          </a:p>
          <a:p>
            <a:pPr marL="0" indent="0">
              <a:buNone/>
            </a:pPr>
            <a:r>
              <a:rPr lang="en-US" sz="800" dirty="0"/>
              <a:t>       </a:t>
            </a:r>
            <a:r>
              <a:rPr lang="en-US" sz="800" dirty="0" err="1"/>
              <a:t>System.</a:t>
            </a:r>
            <a:r>
              <a:rPr lang="en-US" sz="800" b="1" i="1" dirty="0" err="1"/>
              <a:t>out.println</a:t>
            </a:r>
            <a:r>
              <a:rPr lang="en-US" sz="800" b="1" i="1" dirty="0"/>
              <a:t>("Goodbye " + </a:t>
            </a:r>
            <a:r>
              <a:rPr lang="en-US" sz="800" b="1" i="1" dirty="0" err="1"/>
              <a:t>this.getName</a:t>
            </a:r>
            <a:r>
              <a:rPr lang="en-US" sz="800" b="1" i="1" dirty="0"/>
              <a:t>());</a:t>
            </a:r>
          </a:p>
          <a:p>
            <a:pPr marL="0" indent="0">
              <a:buNone/>
            </a:pPr>
            <a:r>
              <a:rPr lang="en-US" sz="800" dirty="0"/>
              <a:t>      }</a:t>
            </a:r>
          </a:p>
          <a:p>
            <a:pPr marL="0" indent="0">
              <a:buNone/>
            </a:pPr>
            <a:r>
              <a:rPr lang="en-US" sz="800" dirty="0"/>
              <a:t>   }</a:t>
            </a:r>
          </a:p>
          <a:p>
            <a:pPr marL="0" indent="0">
              <a:buNone/>
            </a:pPr>
            <a:r>
              <a:rPr lang="en-US" sz="800" dirty="0"/>
              <a:t>}</a:t>
            </a:r>
          </a:p>
          <a:p>
            <a:pPr marL="0" indent="0">
              <a:buNone/>
            </a:pPr>
            <a:endParaRPr lang="en-US" sz="800" dirty="0"/>
          </a:p>
          <a:p>
            <a:pPr marL="0" indent="0">
              <a:buNone/>
            </a:pPr>
            <a:r>
              <a:rPr lang="en-US" sz="800" b="1" dirty="0"/>
              <a:t>public class </a:t>
            </a:r>
            <a:r>
              <a:rPr lang="en-US" sz="800" b="1" dirty="0" err="1"/>
              <a:t>MySemaphore</a:t>
            </a:r>
            <a:r>
              <a:rPr lang="en-US" sz="800" b="1" dirty="0"/>
              <a:t> </a:t>
            </a:r>
          </a:p>
          <a:p>
            <a:pPr marL="0" indent="0">
              <a:buNone/>
            </a:pPr>
            <a:r>
              <a:rPr lang="en-US" sz="800" dirty="0"/>
              <a:t>{</a:t>
            </a:r>
          </a:p>
          <a:p>
            <a:pPr marL="0" indent="0">
              <a:buNone/>
            </a:pPr>
            <a:r>
              <a:rPr lang="en-US" sz="800" dirty="0"/>
              <a:t>   </a:t>
            </a:r>
            <a:r>
              <a:rPr lang="en-US" sz="800" b="1" dirty="0"/>
              <a:t>public static void main(String </a:t>
            </a:r>
            <a:r>
              <a:rPr lang="en-US" sz="800" b="1" dirty="0" err="1"/>
              <a:t>args</a:t>
            </a:r>
            <a:r>
              <a:rPr lang="en-US" sz="800" b="1" dirty="0"/>
              <a:t>[]) </a:t>
            </a:r>
          </a:p>
          <a:p>
            <a:pPr marL="0" indent="0">
              <a:buNone/>
            </a:pPr>
            <a:r>
              <a:rPr lang="en-US" sz="800" dirty="0"/>
              <a:t>   {</a:t>
            </a:r>
          </a:p>
          <a:p>
            <a:pPr marL="0" indent="0">
              <a:buNone/>
            </a:pPr>
            <a:r>
              <a:rPr lang="en-US" sz="800" dirty="0"/>
              <a:t>  Semaphore semaphore=</a:t>
            </a:r>
            <a:r>
              <a:rPr lang="en-US" sz="800" b="1" dirty="0"/>
              <a:t>new Semaphore(2);</a:t>
            </a:r>
          </a:p>
          <a:p>
            <a:pPr marL="0" indent="0">
              <a:buNone/>
            </a:pPr>
            <a:r>
              <a:rPr lang="en-US" sz="800" dirty="0"/>
              <a:t>  </a:t>
            </a:r>
            <a:r>
              <a:rPr lang="en-US" sz="800" dirty="0" err="1"/>
              <a:t>MyThread</a:t>
            </a:r>
            <a:r>
              <a:rPr lang="en-US" sz="800" dirty="0"/>
              <a:t> mt1 = </a:t>
            </a:r>
            <a:r>
              <a:rPr lang="en-US" sz="800" b="1" dirty="0"/>
              <a:t>new </a:t>
            </a:r>
            <a:r>
              <a:rPr lang="en-US" sz="800" b="1" dirty="0" err="1"/>
              <a:t>MyThread</a:t>
            </a:r>
            <a:r>
              <a:rPr lang="en-US" sz="800" b="1" dirty="0"/>
              <a:t>(semaphore);</a:t>
            </a:r>
          </a:p>
          <a:p>
            <a:pPr marL="0" indent="0">
              <a:buNone/>
            </a:pPr>
            <a:r>
              <a:rPr lang="en-US" sz="800" dirty="0"/>
              <a:t>  </a:t>
            </a:r>
            <a:r>
              <a:rPr lang="en-US" sz="800" dirty="0" err="1"/>
              <a:t>MyThread</a:t>
            </a:r>
            <a:r>
              <a:rPr lang="en-US" sz="800" dirty="0"/>
              <a:t> mt2 = </a:t>
            </a:r>
            <a:r>
              <a:rPr lang="en-US" sz="800" b="1" dirty="0"/>
              <a:t>new </a:t>
            </a:r>
            <a:r>
              <a:rPr lang="en-US" sz="800" b="1" dirty="0" err="1"/>
              <a:t>MyThread</a:t>
            </a:r>
            <a:r>
              <a:rPr lang="en-US" sz="800" b="1" dirty="0"/>
              <a:t>(semaphore);</a:t>
            </a:r>
          </a:p>
          <a:p>
            <a:pPr marL="0" indent="0">
              <a:buNone/>
            </a:pPr>
            <a:r>
              <a:rPr lang="en-US" sz="800" dirty="0"/>
              <a:t>  </a:t>
            </a:r>
            <a:r>
              <a:rPr lang="en-US" sz="800" dirty="0" err="1"/>
              <a:t>MyThread</a:t>
            </a:r>
            <a:r>
              <a:rPr lang="en-US" sz="800" dirty="0"/>
              <a:t> mt3 = </a:t>
            </a:r>
            <a:r>
              <a:rPr lang="en-US" sz="800" b="1" dirty="0"/>
              <a:t>new </a:t>
            </a:r>
            <a:r>
              <a:rPr lang="en-US" sz="800" b="1" dirty="0" err="1"/>
              <a:t>MyThread</a:t>
            </a:r>
            <a:r>
              <a:rPr lang="en-US" sz="800" b="1" dirty="0"/>
              <a:t>(semaphore);</a:t>
            </a:r>
          </a:p>
          <a:p>
            <a:pPr marL="0" indent="0">
              <a:buNone/>
            </a:pPr>
            <a:r>
              <a:rPr lang="en-US" sz="800" dirty="0"/>
              <a:t>  </a:t>
            </a:r>
            <a:r>
              <a:rPr lang="en-US" sz="800" dirty="0" err="1"/>
              <a:t>MyThread</a:t>
            </a:r>
            <a:r>
              <a:rPr lang="en-US" sz="800" dirty="0"/>
              <a:t> mt4 = </a:t>
            </a:r>
            <a:r>
              <a:rPr lang="en-US" sz="800" b="1" dirty="0"/>
              <a:t>new </a:t>
            </a:r>
            <a:r>
              <a:rPr lang="en-US" sz="800" b="1" dirty="0" err="1"/>
              <a:t>MyThread</a:t>
            </a:r>
            <a:r>
              <a:rPr lang="en-US" sz="800" b="1" dirty="0"/>
              <a:t>(semaphore);</a:t>
            </a:r>
          </a:p>
          <a:p>
            <a:pPr marL="0" indent="0">
              <a:buNone/>
            </a:pPr>
            <a:r>
              <a:rPr lang="en-US" sz="800" dirty="0"/>
              <a:t>  mt1.start();</a:t>
            </a:r>
          </a:p>
          <a:p>
            <a:pPr marL="0" indent="0">
              <a:buNone/>
            </a:pPr>
            <a:r>
              <a:rPr lang="en-US" sz="800" dirty="0"/>
              <a:t>  mt2.start();</a:t>
            </a:r>
          </a:p>
          <a:p>
            <a:pPr marL="0" indent="0">
              <a:buNone/>
            </a:pPr>
            <a:r>
              <a:rPr lang="en-US" sz="800" dirty="0"/>
              <a:t>  mt3.start();</a:t>
            </a:r>
          </a:p>
          <a:p>
            <a:pPr marL="0" indent="0">
              <a:buNone/>
            </a:pPr>
            <a:r>
              <a:rPr lang="en-US" sz="800" dirty="0"/>
              <a:t>  mt4.start();</a:t>
            </a:r>
          </a:p>
          <a:p>
            <a:pPr marL="0" indent="0">
              <a:buNone/>
            </a:pPr>
            <a:r>
              <a:rPr lang="en-US" sz="800" dirty="0"/>
              <a:t>   }</a:t>
            </a:r>
          </a:p>
          <a:p>
            <a:pPr marL="0" indent="0">
              <a:buNone/>
            </a:pPr>
            <a:r>
              <a:rPr lang="en-US" sz="800" dirty="0"/>
              <a:t>}</a:t>
            </a:r>
            <a:endParaRPr sz="800" dirty="0"/>
          </a:p>
        </p:txBody>
      </p:sp>
    </p:spTree>
    <p:extLst>
      <p:ext uri="{BB962C8B-B14F-4D97-AF65-F5344CB8AC3E}">
        <p14:creationId xmlns:p14="http://schemas.microsoft.com/office/powerpoint/2010/main" val="2932114058"/>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and Consumer</a:t>
            </a:r>
            <a:endParaRPr lang="en-US" dirty="0"/>
          </a:p>
        </p:txBody>
      </p:sp>
      <p:sp>
        <p:nvSpPr>
          <p:cNvPr id="3" name="Content Placeholder 2"/>
          <p:cNvSpPr>
            <a:spLocks noGrp="1"/>
          </p:cNvSpPr>
          <p:nvPr>
            <p:ph idx="1"/>
          </p:nvPr>
        </p:nvSpPr>
        <p:spPr/>
        <p:txBody>
          <a:bodyPr/>
          <a:lstStyle/>
          <a:p>
            <a:pPr marL="0" indent="0">
              <a:buNone/>
            </a:pPr>
            <a:r>
              <a:rPr lang="en-US" sz="900" b="1" dirty="0"/>
              <a:t>import </a:t>
            </a:r>
            <a:r>
              <a:rPr lang="en-US" sz="900" b="1" dirty="0" err="1"/>
              <a:t>java.util.PriorityQueue</a:t>
            </a:r>
            <a:r>
              <a:rPr lang="en-US" sz="900" b="1" dirty="0"/>
              <a:t>;</a:t>
            </a:r>
          </a:p>
          <a:p>
            <a:pPr marL="0" indent="0">
              <a:buNone/>
            </a:pPr>
            <a:r>
              <a:rPr lang="en-US" sz="900" b="1" dirty="0"/>
              <a:t>import </a:t>
            </a:r>
            <a:r>
              <a:rPr lang="en-US" sz="900" b="1" dirty="0" err="1"/>
              <a:t>java.util.concurrent</a:t>
            </a:r>
            <a:r>
              <a:rPr lang="en-US" sz="900" b="1" dirty="0"/>
              <a:t>.*;</a:t>
            </a:r>
          </a:p>
          <a:p>
            <a:pPr marL="0" indent="0">
              <a:buNone/>
            </a:pPr>
            <a:endParaRPr lang="en-US" sz="900" dirty="0"/>
          </a:p>
          <a:p>
            <a:pPr marL="0" indent="0">
              <a:buNone/>
            </a:pPr>
            <a:r>
              <a:rPr lang="en-US" sz="900" b="1" dirty="0"/>
              <a:t>class Producer extends Thread </a:t>
            </a:r>
          </a:p>
          <a:p>
            <a:pPr marL="0" indent="0">
              <a:buNone/>
            </a:pPr>
            <a:r>
              <a:rPr lang="en-US" sz="900" dirty="0"/>
              <a:t>{</a:t>
            </a:r>
          </a:p>
          <a:p>
            <a:pPr marL="0" indent="0">
              <a:buNone/>
            </a:pPr>
            <a:r>
              <a:rPr lang="en-US" sz="900" dirty="0" err="1"/>
              <a:t>PriorityQueue</a:t>
            </a:r>
            <a:r>
              <a:rPr lang="en-US" sz="900" dirty="0"/>
              <a:t>&lt;String&gt; buffer;</a:t>
            </a:r>
          </a:p>
          <a:p>
            <a:pPr marL="0" indent="0">
              <a:buNone/>
            </a:pPr>
            <a:r>
              <a:rPr lang="en-US" sz="900" dirty="0"/>
              <a:t>    Semaphore </a:t>
            </a:r>
            <a:r>
              <a:rPr lang="en-US" sz="900" dirty="0" err="1"/>
              <a:t>myMutex</a:t>
            </a:r>
            <a:r>
              <a:rPr lang="en-US" sz="900" dirty="0"/>
              <a:t>;</a:t>
            </a:r>
          </a:p>
          <a:p>
            <a:pPr marL="0" indent="0">
              <a:buNone/>
            </a:pPr>
            <a:r>
              <a:rPr lang="en-US" sz="900" dirty="0"/>
              <a:t>    Semaphore </a:t>
            </a:r>
            <a:r>
              <a:rPr lang="en-US" sz="900" dirty="0" err="1"/>
              <a:t>myFull</a:t>
            </a:r>
            <a:r>
              <a:rPr lang="en-US" sz="900" dirty="0"/>
              <a:t>;</a:t>
            </a:r>
          </a:p>
          <a:p>
            <a:pPr marL="0" indent="0">
              <a:buNone/>
            </a:pPr>
            <a:r>
              <a:rPr lang="en-US" sz="900" dirty="0"/>
              <a:t>    Semaphore </a:t>
            </a:r>
            <a:r>
              <a:rPr lang="en-US" sz="900" dirty="0" err="1"/>
              <a:t>myEmpty</a:t>
            </a:r>
            <a:r>
              <a:rPr lang="en-US" sz="900" dirty="0"/>
              <a:t>;</a:t>
            </a:r>
          </a:p>
          <a:p>
            <a:pPr marL="0" indent="0">
              <a:buNone/>
            </a:pPr>
            <a:r>
              <a:rPr lang="en-US" sz="900" dirty="0"/>
              <a:t>    Producer(Semaphore m, Semaphore f, Semaphore e, </a:t>
            </a:r>
            <a:r>
              <a:rPr lang="en-US" sz="900" dirty="0" err="1"/>
              <a:t>PriorityQueue</a:t>
            </a:r>
            <a:r>
              <a:rPr lang="en-US" sz="900" dirty="0"/>
              <a:t>&lt;String&gt; b)</a:t>
            </a:r>
          </a:p>
          <a:p>
            <a:pPr marL="0" indent="0">
              <a:buNone/>
            </a:pPr>
            <a:r>
              <a:rPr lang="en-US" sz="900" dirty="0"/>
              <a:t>    {</a:t>
            </a:r>
          </a:p>
          <a:p>
            <a:pPr marL="0" indent="0">
              <a:buNone/>
            </a:pPr>
            <a:r>
              <a:rPr lang="en-US" sz="900" dirty="0"/>
              <a:t>     </a:t>
            </a:r>
            <a:r>
              <a:rPr lang="en-US" sz="900" dirty="0" err="1"/>
              <a:t>myMutex</a:t>
            </a:r>
            <a:r>
              <a:rPr lang="en-US" sz="900" dirty="0"/>
              <a:t> = m;</a:t>
            </a:r>
          </a:p>
          <a:p>
            <a:pPr marL="0" indent="0">
              <a:buNone/>
            </a:pPr>
            <a:r>
              <a:rPr lang="en-US" sz="900" dirty="0"/>
              <a:t>     </a:t>
            </a:r>
            <a:r>
              <a:rPr lang="en-US" sz="900" dirty="0" err="1"/>
              <a:t>myFull</a:t>
            </a:r>
            <a:r>
              <a:rPr lang="en-US" sz="900" dirty="0"/>
              <a:t> = f;</a:t>
            </a:r>
          </a:p>
          <a:p>
            <a:pPr marL="0" indent="0">
              <a:buNone/>
            </a:pPr>
            <a:r>
              <a:rPr lang="en-US" sz="900" dirty="0"/>
              <a:t>     </a:t>
            </a:r>
            <a:r>
              <a:rPr lang="en-US" sz="900" dirty="0" err="1"/>
              <a:t>myEmpty</a:t>
            </a:r>
            <a:r>
              <a:rPr lang="en-US" sz="900" dirty="0"/>
              <a:t> = e;</a:t>
            </a:r>
          </a:p>
          <a:p>
            <a:pPr marL="0" indent="0">
              <a:buNone/>
            </a:pPr>
            <a:r>
              <a:rPr lang="en-US" sz="900" dirty="0"/>
              <a:t>     buffer = b;</a:t>
            </a:r>
          </a:p>
          <a:p>
            <a:pPr marL="0" indent="0">
              <a:buNone/>
            </a:pPr>
            <a:r>
              <a:rPr lang="en-US" sz="900" dirty="0"/>
              <a:t>    }</a:t>
            </a:r>
          </a:p>
          <a:p>
            <a:pPr marL="0" indent="0">
              <a:buNone/>
            </a:pPr>
            <a:r>
              <a:rPr lang="en-US" sz="900" dirty="0"/>
              <a:t>    </a:t>
            </a:r>
            <a:r>
              <a:rPr lang="en-US" sz="900" b="1" dirty="0"/>
              <a:t>public void run() </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a:t>
            </a:r>
            <a:r>
              <a:rPr lang="en-US" sz="900" b="1" dirty="0"/>
              <a:t>try </a:t>
            </a:r>
          </a:p>
          <a:p>
            <a:pPr marL="0" indent="0">
              <a:buNone/>
            </a:pPr>
            <a:r>
              <a:rPr lang="en-US" sz="900" dirty="0"/>
              <a:t>      {</a:t>
            </a:r>
          </a:p>
          <a:p>
            <a:pPr marL="0" indent="0">
              <a:buNone/>
            </a:pPr>
            <a:r>
              <a:rPr lang="en-US" sz="900" dirty="0"/>
              <a:t>        </a:t>
            </a:r>
            <a:r>
              <a:rPr lang="en-US" sz="900" dirty="0" err="1"/>
              <a:t>myEmpty.acquire</a:t>
            </a:r>
            <a:r>
              <a:rPr lang="en-US" sz="900" dirty="0"/>
              <a:t>();</a:t>
            </a:r>
          </a:p>
          <a:p>
            <a:pPr marL="0" indent="0">
              <a:buNone/>
            </a:pPr>
            <a:r>
              <a:rPr lang="en-US" sz="900" dirty="0"/>
              <a:t>        </a:t>
            </a:r>
            <a:r>
              <a:rPr lang="en-US" sz="900" dirty="0" err="1"/>
              <a:t>myMutex.acquire</a:t>
            </a:r>
            <a:r>
              <a:rPr lang="en-US" sz="900" dirty="0"/>
              <a:t>();</a:t>
            </a:r>
          </a:p>
          <a:p>
            <a:pPr marL="0" indent="0">
              <a:buNone/>
            </a:pPr>
            <a:r>
              <a:rPr lang="en-US" sz="900" dirty="0"/>
              <a:t>        </a:t>
            </a:r>
            <a:r>
              <a:rPr lang="en-US" sz="900" dirty="0" err="1"/>
              <a:t>System.</a:t>
            </a:r>
            <a:r>
              <a:rPr lang="en-US" sz="900" b="1" i="1" dirty="0" err="1"/>
              <a:t>out.println</a:t>
            </a:r>
            <a:r>
              <a:rPr lang="en-US" sz="900" b="1" i="1" dirty="0"/>
              <a:t>("The item produced is: " + </a:t>
            </a:r>
            <a:r>
              <a:rPr lang="en-US" sz="900" b="1" i="1" dirty="0" err="1"/>
              <a:t>i</a:t>
            </a:r>
            <a:r>
              <a:rPr lang="en-US" sz="900" b="1" i="1" dirty="0"/>
              <a:t>);</a:t>
            </a:r>
          </a:p>
          <a:p>
            <a:pPr marL="0" indent="0">
              <a:buNone/>
            </a:pPr>
            <a:r>
              <a:rPr lang="en-US" sz="900" dirty="0"/>
              <a:t>        </a:t>
            </a:r>
            <a:r>
              <a:rPr lang="en-US" sz="900" dirty="0" err="1"/>
              <a:t>buffer.add</a:t>
            </a:r>
            <a:r>
              <a:rPr lang="en-US" sz="900" dirty="0"/>
              <a:t>("item: " + </a:t>
            </a:r>
            <a:r>
              <a:rPr lang="en-US" sz="900" dirty="0" err="1"/>
              <a:t>i</a:t>
            </a:r>
            <a:r>
              <a:rPr lang="en-US" sz="900" dirty="0"/>
              <a:t>);</a:t>
            </a:r>
          </a:p>
          <a:p>
            <a:pPr marL="0" indent="0">
              <a:buNone/>
            </a:pPr>
            <a:r>
              <a:rPr lang="en-US" sz="900" dirty="0"/>
              <a:t>        </a:t>
            </a:r>
            <a:r>
              <a:rPr lang="en-US" sz="900" dirty="0" err="1"/>
              <a:t>myMutex.release</a:t>
            </a:r>
            <a:r>
              <a:rPr lang="en-US" sz="900" dirty="0"/>
              <a:t>();</a:t>
            </a:r>
          </a:p>
          <a:p>
            <a:pPr marL="0" indent="0">
              <a:buNone/>
            </a:pPr>
            <a:r>
              <a:rPr lang="en-US" sz="900" dirty="0"/>
              <a:t>        </a:t>
            </a:r>
            <a:r>
              <a:rPr lang="en-US" sz="900" dirty="0" err="1"/>
              <a:t>myFull.release</a:t>
            </a:r>
            <a:r>
              <a:rPr lang="en-US" sz="900" dirty="0"/>
              <a:t>();</a:t>
            </a:r>
          </a:p>
          <a:p>
            <a:pPr marL="0" indent="0">
              <a:buNone/>
            </a:pPr>
            <a:r>
              <a:rPr lang="en-US" sz="900" dirty="0"/>
              <a:t>      } </a:t>
            </a:r>
          </a:p>
          <a:p>
            <a:pPr marL="0" indent="0">
              <a:buNone/>
            </a:pPr>
            <a:r>
              <a:rPr lang="en-US" sz="900" dirty="0"/>
              <a:t>      </a:t>
            </a:r>
            <a:r>
              <a:rPr lang="en-US" sz="900" b="1" dirty="0"/>
              <a:t>catch (Exception e) {}</a:t>
            </a:r>
          </a:p>
          <a:p>
            <a:pPr marL="0" indent="0">
              <a:buNone/>
            </a:pPr>
            <a:r>
              <a:rPr lang="en-US" sz="900" dirty="0"/>
              <a:t>    }</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class Consumer extends Thread </a:t>
            </a:r>
          </a:p>
          <a:p>
            <a:pPr marL="0" indent="0">
              <a:buNone/>
            </a:pPr>
            <a:r>
              <a:rPr lang="en-US" sz="900" dirty="0"/>
              <a:t>{</a:t>
            </a:r>
          </a:p>
          <a:p>
            <a:pPr marL="0" indent="0">
              <a:buNone/>
            </a:pPr>
            <a:r>
              <a:rPr lang="en-US" sz="900" dirty="0" err="1"/>
              <a:t>PriorityQueue</a:t>
            </a:r>
            <a:r>
              <a:rPr lang="en-US" sz="900" dirty="0"/>
              <a:t>&lt;String&gt; buffer;</a:t>
            </a:r>
          </a:p>
          <a:p>
            <a:pPr marL="0" indent="0">
              <a:buNone/>
            </a:pPr>
            <a:r>
              <a:rPr lang="en-US" sz="900" dirty="0"/>
              <a:t>    Semaphore </a:t>
            </a:r>
            <a:r>
              <a:rPr lang="en-US" sz="900" dirty="0" err="1"/>
              <a:t>myMutex</a:t>
            </a:r>
            <a:r>
              <a:rPr lang="en-US" sz="900" dirty="0"/>
              <a:t>;</a:t>
            </a:r>
          </a:p>
          <a:p>
            <a:pPr marL="0" indent="0">
              <a:buNone/>
            </a:pPr>
            <a:r>
              <a:rPr lang="en-US" sz="900" dirty="0"/>
              <a:t>    Semaphore </a:t>
            </a:r>
            <a:r>
              <a:rPr lang="en-US" sz="900" dirty="0" err="1"/>
              <a:t>myFull</a:t>
            </a:r>
            <a:r>
              <a:rPr lang="en-US" sz="900" dirty="0"/>
              <a:t>;</a:t>
            </a:r>
          </a:p>
          <a:p>
            <a:pPr marL="0" indent="0">
              <a:buNone/>
            </a:pPr>
            <a:r>
              <a:rPr lang="en-US" sz="900" dirty="0"/>
              <a:t>    Semaphore </a:t>
            </a:r>
            <a:r>
              <a:rPr lang="en-US" sz="900" dirty="0" err="1"/>
              <a:t>myEmpty</a:t>
            </a:r>
            <a:r>
              <a:rPr lang="en-US" sz="900" dirty="0"/>
              <a:t>;</a:t>
            </a:r>
          </a:p>
          <a:p>
            <a:pPr marL="0" indent="0">
              <a:buNone/>
            </a:pPr>
            <a:r>
              <a:rPr lang="en-US" sz="900" dirty="0"/>
              <a:t>    Consumer(Semaphore m, Semaphore f, Semaphore e, </a:t>
            </a:r>
            <a:r>
              <a:rPr lang="en-US" sz="900" dirty="0" err="1"/>
              <a:t>PriorityQueue</a:t>
            </a:r>
            <a:r>
              <a:rPr lang="en-US" sz="900" dirty="0"/>
              <a:t>&lt;String&gt; b)</a:t>
            </a:r>
          </a:p>
          <a:p>
            <a:pPr marL="0" indent="0">
              <a:buNone/>
            </a:pPr>
            <a:r>
              <a:rPr lang="en-US" sz="900" dirty="0"/>
              <a:t>    {</a:t>
            </a:r>
          </a:p>
          <a:p>
            <a:pPr marL="0" indent="0">
              <a:buNone/>
            </a:pPr>
            <a:r>
              <a:rPr lang="en-US" sz="900" dirty="0"/>
              <a:t>     </a:t>
            </a:r>
            <a:r>
              <a:rPr lang="en-US" sz="900" dirty="0" err="1"/>
              <a:t>myMutex</a:t>
            </a:r>
            <a:r>
              <a:rPr lang="en-US" sz="900" dirty="0"/>
              <a:t> = m;</a:t>
            </a:r>
          </a:p>
          <a:p>
            <a:pPr marL="0" indent="0">
              <a:buNone/>
            </a:pPr>
            <a:r>
              <a:rPr lang="en-US" sz="900" dirty="0"/>
              <a:t>     </a:t>
            </a:r>
            <a:r>
              <a:rPr lang="en-US" sz="900" dirty="0" err="1"/>
              <a:t>myFull</a:t>
            </a:r>
            <a:r>
              <a:rPr lang="en-US" sz="900" dirty="0"/>
              <a:t> = f;</a:t>
            </a:r>
          </a:p>
          <a:p>
            <a:pPr marL="0" indent="0">
              <a:buNone/>
            </a:pPr>
            <a:r>
              <a:rPr lang="en-US" sz="900" dirty="0"/>
              <a:t>     </a:t>
            </a:r>
            <a:r>
              <a:rPr lang="en-US" sz="900" dirty="0" err="1"/>
              <a:t>myEmpty</a:t>
            </a:r>
            <a:r>
              <a:rPr lang="en-US" sz="900" dirty="0"/>
              <a:t> = e;</a:t>
            </a:r>
          </a:p>
          <a:p>
            <a:pPr marL="0" indent="0">
              <a:buNone/>
            </a:pPr>
            <a:r>
              <a:rPr lang="en-US" sz="900" dirty="0"/>
              <a:t>     buffer = b;</a:t>
            </a:r>
          </a:p>
          <a:p>
            <a:pPr marL="0" indent="0">
              <a:buNone/>
            </a:pPr>
            <a:r>
              <a:rPr lang="en-US" sz="900" dirty="0"/>
              <a:t>    }</a:t>
            </a:r>
          </a:p>
          <a:p>
            <a:pPr marL="0" indent="0">
              <a:buNone/>
            </a:pPr>
            <a:r>
              <a:rPr lang="en-US" sz="900" dirty="0"/>
              <a:t>    </a:t>
            </a:r>
            <a:r>
              <a:rPr lang="en-US" sz="900" b="1" dirty="0"/>
              <a:t>public void run() </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a:t>
            </a:r>
            <a:r>
              <a:rPr lang="en-US" sz="900" b="1" dirty="0"/>
              <a:t>try </a:t>
            </a:r>
          </a:p>
          <a:p>
            <a:pPr marL="0" indent="0">
              <a:buNone/>
            </a:pPr>
            <a:r>
              <a:rPr lang="en-US" sz="900" dirty="0"/>
              <a:t>      {</a:t>
            </a:r>
          </a:p>
          <a:p>
            <a:pPr marL="0" indent="0">
              <a:buNone/>
            </a:pPr>
            <a:r>
              <a:rPr lang="en-US" sz="900" dirty="0"/>
              <a:t>        </a:t>
            </a:r>
            <a:r>
              <a:rPr lang="en-US" sz="900" dirty="0" err="1"/>
              <a:t>myFull.acquire</a:t>
            </a:r>
            <a:r>
              <a:rPr lang="en-US" sz="900" dirty="0"/>
              <a:t>();</a:t>
            </a:r>
          </a:p>
          <a:p>
            <a:pPr marL="0" indent="0">
              <a:buNone/>
            </a:pPr>
            <a:r>
              <a:rPr lang="en-US" sz="900" dirty="0"/>
              <a:t>        </a:t>
            </a:r>
            <a:r>
              <a:rPr lang="en-US" sz="900" dirty="0" err="1"/>
              <a:t>myMutex.acquire</a:t>
            </a:r>
            <a:r>
              <a:rPr lang="en-US" sz="900" dirty="0"/>
              <a:t>();</a:t>
            </a:r>
          </a:p>
          <a:p>
            <a:pPr marL="0" indent="0">
              <a:buNone/>
            </a:pPr>
            <a:r>
              <a:rPr lang="en-US" sz="900" dirty="0"/>
              <a:t>        </a:t>
            </a:r>
            <a:r>
              <a:rPr lang="en-US" sz="900" dirty="0" err="1"/>
              <a:t>System.</a:t>
            </a:r>
            <a:r>
              <a:rPr lang="en-US" sz="900" b="1" i="1" dirty="0" err="1"/>
              <a:t>out.println</a:t>
            </a:r>
            <a:r>
              <a:rPr lang="en-US" sz="900" b="1" i="1" dirty="0"/>
              <a:t>("The item </a:t>
            </a:r>
            <a:r>
              <a:rPr lang="en-US" sz="900" b="1" i="1" dirty="0" err="1"/>
              <a:t>consumered</a:t>
            </a:r>
            <a:r>
              <a:rPr lang="en-US" sz="900" b="1" i="1" dirty="0"/>
              <a:t> is: " + </a:t>
            </a:r>
            <a:r>
              <a:rPr lang="en-US" sz="900" b="1" i="1" dirty="0" err="1"/>
              <a:t>buffer.remove</a:t>
            </a:r>
            <a:r>
              <a:rPr lang="en-US" sz="900" b="1" i="1" dirty="0"/>
              <a:t>());</a:t>
            </a:r>
          </a:p>
          <a:p>
            <a:pPr marL="0" indent="0">
              <a:buNone/>
            </a:pPr>
            <a:r>
              <a:rPr lang="en-US" sz="900" dirty="0"/>
              <a:t>        </a:t>
            </a:r>
            <a:r>
              <a:rPr lang="en-US" sz="900" dirty="0" err="1"/>
              <a:t>myMutex.release</a:t>
            </a:r>
            <a:r>
              <a:rPr lang="en-US" sz="900" dirty="0"/>
              <a:t>();</a:t>
            </a:r>
          </a:p>
          <a:p>
            <a:pPr marL="0" indent="0">
              <a:buNone/>
            </a:pPr>
            <a:r>
              <a:rPr lang="en-US" sz="900" dirty="0"/>
              <a:t>        </a:t>
            </a:r>
            <a:r>
              <a:rPr lang="en-US" sz="900" dirty="0" err="1"/>
              <a:t>myEmpty.release</a:t>
            </a:r>
            <a:r>
              <a:rPr lang="en-US" sz="900" dirty="0"/>
              <a:t>();</a:t>
            </a:r>
          </a:p>
          <a:p>
            <a:pPr marL="0" indent="0">
              <a:buNone/>
            </a:pPr>
            <a:r>
              <a:rPr lang="en-US" sz="900" dirty="0"/>
              <a:t>      } </a:t>
            </a:r>
          </a:p>
          <a:p>
            <a:pPr marL="0" indent="0">
              <a:buNone/>
            </a:pPr>
            <a:r>
              <a:rPr lang="en-US" sz="900" dirty="0"/>
              <a:t>      </a:t>
            </a:r>
            <a:r>
              <a:rPr lang="en-US" sz="900" b="1" dirty="0"/>
              <a:t>catch (Exception e) {}</a:t>
            </a:r>
          </a:p>
          <a:p>
            <a:pPr marL="0" indent="0">
              <a:buNone/>
            </a:pPr>
            <a:r>
              <a:rPr lang="en-US" sz="900" dirty="0"/>
              <a:t>    }</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public class </a:t>
            </a:r>
            <a:r>
              <a:rPr lang="en-US" sz="900" b="1" dirty="0" err="1"/>
              <a:t>MySemaphore</a:t>
            </a:r>
            <a:r>
              <a:rPr lang="en-US" sz="900" b="1" dirty="0"/>
              <a:t> </a:t>
            </a:r>
          </a:p>
          <a:p>
            <a:pPr marL="0" indent="0">
              <a:buNone/>
            </a:pPr>
            <a:r>
              <a:rPr lang="en-US" sz="900" dirty="0"/>
              <a:t>{</a:t>
            </a:r>
          </a:p>
          <a:p>
            <a:pPr marL="0" indent="0">
              <a:buNone/>
            </a:pPr>
            <a:r>
              <a:rPr lang="en-US" sz="900" dirty="0"/>
              <a:t>   </a:t>
            </a:r>
            <a:r>
              <a:rPr lang="en-US" sz="900" b="1" dirty="0"/>
              <a:t>public static void main(String </a:t>
            </a:r>
            <a:r>
              <a:rPr lang="en-US" sz="900" b="1" dirty="0" err="1"/>
              <a:t>args</a:t>
            </a:r>
            <a:r>
              <a:rPr lang="en-US" sz="900" b="1" dirty="0"/>
              <a:t>[]) </a:t>
            </a:r>
          </a:p>
          <a:p>
            <a:pPr marL="0" indent="0">
              <a:buNone/>
            </a:pPr>
            <a:r>
              <a:rPr lang="en-US" sz="900" dirty="0"/>
              <a:t>   {</a:t>
            </a:r>
          </a:p>
          <a:p>
            <a:pPr marL="0" indent="0">
              <a:buNone/>
            </a:pPr>
            <a:r>
              <a:rPr lang="en-US" sz="900" dirty="0"/>
              <a:t>    Semaphore </a:t>
            </a:r>
            <a:r>
              <a:rPr lang="en-US" sz="900" dirty="0" err="1"/>
              <a:t>myMutex</a:t>
            </a:r>
            <a:r>
              <a:rPr lang="en-US" sz="900" dirty="0"/>
              <a:t> = </a:t>
            </a:r>
            <a:r>
              <a:rPr lang="en-US" sz="900" b="1" dirty="0"/>
              <a:t>new Semaphore(1);</a:t>
            </a:r>
          </a:p>
          <a:p>
            <a:pPr marL="0" indent="0">
              <a:buNone/>
            </a:pPr>
            <a:r>
              <a:rPr lang="en-US" sz="900" dirty="0"/>
              <a:t>    Semaphore </a:t>
            </a:r>
            <a:r>
              <a:rPr lang="en-US" sz="900" dirty="0" err="1"/>
              <a:t>myFull</a:t>
            </a:r>
            <a:r>
              <a:rPr lang="en-US" sz="900" dirty="0"/>
              <a:t> = </a:t>
            </a:r>
            <a:r>
              <a:rPr lang="en-US" sz="900" b="1" dirty="0"/>
              <a:t>new Semaphore(0);</a:t>
            </a:r>
          </a:p>
          <a:p>
            <a:pPr marL="0" indent="0">
              <a:buNone/>
            </a:pPr>
            <a:r>
              <a:rPr lang="en-US" sz="900" dirty="0"/>
              <a:t>    Semaphore </a:t>
            </a:r>
            <a:r>
              <a:rPr lang="en-US" sz="900" dirty="0" err="1"/>
              <a:t>myEmpty</a:t>
            </a:r>
            <a:r>
              <a:rPr lang="en-US" sz="900" dirty="0"/>
              <a:t> = </a:t>
            </a:r>
            <a:r>
              <a:rPr lang="en-US" sz="900" b="1" dirty="0"/>
              <a:t>new Semaphore(5);</a:t>
            </a:r>
          </a:p>
          <a:p>
            <a:pPr marL="0" indent="0">
              <a:buNone/>
            </a:pPr>
            <a:r>
              <a:rPr lang="en-US" sz="900" dirty="0"/>
              <a:t>    </a:t>
            </a:r>
            <a:r>
              <a:rPr lang="en-US" sz="900" dirty="0" err="1"/>
              <a:t>PriorityQueue</a:t>
            </a:r>
            <a:r>
              <a:rPr lang="en-US" sz="900" dirty="0"/>
              <a:t>&lt;String&gt;  buffer = </a:t>
            </a:r>
            <a:r>
              <a:rPr lang="en-US" sz="900" b="1" dirty="0"/>
              <a:t>new </a:t>
            </a:r>
            <a:r>
              <a:rPr lang="en-US" sz="900" b="1" dirty="0" err="1"/>
              <a:t>PriorityQueue</a:t>
            </a:r>
            <a:r>
              <a:rPr lang="en-US" sz="900" b="1" dirty="0"/>
              <a:t>&lt;String&gt;(); </a:t>
            </a:r>
          </a:p>
          <a:p>
            <a:pPr marL="0" indent="0">
              <a:buNone/>
            </a:pPr>
            <a:r>
              <a:rPr lang="en-US" sz="900" dirty="0"/>
              <a:t>        Producer p = </a:t>
            </a:r>
            <a:r>
              <a:rPr lang="en-US" sz="900" b="1" dirty="0"/>
              <a:t>new Producer(</a:t>
            </a:r>
            <a:r>
              <a:rPr lang="en-US" sz="900" b="1" dirty="0" err="1"/>
              <a:t>myMutex</a:t>
            </a:r>
            <a:r>
              <a:rPr lang="en-US" sz="900" b="1" dirty="0"/>
              <a:t>, </a:t>
            </a:r>
            <a:r>
              <a:rPr lang="en-US" sz="900" b="1" dirty="0" err="1"/>
              <a:t>myFull</a:t>
            </a:r>
            <a:r>
              <a:rPr lang="en-US" sz="900" b="1" dirty="0"/>
              <a:t>, </a:t>
            </a:r>
            <a:r>
              <a:rPr lang="en-US" sz="900" b="1" dirty="0" err="1"/>
              <a:t>myEmpty</a:t>
            </a:r>
            <a:r>
              <a:rPr lang="en-US" sz="900" b="1" dirty="0"/>
              <a:t>, buffer);</a:t>
            </a:r>
          </a:p>
          <a:p>
            <a:pPr marL="0" indent="0">
              <a:buNone/>
            </a:pPr>
            <a:r>
              <a:rPr lang="en-US" sz="900" dirty="0"/>
              <a:t>        Consumer c = </a:t>
            </a:r>
            <a:r>
              <a:rPr lang="en-US" sz="900" b="1" dirty="0"/>
              <a:t>new Consumer(</a:t>
            </a:r>
            <a:r>
              <a:rPr lang="en-US" sz="900" b="1" dirty="0" err="1"/>
              <a:t>myMutex</a:t>
            </a:r>
            <a:r>
              <a:rPr lang="en-US" sz="900" b="1" dirty="0"/>
              <a:t>, </a:t>
            </a:r>
            <a:r>
              <a:rPr lang="en-US" sz="900" b="1" dirty="0" err="1"/>
              <a:t>myFull</a:t>
            </a:r>
            <a:r>
              <a:rPr lang="en-US" sz="900" b="1" dirty="0"/>
              <a:t>, </a:t>
            </a:r>
            <a:r>
              <a:rPr lang="en-US" sz="900" b="1" dirty="0" err="1"/>
              <a:t>myEmpty</a:t>
            </a:r>
            <a:r>
              <a:rPr lang="en-US" sz="900" b="1" dirty="0"/>
              <a:t>, buffer);</a:t>
            </a:r>
          </a:p>
          <a:p>
            <a:pPr marL="0" indent="0">
              <a:buNone/>
            </a:pPr>
            <a:r>
              <a:rPr lang="en-US" sz="900" dirty="0"/>
              <a:t>        </a:t>
            </a:r>
            <a:r>
              <a:rPr lang="en-US" sz="900" dirty="0" err="1"/>
              <a:t>p.start</a:t>
            </a:r>
            <a:r>
              <a:rPr lang="en-US" sz="900" dirty="0"/>
              <a:t>();</a:t>
            </a:r>
          </a:p>
          <a:p>
            <a:pPr marL="0" indent="0">
              <a:buNone/>
            </a:pPr>
            <a:r>
              <a:rPr lang="en-US" sz="900" dirty="0"/>
              <a:t>        </a:t>
            </a:r>
            <a:r>
              <a:rPr lang="en-US" sz="900" dirty="0" err="1"/>
              <a:t>c.start</a:t>
            </a:r>
            <a:r>
              <a:rPr lang="en-US" sz="900" dirty="0"/>
              <a:t>();</a:t>
            </a:r>
          </a:p>
          <a:p>
            <a:pPr marL="0" indent="0">
              <a:buNone/>
            </a:pPr>
            <a:r>
              <a:rPr lang="en-US" sz="900" dirty="0"/>
              <a:t>   }</a:t>
            </a:r>
          </a:p>
          <a:p>
            <a:pPr marL="0" indent="0">
              <a:buNone/>
            </a:pPr>
            <a:r>
              <a:rPr lang="en-US" sz="900" dirty="0"/>
              <a:t>}</a:t>
            </a:r>
          </a:p>
          <a:p>
            <a:endParaRPr lang="en-US" dirty="0"/>
          </a:p>
        </p:txBody>
      </p:sp>
    </p:spTree>
    <p:extLst>
      <p:ext uri="{BB962C8B-B14F-4D97-AF65-F5344CB8AC3E}">
        <p14:creationId xmlns:p14="http://schemas.microsoft.com/office/powerpoint/2010/main" val="484976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and Writer</a:t>
            </a:r>
            <a:endParaRPr lang="en-US" dirty="0"/>
          </a:p>
        </p:txBody>
      </p:sp>
      <p:sp>
        <p:nvSpPr>
          <p:cNvPr id="3" name="Content Placeholder 2"/>
          <p:cNvSpPr>
            <a:spLocks noGrp="1"/>
          </p:cNvSpPr>
          <p:nvPr>
            <p:ph idx="1"/>
          </p:nvPr>
        </p:nvSpPr>
        <p:spPr/>
        <p:txBody>
          <a:bodyPr/>
          <a:lstStyle/>
          <a:p>
            <a:endParaRPr lang="en-US" sz="900" dirty="0"/>
          </a:p>
          <a:p>
            <a:pPr marL="0" indent="0">
              <a:buNone/>
            </a:pPr>
            <a:r>
              <a:rPr lang="en-US" sz="900" b="1" dirty="0"/>
              <a:t>import </a:t>
            </a:r>
            <a:r>
              <a:rPr lang="en-US" sz="900" b="1" dirty="0" err="1"/>
              <a:t>java.util.PriorityQueue</a:t>
            </a:r>
            <a:r>
              <a:rPr lang="en-US" sz="900" b="1" dirty="0"/>
              <a:t>;</a:t>
            </a:r>
          </a:p>
          <a:p>
            <a:pPr marL="0" indent="0">
              <a:buNone/>
            </a:pPr>
            <a:r>
              <a:rPr lang="en-US" sz="900" b="1" dirty="0"/>
              <a:t>import </a:t>
            </a:r>
            <a:r>
              <a:rPr lang="en-US" sz="900" b="1" dirty="0" err="1"/>
              <a:t>java.util.concurrent</a:t>
            </a:r>
            <a:r>
              <a:rPr lang="en-US" sz="900" b="1" dirty="0"/>
              <a:t>.*;</a:t>
            </a:r>
          </a:p>
          <a:p>
            <a:pPr marL="0" indent="0">
              <a:buNone/>
            </a:pPr>
            <a:endParaRPr lang="en-US" sz="900" dirty="0"/>
          </a:p>
          <a:p>
            <a:pPr marL="0" indent="0">
              <a:buNone/>
            </a:pPr>
            <a:r>
              <a:rPr lang="en-US" sz="900" b="1" dirty="0"/>
              <a:t>class Writer extends Thread </a:t>
            </a:r>
          </a:p>
          <a:p>
            <a:pPr marL="0" indent="0">
              <a:buNone/>
            </a:pPr>
            <a:r>
              <a:rPr lang="en-US" sz="900" dirty="0"/>
              <a:t>{</a:t>
            </a:r>
          </a:p>
          <a:p>
            <a:pPr marL="0" indent="0">
              <a:buNone/>
            </a:pPr>
            <a:r>
              <a:rPr lang="en-US" sz="900" dirty="0" err="1"/>
              <a:t>PriorityQueue</a:t>
            </a:r>
            <a:r>
              <a:rPr lang="en-US" sz="900" dirty="0"/>
              <a:t>&lt;String&gt; buffer;</a:t>
            </a:r>
          </a:p>
          <a:p>
            <a:pPr marL="0" indent="0">
              <a:buNone/>
            </a:pPr>
            <a:r>
              <a:rPr lang="en-US" sz="900" dirty="0"/>
              <a:t>    Semaphore </a:t>
            </a:r>
            <a:r>
              <a:rPr lang="en-US" sz="900" dirty="0" err="1"/>
              <a:t>wrt</a:t>
            </a:r>
            <a:r>
              <a:rPr lang="en-US" sz="900" dirty="0"/>
              <a:t>;</a:t>
            </a:r>
          </a:p>
          <a:p>
            <a:pPr marL="0" indent="0">
              <a:buNone/>
            </a:pPr>
            <a:r>
              <a:rPr lang="en-US" sz="900" dirty="0"/>
              <a:t>    </a:t>
            </a:r>
            <a:r>
              <a:rPr lang="en-US" sz="900" b="1" dirty="0" err="1"/>
              <a:t>int</a:t>
            </a:r>
            <a:r>
              <a:rPr lang="en-US" sz="900" b="1" dirty="0"/>
              <a:t> </a:t>
            </a:r>
            <a:r>
              <a:rPr lang="en-US" sz="900" b="1" dirty="0" err="1"/>
              <a:t>writerID</a:t>
            </a:r>
            <a:r>
              <a:rPr lang="en-US" sz="900" b="1" dirty="0"/>
              <a:t>;</a:t>
            </a:r>
          </a:p>
          <a:p>
            <a:pPr marL="0" indent="0">
              <a:buNone/>
            </a:pPr>
            <a:r>
              <a:rPr lang="en-US" sz="900" dirty="0"/>
              <a:t>    Writer(</a:t>
            </a:r>
            <a:r>
              <a:rPr lang="en-US" sz="900" b="1" dirty="0" err="1"/>
              <a:t>int</a:t>
            </a:r>
            <a:r>
              <a:rPr lang="en-US" sz="900" b="1" dirty="0"/>
              <a:t> </a:t>
            </a:r>
            <a:r>
              <a:rPr lang="en-US" sz="900" b="1" dirty="0" err="1"/>
              <a:t>i</a:t>
            </a:r>
            <a:r>
              <a:rPr lang="en-US" sz="900" b="1" dirty="0"/>
              <a:t>, Semaphore w, </a:t>
            </a:r>
            <a:r>
              <a:rPr lang="en-US" sz="900" b="1" dirty="0" err="1"/>
              <a:t>PriorityQueue</a:t>
            </a:r>
            <a:r>
              <a:rPr lang="en-US" sz="900" b="1" dirty="0"/>
              <a:t>&lt;String&gt; b)</a:t>
            </a:r>
          </a:p>
          <a:p>
            <a:pPr marL="0" indent="0">
              <a:buNone/>
            </a:pPr>
            <a:r>
              <a:rPr lang="en-US" sz="900" dirty="0"/>
              <a:t>    {</a:t>
            </a:r>
          </a:p>
          <a:p>
            <a:pPr marL="0" indent="0">
              <a:buNone/>
            </a:pPr>
            <a:r>
              <a:rPr lang="en-US" sz="900" dirty="0"/>
              <a:t>     </a:t>
            </a:r>
            <a:r>
              <a:rPr lang="en-US" sz="900" dirty="0" err="1"/>
              <a:t>wrt</a:t>
            </a:r>
            <a:r>
              <a:rPr lang="en-US" sz="900" dirty="0"/>
              <a:t> = w;</a:t>
            </a:r>
          </a:p>
          <a:p>
            <a:pPr marL="0" indent="0">
              <a:buNone/>
            </a:pPr>
            <a:r>
              <a:rPr lang="en-US" sz="900" dirty="0"/>
              <a:t>     buffer = b;</a:t>
            </a:r>
          </a:p>
          <a:p>
            <a:pPr marL="0" indent="0">
              <a:buNone/>
            </a:pPr>
            <a:r>
              <a:rPr lang="en-US" sz="900" dirty="0"/>
              <a:t>     </a:t>
            </a:r>
            <a:r>
              <a:rPr lang="en-US" sz="900" dirty="0" err="1"/>
              <a:t>writerID</a:t>
            </a:r>
            <a:r>
              <a:rPr lang="en-US" sz="900" dirty="0"/>
              <a:t> = </a:t>
            </a:r>
            <a:r>
              <a:rPr lang="en-US" sz="900" dirty="0" err="1"/>
              <a:t>i</a:t>
            </a:r>
            <a:r>
              <a:rPr lang="en-US" sz="900" dirty="0"/>
              <a:t>;</a:t>
            </a:r>
          </a:p>
          <a:p>
            <a:pPr marL="0" indent="0">
              <a:buNone/>
            </a:pPr>
            <a:r>
              <a:rPr lang="en-US" sz="900" dirty="0"/>
              <a:t>    }</a:t>
            </a:r>
          </a:p>
          <a:p>
            <a:pPr marL="0" indent="0">
              <a:buNone/>
            </a:pPr>
            <a:r>
              <a:rPr lang="en-US" sz="900" dirty="0"/>
              <a:t>    </a:t>
            </a:r>
            <a:r>
              <a:rPr lang="en-US" sz="900" b="1" dirty="0"/>
              <a:t>public void run() </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a:t>
            </a:r>
            <a:r>
              <a:rPr lang="en-US" sz="900" b="1" dirty="0"/>
              <a:t>try </a:t>
            </a:r>
          </a:p>
          <a:p>
            <a:pPr marL="0" indent="0">
              <a:buNone/>
            </a:pPr>
            <a:r>
              <a:rPr lang="en-US" sz="900" dirty="0"/>
              <a:t>      {</a:t>
            </a:r>
          </a:p>
          <a:p>
            <a:pPr marL="0" indent="0">
              <a:buNone/>
            </a:pPr>
            <a:r>
              <a:rPr lang="en-US" sz="900" dirty="0"/>
              <a:t>        </a:t>
            </a:r>
            <a:r>
              <a:rPr lang="en-US" sz="900" dirty="0" err="1"/>
              <a:t>wrt.acquire</a:t>
            </a:r>
            <a:r>
              <a:rPr lang="en-US" sz="900" dirty="0"/>
              <a:t>();</a:t>
            </a:r>
          </a:p>
          <a:p>
            <a:pPr marL="0" indent="0">
              <a:buNone/>
            </a:pPr>
            <a:r>
              <a:rPr lang="en-US" sz="900" dirty="0"/>
              <a:t>        </a:t>
            </a:r>
            <a:r>
              <a:rPr lang="en-US" sz="900" dirty="0" err="1"/>
              <a:t>System.</a:t>
            </a:r>
            <a:r>
              <a:rPr lang="en-US" sz="900" b="1" i="1" dirty="0" err="1"/>
              <a:t>out.println</a:t>
            </a:r>
            <a:r>
              <a:rPr lang="en-US" sz="900" b="1" i="1" dirty="0"/>
              <a:t>("The writer " + </a:t>
            </a:r>
            <a:r>
              <a:rPr lang="en-US" sz="900" b="1" i="1" dirty="0" err="1"/>
              <a:t>writerID</a:t>
            </a:r>
            <a:r>
              <a:rPr lang="en-US" sz="900" b="1" i="1" dirty="0"/>
              <a:t> + " is writing: " + </a:t>
            </a:r>
            <a:r>
              <a:rPr lang="en-US" sz="900" b="1" i="1" dirty="0" err="1"/>
              <a:t>i</a:t>
            </a:r>
            <a:r>
              <a:rPr lang="en-US" sz="900" b="1" i="1" dirty="0"/>
              <a:t>);</a:t>
            </a:r>
          </a:p>
          <a:p>
            <a:pPr marL="0" indent="0">
              <a:buNone/>
            </a:pPr>
            <a:r>
              <a:rPr lang="en-US" sz="900" dirty="0"/>
              <a:t>        </a:t>
            </a:r>
            <a:r>
              <a:rPr lang="en-US" sz="900" i="1" dirty="0"/>
              <a:t>sleep(1);</a:t>
            </a:r>
          </a:p>
          <a:p>
            <a:pPr marL="0" indent="0">
              <a:buNone/>
            </a:pPr>
            <a:r>
              <a:rPr lang="en-US" sz="900" dirty="0"/>
              <a:t>        </a:t>
            </a:r>
            <a:r>
              <a:rPr lang="en-US" sz="900" dirty="0" err="1"/>
              <a:t>System.</a:t>
            </a:r>
            <a:r>
              <a:rPr lang="en-US" sz="900" b="1" i="1" dirty="0" err="1"/>
              <a:t>out.println</a:t>
            </a:r>
            <a:r>
              <a:rPr lang="en-US" sz="900" b="1" i="1" dirty="0"/>
              <a:t>("The writer " + </a:t>
            </a:r>
            <a:r>
              <a:rPr lang="en-US" sz="900" b="1" i="1" dirty="0" err="1"/>
              <a:t>writerID</a:t>
            </a:r>
            <a:r>
              <a:rPr lang="en-US" sz="900" b="1" i="1" dirty="0"/>
              <a:t> + " finished writing ");</a:t>
            </a:r>
          </a:p>
          <a:p>
            <a:pPr marL="0" indent="0">
              <a:buNone/>
            </a:pPr>
            <a:r>
              <a:rPr lang="en-US" sz="900" dirty="0"/>
              <a:t>        </a:t>
            </a:r>
            <a:r>
              <a:rPr lang="en-US" sz="900" dirty="0" err="1"/>
              <a:t>wrt.release</a:t>
            </a:r>
            <a:r>
              <a:rPr lang="en-US" sz="900" dirty="0"/>
              <a:t>();</a:t>
            </a:r>
          </a:p>
          <a:p>
            <a:pPr marL="0" indent="0">
              <a:buNone/>
            </a:pPr>
            <a:r>
              <a:rPr lang="en-US" sz="900" dirty="0"/>
              <a:t>        </a:t>
            </a:r>
            <a:r>
              <a:rPr lang="en-US" sz="900" i="1" dirty="0"/>
              <a:t>sleep(2);</a:t>
            </a:r>
          </a:p>
          <a:p>
            <a:pPr marL="0" indent="0">
              <a:buNone/>
            </a:pPr>
            <a:r>
              <a:rPr lang="en-US" sz="900" dirty="0"/>
              <a:t>      } </a:t>
            </a:r>
          </a:p>
          <a:p>
            <a:pPr marL="0" indent="0">
              <a:buNone/>
            </a:pPr>
            <a:r>
              <a:rPr lang="en-US" sz="900" dirty="0"/>
              <a:t>      </a:t>
            </a:r>
            <a:r>
              <a:rPr lang="en-US" sz="900" b="1" dirty="0"/>
              <a:t>catch (Exception e) {}</a:t>
            </a:r>
          </a:p>
          <a:p>
            <a:pPr marL="0" indent="0">
              <a:buNone/>
            </a:pPr>
            <a:r>
              <a:rPr lang="en-US" sz="900" dirty="0"/>
              <a:t>    }</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class Reader extends Thread </a:t>
            </a:r>
          </a:p>
          <a:p>
            <a:pPr marL="0" indent="0">
              <a:buNone/>
            </a:pPr>
            <a:r>
              <a:rPr lang="en-US" sz="900" dirty="0"/>
              <a:t>{</a:t>
            </a:r>
          </a:p>
          <a:p>
            <a:pPr marL="0" indent="0">
              <a:buNone/>
            </a:pPr>
            <a:r>
              <a:rPr lang="en-US" sz="900" dirty="0" err="1"/>
              <a:t>PriorityQueue</a:t>
            </a:r>
            <a:r>
              <a:rPr lang="en-US" sz="900" dirty="0"/>
              <a:t>&lt;String&gt; buffer;</a:t>
            </a:r>
          </a:p>
          <a:p>
            <a:pPr marL="0" indent="0">
              <a:buNone/>
            </a:pPr>
            <a:r>
              <a:rPr lang="en-US" sz="900" dirty="0"/>
              <a:t>    Semaphore </a:t>
            </a:r>
            <a:r>
              <a:rPr lang="en-US" sz="900" dirty="0" err="1"/>
              <a:t>myMutex</a:t>
            </a:r>
            <a:r>
              <a:rPr lang="en-US" sz="900" dirty="0"/>
              <a:t>;</a:t>
            </a:r>
          </a:p>
          <a:p>
            <a:pPr marL="0" indent="0">
              <a:buNone/>
            </a:pPr>
            <a:r>
              <a:rPr lang="en-US" sz="900" dirty="0"/>
              <a:t>    </a:t>
            </a:r>
            <a:r>
              <a:rPr lang="en-US" sz="900" b="1" dirty="0"/>
              <a:t>static </a:t>
            </a:r>
            <a:r>
              <a:rPr lang="en-US" sz="900" b="1" dirty="0" err="1"/>
              <a:t>int</a:t>
            </a:r>
            <a:r>
              <a:rPr lang="en-US" sz="900" b="1" dirty="0"/>
              <a:t> </a:t>
            </a:r>
            <a:r>
              <a:rPr lang="en-US" sz="900" b="1" i="1" dirty="0" err="1"/>
              <a:t>readcount</a:t>
            </a:r>
            <a:r>
              <a:rPr lang="en-US" sz="900" b="1" i="1" dirty="0"/>
              <a:t> = 0;</a:t>
            </a:r>
          </a:p>
          <a:p>
            <a:pPr marL="0" indent="0">
              <a:buNone/>
            </a:pPr>
            <a:r>
              <a:rPr lang="en-US" sz="900" dirty="0"/>
              <a:t>    Semaphore </a:t>
            </a:r>
            <a:r>
              <a:rPr lang="en-US" sz="900" dirty="0" err="1"/>
              <a:t>wrt</a:t>
            </a:r>
            <a:r>
              <a:rPr lang="en-US" sz="900" dirty="0"/>
              <a:t>;</a:t>
            </a:r>
          </a:p>
          <a:p>
            <a:pPr marL="0" indent="0">
              <a:buNone/>
            </a:pPr>
            <a:r>
              <a:rPr lang="en-US" sz="900" dirty="0"/>
              <a:t>    </a:t>
            </a:r>
            <a:r>
              <a:rPr lang="en-US" sz="900" b="1" dirty="0" err="1"/>
              <a:t>int</a:t>
            </a:r>
            <a:r>
              <a:rPr lang="en-US" sz="900" b="1" dirty="0"/>
              <a:t> </a:t>
            </a:r>
            <a:r>
              <a:rPr lang="en-US" sz="900" b="1" dirty="0" err="1"/>
              <a:t>readerID</a:t>
            </a:r>
            <a:r>
              <a:rPr lang="en-US" sz="900" b="1" dirty="0"/>
              <a:t>;</a:t>
            </a:r>
          </a:p>
          <a:p>
            <a:pPr marL="0" indent="0">
              <a:buNone/>
            </a:pPr>
            <a:r>
              <a:rPr lang="en-US" sz="900" dirty="0"/>
              <a:t>    Reader(</a:t>
            </a:r>
            <a:r>
              <a:rPr lang="en-US" sz="900" b="1" dirty="0" err="1"/>
              <a:t>int</a:t>
            </a:r>
            <a:r>
              <a:rPr lang="en-US" sz="900" b="1" dirty="0"/>
              <a:t> id, Semaphore m, Semaphore w, </a:t>
            </a:r>
            <a:r>
              <a:rPr lang="en-US" sz="900" b="1" dirty="0" err="1"/>
              <a:t>PriorityQueue</a:t>
            </a:r>
            <a:r>
              <a:rPr lang="en-US" sz="900" b="1" dirty="0"/>
              <a:t>&lt;String&gt; b)</a:t>
            </a:r>
          </a:p>
          <a:p>
            <a:pPr marL="0" indent="0">
              <a:buNone/>
            </a:pPr>
            <a:r>
              <a:rPr lang="en-US" sz="900" dirty="0"/>
              <a:t>    {</a:t>
            </a:r>
          </a:p>
          <a:p>
            <a:pPr marL="0" indent="0">
              <a:buNone/>
            </a:pPr>
            <a:r>
              <a:rPr lang="en-US" sz="900" dirty="0"/>
              <a:t>     </a:t>
            </a:r>
            <a:r>
              <a:rPr lang="en-US" sz="900" dirty="0" err="1"/>
              <a:t>myMutex</a:t>
            </a:r>
            <a:r>
              <a:rPr lang="en-US" sz="900" dirty="0"/>
              <a:t> = m;</a:t>
            </a:r>
          </a:p>
          <a:p>
            <a:pPr marL="0" indent="0">
              <a:buNone/>
            </a:pPr>
            <a:r>
              <a:rPr lang="en-US" sz="900" dirty="0"/>
              <a:t>     </a:t>
            </a:r>
            <a:r>
              <a:rPr lang="en-US" sz="900" dirty="0" err="1"/>
              <a:t>wrt</a:t>
            </a:r>
            <a:r>
              <a:rPr lang="en-US" sz="900" dirty="0"/>
              <a:t> = w;</a:t>
            </a:r>
          </a:p>
          <a:p>
            <a:pPr marL="0" indent="0">
              <a:buNone/>
            </a:pPr>
            <a:r>
              <a:rPr lang="en-US" sz="900" dirty="0"/>
              <a:t>     buffer = b;</a:t>
            </a:r>
          </a:p>
          <a:p>
            <a:pPr marL="0" indent="0">
              <a:buNone/>
            </a:pPr>
            <a:r>
              <a:rPr lang="en-US" sz="900" dirty="0"/>
              <a:t>     </a:t>
            </a:r>
            <a:r>
              <a:rPr lang="en-US" sz="900" dirty="0" err="1"/>
              <a:t>readerID</a:t>
            </a:r>
            <a:r>
              <a:rPr lang="en-US" sz="900" dirty="0"/>
              <a:t> = id;</a:t>
            </a:r>
          </a:p>
          <a:p>
            <a:pPr marL="0" indent="0">
              <a:buNone/>
            </a:pPr>
            <a:r>
              <a:rPr lang="en-US" sz="900" dirty="0"/>
              <a:t>    }</a:t>
            </a:r>
          </a:p>
          <a:p>
            <a:pPr marL="0" indent="0">
              <a:buNone/>
            </a:pPr>
            <a:r>
              <a:rPr lang="en-US" sz="900" dirty="0"/>
              <a:t>    </a:t>
            </a:r>
            <a:r>
              <a:rPr lang="en-US" sz="900" b="1" dirty="0"/>
              <a:t>public void run() </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a:t>
            </a:r>
            <a:r>
              <a:rPr lang="en-US" sz="900" b="1" dirty="0"/>
              <a:t>try </a:t>
            </a:r>
          </a:p>
          <a:p>
            <a:pPr marL="0" indent="0">
              <a:buNone/>
            </a:pPr>
            <a:r>
              <a:rPr lang="en-US" sz="900" dirty="0"/>
              <a:t>      {</a:t>
            </a:r>
          </a:p>
          <a:p>
            <a:pPr marL="0" indent="0">
              <a:buNone/>
            </a:pPr>
            <a:r>
              <a:rPr lang="en-US" sz="900" dirty="0"/>
              <a:t>        </a:t>
            </a:r>
            <a:r>
              <a:rPr lang="en-US" sz="900" dirty="0" err="1"/>
              <a:t>myMutex.acquire</a:t>
            </a:r>
            <a:r>
              <a:rPr lang="en-US" sz="900" dirty="0"/>
              <a:t>();</a:t>
            </a:r>
          </a:p>
          <a:p>
            <a:pPr marL="0" indent="0">
              <a:buNone/>
            </a:pPr>
            <a:r>
              <a:rPr lang="en-US" sz="900" dirty="0"/>
              <a:t>        </a:t>
            </a:r>
            <a:r>
              <a:rPr lang="en-US" sz="900" i="1" dirty="0" err="1"/>
              <a:t>readcount</a:t>
            </a:r>
            <a:r>
              <a:rPr lang="en-US" sz="900" i="1" dirty="0"/>
              <a:t>++;</a:t>
            </a:r>
          </a:p>
          <a:p>
            <a:pPr marL="0" indent="0">
              <a:buNone/>
            </a:pPr>
            <a:r>
              <a:rPr lang="en-US" sz="900" dirty="0"/>
              <a:t>        </a:t>
            </a:r>
            <a:r>
              <a:rPr lang="en-US" sz="900" dirty="0" err="1"/>
              <a:t>System.</a:t>
            </a:r>
            <a:r>
              <a:rPr lang="en-US" sz="900" b="1" i="1" dirty="0" err="1"/>
              <a:t>out.println</a:t>
            </a:r>
            <a:r>
              <a:rPr lang="en-US" sz="900" b="1" i="1" dirty="0"/>
              <a:t>("The Reader: " + </a:t>
            </a:r>
            <a:r>
              <a:rPr lang="en-US" sz="900" b="1" i="1" dirty="0" err="1"/>
              <a:t>readerID</a:t>
            </a:r>
            <a:r>
              <a:rPr lang="en-US" sz="900" b="1" i="1" dirty="0"/>
              <a:t> + " -- reader number is: " + </a:t>
            </a:r>
            <a:r>
              <a:rPr lang="en-US" sz="900" b="1" i="1" dirty="0" err="1"/>
              <a:t>readcount</a:t>
            </a:r>
            <a:r>
              <a:rPr lang="en-US" sz="900" b="1" i="1" dirty="0"/>
              <a:t>);</a:t>
            </a:r>
          </a:p>
          <a:p>
            <a:pPr marL="0" indent="0">
              <a:buNone/>
            </a:pPr>
            <a:r>
              <a:rPr lang="en-US" sz="900" dirty="0"/>
              <a:t>        </a:t>
            </a:r>
            <a:r>
              <a:rPr lang="en-US" sz="900" b="1" dirty="0"/>
              <a:t>if (</a:t>
            </a:r>
            <a:r>
              <a:rPr lang="en-US" sz="900" b="1" i="1" dirty="0" err="1"/>
              <a:t>readcount</a:t>
            </a:r>
            <a:r>
              <a:rPr lang="en-US" sz="900" b="1" i="1" dirty="0"/>
              <a:t> == 1) </a:t>
            </a:r>
            <a:r>
              <a:rPr lang="en-US" sz="900" b="1" i="1" dirty="0" err="1"/>
              <a:t>wrt.acquire</a:t>
            </a:r>
            <a:r>
              <a:rPr lang="en-US" sz="900" b="1" i="1" dirty="0"/>
              <a:t>();</a:t>
            </a:r>
          </a:p>
          <a:p>
            <a:pPr marL="0" indent="0">
              <a:buNone/>
            </a:pPr>
            <a:r>
              <a:rPr lang="en-US" sz="900" dirty="0"/>
              <a:t>        </a:t>
            </a:r>
            <a:r>
              <a:rPr lang="en-US" sz="900" dirty="0" err="1"/>
              <a:t>myMutex.release</a:t>
            </a:r>
            <a:r>
              <a:rPr lang="en-US" sz="900" dirty="0"/>
              <a:t>();</a:t>
            </a:r>
          </a:p>
          <a:p>
            <a:pPr marL="0" indent="0">
              <a:buNone/>
            </a:pPr>
            <a:r>
              <a:rPr lang="en-US" sz="900" dirty="0"/>
              <a:t>        </a:t>
            </a:r>
            <a:r>
              <a:rPr lang="en-US" sz="900" dirty="0" err="1"/>
              <a:t>System.</a:t>
            </a:r>
            <a:r>
              <a:rPr lang="en-US" sz="900" b="1" i="1" dirty="0" err="1"/>
              <a:t>out.println</a:t>
            </a:r>
            <a:r>
              <a:rPr lang="en-US" sz="900" b="1" i="1" dirty="0"/>
              <a:t>("The Reader: " + </a:t>
            </a:r>
            <a:r>
              <a:rPr lang="en-US" sz="900" b="1" i="1" dirty="0" err="1"/>
              <a:t>readerID</a:t>
            </a:r>
            <a:r>
              <a:rPr lang="en-US" sz="900" b="1" i="1" dirty="0"/>
              <a:t> + " -- is reading "); </a:t>
            </a:r>
          </a:p>
          <a:p>
            <a:pPr marL="0" indent="0">
              <a:buNone/>
            </a:pPr>
            <a:r>
              <a:rPr lang="en-US" sz="900" dirty="0"/>
              <a:t>        </a:t>
            </a:r>
          </a:p>
          <a:p>
            <a:pPr marL="0" indent="0">
              <a:buNone/>
            </a:pPr>
            <a:r>
              <a:rPr lang="en-US" sz="900" dirty="0"/>
              <a:t>        </a:t>
            </a:r>
            <a:r>
              <a:rPr lang="en-US" sz="900" i="1" dirty="0"/>
              <a:t>sleep(4);</a:t>
            </a:r>
          </a:p>
          <a:p>
            <a:pPr marL="0" indent="0">
              <a:buNone/>
            </a:pPr>
            <a:r>
              <a:rPr lang="en-US" sz="900" dirty="0"/>
              <a:t>        </a:t>
            </a:r>
          </a:p>
          <a:p>
            <a:pPr marL="0" indent="0">
              <a:buNone/>
            </a:pPr>
            <a:r>
              <a:rPr lang="en-US" sz="900" dirty="0"/>
              <a:t>        </a:t>
            </a:r>
            <a:r>
              <a:rPr lang="en-US" sz="900" dirty="0" err="1"/>
              <a:t>myMutex.acquire</a:t>
            </a:r>
            <a:r>
              <a:rPr lang="en-US" sz="900" dirty="0"/>
              <a:t>();</a:t>
            </a:r>
          </a:p>
          <a:p>
            <a:pPr marL="0" indent="0">
              <a:buNone/>
            </a:pPr>
            <a:r>
              <a:rPr lang="en-US" sz="900" dirty="0"/>
              <a:t>        </a:t>
            </a:r>
            <a:r>
              <a:rPr lang="en-US" sz="900" i="1" dirty="0" err="1"/>
              <a:t>readcount</a:t>
            </a:r>
            <a:r>
              <a:rPr lang="en-US" sz="900" i="1" dirty="0"/>
              <a:t>--;</a:t>
            </a:r>
          </a:p>
          <a:p>
            <a:pPr marL="0" indent="0">
              <a:buNone/>
            </a:pPr>
            <a:r>
              <a:rPr lang="en-US" sz="900" dirty="0"/>
              <a:t>        </a:t>
            </a:r>
            <a:r>
              <a:rPr lang="en-US" sz="900" dirty="0" err="1"/>
              <a:t>System.</a:t>
            </a:r>
            <a:r>
              <a:rPr lang="en-US" sz="900" b="1" i="1" dirty="0" err="1"/>
              <a:t>out.println</a:t>
            </a:r>
            <a:r>
              <a:rPr lang="en-US" sz="900" b="1" i="1" dirty="0"/>
              <a:t>("The Reader: " + </a:t>
            </a:r>
            <a:r>
              <a:rPr lang="en-US" sz="900" b="1" i="1" dirty="0" err="1"/>
              <a:t>readerID</a:t>
            </a:r>
            <a:r>
              <a:rPr lang="en-US" sz="900" b="1" i="1" dirty="0"/>
              <a:t> + " finished reading " + " -- reader number is: " + </a:t>
            </a:r>
            <a:r>
              <a:rPr lang="en-US" sz="900" b="1" i="1" dirty="0" err="1"/>
              <a:t>readcount</a:t>
            </a:r>
            <a:r>
              <a:rPr lang="en-US" sz="900" b="1" i="1" dirty="0"/>
              <a:t>);</a:t>
            </a:r>
          </a:p>
          <a:p>
            <a:pPr marL="0" indent="0">
              <a:buNone/>
            </a:pPr>
            <a:r>
              <a:rPr lang="en-US" sz="900" dirty="0"/>
              <a:t>        </a:t>
            </a:r>
            <a:r>
              <a:rPr lang="en-US" sz="900" b="1" dirty="0"/>
              <a:t>if (</a:t>
            </a:r>
            <a:r>
              <a:rPr lang="en-US" sz="900" b="1" i="1" dirty="0" err="1"/>
              <a:t>readcount</a:t>
            </a:r>
            <a:r>
              <a:rPr lang="en-US" sz="900" b="1" i="1" dirty="0"/>
              <a:t> == 0) </a:t>
            </a:r>
            <a:r>
              <a:rPr lang="en-US" sz="900" b="1" i="1" dirty="0" err="1"/>
              <a:t>wrt.release</a:t>
            </a:r>
            <a:r>
              <a:rPr lang="en-US" sz="900" b="1" i="1" dirty="0"/>
              <a:t>();</a:t>
            </a:r>
          </a:p>
          <a:p>
            <a:pPr marL="0" indent="0">
              <a:buNone/>
            </a:pPr>
            <a:r>
              <a:rPr lang="en-US" sz="900" dirty="0"/>
              <a:t>        </a:t>
            </a:r>
            <a:r>
              <a:rPr lang="en-US" sz="900" dirty="0" err="1"/>
              <a:t>myMutex.release</a:t>
            </a:r>
            <a:r>
              <a:rPr lang="en-US" sz="900" dirty="0"/>
              <a:t>();</a:t>
            </a:r>
          </a:p>
          <a:p>
            <a:pPr marL="0" indent="0">
              <a:buNone/>
            </a:pPr>
            <a:r>
              <a:rPr lang="en-US" sz="900" dirty="0"/>
              <a:t>        </a:t>
            </a:r>
            <a:r>
              <a:rPr lang="en-US" sz="900" i="1" dirty="0"/>
              <a:t>sleep(5);</a:t>
            </a:r>
          </a:p>
          <a:p>
            <a:pPr marL="0" indent="0">
              <a:buNone/>
            </a:pPr>
            <a:r>
              <a:rPr lang="en-US" sz="900" dirty="0"/>
              <a:t>      } </a:t>
            </a:r>
          </a:p>
          <a:p>
            <a:pPr marL="0" indent="0">
              <a:buNone/>
            </a:pPr>
            <a:r>
              <a:rPr lang="en-US" sz="900" dirty="0"/>
              <a:t>      </a:t>
            </a:r>
            <a:r>
              <a:rPr lang="en-US" sz="900" b="1" dirty="0"/>
              <a:t>catch (Exception e) {}</a:t>
            </a:r>
          </a:p>
          <a:p>
            <a:pPr marL="0" indent="0">
              <a:buNone/>
            </a:pPr>
            <a:r>
              <a:rPr lang="en-US" sz="900" dirty="0"/>
              <a:t>    }</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public class </a:t>
            </a:r>
            <a:r>
              <a:rPr lang="en-US" sz="900" b="1" dirty="0" err="1"/>
              <a:t>MySemaphore</a:t>
            </a:r>
            <a:r>
              <a:rPr lang="en-US" sz="900" b="1" dirty="0"/>
              <a:t> </a:t>
            </a:r>
          </a:p>
          <a:p>
            <a:pPr marL="0" indent="0">
              <a:buNone/>
            </a:pPr>
            <a:r>
              <a:rPr lang="en-US" sz="900" dirty="0"/>
              <a:t>{</a:t>
            </a:r>
          </a:p>
          <a:p>
            <a:pPr marL="0" indent="0">
              <a:buNone/>
            </a:pPr>
            <a:r>
              <a:rPr lang="en-US" sz="900" dirty="0"/>
              <a:t>   </a:t>
            </a:r>
            <a:r>
              <a:rPr lang="en-US" sz="900" b="1" dirty="0"/>
              <a:t>public static void main(String </a:t>
            </a:r>
            <a:r>
              <a:rPr lang="en-US" sz="900" b="1" dirty="0" err="1"/>
              <a:t>args</a:t>
            </a:r>
            <a:r>
              <a:rPr lang="en-US" sz="900" b="1" dirty="0"/>
              <a:t>[]) </a:t>
            </a:r>
          </a:p>
          <a:p>
            <a:pPr marL="0" indent="0">
              <a:buNone/>
            </a:pPr>
            <a:r>
              <a:rPr lang="en-US" sz="900" dirty="0"/>
              <a:t>   {</a:t>
            </a:r>
          </a:p>
          <a:p>
            <a:pPr marL="0" indent="0">
              <a:buNone/>
            </a:pPr>
            <a:r>
              <a:rPr lang="en-US" sz="900" dirty="0"/>
              <a:t>    Semaphore </a:t>
            </a:r>
            <a:r>
              <a:rPr lang="en-US" sz="900" dirty="0" err="1"/>
              <a:t>myMutex</a:t>
            </a:r>
            <a:r>
              <a:rPr lang="en-US" sz="900" dirty="0"/>
              <a:t> = </a:t>
            </a:r>
            <a:r>
              <a:rPr lang="en-US" sz="900" b="1" dirty="0"/>
              <a:t>new Semaphore(1);</a:t>
            </a:r>
          </a:p>
          <a:p>
            <a:pPr marL="0" indent="0">
              <a:buNone/>
            </a:pPr>
            <a:r>
              <a:rPr lang="en-US" sz="900" dirty="0"/>
              <a:t>    Semaphore </a:t>
            </a:r>
            <a:r>
              <a:rPr lang="en-US" sz="900" dirty="0" err="1"/>
              <a:t>wrt</a:t>
            </a:r>
            <a:r>
              <a:rPr lang="en-US" sz="900" dirty="0"/>
              <a:t> = </a:t>
            </a:r>
            <a:r>
              <a:rPr lang="en-US" sz="900" b="1" dirty="0"/>
              <a:t>new Semaphore(1);</a:t>
            </a:r>
          </a:p>
          <a:p>
            <a:pPr marL="0" indent="0">
              <a:buNone/>
            </a:pPr>
            <a:r>
              <a:rPr lang="en-US" sz="900" dirty="0"/>
              <a:t>    </a:t>
            </a:r>
            <a:r>
              <a:rPr lang="en-US" sz="900" dirty="0" err="1"/>
              <a:t>PriorityQueue</a:t>
            </a:r>
            <a:r>
              <a:rPr lang="en-US" sz="900" dirty="0"/>
              <a:t>&lt;String&gt;  buffer = </a:t>
            </a:r>
            <a:r>
              <a:rPr lang="en-US" sz="900" b="1" dirty="0"/>
              <a:t>new </a:t>
            </a:r>
            <a:r>
              <a:rPr lang="en-US" sz="900" b="1" dirty="0" err="1"/>
              <a:t>PriorityQueue</a:t>
            </a:r>
            <a:r>
              <a:rPr lang="en-US" sz="900" b="1" dirty="0"/>
              <a:t>&lt;String&gt;(); </a:t>
            </a:r>
          </a:p>
          <a:p>
            <a:pPr marL="0" indent="0">
              <a:buNone/>
            </a:pPr>
            <a:r>
              <a:rPr lang="en-US" sz="900" dirty="0"/>
              <a:t>    Writer w[] = </a:t>
            </a:r>
            <a:r>
              <a:rPr lang="en-US" sz="900" b="1" dirty="0"/>
              <a:t>new Writer[5];</a:t>
            </a:r>
          </a:p>
          <a:p>
            <a:pPr marL="0" indent="0">
              <a:buNone/>
            </a:pPr>
            <a:r>
              <a:rPr lang="nn-NO" sz="900" dirty="0"/>
              <a:t>    </a:t>
            </a:r>
            <a:r>
              <a:rPr lang="nn-NO" sz="900" b="1" dirty="0"/>
              <a:t>for (int i = 0; i &lt; 3; i++)</a:t>
            </a:r>
          </a:p>
          <a:p>
            <a:pPr marL="0" indent="0">
              <a:buNone/>
            </a:pPr>
            <a:r>
              <a:rPr lang="en-US" sz="900" dirty="0"/>
              <a:t>        {</a:t>
            </a:r>
          </a:p>
          <a:p>
            <a:pPr marL="0" indent="0">
              <a:buNone/>
            </a:pPr>
            <a:r>
              <a:rPr lang="en-US" sz="900" dirty="0"/>
              <a:t>        w[</a:t>
            </a:r>
            <a:r>
              <a:rPr lang="en-US" sz="900" dirty="0" err="1"/>
              <a:t>i</a:t>
            </a:r>
            <a:r>
              <a:rPr lang="en-US" sz="900" dirty="0"/>
              <a:t>] = </a:t>
            </a:r>
            <a:r>
              <a:rPr lang="en-US" sz="900" b="1" dirty="0"/>
              <a:t>new Writer(</a:t>
            </a:r>
            <a:r>
              <a:rPr lang="en-US" sz="900" b="1" dirty="0" err="1"/>
              <a:t>i</a:t>
            </a:r>
            <a:r>
              <a:rPr lang="en-US" sz="900" b="1" dirty="0"/>
              <a:t>, </a:t>
            </a:r>
            <a:r>
              <a:rPr lang="en-US" sz="900" b="1" dirty="0" err="1"/>
              <a:t>wrt</a:t>
            </a:r>
            <a:r>
              <a:rPr lang="en-US" sz="900" b="1" dirty="0"/>
              <a:t>, buffer);</a:t>
            </a:r>
          </a:p>
          <a:p>
            <a:pPr marL="0" indent="0">
              <a:buNone/>
            </a:pPr>
            <a:r>
              <a:rPr lang="en-US" sz="900" dirty="0"/>
              <a:t>        w[</a:t>
            </a:r>
            <a:r>
              <a:rPr lang="en-US" sz="900" dirty="0" err="1"/>
              <a:t>i</a:t>
            </a:r>
            <a:r>
              <a:rPr lang="en-US" sz="900" dirty="0"/>
              <a:t>].start();</a:t>
            </a:r>
          </a:p>
          <a:p>
            <a:pPr marL="0" indent="0">
              <a:buNone/>
            </a:pPr>
            <a:r>
              <a:rPr lang="en-US" sz="900" dirty="0"/>
              <a:t>        }</a:t>
            </a:r>
          </a:p>
          <a:p>
            <a:pPr marL="0" indent="0">
              <a:buNone/>
            </a:pPr>
            <a:r>
              <a:rPr lang="en-US" sz="900" dirty="0"/>
              <a:t>        Reader r[] = </a:t>
            </a:r>
            <a:r>
              <a:rPr lang="en-US" sz="900" b="1" dirty="0"/>
              <a:t>new Reader[5];</a:t>
            </a:r>
          </a:p>
          <a:p>
            <a:pPr marL="0" indent="0">
              <a:buNone/>
            </a:pPr>
            <a:r>
              <a:rPr lang="nn-NO" sz="900" dirty="0"/>
              <a:t>        </a:t>
            </a:r>
            <a:r>
              <a:rPr lang="nn-NO" sz="900" b="1" dirty="0"/>
              <a:t>for (int i = 0; i &lt; 3; i++)</a:t>
            </a:r>
          </a:p>
          <a:p>
            <a:pPr marL="0" indent="0">
              <a:buNone/>
            </a:pPr>
            <a:r>
              <a:rPr lang="en-US" sz="900" dirty="0"/>
              <a:t>        {</a:t>
            </a:r>
          </a:p>
          <a:p>
            <a:pPr marL="0" indent="0">
              <a:buNone/>
            </a:pPr>
            <a:r>
              <a:rPr lang="en-US" sz="900" dirty="0"/>
              <a:t>        r[</a:t>
            </a:r>
            <a:r>
              <a:rPr lang="en-US" sz="900" dirty="0" err="1"/>
              <a:t>i</a:t>
            </a:r>
            <a:r>
              <a:rPr lang="en-US" sz="900" dirty="0"/>
              <a:t>] = </a:t>
            </a:r>
            <a:r>
              <a:rPr lang="en-US" sz="900" b="1" dirty="0"/>
              <a:t>new Reader(</a:t>
            </a:r>
            <a:r>
              <a:rPr lang="en-US" sz="900" b="1" dirty="0" err="1"/>
              <a:t>i</a:t>
            </a:r>
            <a:r>
              <a:rPr lang="en-US" sz="900" b="1" dirty="0"/>
              <a:t>, </a:t>
            </a:r>
            <a:r>
              <a:rPr lang="en-US" sz="900" b="1" dirty="0" err="1"/>
              <a:t>myMutex</a:t>
            </a:r>
            <a:r>
              <a:rPr lang="en-US" sz="900" b="1" dirty="0"/>
              <a:t>, </a:t>
            </a:r>
            <a:r>
              <a:rPr lang="en-US" sz="900" b="1" dirty="0" err="1"/>
              <a:t>wrt</a:t>
            </a:r>
            <a:r>
              <a:rPr lang="en-US" sz="900" b="1" dirty="0"/>
              <a:t>, buffer);</a:t>
            </a:r>
          </a:p>
          <a:p>
            <a:pPr marL="0" indent="0">
              <a:buNone/>
            </a:pPr>
            <a:r>
              <a:rPr lang="en-US" sz="900" dirty="0"/>
              <a:t>        r[</a:t>
            </a:r>
            <a:r>
              <a:rPr lang="en-US" sz="900" dirty="0" err="1"/>
              <a:t>i</a:t>
            </a:r>
            <a:r>
              <a:rPr lang="en-US" sz="900" dirty="0"/>
              <a:t>].start();</a:t>
            </a:r>
          </a:p>
          <a:p>
            <a:pPr marL="0" indent="0">
              <a:buNone/>
            </a:pPr>
            <a:r>
              <a:rPr lang="en-US" sz="900" dirty="0"/>
              <a:t>        }</a:t>
            </a:r>
          </a:p>
          <a:p>
            <a:pPr marL="0" indent="0">
              <a:buNone/>
            </a:pPr>
            <a:r>
              <a:rPr lang="en-US" sz="900" dirty="0"/>
              <a:t>   }</a:t>
            </a:r>
          </a:p>
          <a:p>
            <a:pPr marL="0" indent="0">
              <a:buNone/>
            </a:pPr>
            <a:r>
              <a:rPr lang="en-US" sz="900" dirty="0"/>
              <a:t>}</a:t>
            </a:r>
          </a:p>
        </p:txBody>
      </p:sp>
    </p:spTree>
    <p:extLst>
      <p:ext uri="{BB962C8B-B14F-4D97-AF65-F5344CB8AC3E}">
        <p14:creationId xmlns:p14="http://schemas.microsoft.com/office/powerpoint/2010/main" val="2199790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36104"/>
          </a:xfrm>
        </p:spPr>
        <p:txBody>
          <a:bodyPr/>
          <a:lstStyle/>
          <a:p>
            <a:r>
              <a:rPr lang="en-US" sz="4000" dirty="0" smtClean="0"/>
              <a:t>Semaphore to </a:t>
            </a:r>
            <a:r>
              <a:rPr lang="en-US" sz="4000" dirty="0"/>
              <a:t>limit connections</a:t>
            </a:r>
          </a:p>
        </p:txBody>
      </p:sp>
      <p:sp>
        <p:nvSpPr>
          <p:cNvPr id="3" name="Content Placeholder 2"/>
          <p:cNvSpPr>
            <a:spLocks noGrp="1"/>
          </p:cNvSpPr>
          <p:nvPr>
            <p:ph idx="1"/>
          </p:nvPr>
        </p:nvSpPr>
        <p:spPr/>
        <p:txBody>
          <a:bodyPr/>
          <a:lstStyle/>
          <a:p>
            <a:r>
              <a:rPr lang="en-US" sz="1000" dirty="0"/>
              <a:t>public class </a:t>
            </a:r>
            <a:r>
              <a:rPr lang="en-US" sz="1000" dirty="0" err="1"/>
              <a:t>ConnectionLimiter</a:t>
            </a:r>
            <a:r>
              <a:rPr lang="en-US" sz="1000" dirty="0"/>
              <a:t> </a:t>
            </a:r>
          </a:p>
          <a:p>
            <a:r>
              <a:rPr lang="en-US" sz="1000" dirty="0"/>
              <a:t>{</a:t>
            </a:r>
          </a:p>
          <a:p>
            <a:r>
              <a:rPr lang="en-US" sz="1000" dirty="0"/>
              <a:t>   private final Semaphore </a:t>
            </a:r>
            <a:r>
              <a:rPr lang="en-US" sz="1000" dirty="0" err="1"/>
              <a:t>semaphore</a:t>
            </a:r>
            <a:r>
              <a:rPr lang="en-US" sz="1000" dirty="0"/>
              <a:t>;</a:t>
            </a:r>
          </a:p>
          <a:p>
            <a:r>
              <a:rPr lang="en-US" sz="1000" dirty="0"/>
              <a:t>   private </a:t>
            </a:r>
            <a:r>
              <a:rPr lang="en-US" sz="1000" dirty="0" err="1"/>
              <a:t>ConnectionLimiter</a:t>
            </a:r>
            <a:r>
              <a:rPr lang="en-US" sz="1000" dirty="0"/>
              <a:t>(</a:t>
            </a:r>
            <a:r>
              <a:rPr lang="en-US" sz="1000" dirty="0" err="1"/>
              <a:t>int</a:t>
            </a:r>
            <a:r>
              <a:rPr lang="en-US" sz="1000" dirty="0"/>
              <a:t> </a:t>
            </a:r>
            <a:r>
              <a:rPr lang="en-US" sz="1000" dirty="0" err="1"/>
              <a:t>maxConcurrentRequests</a:t>
            </a:r>
            <a:r>
              <a:rPr lang="en-US" sz="1000" dirty="0"/>
              <a:t>) </a:t>
            </a:r>
          </a:p>
          <a:p>
            <a:r>
              <a:rPr lang="en-US" sz="1000" dirty="0"/>
              <a:t>   {</a:t>
            </a:r>
          </a:p>
          <a:p>
            <a:r>
              <a:rPr lang="en-US" sz="1000" dirty="0"/>
              <a:t>       semaphore = new Semaphore(</a:t>
            </a:r>
            <a:r>
              <a:rPr lang="en-US" sz="1000" dirty="0" err="1"/>
              <a:t>maxConcurrentRequests</a:t>
            </a:r>
            <a:r>
              <a:rPr lang="en-US" sz="1000" dirty="0"/>
              <a:t>);</a:t>
            </a:r>
          </a:p>
          <a:p>
            <a:r>
              <a:rPr lang="en-US" sz="1000" dirty="0"/>
              <a:t>   }</a:t>
            </a:r>
          </a:p>
          <a:p>
            <a:r>
              <a:rPr lang="en-US" sz="1000" dirty="0"/>
              <a:t>   public </a:t>
            </a:r>
            <a:r>
              <a:rPr lang="en-US" sz="1000" dirty="0" err="1"/>
              <a:t>URLConnection</a:t>
            </a:r>
            <a:r>
              <a:rPr lang="en-US" sz="1000" dirty="0"/>
              <a:t> acquire(URL </a:t>
            </a:r>
            <a:r>
              <a:rPr lang="en-US" sz="1000" dirty="0" err="1"/>
              <a:t>url</a:t>
            </a:r>
            <a:r>
              <a:rPr lang="en-US" sz="1000" dirty="0"/>
              <a:t>) throws Exception </a:t>
            </a:r>
          </a:p>
          <a:p>
            <a:r>
              <a:rPr lang="en-US" sz="1000" dirty="0"/>
              <a:t>   {</a:t>
            </a:r>
          </a:p>
          <a:p>
            <a:r>
              <a:rPr lang="en-US" sz="1000" dirty="0"/>
              <a:t>       </a:t>
            </a:r>
            <a:r>
              <a:rPr lang="en-US" sz="1000" dirty="0" err="1"/>
              <a:t>semaphore.acquire</a:t>
            </a:r>
            <a:r>
              <a:rPr lang="en-US" sz="1000" dirty="0"/>
              <a:t>();</a:t>
            </a:r>
          </a:p>
          <a:p>
            <a:r>
              <a:rPr lang="en-US" sz="1000" dirty="0"/>
              <a:t>       return </a:t>
            </a:r>
            <a:r>
              <a:rPr lang="en-US" sz="1000" dirty="0" err="1"/>
              <a:t>url.openConnection</a:t>
            </a:r>
            <a:r>
              <a:rPr lang="en-US" sz="1000" dirty="0"/>
              <a:t>();</a:t>
            </a:r>
          </a:p>
          <a:p>
            <a:r>
              <a:rPr lang="en-US" sz="1000" dirty="0"/>
              <a:t>   }</a:t>
            </a:r>
          </a:p>
          <a:p>
            <a:r>
              <a:rPr lang="en-US" sz="1000" dirty="0"/>
              <a:t>   public void release(</a:t>
            </a:r>
            <a:r>
              <a:rPr lang="en-US" sz="1000" dirty="0" err="1"/>
              <a:t>URLConnection</a:t>
            </a:r>
            <a:r>
              <a:rPr lang="en-US" sz="1000" dirty="0"/>
              <a:t> conn) </a:t>
            </a:r>
          </a:p>
          <a:p>
            <a:r>
              <a:rPr lang="en-US" sz="1000" dirty="0"/>
              <a:t>   {</a:t>
            </a:r>
          </a:p>
          <a:p>
            <a:r>
              <a:rPr lang="en-US" sz="1000" dirty="0"/>
              <a:t>       //...close connection...</a:t>
            </a:r>
          </a:p>
          <a:p>
            <a:r>
              <a:rPr lang="en-US" sz="1000" dirty="0"/>
              <a:t>       </a:t>
            </a:r>
            <a:r>
              <a:rPr lang="en-US" sz="1000" dirty="0" err="1"/>
              <a:t>semaphore.release</a:t>
            </a:r>
            <a:r>
              <a:rPr lang="en-US" sz="1000" dirty="0"/>
              <a:t>();</a:t>
            </a:r>
          </a:p>
          <a:p>
            <a:r>
              <a:rPr lang="en-US" sz="1000" dirty="0"/>
              <a:t>   }</a:t>
            </a:r>
          </a:p>
          <a:p>
            <a:r>
              <a:rPr lang="en-US" sz="1000" dirty="0"/>
              <a:t>}</a:t>
            </a:r>
          </a:p>
        </p:txBody>
      </p:sp>
    </p:spTree>
    <p:extLst>
      <p:ext uri="{BB962C8B-B14F-4D97-AF65-F5344CB8AC3E}">
        <p14:creationId xmlns:p14="http://schemas.microsoft.com/office/powerpoint/2010/main" val="57742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395536" y="188640"/>
            <a:ext cx="8229600" cy="1143000"/>
          </a:xfrm>
        </p:spPr>
        <p:txBody>
          <a:bodyPr/>
          <a:lstStyle/>
          <a:p>
            <a:pPr eaLnBrk="1" hangingPunct="1"/>
            <a:r>
              <a:rPr kumimoji="0" lang="en-US" altLang="ja-JP" b="1" dirty="0" smtClean="0">
                <a:solidFill>
                  <a:srgbClr val="000000"/>
                </a:solidFill>
              </a:rPr>
              <a:t>Synchronization</a:t>
            </a:r>
          </a:p>
        </p:txBody>
      </p:sp>
      <p:sp>
        <p:nvSpPr>
          <p:cNvPr id="33796" name="Rectangle 3"/>
          <p:cNvSpPr>
            <a:spLocks noGrp="1" noChangeArrowheads="1"/>
          </p:cNvSpPr>
          <p:nvPr>
            <p:ph type="body" idx="4294967295"/>
          </p:nvPr>
        </p:nvSpPr>
        <p:spPr>
          <a:xfrm>
            <a:off x="250824" y="1423988"/>
            <a:ext cx="8065591" cy="5029200"/>
          </a:xfrm>
        </p:spPr>
        <p:txBody>
          <a:bodyPr/>
          <a:lstStyle/>
          <a:p>
            <a:pPr eaLnBrk="1" hangingPunct="1">
              <a:lnSpc>
                <a:spcPct val="95000"/>
              </a:lnSpc>
              <a:spcBef>
                <a:spcPct val="0"/>
              </a:spcBef>
              <a:buFont typeface="Arial" charset="0"/>
              <a:buNone/>
            </a:pPr>
            <a:r>
              <a:rPr lang="en-US" altLang="en-US" sz="2200" dirty="0" smtClean="0">
                <a:solidFill>
                  <a:srgbClr val="000000"/>
                </a:solidFill>
                <a:latin typeface="Tahoma" pitchFamily="34" charset="0"/>
              </a:rPr>
              <a:t>	            	  Process/Thread A    Process/Thread B</a:t>
            </a:r>
            <a:endParaRPr lang="en-US" altLang="en-US" dirty="0" smtClean="0"/>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eaLnBrk="1" hangingPunct="1">
              <a:lnSpc>
                <a:spcPct val="95000"/>
              </a:lnSpc>
              <a:spcBef>
                <a:spcPct val="0"/>
              </a:spcBef>
            </a:pPr>
            <a:endParaRPr lang="en-US" altLang="en-US" sz="2200" dirty="0" smtClean="0">
              <a:solidFill>
                <a:srgbClr val="000000"/>
              </a:solidFill>
              <a:latin typeface="Tahoma" pitchFamily="34" charset="0"/>
            </a:endParaRPr>
          </a:p>
          <a:p>
            <a:pPr lvl="1" eaLnBrk="1" hangingPunct="1">
              <a:lnSpc>
                <a:spcPct val="95000"/>
              </a:lnSpc>
              <a:spcBef>
                <a:spcPct val="0"/>
              </a:spcBef>
              <a:buClr>
                <a:srgbClr val="000000"/>
              </a:buClr>
              <a:buFontTx/>
              <a:buChar char="•"/>
            </a:pPr>
            <a:endParaRPr lang="en-US" altLang="en-US" sz="2000" dirty="0" smtClean="0">
              <a:solidFill>
                <a:srgbClr val="000000"/>
              </a:solidFill>
              <a:latin typeface="Tahoma" pitchFamily="34" charset="0"/>
            </a:endParaRPr>
          </a:p>
          <a:p>
            <a:pPr lvl="1" eaLnBrk="1" hangingPunct="1">
              <a:lnSpc>
                <a:spcPct val="95000"/>
              </a:lnSpc>
              <a:spcBef>
                <a:spcPct val="0"/>
              </a:spcBef>
              <a:buClr>
                <a:srgbClr val="000000"/>
              </a:buClr>
              <a:buFontTx/>
              <a:buChar char="•"/>
            </a:pPr>
            <a:endParaRPr lang="en-US" altLang="en-US" sz="2000" dirty="0" smtClean="0">
              <a:solidFill>
                <a:srgbClr val="000000"/>
              </a:solidFill>
              <a:latin typeface="Tahoma" pitchFamily="34" charset="0"/>
            </a:endParaRPr>
          </a:p>
          <a:p>
            <a:pPr lvl="1" eaLnBrk="1" hangingPunct="1">
              <a:lnSpc>
                <a:spcPct val="95000"/>
              </a:lnSpc>
              <a:spcBef>
                <a:spcPct val="0"/>
              </a:spcBef>
              <a:buClr>
                <a:srgbClr val="000000"/>
              </a:buClr>
              <a:buFontTx/>
              <a:buChar char="•"/>
            </a:pPr>
            <a:r>
              <a:rPr lang="en-US" altLang="en-US" sz="2000" dirty="0" smtClean="0">
                <a:solidFill>
                  <a:srgbClr val="000000"/>
                </a:solidFill>
                <a:latin typeface="Tahoma" pitchFamily="34" charset="0"/>
              </a:rPr>
              <a:t>Process/Thread A reads variables and writes a new value but write operation takes two cycles to finish procedure.</a:t>
            </a:r>
            <a:endParaRPr lang="en-US" altLang="en-US" dirty="0" smtClean="0"/>
          </a:p>
          <a:p>
            <a:pPr lvl="1" eaLnBrk="1" hangingPunct="1">
              <a:lnSpc>
                <a:spcPct val="95000"/>
              </a:lnSpc>
              <a:spcBef>
                <a:spcPct val="0"/>
              </a:spcBef>
              <a:buClr>
                <a:srgbClr val="000000"/>
              </a:buClr>
              <a:buFontTx/>
              <a:buChar char="•"/>
            </a:pPr>
            <a:r>
              <a:rPr lang="en-US" altLang="en-US" sz="2000" dirty="0" smtClean="0">
                <a:solidFill>
                  <a:srgbClr val="000000"/>
                </a:solidFill>
                <a:latin typeface="Tahoma" pitchFamily="34" charset="0"/>
              </a:rPr>
              <a:t>If Thread B reads the same variable between write cycle leads to inconsistency problem.</a:t>
            </a:r>
          </a:p>
          <a:p>
            <a:pPr lvl="1" eaLnBrk="1" hangingPunct="1">
              <a:lnSpc>
                <a:spcPct val="95000"/>
              </a:lnSpc>
              <a:spcBef>
                <a:spcPct val="0"/>
              </a:spcBef>
              <a:buClr>
                <a:srgbClr val="000000"/>
              </a:buClr>
              <a:buFontTx/>
              <a:buChar char="•"/>
            </a:pPr>
            <a:endParaRPr kumimoji="0" lang="en-US" altLang="en-US" sz="1800" dirty="0" smtClean="0">
              <a:solidFill>
                <a:srgbClr val="000000"/>
              </a:solidFill>
            </a:endParaRPr>
          </a:p>
        </p:txBody>
      </p:sp>
      <p:pic>
        <p:nvPicPr>
          <p:cNvPr id="3379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844675"/>
            <a:ext cx="4117975"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1773238"/>
            <a:ext cx="1292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12"/>
          <p:cNvSpPr txBox="1">
            <a:spLocks noChangeArrowheads="1"/>
          </p:cNvSpPr>
          <p:nvPr/>
        </p:nvSpPr>
        <p:spPr bwMode="auto">
          <a:xfrm>
            <a:off x="3078163" y="1860550"/>
            <a:ext cx="57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read</a:t>
            </a:r>
          </a:p>
        </p:txBody>
      </p:sp>
      <p:pic>
        <p:nvPicPr>
          <p:cNvPr id="3380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2789238"/>
            <a:ext cx="1292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Text Box 14"/>
          <p:cNvSpPr txBox="1">
            <a:spLocks noChangeArrowheads="1"/>
          </p:cNvSpPr>
          <p:nvPr/>
        </p:nvSpPr>
        <p:spPr bwMode="auto">
          <a:xfrm>
            <a:off x="3011488" y="2847975"/>
            <a:ext cx="7048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write</a:t>
            </a:r>
            <a:r>
              <a:rPr kumimoji="0" lang="en-US" altLang="en-US" sz="1200">
                <a:solidFill>
                  <a:srgbClr val="000000"/>
                </a:solidFill>
                <a:latin typeface="Tahoma" pitchFamily="34" charset="0"/>
              </a:rPr>
              <a:t>1</a:t>
            </a:r>
          </a:p>
        </p:txBody>
      </p:sp>
      <p:pic>
        <p:nvPicPr>
          <p:cNvPr id="3380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3889375"/>
            <a:ext cx="12922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16"/>
          <p:cNvSpPr txBox="1">
            <a:spLocks noChangeArrowheads="1"/>
          </p:cNvSpPr>
          <p:nvPr/>
        </p:nvSpPr>
        <p:spPr bwMode="auto">
          <a:xfrm>
            <a:off x="3011488" y="3949700"/>
            <a:ext cx="7048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write</a:t>
            </a:r>
            <a:r>
              <a:rPr kumimoji="0" lang="en-US" altLang="en-US" sz="1200">
                <a:solidFill>
                  <a:srgbClr val="000000"/>
                </a:solidFill>
                <a:latin typeface="Tahoma" pitchFamily="34" charset="0"/>
              </a:rPr>
              <a:t>2</a:t>
            </a:r>
          </a:p>
        </p:txBody>
      </p:sp>
      <p:sp>
        <p:nvSpPr>
          <p:cNvPr id="33804" name="Text Box 18"/>
          <p:cNvSpPr txBox="1">
            <a:spLocks noChangeArrowheads="1"/>
          </p:cNvSpPr>
          <p:nvPr/>
        </p:nvSpPr>
        <p:spPr bwMode="auto">
          <a:xfrm>
            <a:off x="5364163" y="3384550"/>
            <a:ext cx="57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read</a:t>
            </a:r>
          </a:p>
        </p:txBody>
      </p:sp>
      <p:pic>
        <p:nvPicPr>
          <p:cNvPr id="33805"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756" y="2365376"/>
            <a:ext cx="7842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20"/>
          <p:cNvSpPr txBox="1">
            <a:spLocks noChangeArrowheads="1"/>
          </p:cNvSpPr>
          <p:nvPr/>
        </p:nvSpPr>
        <p:spPr bwMode="auto">
          <a:xfrm>
            <a:off x="1081086" y="2659063"/>
            <a:ext cx="5635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dirty="0">
                <a:solidFill>
                  <a:srgbClr val="000000"/>
                </a:solidFill>
                <a:latin typeface="Tahoma" pitchFamily="34" charset="0"/>
              </a:rPr>
              <a:t>time</a:t>
            </a:r>
          </a:p>
        </p:txBody>
      </p:sp>
    </p:spTree>
    <p:extLst>
      <p:ext uri="{BB962C8B-B14F-4D97-AF65-F5344CB8AC3E}">
        <p14:creationId xmlns:p14="http://schemas.microsoft.com/office/powerpoint/2010/main" val="4115554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000" dirty="0"/>
              <a:t>C# </a:t>
            </a:r>
            <a:r>
              <a:rPr lang="en" sz="4000" dirty="0" smtClean="0"/>
              <a:t>Semaphore</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1240747882"/>
              </p:ext>
            </p:extLst>
          </p:nvPr>
        </p:nvGraphicFramePr>
        <p:xfrm>
          <a:off x="467544" y="1700808"/>
          <a:ext cx="8229600" cy="1562100"/>
        </p:xfrm>
        <a:graphic>
          <a:graphicData uri="http://schemas.openxmlformats.org/drawingml/2006/table">
            <a:tbl>
              <a:tblPr/>
              <a:tblGrid>
                <a:gridCol w="4114800"/>
                <a:gridCol w="4114800"/>
              </a:tblGrid>
              <a:tr h="0">
                <a:tc>
                  <a:txBody>
                    <a:bodyPr/>
                    <a:lstStyle/>
                    <a:p>
                      <a:pPr fontAlgn="t"/>
                      <a:r>
                        <a:rPr lang="en-US" u="none" strike="noStrike" dirty="0">
                          <a:solidFill>
                            <a:srgbClr val="00709F"/>
                          </a:solidFill>
                          <a:effectLst/>
                          <a:hlinkClick r:id="rId3"/>
                        </a:rPr>
                        <a:t>Semaphore(Int32, Int32)</a:t>
                      </a:r>
                      <a:endParaRPr lang="en-US" dirty="0">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Initializes a new instance of the Semaphore class, specifying the initial number of entries and the maximum number of concurrent entries.</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87438357"/>
              </p:ext>
            </p:extLst>
          </p:nvPr>
        </p:nvGraphicFramePr>
        <p:xfrm>
          <a:off x="467544" y="3284984"/>
          <a:ext cx="8229600" cy="1013460"/>
        </p:xfrm>
        <a:graphic>
          <a:graphicData uri="http://schemas.openxmlformats.org/drawingml/2006/table">
            <a:tbl>
              <a:tblPr/>
              <a:tblGrid>
                <a:gridCol w="4114800"/>
                <a:gridCol w="4114800"/>
              </a:tblGrid>
              <a:tr h="0">
                <a:tc>
                  <a:txBody>
                    <a:bodyPr/>
                    <a:lstStyle/>
                    <a:p>
                      <a:pPr fontAlgn="t"/>
                      <a:r>
                        <a:rPr lang="en-US" u="none" strike="noStrike">
                          <a:solidFill>
                            <a:srgbClr val="00709F"/>
                          </a:solidFill>
                          <a:effectLst/>
                          <a:hlinkClick r:id="rId4"/>
                        </a:rPr>
                        <a:t>WaitOne()</a:t>
                      </a:r>
                      <a:endParaRPr lang="en-US">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Blocks the current thread until the current </a:t>
                      </a:r>
                      <a:r>
                        <a:rPr lang="en-US" u="none" strike="noStrike" dirty="0" err="1">
                          <a:solidFill>
                            <a:srgbClr val="00709F"/>
                          </a:solidFill>
                          <a:effectLst/>
                          <a:hlinkClick r:id="rId5"/>
                        </a:rPr>
                        <a:t>WaitHandle</a:t>
                      </a:r>
                      <a:r>
                        <a:rPr lang="en-US" dirty="0">
                          <a:solidFill>
                            <a:srgbClr val="2A2A2A"/>
                          </a:solidFill>
                          <a:effectLst/>
                        </a:rPr>
                        <a:t> receives a signal.(Inherited from </a:t>
                      </a:r>
                      <a:r>
                        <a:rPr lang="en-US" u="none" strike="noStrike" dirty="0" err="1">
                          <a:solidFill>
                            <a:srgbClr val="00709F"/>
                          </a:solidFill>
                          <a:effectLst/>
                          <a:hlinkClick r:id="rId5"/>
                        </a:rPr>
                        <a:t>WaitHandle</a:t>
                      </a:r>
                      <a:r>
                        <a:rPr lang="en-US" dirty="0">
                          <a:solidFill>
                            <a:srgbClr val="2A2A2A"/>
                          </a:solidFill>
                          <a:effectLst/>
                        </a:rPr>
                        <a: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24627292"/>
              </p:ext>
            </p:extLst>
          </p:nvPr>
        </p:nvGraphicFramePr>
        <p:xfrm>
          <a:off x="467544" y="4293096"/>
          <a:ext cx="8229600" cy="739140"/>
        </p:xfrm>
        <a:graphic>
          <a:graphicData uri="http://schemas.openxmlformats.org/drawingml/2006/table">
            <a:tbl>
              <a:tblPr/>
              <a:tblGrid>
                <a:gridCol w="4114800"/>
                <a:gridCol w="4114800"/>
              </a:tblGrid>
              <a:tr h="0">
                <a:tc>
                  <a:txBody>
                    <a:bodyPr/>
                    <a:lstStyle/>
                    <a:p>
                      <a:pPr fontAlgn="t"/>
                      <a:r>
                        <a:rPr lang="en-US" u="none" strike="noStrike">
                          <a:solidFill>
                            <a:srgbClr val="00709F"/>
                          </a:solidFill>
                          <a:effectLst/>
                          <a:hlinkClick r:id="rId6"/>
                        </a:rPr>
                        <a:t>Release()</a:t>
                      </a:r>
                      <a:endParaRPr lang="en-US">
                        <a:solidFill>
                          <a:srgbClr val="2A2A2A"/>
                        </a:solidFill>
                        <a:effectLst/>
                      </a:endParaRP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dirty="0">
                          <a:solidFill>
                            <a:srgbClr val="2A2A2A"/>
                          </a:solidFill>
                          <a:effectLst/>
                        </a:rPr>
                        <a:t>Exits the semaphore and returns the previous count.</a:t>
                      </a:r>
                    </a:p>
                  </a:txBody>
                  <a:tcPr marL="76200" marR="76200" marT="95250" marB="9525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624961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en" sz="4000" dirty="0" smtClean="0"/>
              <a:t>Example 1 </a:t>
            </a:r>
            <a:r>
              <a:rPr lang="en" sz="4000" dirty="0"/>
              <a:t>C# - Semaphore</a:t>
            </a:r>
          </a:p>
        </p:txBody>
      </p:sp>
      <p:sp>
        <p:nvSpPr>
          <p:cNvPr id="505" name="Shape 505"/>
          <p:cNvSpPr txBox="1">
            <a:spLocks noGrp="1"/>
          </p:cNvSpPr>
          <p:nvPr>
            <p:ph type="body" idx="1"/>
          </p:nvPr>
        </p:nvSpPr>
        <p:spPr>
          <a:xfrm>
            <a:off x="457200" y="1600201"/>
            <a:ext cx="8229600" cy="5329199"/>
          </a:xfrm>
          <a:prstGeom prst="rect">
            <a:avLst/>
          </a:prstGeom>
        </p:spPr>
        <p:txBody>
          <a:bodyPr lIns="91425" tIns="91425" rIns="91425" bIns="91425" anchor="t" anchorCtr="0">
            <a:noAutofit/>
          </a:bodyPr>
          <a:lstStyle/>
          <a:p>
            <a:pPr marL="0" indent="0">
              <a:buNone/>
            </a:pPr>
            <a:r>
              <a:rPr lang="en-US" sz="1200" dirty="0"/>
              <a:t>using System;</a:t>
            </a:r>
          </a:p>
          <a:p>
            <a:pPr marL="0" indent="0">
              <a:buNone/>
            </a:pPr>
            <a:r>
              <a:rPr lang="en-US" sz="1200" dirty="0"/>
              <a:t>using </a:t>
            </a:r>
            <a:r>
              <a:rPr lang="en-US" sz="1200" dirty="0" err="1"/>
              <a:t>System.Threading</a:t>
            </a:r>
            <a:r>
              <a:rPr lang="en-US" sz="1200" dirty="0"/>
              <a:t>;</a:t>
            </a:r>
          </a:p>
          <a:p>
            <a:pPr marL="0" indent="0">
              <a:buNone/>
            </a:pPr>
            <a:r>
              <a:rPr lang="en-US" sz="1200" dirty="0" smtClean="0"/>
              <a:t> </a:t>
            </a:r>
          </a:p>
          <a:p>
            <a:pPr marL="0" indent="0">
              <a:buNone/>
            </a:pPr>
            <a:r>
              <a:rPr lang="en-US" sz="1200" dirty="0" smtClean="0"/>
              <a:t>public </a:t>
            </a:r>
            <a:r>
              <a:rPr lang="en-US" sz="1200" dirty="0"/>
              <a:t>class </a:t>
            </a:r>
            <a:r>
              <a:rPr lang="en-US" sz="1200" dirty="0" err="1"/>
              <a:t>SemaphoreTest</a:t>
            </a:r>
            <a:r>
              <a:rPr lang="en-US" sz="1200" dirty="0"/>
              <a:t> </a:t>
            </a:r>
          </a:p>
          <a:p>
            <a:pPr marL="0" indent="0">
              <a:buNone/>
            </a:pPr>
            <a:r>
              <a:rPr lang="en-US" sz="1200" dirty="0"/>
              <a:t>    {</a:t>
            </a:r>
          </a:p>
          <a:p>
            <a:pPr marL="0" indent="0">
              <a:buNone/>
            </a:pPr>
            <a:r>
              <a:rPr lang="en-US" sz="1200" dirty="0"/>
              <a:t>       // 4 available from capacity of 5</a:t>
            </a:r>
          </a:p>
          <a:p>
            <a:pPr marL="0" indent="0">
              <a:buNone/>
            </a:pPr>
            <a:r>
              <a:rPr lang="en-US" sz="1200" dirty="0"/>
              <a:t>      static Semaphore </a:t>
            </a:r>
            <a:r>
              <a:rPr lang="en-US" sz="1200" dirty="0" err="1"/>
              <a:t>semaphore</a:t>
            </a:r>
            <a:r>
              <a:rPr lang="en-US" sz="1200" dirty="0"/>
              <a:t> = new Semaphore(4, 5);</a:t>
            </a:r>
          </a:p>
          <a:p>
            <a:pPr marL="0" indent="0">
              <a:buNone/>
            </a:pPr>
            <a:r>
              <a:rPr lang="en-US" sz="1200" dirty="0"/>
              <a:t>      static void Main()</a:t>
            </a:r>
          </a:p>
          <a:p>
            <a:pPr marL="0" indent="0">
              <a:buNone/>
            </a:pPr>
            <a:r>
              <a:rPr lang="en-US" sz="1200" dirty="0"/>
              <a:t>      {</a:t>
            </a:r>
          </a:p>
          <a:p>
            <a:pPr marL="0" indent="0">
              <a:buNone/>
            </a:pPr>
            <a:r>
              <a:rPr lang="en-US" sz="1200" dirty="0"/>
              <a:t>       for (</a:t>
            </a:r>
            <a:r>
              <a:rPr lang="en-US" sz="1200" dirty="0" err="1"/>
              <a:t>int</a:t>
            </a:r>
            <a:r>
              <a:rPr lang="en-US" sz="1200" dirty="0"/>
              <a:t> </a:t>
            </a:r>
            <a:r>
              <a:rPr lang="en-US" sz="1200" dirty="0" err="1"/>
              <a:t>i</a:t>
            </a:r>
            <a:r>
              <a:rPr lang="en-US" sz="1200" dirty="0"/>
              <a:t> = 1; </a:t>
            </a:r>
            <a:r>
              <a:rPr lang="en-US" sz="1200" dirty="0" err="1"/>
              <a:t>i</a:t>
            </a:r>
            <a:r>
              <a:rPr lang="en-US" sz="1200" dirty="0"/>
              <a:t> &lt;= 7; </a:t>
            </a:r>
            <a:r>
              <a:rPr lang="en-US" sz="1200" dirty="0" err="1"/>
              <a:t>i</a:t>
            </a:r>
            <a:r>
              <a:rPr lang="en-US" sz="1200" dirty="0"/>
              <a:t>++) new Thread(Enter).Start(</a:t>
            </a:r>
            <a:r>
              <a:rPr lang="en-US" sz="1200" dirty="0" err="1"/>
              <a:t>i</a:t>
            </a:r>
            <a:r>
              <a:rPr lang="en-US" sz="1200" dirty="0"/>
              <a:t>);</a:t>
            </a:r>
          </a:p>
          <a:p>
            <a:pPr marL="0" indent="0">
              <a:buNone/>
            </a:pPr>
            <a:r>
              <a:rPr lang="en-US" sz="1200" dirty="0"/>
              <a:t>      }</a:t>
            </a:r>
          </a:p>
          <a:p>
            <a:pPr marL="0" indent="0">
              <a:buNone/>
            </a:pPr>
            <a:r>
              <a:rPr lang="en-US" sz="1200" dirty="0"/>
              <a:t>      </a:t>
            </a:r>
          </a:p>
          <a:p>
            <a:pPr marL="0" indent="0">
              <a:buNone/>
            </a:pPr>
            <a:r>
              <a:rPr lang="en-US" sz="1200" dirty="0"/>
              <a:t>      static void Enter(object id) </a:t>
            </a:r>
          </a:p>
          <a:p>
            <a:pPr marL="0" indent="0">
              <a:buNone/>
            </a:pPr>
            <a:r>
              <a:rPr lang="en-US" sz="1200" dirty="0"/>
              <a:t>      {</a:t>
            </a:r>
          </a:p>
          <a:p>
            <a:pPr marL="0" indent="0">
              <a:buNone/>
            </a:pPr>
            <a:r>
              <a:rPr lang="en-US" sz="1200" dirty="0"/>
              <a:t>       </a:t>
            </a:r>
            <a:r>
              <a:rPr lang="en-US" sz="1200" dirty="0" err="1"/>
              <a:t>Console.WriteLine</a:t>
            </a:r>
            <a:r>
              <a:rPr lang="en-US" sz="1200" dirty="0"/>
              <a:t>("{0} is trying to enter", id);</a:t>
            </a:r>
          </a:p>
          <a:p>
            <a:pPr marL="0" indent="0">
              <a:buNone/>
            </a:pPr>
            <a:r>
              <a:rPr lang="en-US" sz="1200" dirty="0"/>
              <a:t>       </a:t>
            </a:r>
            <a:r>
              <a:rPr lang="en-US" sz="1200" dirty="0" err="1"/>
              <a:t>semaphore.WaitOne</a:t>
            </a:r>
            <a:r>
              <a:rPr lang="en-US" sz="1200" dirty="0"/>
              <a:t>();</a:t>
            </a:r>
          </a:p>
          <a:p>
            <a:pPr marL="0" indent="0">
              <a:buNone/>
            </a:pPr>
            <a:endParaRPr lang="en-US" sz="1200" dirty="0"/>
          </a:p>
          <a:p>
            <a:pPr marL="0" indent="0">
              <a:buNone/>
            </a:pPr>
            <a:r>
              <a:rPr lang="en-US" sz="1200" dirty="0"/>
              <a:t>       </a:t>
            </a:r>
            <a:r>
              <a:rPr lang="en-US" sz="1200" dirty="0" err="1"/>
              <a:t>Console.WriteLine</a:t>
            </a:r>
            <a:r>
              <a:rPr lang="en-US" sz="1200" dirty="0"/>
              <a:t>("{0} is in!", id);</a:t>
            </a:r>
          </a:p>
          <a:p>
            <a:pPr marL="0" indent="0">
              <a:buNone/>
            </a:pPr>
            <a:r>
              <a:rPr lang="en-US" sz="1200" dirty="0"/>
              <a:t>       </a:t>
            </a:r>
            <a:r>
              <a:rPr lang="en-US" sz="1200" dirty="0" err="1"/>
              <a:t>Thread.Sleep</a:t>
            </a:r>
            <a:r>
              <a:rPr lang="en-US" sz="1200" dirty="0"/>
              <a:t>(100 * (</a:t>
            </a:r>
            <a:r>
              <a:rPr lang="en-US" sz="1200" dirty="0" err="1"/>
              <a:t>int</a:t>
            </a:r>
            <a:r>
              <a:rPr lang="en-US" sz="1200" dirty="0"/>
              <a:t>)id);</a:t>
            </a:r>
          </a:p>
          <a:p>
            <a:pPr marL="0" indent="0">
              <a:buNone/>
            </a:pPr>
            <a:r>
              <a:rPr lang="en-US" sz="1200" dirty="0"/>
              <a:t>       </a:t>
            </a:r>
            <a:r>
              <a:rPr lang="en-US" sz="1200" dirty="0" err="1"/>
              <a:t>Console.WriteLine</a:t>
            </a:r>
            <a:r>
              <a:rPr lang="en-US" sz="1200" dirty="0"/>
              <a:t>("{0} is leaving", id); </a:t>
            </a:r>
          </a:p>
          <a:p>
            <a:pPr marL="0" indent="0">
              <a:buNone/>
            </a:pPr>
            <a:endParaRPr lang="en-US" sz="1200" dirty="0"/>
          </a:p>
          <a:p>
            <a:pPr marL="0" indent="0">
              <a:buNone/>
            </a:pPr>
            <a:r>
              <a:rPr lang="en-US" sz="1200" dirty="0"/>
              <a:t>       </a:t>
            </a:r>
            <a:r>
              <a:rPr lang="en-US" sz="1200" dirty="0" err="1"/>
              <a:t>semaphore.Release</a:t>
            </a:r>
            <a:r>
              <a:rPr lang="en-US" sz="1200" dirty="0"/>
              <a:t>();</a:t>
            </a:r>
          </a:p>
          <a:p>
            <a:pPr marL="0" indent="0">
              <a:buNone/>
            </a:pPr>
            <a:r>
              <a:rPr lang="en-US" sz="1200" dirty="0"/>
              <a:t>      } </a:t>
            </a:r>
          </a:p>
          <a:p>
            <a:pPr marL="0" indent="0">
              <a:buNone/>
            </a:pPr>
            <a:r>
              <a:rPr lang="en-US" sz="1200" dirty="0"/>
              <a:t>    }</a:t>
            </a:r>
            <a:endParaRPr lang="en" sz="1000" dirty="0">
              <a:solidFill>
                <a:srgbClr val="333333"/>
              </a:solidFill>
              <a:latin typeface="Verdana"/>
              <a:ea typeface="Verdana"/>
              <a:cs typeface="Verdana"/>
              <a:sym typeface="Verdana"/>
            </a:endParaRPr>
          </a:p>
        </p:txBody>
      </p:sp>
    </p:spTree>
    <p:extLst>
      <p:ext uri="{BB962C8B-B14F-4D97-AF65-F5344CB8AC3E}">
        <p14:creationId xmlns:p14="http://schemas.microsoft.com/office/powerpoint/2010/main" val="1606336186"/>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and Consumer</a:t>
            </a:r>
            <a:endParaRPr lang="en-US" dirty="0"/>
          </a:p>
        </p:txBody>
      </p:sp>
      <p:sp>
        <p:nvSpPr>
          <p:cNvPr id="3" name="Content Placeholder 2"/>
          <p:cNvSpPr>
            <a:spLocks noGrp="1"/>
          </p:cNvSpPr>
          <p:nvPr>
            <p:ph idx="1"/>
          </p:nvPr>
        </p:nvSpPr>
        <p:spPr/>
        <p:txBody>
          <a:bodyPr/>
          <a:lstStyle/>
          <a:p>
            <a:pPr marL="0" indent="0">
              <a:buNone/>
            </a:pPr>
            <a:r>
              <a:rPr lang="en-US" sz="1000" dirty="0"/>
              <a:t>using System;</a:t>
            </a:r>
          </a:p>
          <a:p>
            <a:pPr marL="0" indent="0">
              <a:buNone/>
            </a:pPr>
            <a:r>
              <a:rPr lang="en-US" sz="1000" dirty="0"/>
              <a:t>using </a:t>
            </a:r>
            <a:r>
              <a:rPr lang="en-US" sz="1000" dirty="0" err="1"/>
              <a:t>System.Threading</a:t>
            </a:r>
            <a:r>
              <a:rPr lang="en-US" sz="1000" dirty="0"/>
              <a:t>;</a:t>
            </a:r>
          </a:p>
          <a:p>
            <a:pPr marL="0" indent="0">
              <a:buNone/>
            </a:pPr>
            <a:endParaRPr lang="en-US" sz="1000" dirty="0"/>
          </a:p>
          <a:p>
            <a:pPr marL="0" indent="0">
              <a:buNone/>
            </a:pPr>
            <a:r>
              <a:rPr lang="en-US" sz="1000" dirty="0"/>
              <a:t>public class </a:t>
            </a:r>
            <a:r>
              <a:rPr lang="en-US" sz="1000" dirty="0" err="1"/>
              <a:t>SemaphoreTest</a:t>
            </a:r>
            <a:endParaRPr lang="en-US" sz="1000" dirty="0"/>
          </a:p>
          <a:p>
            <a:pPr marL="0" indent="0">
              <a:buNone/>
            </a:pPr>
            <a:r>
              <a:rPr lang="en-US" sz="1000" dirty="0"/>
              <a:t>{</a:t>
            </a:r>
          </a:p>
          <a:p>
            <a:pPr marL="0" indent="0">
              <a:buNone/>
            </a:pPr>
            <a:r>
              <a:rPr lang="en-US" sz="1000" dirty="0"/>
              <a:t>    static Semaphore full = new Semaphore(0, 5);</a:t>
            </a:r>
          </a:p>
          <a:p>
            <a:pPr marL="0" indent="0">
              <a:buNone/>
            </a:pPr>
            <a:r>
              <a:rPr lang="en-US" sz="1000" dirty="0"/>
              <a:t>    static Semaphore empty = new Semaphore(5, 5);</a:t>
            </a:r>
          </a:p>
          <a:p>
            <a:pPr marL="0" indent="0">
              <a:buNone/>
            </a:pPr>
            <a:r>
              <a:rPr lang="en-US" sz="1000" dirty="0"/>
              <a:t>    static Semaphore </a:t>
            </a:r>
            <a:r>
              <a:rPr lang="en-US" sz="1000" dirty="0" err="1"/>
              <a:t>mutex</a:t>
            </a:r>
            <a:r>
              <a:rPr lang="en-US" sz="1000" dirty="0"/>
              <a:t> = new Semaphore(1, 1);</a:t>
            </a:r>
          </a:p>
          <a:p>
            <a:pPr marL="0" indent="0">
              <a:buNone/>
            </a:pPr>
            <a:r>
              <a:rPr lang="en-US" sz="1000" dirty="0"/>
              <a:t>    static void Main()</a:t>
            </a:r>
          </a:p>
          <a:p>
            <a:pPr marL="0" indent="0">
              <a:buNone/>
            </a:pPr>
            <a:r>
              <a:rPr lang="en-US" sz="1000" dirty="0"/>
              <a:t>    {</a:t>
            </a:r>
          </a:p>
          <a:p>
            <a:pPr marL="0" indent="0">
              <a:buNone/>
            </a:pPr>
            <a:r>
              <a:rPr lang="en-US" sz="1000" dirty="0"/>
              <a:t>        new Thread(Producer).Start(1);</a:t>
            </a:r>
          </a:p>
          <a:p>
            <a:pPr marL="0" indent="0">
              <a:buNone/>
            </a:pPr>
            <a:r>
              <a:rPr lang="en-US" sz="1000" dirty="0"/>
              <a:t>        new Thread(Consumer).Start(1);</a:t>
            </a:r>
          </a:p>
          <a:p>
            <a:pPr marL="0" indent="0">
              <a:buNone/>
            </a:pPr>
            <a:r>
              <a:rPr lang="en-US" sz="1000" dirty="0"/>
              <a:t>    }</a:t>
            </a:r>
          </a:p>
          <a:p>
            <a:pPr marL="0" indent="0">
              <a:buNone/>
            </a:pPr>
            <a:endParaRPr lang="en-US" sz="1000" dirty="0"/>
          </a:p>
          <a:p>
            <a:pPr marL="0" indent="0">
              <a:buNone/>
            </a:pPr>
            <a:r>
              <a:rPr lang="en-US" sz="1000" dirty="0"/>
              <a:t>    static void Producer(object id)</a:t>
            </a:r>
          </a:p>
          <a:p>
            <a:pPr marL="0" indent="0">
              <a:buNone/>
            </a:pPr>
            <a:r>
              <a:rPr lang="en-US" sz="1000" dirty="0"/>
              <a:t>    {</a:t>
            </a:r>
          </a:p>
          <a:p>
            <a:pPr marL="0" indent="0">
              <a:buNone/>
            </a:pPr>
            <a:r>
              <a:rPr lang="nn-NO" sz="1000" dirty="0"/>
              <a:t>     for (int i = 0; i &lt; 10; i++)</a:t>
            </a:r>
          </a:p>
          <a:p>
            <a:pPr marL="0" indent="0">
              <a:buNone/>
            </a:pPr>
            <a:r>
              <a:rPr lang="en-US" sz="1000" dirty="0"/>
              <a:t>     {</a:t>
            </a:r>
          </a:p>
          <a:p>
            <a:pPr marL="0" indent="0">
              <a:buNone/>
            </a:pPr>
            <a:r>
              <a:rPr lang="en-US" sz="1000" dirty="0"/>
              <a:t>        </a:t>
            </a:r>
            <a:r>
              <a:rPr lang="en-US" sz="1000" dirty="0" err="1"/>
              <a:t>empty.WaitOne</a:t>
            </a:r>
            <a:r>
              <a:rPr lang="en-US" sz="1000" dirty="0"/>
              <a:t>();</a:t>
            </a:r>
          </a:p>
          <a:p>
            <a:pPr marL="0" indent="0">
              <a:buNone/>
            </a:pPr>
            <a:r>
              <a:rPr lang="en-US" sz="1000" dirty="0"/>
              <a:t>        </a:t>
            </a:r>
            <a:r>
              <a:rPr lang="en-US" sz="1000" dirty="0" err="1"/>
              <a:t>mutex.WaitOne</a:t>
            </a:r>
            <a:r>
              <a:rPr lang="en-US" sz="1000" dirty="0"/>
              <a:t>();</a:t>
            </a:r>
          </a:p>
          <a:p>
            <a:pPr marL="0" indent="0">
              <a:buNone/>
            </a:pPr>
            <a:r>
              <a:rPr lang="en-US" sz="1000" dirty="0"/>
              <a:t>        </a:t>
            </a:r>
            <a:r>
              <a:rPr lang="en-US" sz="1000" dirty="0" err="1"/>
              <a:t>Console.WriteLine</a:t>
            </a:r>
            <a:r>
              <a:rPr lang="en-US" sz="1000" dirty="0"/>
              <a:t>("The item produced is: " + </a:t>
            </a:r>
            <a:r>
              <a:rPr lang="en-US" sz="1000" dirty="0" err="1"/>
              <a:t>i</a:t>
            </a:r>
            <a:r>
              <a:rPr lang="en-US" sz="1000" dirty="0"/>
              <a:t>);</a:t>
            </a:r>
          </a:p>
          <a:p>
            <a:pPr marL="0" indent="0">
              <a:buNone/>
            </a:pPr>
            <a:r>
              <a:rPr lang="en-US" sz="1000" dirty="0"/>
              <a:t>        </a:t>
            </a:r>
            <a:r>
              <a:rPr lang="en-US" sz="1000" dirty="0" err="1"/>
              <a:t>Thread.Sleep</a:t>
            </a:r>
            <a:r>
              <a:rPr lang="en-US" sz="1000" dirty="0"/>
              <a:t>(100 * (</a:t>
            </a:r>
            <a:r>
              <a:rPr lang="en-US" sz="1000" dirty="0" err="1"/>
              <a:t>int</a:t>
            </a:r>
            <a:r>
              <a:rPr lang="en-US" sz="1000" dirty="0"/>
              <a:t>)id);</a:t>
            </a:r>
          </a:p>
          <a:p>
            <a:pPr marL="0" indent="0">
              <a:buNone/>
            </a:pPr>
            <a:r>
              <a:rPr lang="en-US" sz="1000" dirty="0"/>
              <a:t>        </a:t>
            </a:r>
            <a:r>
              <a:rPr lang="en-US" sz="1000" dirty="0" err="1"/>
              <a:t>mutex.Release</a:t>
            </a:r>
            <a:r>
              <a:rPr lang="en-US" sz="1000" dirty="0"/>
              <a:t>();</a:t>
            </a:r>
          </a:p>
          <a:p>
            <a:pPr marL="0" indent="0">
              <a:buNone/>
            </a:pPr>
            <a:r>
              <a:rPr lang="en-US" sz="1000" dirty="0"/>
              <a:t>        </a:t>
            </a:r>
            <a:r>
              <a:rPr lang="en-US" sz="1000" dirty="0" err="1"/>
              <a:t>full.Release</a:t>
            </a:r>
            <a:r>
              <a:rPr lang="en-US" sz="1000" dirty="0"/>
              <a:t>();</a:t>
            </a:r>
          </a:p>
          <a:p>
            <a:pPr marL="0" indent="0">
              <a:buNone/>
            </a:pPr>
            <a:r>
              <a:rPr lang="en-US" sz="1000" dirty="0"/>
              <a:t>    }</a:t>
            </a:r>
          </a:p>
          <a:p>
            <a:pPr marL="0" indent="0">
              <a:buNone/>
            </a:pPr>
            <a:r>
              <a:rPr lang="en-US" sz="1000" dirty="0"/>
              <a:t>    }</a:t>
            </a:r>
          </a:p>
          <a:p>
            <a:pPr marL="0" indent="0">
              <a:buNone/>
            </a:pPr>
            <a:r>
              <a:rPr lang="en-US" sz="1000" dirty="0"/>
              <a:t>    static void Consumer(object id)</a:t>
            </a:r>
          </a:p>
          <a:p>
            <a:pPr marL="0" indent="0">
              <a:buNone/>
            </a:pPr>
            <a:r>
              <a:rPr lang="en-US" sz="1000" dirty="0"/>
              <a:t>    {</a:t>
            </a:r>
          </a:p>
          <a:p>
            <a:pPr marL="0" indent="0">
              <a:buNone/>
            </a:pPr>
            <a:r>
              <a:rPr lang="nn-NO" sz="1000" dirty="0"/>
              <a:t>        for (int i = 0; i &lt; 10; i++)</a:t>
            </a:r>
          </a:p>
          <a:p>
            <a:pPr marL="0" indent="0">
              <a:buNone/>
            </a:pPr>
            <a:r>
              <a:rPr lang="en-US" sz="1000" dirty="0"/>
              <a:t>        {</a:t>
            </a:r>
          </a:p>
          <a:p>
            <a:pPr marL="0" indent="0">
              <a:buNone/>
            </a:pPr>
            <a:r>
              <a:rPr lang="en-US" sz="1000" dirty="0"/>
              <a:t>            </a:t>
            </a:r>
            <a:r>
              <a:rPr lang="en-US" sz="1000" dirty="0" err="1"/>
              <a:t>full.WaitOne</a:t>
            </a:r>
            <a:r>
              <a:rPr lang="en-US" sz="1000" dirty="0"/>
              <a:t>();</a:t>
            </a:r>
          </a:p>
          <a:p>
            <a:pPr marL="0" indent="0">
              <a:buNone/>
            </a:pPr>
            <a:r>
              <a:rPr lang="en-US" sz="1000" dirty="0"/>
              <a:t>            </a:t>
            </a:r>
            <a:r>
              <a:rPr lang="en-US" sz="1000" dirty="0" err="1"/>
              <a:t>mutex.WaitOne</a:t>
            </a:r>
            <a:r>
              <a:rPr lang="en-US" sz="1000" dirty="0"/>
              <a:t>();</a:t>
            </a:r>
          </a:p>
          <a:p>
            <a:pPr marL="0" indent="0">
              <a:buNone/>
            </a:pPr>
            <a:r>
              <a:rPr lang="en-US" sz="1000" dirty="0"/>
              <a:t>            </a:t>
            </a:r>
            <a:r>
              <a:rPr lang="en-US" sz="1000" dirty="0" err="1"/>
              <a:t>Console.WriteLine</a:t>
            </a:r>
            <a:r>
              <a:rPr lang="en-US" sz="1000" dirty="0"/>
              <a:t>("The item consumed is: " + </a:t>
            </a:r>
            <a:r>
              <a:rPr lang="en-US" sz="1000" dirty="0" err="1"/>
              <a:t>i</a:t>
            </a:r>
            <a:r>
              <a:rPr lang="en-US" sz="1000" dirty="0"/>
              <a:t>);</a:t>
            </a:r>
          </a:p>
          <a:p>
            <a:pPr marL="0" indent="0">
              <a:buNone/>
            </a:pPr>
            <a:r>
              <a:rPr lang="en-US" sz="1000" dirty="0"/>
              <a:t>            </a:t>
            </a:r>
            <a:r>
              <a:rPr lang="en-US" sz="1000" dirty="0" err="1"/>
              <a:t>Thread.Sleep</a:t>
            </a:r>
            <a:r>
              <a:rPr lang="en-US" sz="1000" dirty="0"/>
              <a:t>(100 * (</a:t>
            </a:r>
            <a:r>
              <a:rPr lang="en-US" sz="1000" dirty="0" err="1"/>
              <a:t>int</a:t>
            </a:r>
            <a:r>
              <a:rPr lang="en-US" sz="1000" dirty="0"/>
              <a:t>)id);</a:t>
            </a:r>
          </a:p>
          <a:p>
            <a:pPr marL="0" indent="0">
              <a:buNone/>
            </a:pPr>
            <a:r>
              <a:rPr lang="en-US" sz="1000" dirty="0"/>
              <a:t>            </a:t>
            </a:r>
            <a:r>
              <a:rPr lang="en-US" sz="1000" dirty="0" err="1"/>
              <a:t>mutex.Release</a:t>
            </a:r>
            <a:r>
              <a:rPr lang="en-US" sz="1000" dirty="0"/>
              <a:t>();</a:t>
            </a:r>
          </a:p>
          <a:p>
            <a:pPr marL="0" indent="0">
              <a:buNone/>
            </a:pPr>
            <a:r>
              <a:rPr lang="en-US" sz="1000" dirty="0"/>
              <a:t>            </a:t>
            </a:r>
            <a:r>
              <a:rPr lang="en-US" sz="1000" dirty="0" err="1"/>
              <a:t>empty.Release</a:t>
            </a:r>
            <a:r>
              <a:rPr lang="en-US" sz="1000" dirty="0"/>
              <a:t>();</a:t>
            </a:r>
          </a:p>
          <a:p>
            <a:pPr marL="0" indent="0">
              <a:buNone/>
            </a:pPr>
            <a:r>
              <a:rPr lang="en-US" sz="1000" dirty="0"/>
              <a:t>        }</a:t>
            </a:r>
          </a:p>
          <a:p>
            <a:pPr marL="0" indent="0">
              <a:buNone/>
            </a:pPr>
            <a:r>
              <a:rPr lang="en-US" sz="1000" dirty="0"/>
              <a:t>    }</a:t>
            </a:r>
          </a:p>
          <a:p>
            <a:pPr marL="0" indent="0">
              <a:buNone/>
            </a:pPr>
            <a:r>
              <a:rPr lang="en-US" sz="1000" dirty="0"/>
              <a:t>}</a:t>
            </a:r>
          </a:p>
        </p:txBody>
      </p:sp>
    </p:spTree>
    <p:extLst>
      <p:ext uri="{BB962C8B-B14F-4D97-AF65-F5344CB8AC3E}">
        <p14:creationId xmlns:p14="http://schemas.microsoft.com/office/powerpoint/2010/main" val="18062878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buNone/>
            </a:pPr>
            <a:r>
              <a:rPr lang="en" sz="4000" dirty="0"/>
              <a:t>Example </a:t>
            </a:r>
            <a:r>
              <a:rPr lang="en" sz="4000" dirty="0" smtClean="0"/>
              <a:t>2 C</a:t>
            </a:r>
            <a:r>
              <a:rPr lang="en" sz="4000" dirty="0"/>
              <a:t># Semaphore </a:t>
            </a:r>
          </a:p>
        </p:txBody>
      </p:sp>
      <p:sp>
        <p:nvSpPr>
          <p:cNvPr id="517" name="Shape 517"/>
          <p:cNvSpPr txBox="1">
            <a:spLocks noGrp="1"/>
          </p:cNvSpPr>
          <p:nvPr>
            <p:ph type="body" idx="1"/>
          </p:nvPr>
        </p:nvSpPr>
        <p:spPr>
          <a:xfrm>
            <a:off x="457200" y="1600201"/>
            <a:ext cx="8229600" cy="5257999"/>
          </a:xfrm>
          <a:prstGeom prst="rect">
            <a:avLst/>
          </a:prstGeom>
        </p:spPr>
        <p:txBody>
          <a:bodyPr lIns="91425" tIns="91425" rIns="91425" bIns="91425" anchor="t" anchorCtr="0">
            <a:noAutofit/>
          </a:bodyPr>
          <a:lstStyle/>
          <a:p>
            <a:pPr marL="0" indent="0">
              <a:buNone/>
            </a:pPr>
            <a:r>
              <a:rPr lang="en-US" sz="1200" dirty="0"/>
              <a:t>using System;</a:t>
            </a:r>
          </a:p>
          <a:p>
            <a:pPr marL="0" indent="0">
              <a:buNone/>
            </a:pPr>
            <a:r>
              <a:rPr lang="en-US" sz="1200" dirty="0"/>
              <a:t>using </a:t>
            </a:r>
            <a:r>
              <a:rPr lang="en-US" sz="1200" dirty="0" err="1"/>
              <a:t>System.Threading</a:t>
            </a:r>
            <a:r>
              <a:rPr lang="en-US" sz="1200" dirty="0"/>
              <a:t>;</a:t>
            </a:r>
          </a:p>
          <a:p>
            <a:pPr marL="0" indent="0">
              <a:buNone/>
            </a:pPr>
            <a:r>
              <a:rPr lang="en-US" sz="1200" dirty="0"/>
              <a:t> </a:t>
            </a:r>
          </a:p>
          <a:p>
            <a:pPr marL="0" indent="0">
              <a:buNone/>
            </a:pPr>
            <a:r>
              <a:rPr lang="en-US" sz="1200" dirty="0"/>
              <a:t>namespace </a:t>
            </a:r>
            <a:r>
              <a:rPr lang="en-US" sz="1200" dirty="0" err="1"/>
              <a:t>MySemaphore</a:t>
            </a:r>
            <a:endParaRPr lang="en-US" sz="1200" dirty="0"/>
          </a:p>
          <a:p>
            <a:pPr marL="0" indent="0">
              <a:buNone/>
            </a:pPr>
            <a:r>
              <a:rPr lang="en-US" sz="1200" dirty="0"/>
              <a:t>{</a:t>
            </a:r>
          </a:p>
          <a:p>
            <a:pPr marL="0" indent="0">
              <a:buNone/>
            </a:pPr>
            <a:r>
              <a:rPr lang="en-US" sz="1200" dirty="0"/>
              <a:t>    class </a:t>
            </a:r>
            <a:r>
              <a:rPr lang="en-US" sz="1200" dirty="0" err="1"/>
              <a:t>MySemaphore</a:t>
            </a:r>
            <a:endParaRPr lang="en-US" sz="1200" dirty="0"/>
          </a:p>
          <a:p>
            <a:pPr marL="0" indent="0">
              <a:buNone/>
            </a:pPr>
            <a:r>
              <a:rPr lang="en-US" sz="1200" dirty="0"/>
              <a:t>    {</a:t>
            </a:r>
          </a:p>
          <a:p>
            <a:pPr marL="0" indent="0">
              <a:buNone/>
            </a:pPr>
            <a:r>
              <a:rPr lang="en-US" sz="1200" dirty="0"/>
              <a:t>        static </a:t>
            </a:r>
            <a:r>
              <a:rPr lang="en-US" sz="1200" dirty="0" err="1"/>
              <a:t>SemaphoreSlim</a:t>
            </a:r>
            <a:r>
              <a:rPr lang="en-US" sz="1200" dirty="0"/>
              <a:t> _</a:t>
            </a:r>
            <a:r>
              <a:rPr lang="en-US" sz="1200" dirty="0" err="1"/>
              <a:t>sem</a:t>
            </a:r>
            <a:r>
              <a:rPr lang="en-US" sz="1200" dirty="0"/>
              <a:t> = new </a:t>
            </a:r>
            <a:r>
              <a:rPr lang="en-US" sz="1200" dirty="0" err="1"/>
              <a:t>SemaphoreSlim</a:t>
            </a:r>
            <a:r>
              <a:rPr lang="en-US" sz="1200" dirty="0"/>
              <a:t>(3);	// Capacity of 3</a:t>
            </a:r>
          </a:p>
          <a:p>
            <a:pPr marL="0" indent="0">
              <a:buNone/>
            </a:pPr>
            <a:r>
              <a:rPr lang="en-US" sz="1200" dirty="0"/>
              <a:t> </a:t>
            </a:r>
          </a:p>
          <a:p>
            <a:pPr marL="0" indent="0">
              <a:buNone/>
            </a:pPr>
            <a:r>
              <a:rPr lang="en-US" sz="1200" dirty="0"/>
              <a:t>        static void Main()</a:t>
            </a:r>
          </a:p>
          <a:p>
            <a:pPr marL="0" indent="0">
              <a:buNone/>
            </a:pPr>
            <a:r>
              <a:rPr lang="en-US" sz="1200" dirty="0"/>
              <a:t>        {</a:t>
            </a:r>
          </a:p>
          <a:p>
            <a:pPr marL="0" indent="0">
              <a:buNone/>
            </a:pPr>
            <a:r>
              <a:rPr lang="en-US" sz="1200" dirty="0"/>
              <a:t>            for (</a:t>
            </a:r>
            <a:r>
              <a:rPr lang="en-US" sz="1200" dirty="0" err="1"/>
              <a:t>int</a:t>
            </a:r>
            <a:r>
              <a:rPr lang="en-US" sz="1200" dirty="0"/>
              <a:t> </a:t>
            </a:r>
            <a:r>
              <a:rPr lang="en-US" sz="1200" dirty="0" err="1"/>
              <a:t>i</a:t>
            </a:r>
            <a:r>
              <a:rPr lang="en-US" sz="1200" dirty="0"/>
              <a:t> = 1; </a:t>
            </a:r>
            <a:r>
              <a:rPr lang="en-US" sz="1200" dirty="0" err="1"/>
              <a:t>i</a:t>
            </a:r>
            <a:r>
              <a:rPr lang="en-US" sz="1200" dirty="0"/>
              <a:t> &lt;= 5; </a:t>
            </a:r>
            <a:r>
              <a:rPr lang="en-US" sz="1200" dirty="0" err="1"/>
              <a:t>i</a:t>
            </a:r>
            <a:r>
              <a:rPr lang="en-US" sz="1200" dirty="0"/>
              <a:t>++) new Thread(Enter).Start(</a:t>
            </a:r>
            <a:r>
              <a:rPr lang="en-US" sz="1200" dirty="0" err="1"/>
              <a:t>i</a:t>
            </a:r>
            <a:r>
              <a:rPr lang="en-US" sz="1200" dirty="0"/>
              <a:t>);</a:t>
            </a:r>
          </a:p>
          <a:p>
            <a:pPr marL="0" indent="0">
              <a:buNone/>
            </a:pPr>
            <a:r>
              <a:rPr lang="en-US" sz="1200" dirty="0"/>
              <a:t>        }</a:t>
            </a:r>
          </a:p>
          <a:p>
            <a:pPr marL="0" indent="0">
              <a:buNone/>
            </a:pPr>
            <a:r>
              <a:rPr lang="en-US" sz="1200" dirty="0"/>
              <a:t>        static void Enter(object id)</a:t>
            </a:r>
          </a:p>
          <a:p>
            <a:pPr marL="0" indent="0">
              <a:buNone/>
            </a:pPr>
            <a:r>
              <a:rPr lang="en-US" sz="1200" dirty="0"/>
              <a:t>        {</a:t>
            </a:r>
          </a:p>
          <a:p>
            <a:pPr marL="0" indent="0">
              <a:buNone/>
            </a:pPr>
            <a:r>
              <a:rPr lang="en-US" sz="1200" dirty="0"/>
              <a:t>            </a:t>
            </a:r>
            <a:r>
              <a:rPr lang="en-US" sz="1200" dirty="0" err="1"/>
              <a:t>Console.WriteLine</a:t>
            </a:r>
            <a:r>
              <a:rPr lang="en-US" sz="1200" dirty="0"/>
              <a:t>(id + " wants to enter");</a:t>
            </a:r>
          </a:p>
          <a:p>
            <a:pPr marL="0" indent="0">
              <a:buNone/>
            </a:pPr>
            <a:r>
              <a:rPr lang="en-US" sz="1200" dirty="0"/>
              <a:t>            _</a:t>
            </a:r>
            <a:r>
              <a:rPr lang="en-US" sz="1200" dirty="0" err="1"/>
              <a:t>sem.Wait</a:t>
            </a:r>
            <a:r>
              <a:rPr lang="en-US" sz="1200" dirty="0"/>
              <a:t>();</a:t>
            </a:r>
          </a:p>
          <a:p>
            <a:pPr marL="0" indent="0">
              <a:buNone/>
            </a:pPr>
            <a:r>
              <a:rPr lang="en-US" sz="1200" dirty="0"/>
              <a:t>            </a:t>
            </a:r>
            <a:r>
              <a:rPr lang="en-US" sz="1200" dirty="0" err="1"/>
              <a:t>Console.WriteLine</a:t>
            </a:r>
            <a:r>
              <a:rPr lang="en-US" sz="1200" dirty="0"/>
              <a:t>(id + " is in!");       	// Only three threads</a:t>
            </a:r>
          </a:p>
          <a:p>
            <a:pPr marL="0" indent="0">
              <a:buNone/>
            </a:pPr>
            <a:r>
              <a:rPr lang="en-US" sz="1200" dirty="0"/>
              <a:t>            </a:t>
            </a:r>
            <a:r>
              <a:rPr lang="en-US" sz="1200" dirty="0" err="1"/>
              <a:t>Thread.Sleep</a:t>
            </a:r>
            <a:r>
              <a:rPr lang="en-US" sz="1200" dirty="0"/>
              <a:t>(1000 * (</a:t>
            </a:r>
            <a:r>
              <a:rPr lang="en-US" sz="1200" dirty="0" err="1"/>
              <a:t>int</a:t>
            </a:r>
            <a:r>
              <a:rPr lang="en-US" sz="1200" dirty="0"/>
              <a:t>)id);           	// can be here at</a:t>
            </a:r>
          </a:p>
          <a:p>
            <a:pPr marL="0" indent="0">
              <a:buNone/>
            </a:pPr>
            <a:r>
              <a:rPr lang="en-US" sz="1200" dirty="0"/>
              <a:t>            </a:t>
            </a:r>
            <a:r>
              <a:rPr lang="en-US" sz="1200" dirty="0" err="1"/>
              <a:t>Console.WriteLine</a:t>
            </a:r>
            <a:r>
              <a:rPr lang="en-US" sz="1200" dirty="0"/>
              <a:t>(id + " is leaving");   	// a time.</a:t>
            </a:r>
          </a:p>
          <a:p>
            <a:pPr marL="0" indent="0">
              <a:buNone/>
            </a:pPr>
            <a:r>
              <a:rPr lang="en-US" sz="1200" dirty="0"/>
              <a:t>            _</a:t>
            </a:r>
            <a:r>
              <a:rPr lang="en-US" sz="1200" dirty="0" err="1"/>
              <a:t>sem.Release</a:t>
            </a:r>
            <a:r>
              <a:rPr lang="en-US" sz="1200" dirty="0"/>
              <a:t>();</a:t>
            </a:r>
          </a:p>
          <a:p>
            <a:pPr marL="0" indent="0">
              <a:buNone/>
            </a:pPr>
            <a:r>
              <a:rPr lang="en-US" sz="1200" dirty="0"/>
              <a:t>        }</a:t>
            </a:r>
          </a:p>
          <a:p>
            <a:pPr marL="0" indent="0">
              <a:buNone/>
            </a:pPr>
            <a:r>
              <a:rPr lang="en-US" sz="1200" dirty="0"/>
              <a:t>    }</a:t>
            </a:r>
          </a:p>
          <a:p>
            <a:pPr marL="0" indent="0">
              <a:buNone/>
            </a:pPr>
            <a:r>
              <a:rPr lang="en-US" sz="1200" dirty="0"/>
              <a:t>}</a:t>
            </a:r>
          </a:p>
          <a:p>
            <a:pPr>
              <a:spcBef>
                <a:spcPts val="0"/>
              </a:spcBef>
              <a:buNone/>
            </a:pPr>
            <a:endParaRPr sz="1200" dirty="0"/>
          </a:p>
        </p:txBody>
      </p:sp>
    </p:spTree>
    <p:extLst>
      <p:ext uri="{BB962C8B-B14F-4D97-AF65-F5344CB8AC3E}">
        <p14:creationId xmlns:p14="http://schemas.microsoft.com/office/powerpoint/2010/main" val="36546674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and consumer </a:t>
            </a:r>
            <a:endParaRPr lang="en-US" dirty="0"/>
          </a:p>
        </p:txBody>
      </p:sp>
      <p:sp>
        <p:nvSpPr>
          <p:cNvPr id="3" name="Content Placeholder 2"/>
          <p:cNvSpPr>
            <a:spLocks noGrp="1"/>
          </p:cNvSpPr>
          <p:nvPr>
            <p:ph idx="1"/>
          </p:nvPr>
        </p:nvSpPr>
        <p:spPr/>
        <p:txBody>
          <a:bodyPr/>
          <a:lstStyle/>
          <a:p>
            <a:pPr marL="0" indent="0">
              <a:buNone/>
            </a:pPr>
            <a:r>
              <a:rPr lang="en-US" sz="900" dirty="0"/>
              <a:t>using System;</a:t>
            </a:r>
          </a:p>
          <a:p>
            <a:pPr marL="0" indent="0">
              <a:buNone/>
            </a:pPr>
            <a:r>
              <a:rPr lang="en-US" sz="900" dirty="0"/>
              <a:t>using </a:t>
            </a:r>
            <a:r>
              <a:rPr lang="en-US" sz="900" dirty="0" err="1"/>
              <a:t>System.Threading</a:t>
            </a:r>
            <a:r>
              <a:rPr lang="en-US" sz="900" dirty="0"/>
              <a:t>;</a:t>
            </a:r>
          </a:p>
          <a:p>
            <a:pPr marL="0" indent="0">
              <a:buNone/>
            </a:pPr>
            <a:endParaRPr lang="en-US" sz="900" dirty="0"/>
          </a:p>
          <a:p>
            <a:pPr marL="0" indent="0">
              <a:buNone/>
            </a:pPr>
            <a:r>
              <a:rPr lang="en-US" sz="900" dirty="0"/>
              <a:t>namespace </a:t>
            </a:r>
            <a:r>
              <a:rPr lang="en-US" sz="900" dirty="0" err="1"/>
              <a:t>MySemaphore</a:t>
            </a:r>
            <a:endParaRPr lang="en-US" sz="900" dirty="0"/>
          </a:p>
          <a:p>
            <a:pPr marL="0" indent="0">
              <a:buNone/>
            </a:pPr>
            <a:r>
              <a:rPr lang="en-US" sz="900" dirty="0"/>
              <a:t>{</a:t>
            </a:r>
          </a:p>
          <a:p>
            <a:pPr marL="0" indent="0">
              <a:buNone/>
            </a:pPr>
            <a:r>
              <a:rPr lang="en-US" sz="900" dirty="0"/>
              <a:t>    class </a:t>
            </a:r>
            <a:r>
              <a:rPr lang="en-US" sz="900" dirty="0" err="1"/>
              <a:t>Producer_and_Consumer</a:t>
            </a:r>
            <a:endParaRPr lang="en-US" sz="900" dirty="0"/>
          </a:p>
          <a:p>
            <a:pPr marL="0" indent="0">
              <a:buNone/>
            </a:pPr>
            <a:r>
              <a:rPr lang="en-US" sz="900" dirty="0"/>
              <a:t>    {</a:t>
            </a:r>
          </a:p>
          <a:p>
            <a:pPr marL="0" indent="0">
              <a:buNone/>
            </a:pPr>
            <a:r>
              <a:rPr lang="en-US" sz="900" dirty="0"/>
              <a:t>        static </a:t>
            </a:r>
            <a:r>
              <a:rPr lang="en-US" sz="900" dirty="0" err="1"/>
              <a:t>SemaphoreSlim</a:t>
            </a:r>
            <a:r>
              <a:rPr lang="en-US" sz="900" dirty="0"/>
              <a:t> full = new </a:t>
            </a:r>
            <a:r>
              <a:rPr lang="en-US" sz="900" dirty="0" err="1"/>
              <a:t>SemaphoreSlim</a:t>
            </a:r>
            <a:r>
              <a:rPr lang="en-US" sz="900" dirty="0"/>
              <a:t>(0);</a:t>
            </a:r>
          </a:p>
          <a:p>
            <a:pPr marL="0" indent="0">
              <a:buNone/>
            </a:pPr>
            <a:r>
              <a:rPr lang="en-US" sz="900" dirty="0"/>
              <a:t>        static </a:t>
            </a:r>
            <a:r>
              <a:rPr lang="en-US" sz="900" dirty="0" err="1"/>
              <a:t>SemaphoreSlim</a:t>
            </a:r>
            <a:r>
              <a:rPr lang="en-US" sz="900" dirty="0"/>
              <a:t> empty = new </a:t>
            </a:r>
            <a:r>
              <a:rPr lang="en-US" sz="900" dirty="0" err="1"/>
              <a:t>SemaphoreSlim</a:t>
            </a:r>
            <a:r>
              <a:rPr lang="en-US" sz="900" dirty="0"/>
              <a:t>(5);</a:t>
            </a:r>
          </a:p>
          <a:p>
            <a:pPr marL="0" indent="0">
              <a:buNone/>
            </a:pPr>
            <a:r>
              <a:rPr lang="en-US" sz="900" dirty="0"/>
              <a:t>        static </a:t>
            </a:r>
            <a:r>
              <a:rPr lang="en-US" sz="900" dirty="0" err="1"/>
              <a:t>SemaphoreSlim</a:t>
            </a:r>
            <a:r>
              <a:rPr lang="en-US" sz="900" dirty="0"/>
              <a:t> </a:t>
            </a:r>
            <a:r>
              <a:rPr lang="en-US" sz="900" dirty="0" err="1"/>
              <a:t>mutex</a:t>
            </a:r>
            <a:r>
              <a:rPr lang="en-US" sz="900" dirty="0"/>
              <a:t> = new </a:t>
            </a:r>
            <a:r>
              <a:rPr lang="en-US" sz="900" dirty="0" err="1"/>
              <a:t>SemaphoreSlim</a:t>
            </a:r>
            <a:r>
              <a:rPr lang="en-US" sz="900" dirty="0"/>
              <a:t>(1);</a:t>
            </a:r>
          </a:p>
          <a:p>
            <a:pPr marL="0" indent="0">
              <a:buNone/>
            </a:pPr>
            <a:endParaRPr lang="en-US" sz="900" dirty="0"/>
          </a:p>
          <a:p>
            <a:pPr marL="0" indent="0">
              <a:buNone/>
            </a:pPr>
            <a:r>
              <a:rPr lang="en-US" sz="900" dirty="0"/>
              <a:t>        static void Main()</a:t>
            </a:r>
          </a:p>
          <a:p>
            <a:pPr marL="0" indent="0">
              <a:buNone/>
            </a:pPr>
            <a:r>
              <a:rPr lang="en-US" sz="900" dirty="0"/>
              <a:t>        {</a:t>
            </a:r>
          </a:p>
          <a:p>
            <a:pPr marL="0" indent="0">
              <a:buNone/>
            </a:pPr>
            <a:r>
              <a:rPr lang="en-US" sz="900" dirty="0"/>
              <a:t>           new Thread(Producer).Start(1);</a:t>
            </a:r>
          </a:p>
          <a:p>
            <a:pPr marL="0" indent="0">
              <a:buNone/>
            </a:pPr>
            <a:r>
              <a:rPr lang="en-US" sz="900" dirty="0"/>
              <a:t>           new Thread(Consumer).Start(1);</a:t>
            </a:r>
          </a:p>
          <a:p>
            <a:pPr marL="0" indent="0">
              <a:buNone/>
            </a:pPr>
            <a:r>
              <a:rPr lang="en-US" sz="900" dirty="0"/>
              <a:t>        }</a:t>
            </a:r>
          </a:p>
          <a:p>
            <a:pPr marL="0" indent="0">
              <a:buNone/>
            </a:pPr>
            <a:endParaRPr lang="en-US" sz="900" dirty="0"/>
          </a:p>
          <a:p>
            <a:pPr marL="0" indent="0">
              <a:buNone/>
            </a:pPr>
            <a:r>
              <a:rPr lang="en-US" sz="900" dirty="0"/>
              <a:t>        static void Producer(object id)</a:t>
            </a:r>
          </a:p>
          <a:p>
            <a:pPr marL="0" indent="0">
              <a:buNone/>
            </a:pPr>
            <a:r>
              <a:rPr lang="en-US" sz="900" dirty="0"/>
              <a:t>        {</a:t>
            </a:r>
          </a:p>
          <a:p>
            <a:pPr marL="0" indent="0">
              <a:buNone/>
            </a:pPr>
            <a:r>
              <a:rPr lang="nn-NO" sz="900" dirty="0"/>
              <a:t>         for (int i = 0; i &lt; 10; i++)</a:t>
            </a:r>
          </a:p>
          <a:p>
            <a:pPr marL="0" indent="0">
              <a:buNone/>
            </a:pPr>
            <a:r>
              <a:rPr lang="en-US" sz="900" dirty="0"/>
              <a:t>         {</a:t>
            </a:r>
          </a:p>
          <a:p>
            <a:pPr marL="0" indent="0">
              <a:buNone/>
            </a:pPr>
            <a:r>
              <a:rPr lang="en-US" sz="900" dirty="0"/>
              <a:t>          </a:t>
            </a:r>
            <a:r>
              <a:rPr lang="en-US" sz="900" dirty="0" err="1"/>
              <a:t>empty.Wait</a:t>
            </a:r>
            <a:r>
              <a:rPr lang="en-US" sz="900" dirty="0"/>
              <a:t>();</a:t>
            </a:r>
          </a:p>
          <a:p>
            <a:pPr marL="0" indent="0">
              <a:buNone/>
            </a:pPr>
            <a:r>
              <a:rPr lang="en-US" sz="900" dirty="0"/>
              <a:t>          </a:t>
            </a:r>
            <a:r>
              <a:rPr lang="en-US" sz="900" dirty="0" err="1"/>
              <a:t>mutex.Wait</a:t>
            </a:r>
            <a:r>
              <a:rPr lang="en-US" sz="900" dirty="0"/>
              <a:t>();</a:t>
            </a:r>
          </a:p>
          <a:p>
            <a:pPr marL="0" indent="0">
              <a:buNone/>
            </a:pPr>
            <a:r>
              <a:rPr lang="en-US" sz="900" dirty="0"/>
              <a:t>          </a:t>
            </a:r>
            <a:r>
              <a:rPr lang="en-US" sz="900" dirty="0" err="1"/>
              <a:t>Console.WriteLine</a:t>
            </a:r>
            <a:r>
              <a:rPr lang="en-US" sz="900" dirty="0"/>
              <a:t>("The item produced is: " + </a:t>
            </a:r>
            <a:r>
              <a:rPr lang="en-US" sz="900" dirty="0" err="1"/>
              <a:t>i</a:t>
            </a:r>
            <a:r>
              <a:rPr lang="en-US" sz="900" dirty="0"/>
              <a:t>);</a:t>
            </a:r>
          </a:p>
          <a:p>
            <a:pPr marL="0" indent="0">
              <a:buNone/>
            </a:pPr>
            <a:r>
              <a:rPr lang="en-US" sz="900" dirty="0"/>
              <a:t>          </a:t>
            </a:r>
            <a:r>
              <a:rPr lang="en-US" sz="900" dirty="0" err="1"/>
              <a:t>Thread.Sleep</a:t>
            </a:r>
            <a:r>
              <a:rPr lang="en-US" sz="900" dirty="0"/>
              <a:t>(800 * (</a:t>
            </a:r>
            <a:r>
              <a:rPr lang="en-US" sz="900" dirty="0" err="1"/>
              <a:t>int</a:t>
            </a:r>
            <a:r>
              <a:rPr lang="en-US" sz="900" dirty="0"/>
              <a:t>)id);</a:t>
            </a:r>
          </a:p>
          <a:p>
            <a:pPr marL="0" indent="0">
              <a:buNone/>
            </a:pPr>
            <a:r>
              <a:rPr lang="en-US" sz="900" dirty="0"/>
              <a:t>          </a:t>
            </a:r>
            <a:r>
              <a:rPr lang="en-US" sz="900" dirty="0" err="1"/>
              <a:t>mutex.Release</a:t>
            </a:r>
            <a:r>
              <a:rPr lang="en-US" sz="900" dirty="0"/>
              <a:t>();</a:t>
            </a:r>
          </a:p>
          <a:p>
            <a:pPr marL="0" indent="0">
              <a:buNone/>
            </a:pPr>
            <a:r>
              <a:rPr lang="en-US" sz="900" dirty="0"/>
              <a:t>          </a:t>
            </a:r>
            <a:r>
              <a:rPr lang="en-US" sz="900" dirty="0" err="1"/>
              <a:t>full.Release</a:t>
            </a:r>
            <a:r>
              <a:rPr lang="en-US" sz="900" dirty="0"/>
              <a:t>();</a:t>
            </a:r>
          </a:p>
          <a:p>
            <a:pPr marL="0" indent="0">
              <a:buNone/>
            </a:pPr>
            <a:r>
              <a:rPr lang="en-US" sz="900" dirty="0"/>
              <a:t>         }</a:t>
            </a:r>
          </a:p>
          <a:p>
            <a:pPr marL="0" indent="0">
              <a:buNone/>
            </a:pPr>
            <a:r>
              <a:rPr lang="en-US" sz="900" dirty="0"/>
              <a:t>        }</a:t>
            </a:r>
          </a:p>
          <a:p>
            <a:pPr marL="0" indent="0">
              <a:buNone/>
            </a:pPr>
            <a:r>
              <a:rPr lang="en-US" sz="900" dirty="0"/>
              <a:t>        static void Consumer(object id)</a:t>
            </a:r>
          </a:p>
          <a:p>
            <a:pPr marL="0" indent="0">
              <a:buNone/>
            </a:pPr>
            <a:r>
              <a:rPr lang="en-US" sz="900" dirty="0"/>
              <a:t>        {</a:t>
            </a:r>
          </a:p>
          <a:p>
            <a:pPr marL="0" indent="0">
              <a:buNone/>
            </a:pPr>
            <a:r>
              <a:rPr lang="nn-NO" sz="900" dirty="0"/>
              <a:t>         for (int i = 0; i &lt; 10; i++)</a:t>
            </a:r>
          </a:p>
          <a:p>
            <a:pPr marL="0" indent="0">
              <a:buNone/>
            </a:pPr>
            <a:r>
              <a:rPr lang="en-US" sz="900" dirty="0"/>
              <a:t>         {</a:t>
            </a:r>
          </a:p>
          <a:p>
            <a:pPr marL="0" indent="0">
              <a:buNone/>
            </a:pPr>
            <a:r>
              <a:rPr lang="en-US" sz="900" dirty="0"/>
              <a:t>           </a:t>
            </a:r>
            <a:r>
              <a:rPr lang="en-US" sz="900" dirty="0" err="1"/>
              <a:t>full.Wait</a:t>
            </a:r>
            <a:r>
              <a:rPr lang="en-US" sz="900" dirty="0"/>
              <a:t>();</a:t>
            </a:r>
          </a:p>
          <a:p>
            <a:pPr marL="0" indent="0">
              <a:buNone/>
            </a:pPr>
            <a:r>
              <a:rPr lang="en-US" sz="900" dirty="0"/>
              <a:t>           </a:t>
            </a:r>
            <a:r>
              <a:rPr lang="en-US" sz="900" dirty="0" err="1"/>
              <a:t>mutex.Wait</a:t>
            </a:r>
            <a:r>
              <a:rPr lang="en-US" sz="900" dirty="0"/>
              <a:t>();</a:t>
            </a:r>
          </a:p>
          <a:p>
            <a:pPr marL="0" indent="0">
              <a:buNone/>
            </a:pPr>
            <a:r>
              <a:rPr lang="en-US" sz="900" dirty="0"/>
              <a:t>           </a:t>
            </a:r>
            <a:r>
              <a:rPr lang="en-US" sz="900" dirty="0" err="1"/>
              <a:t>Console.WriteLine</a:t>
            </a:r>
            <a:r>
              <a:rPr lang="en-US" sz="900" dirty="0"/>
              <a:t>("The item consumed is: " + </a:t>
            </a:r>
            <a:r>
              <a:rPr lang="en-US" sz="900" dirty="0" err="1"/>
              <a:t>i</a:t>
            </a:r>
            <a:r>
              <a:rPr lang="en-US" sz="900" dirty="0"/>
              <a:t>);</a:t>
            </a:r>
          </a:p>
          <a:p>
            <a:pPr marL="0" indent="0">
              <a:buNone/>
            </a:pPr>
            <a:r>
              <a:rPr lang="en-US" sz="900" dirty="0"/>
              <a:t>           </a:t>
            </a:r>
            <a:r>
              <a:rPr lang="en-US" sz="900" dirty="0" err="1"/>
              <a:t>Thread.Sleep</a:t>
            </a:r>
            <a:r>
              <a:rPr lang="en-US" sz="900" dirty="0"/>
              <a:t>(100 * ((</a:t>
            </a:r>
            <a:r>
              <a:rPr lang="en-US" sz="900" dirty="0" err="1"/>
              <a:t>int</a:t>
            </a:r>
            <a:r>
              <a:rPr lang="en-US" sz="900" dirty="0"/>
              <a:t>)(id)-1));</a:t>
            </a:r>
          </a:p>
          <a:p>
            <a:pPr marL="0" indent="0">
              <a:buNone/>
            </a:pPr>
            <a:r>
              <a:rPr lang="en-US" sz="900" dirty="0"/>
              <a:t>           </a:t>
            </a:r>
            <a:r>
              <a:rPr lang="en-US" sz="900" dirty="0" err="1"/>
              <a:t>mutex.Release</a:t>
            </a:r>
            <a:r>
              <a:rPr lang="en-US" sz="900" dirty="0"/>
              <a:t>();</a:t>
            </a:r>
          </a:p>
          <a:p>
            <a:pPr marL="0" indent="0">
              <a:buNone/>
            </a:pPr>
            <a:r>
              <a:rPr lang="en-US" sz="900" dirty="0"/>
              <a:t>           </a:t>
            </a:r>
            <a:r>
              <a:rPr lang="en-US" sz="900" dirty="0" err="1"/>
              <a:t>empty.Release</a:t>
            </a:r>
            <a:r>
              <a:rPr lang="en-US" sz="900" dirty="0"/>
              <a:t>();</a:t>
            </a:r>
          </a:p>
          <a:p>
            <a:pPr marL="0" indent="0">
              <a:buNone/>
            </a:pPr>
            <a:r>
              <a:rPr lang="en-US" sz="900" dirty="0"/>
              <a:t>          }</a:t>
            </a:r>
          </a:p>
          <a:p>
            <a:pPr marL="0" indent="0">
              <a:buNone/>
            </a:pPr>
            <a:r>
              <a:rPr lang="en-US" sz="900" dirty="0"/>
              <a:t>        }</a:t>
            </a:r>
          </a:p>
          <a:p>
            <a:pPr marL="0" indent="0">
              <a:buNone/>
            </a:pPr>
            <a:r>
              <a:rPr lang="en-US" sz="900" dirty="0"/>
              <a:t>    }</a:t>
            </a:r>
          </a:p>
          <a:p>
            <a:pPr marL="0" indent="0">
              <a:buNone/>
            </a:pPr>
            <a:r>
              <a:rPr lang="en-US" sz="900" dirty="0"/>
              <a:t>}</a:t>
            </a:r>
          </a:p>
        </p:txBody>
      </p:sp>
    </p:spTree>
    <p:extLst>
      <p:ext uri="{BB962C8B-B14F-4D97-AF65-F5344CB8AC3E}">
        <p14:creationId xmlns:p14="http://schemas.microsoft.com/office/powerpoint/2010/main" val="389381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Sychronization</a:t>
            </a:r>
            <a:endParaRPr lang="en-US" dirty="0"/>
          </a:p>
        </p:txBody>
      </p:sp>
      <p:sp>
        <p:nvSpPr>
          <p:cNvPr id="3" name="Content Placeholder 2"/>
          <p:cNvSpPr>
            <a:spLocks noGrp="1"/>
          </p:cNvSpPr>
          <p:nvPr>
            <p:ph idx="1"/>
          </p:nvPr>
        </p:nvSpPr>
        <p:spPr/>
        <p:txBody>
          <a:bodyPr/>
          <a:lstStyle/>
          <a:p>
            <a:r>
              <a:rPr lang="en-US" dirty="0"/>
              <a:t>The synchronization is mainly used to</a:t>
            </a:r>
          </a:p>
          <a:p>
            <a:pPr lvl="1"/>
            <a:r>
              <a:rPr lang="en-US" dirty="0"/>
              <a:t>To prevent thread interference.</a:t>
            </a:r>
          </a:p>
          <a:p>
            <a:pPr lvl="1"/>
            <a:r>
              <a:rPr lang="en-US" dirty="0"/>
              <a:t>To prevent consistency problem.</a:t>
            </a:r>
          </a:p>
        </p:txBody>
      </p:sp>
    </p:spTree>
    <p:extLst>
      <p:ext uri="{BB962C8B-B14F-4D97-AF65-F5344CB8AC3E}">
        <p14:creationId xmlns:p14="http://schemas.microsoft.com/office/powerpoint/2010/main" val="513329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a:t>
            </a:r>
            <a:r>
              <a:rPr lang="en-US" dirty="0" smtClean="0"/>
              <a:t>Synchronization</a:t>
            </a:r>
            <a:endParaRPr lang="en-US" dirty="0"/>
          </a:p>
        </p:txBody>
      </p:sp>
      <p:sp>
        <p:nvSpPr>
          <p:cNvPr id="3" name="Content Placeholder 2"/>
          <p:cNvSpPr>
            <a:spLocks noGrp="1"/>
          </p:cNvSpPr>
          <p:nvPr>
            <p:ph idx="1"/>
          </p:nvPr>
        </p:nvSpPr>
        <p:spPr/>
        <p:txBody>
          <a:bodyPr/>
          <a:lstStyle/>
          <a:p>
            <a:r>
              <a:rPr lang="en-US" dirty="0"/>
              <a:t>There are two types of thread synchronization mutual exclusive and inter-thread communication.</a:t>
            </a:r>
          </a:p>
          <a:p>
            <a:r>
              <a:rPr lang="en-US" dirty="0"/>
              <a:t>Mutual Exclusive</a:t>
            </a:r>
          </a:p>
          <a:p>
            <a:pPr lvl="1"/>
            <a:r>
              <a:rPr lang="en-US" dirty="0"/>
              <a:t>Synchronized method.</a:t>
            </a:r>
          </a:p>
          <a:p>
            <a:pPr lvl="1"/>
            <a:r>
              <a:rPr lang="en-US" dirty="0"/>
              <a:t>Synchronized block.</a:t>
            </a:r>
          </a:p>
          <a:p>
            <a:pPr lvl="1"/>
            <a:r>
              <a:rPr lang="en-US" dirty="0"/>
              <a:t>static synchronization.</a:t>
            </a:r>
          </a:p>
          <a:p>
            <a:r>
              <a:rPr lang="en-US" dirty="0"/>
              <a:t>Cooperation (Inter-thread communication in java)</a:t>
            </a:r>
          </a:p>
          <a:p>
            <a:endParaRPr lang="en-US" dirty="0"/>
          </a:p>
        </p:txBody>
      </p:sp>
    </p:spTree>
    <p:extLst>
      <p:ext uri="{BB962C8B-B14F-4D97-AF65-F5344CB8AC3E}">
        <p14:creationId xmlns:p14="http://schemas.microsoft.com/office/powerpoint/2010/main" val="136667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a:t>
            </a:r>
            <a:r>
              <a:rPr lang="en-US" dirty="0" smtClean="0"/>
              <a:t>Exclusive</a:t>
            </a:r>
            <a:endParaRPr lang="en-US" dirty="0"/>
          </a:p>
        </p:txBody>
      </p:sp>
      <p:sp>
        <p:nvSpPr>
          <p:cNvPr id="3" name="Content Placeholder 2"/>
          <p:cNvSpPr>
            <a:spLocks noGrp="1"/>
          </p:cNvSpPr>
          <p:nvPr>
            <p:ph idx="1"/>
          </p:nvPr>
        </p:nvSpPr>
        <p:spPr/>
        <p:txBody>
          <a:bodyPr/>
          <a:lstStyle/>
          <a:p>
            <a:r>
              <a:rPr lang="en-US" dirty="0"/>
              <a:t>Mutual Exclusive helps keep threads from interfering with one another while sharing data. This can be done by three ways in java:</a:t>
            </a:r>
          </a:p>
          <a:p>
            <a:pPr lvl="1"/>
            <a:r>
              <a:rPr lang="en-US" dirty="0"/>
              <a:t>by synchronized method</a:t>
            </a:r>
          </a:p>
          <a:p>
            <a:pPr lvl="1"/>
            <a:r>
              <a:rPr lang="en-US" dirty="0"/>
              <a:t>by synchronized block</a:t>
            </a:r>
          </a:p>
          <a:p>
            <a:pPr lvl="1"/>
            <a:r>
              <a:rPr lang="en-US" dirty="0"/>
              <a:t>by static synchronization</a:t>
            </a:r>
          </a:p>
          <a:p>
            <a:endParaRPr lang="en-US" dirty="0"/>
          </a:p>
        </p:txBody>
      </p:sp>
    </p:spTree>
    <p:extLst>
      <p:ext uri="{BB962C8B-B14F-4D97-AF65-F5344CB8AC3E}">
        <p14:creationId xmlns:p14="http://schemas.microsoft.com/office/powerpoint/2010/main" val="1241728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Synchronization</a:t>
            </a:r>
            <a:endParaRPr lang="en-US" dirty="0"/>
          </a:p>
        </p:txBody>
      </p:sp>
      <p:sp>
        <p:nvSpPr>
          <p:cNvPr id="3" name="Content Placeholder 2"/>
          <p:cNvSpPr>
            <a:spLocks noGrp="1"/>
          </p:cNvSpPr>
          <p:nvPr>
            <p:ph idx="1"/>
          </p:nvPr>
        </p:nvSpPr>
        <p:spPr/>
        <p:txBody>
          <a:bodyPr/>
          <a:lstStyle/>
          <a:p>
            <a:r>
              <a:rPr lang="en-US" dirty="0" smtClean="0"/>
              <a:t>Java synchronization is </a:t>
            </a:r>
            <a:r>
              <a:rPr lang="en-US" dirty="0"/>
              <a:t>implemented using a concept called </a:t>
            </a:r>
            <a:r>
              <a:rPr lang="en-US" b="1" dirty="0"/>
              <a:t>monitors</a:t>
            </a:r>
            <a:r>
              <a:rPr lang="en-US" dirty="0"/>
              <a:t>. </a:t>
            </a:r>
            <a:endParaRPr lang="en-US" dirty="0" smtClean="0"/>
          </a:p>
          <a:p>
            <a:r>
              <a:rPr lang="en-US" dirty="0" smtClean="0"/>
              <a:t>Each </a:t>
            </a:r>
            <a:r>
              <a:rPr lang="en-US" dirty="0"/>
              <a:t>object in Java is associated with a monitor, which a thread can lock or unlock. </a:t>
            </a:r>
            <a:endParaRPr lang="en-US" dirty="0" smtClean="0"/>
          </a:p>
          <a:p>
            <a:r>
              <a:rPr lang="en-US" dirty="0" smtClean="0"/>
              <a:t>Only </a:t>
            </a:r>
            <a:r>
              <a:rPr lang="en-US" dirty="0"/>
              <a:t>one thread at a time may hold a lock on a monitor.</a:t>
            </a:r>
          </a:p>
        </p:txBody>
      </p:sp>
    </p:spTree>
    <p:extLst>
      <p:ext uri="{BB962C8B-B14F-4D97-AF65-F5344CB8AC3E}">
        <p14:creationId xmlns:p14="http://schemas.microsoft.com/office/powerpoint/2010/main" val="3107099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Synchronization</a:t>
            </a:r>
            <a:endParaRPr lang="en-US" dirty="0"/>
          </a:p>
        </p:txBody>
      </p:sp>
      <p:sp>
        <p:nvSpPr>
          <p:cNvPr id="3" name="Content Placeholder 2"/>
          <p:cNvSpPr>
            <a:spLocks noGrp="1"/>
          </p:cNvSpPr>
          <p:nvPr>
            <p:ph idx="1"/>
          </p:nvPr>
        </p:nvSpPr>
        <p:spPr/>
        <p:txBody>
          <a:bodyPr/>
          <a:lstStyle/>
          <a:p>
            <a:r>
              <a:rPr lang="en-US" dirty="0" smtClean="0"/>
              <a:t>Java uses</a:t>
            </a:r>
            <a:r>
              <a:rPr lang="en-US" dirty="0"/>
              <a:t> </a:t>
            </a:r>
            <a:r>
              <a:rPr lang="en-US" b="1" dirty="0"/>
              <a:t>synchronized</a:t>
            </a:r>
            <a:r>
              <a:rPr lang="en-US" dirty="0"/>
              <a:t> </a:t>
            </a:r>
            <a:r>
              <a:rPr lang="en-US" dirty="0" smtClean="0"/>
              <a:t>keyword.</a:t>
            </a:r>
          </a:p>
          <a:p>
            <a:pPr marL="366713" lvl="1" indent="0">
              <a:buNone/>
            </a:pPr>
            <a:r>
              <a:rPr lang="en-US" b="1" dirty="0" smtClean="0"/>
              <a:t>synchronized</a:t>
            </a:r>
            <a:endParaRPr lang="en-US" dirty="0"/>
          </a:p>
        </p:txBody>
      </p:sp>
    </p:spTree>
    <p:extLst>
      <p:ext uri="{BB962C8B-B14F-4D97-AF65-F5344CB8AC3E}">
        <p14:creationId xmlns:p14="http://schemas.microsoft.com/office/powerpoint/2010/main" val="2882726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323056" y="188640"/>
            <a:ext cx="8229600" cy="1143000"/>
          </a:xfrm>
        </p:spPr>
        <p:txBody>
          <a:bodyPr/>
          <a:lstStyle/>
          <a:p>
            <a:pPr eaLnBrk="1" hangingPunct="1"/>
            <a:r>
              <a:rPr kumimoji="0" lang="en-US" altLang="ja-JP" b="1" dirty="0" smtClean="0">
                <a:solidFill>
                  <a:srgbClr val="000000"/>
                </a:solidFill>
              </a:rPr>
              <a:t>Synchronization</a:t>
            </a:r>
          </a:p>
        </p:txBody>
      </p:sp>
      <p:pic>
        <p:nvPicPr>
          <p:cNvPr id="3482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006600"/>
            <a:ext cx="15462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2260600"/>
            <a:ext cx="1292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13"/>
          <p:cNvSpPr txBox="1">
            <a:spLocks noChangeArrowheads="1"/>
          </p:cNvSpPr>
          <p:nvPr/>
        </p:nvSpPr>
        <p:spPr bwMode="auto">
          <a:xfrm>
            <a:off x="1697038" y="2347913"/>
            <a:ext cx="57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read</a:t>
            </a:r>
          </a:p>
        </p:txBody>
      </p:sp>
      <p:pic>
        <p:nvPicPr>
          <p:cNvPr id="34823"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2936875"/>
            <a:ext cx="12922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Text Box 15"/>
          <p:cNvSpPr txBox="1">
            <a:spLocks noChangeArrowheads="1"/>
          </p:cNvSpPr>
          <p:nvPr/>
        </p:nvSpPr>
        <p:spPr bwMode="auto">
          <a:xfrm>
            <a:off x="1630363" y="2997200"/>
            <a:ext cx="7048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write</a:t>
            </a:r>
            <a:r>
              <a:rPr kumimoji="0" lang="en-US" altLang="en-US" sz="1200">
                <a:solidFill>
                  <a:srgbClr val="000000"/>
                </a:solidFill>
                <a:latin typeface="Tahoma" pitchFamily="34" charset="0"/>
              </a:rPr>
              <a:t>1</a:t>
            </a:r>
          </a:p>
        </p:txBody>
      </p:sp>
      <p:pic>
        <p:nvPicPr>
          <p:cNvPr id="3482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3614738"/>
            <a:ext cx="12922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Text Box 17"/>
          <p:cNvSpPr txBox="1">
            <a:spLocks noChangeArrowheads="1"/>
          </p:cNvSpPr>
          <p:nvPr/>
        </p:nvSpPr>
        <p:spPr bwMode="auto">
          <a:xfrm>
            <a:off x="1630363" y="3675063"/>
            <a:ext cx="7048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write</a:t>
            </a:r>
            <a:r>
              <a:rPr kumimoji="0" lang="en-US" altLang="en-US" sz="1200">
                <a:solidFill>
                  <a:srgbClr val="000000"/>
                </a:solidFill>
                <a:latin typeface="Tahoma" pitchFamily="34" charset="0"/>
              </a:rPr>
              <a:t>2</a:t>
            </a:r>
          </a:p>
        </p:txBody>
      </p:sp>
      <p:pic>
        <p:nvPicPr>
          <p:cNvPr id="34827"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1836738"/>
            <a:ext cx="41179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Text Box 19"/>
          <p:cNvSpPr txBox="1">
            <a:spLocks noChangeArrowheads="1"/>
          </p:cNvSpPr>
          <p:nvPr/>
        </p:nvSpPr>
        <p:spPr bwMode="auto">
          <a:xfrm>
            <a:off x="3983038" y="1924050"/>
            <a:ext cx="57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read</a:t>
            </a:r>
          </a:p>
        </p:txBody>
      </p:sp>
      <p:pic>
        <p:nvPicPr>
          <p:cNvPr id="34829"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22600"/>
            <a:ext cx="7842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0" name="Text Box 21"/>
          <p:cNvSpPr txBox="1">
            <a:spLocks noChangeArrowheads="1"/>
          </p:cNvSpPr>
          <p:nvPr/>
        </p:nvSpPr>
        <p:spPr bwMode="auto">
          <a:xfrm>
            <a:off x="92075" y="3321050"/>
            <a:ext cx="5635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time</a:t>
            </a:r>
          </a:p>
        </p:txBody>
      </p:sp>
      <p:pic>
        <p:nvPicPr>
          <p:cNvPr id="3483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138" y="4206875"/>
            <a:ext cx="12922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2" name="Text Box 23"/>
          <p:cNvSpPr txBox="1">
            <a:spLocks noChangeArrowheads="1"/>
          </p:cNvSpPr>
          <p:nvPr/>
        </p:nvSpPr>
        <p:spPr bwMode="auto">
          <a:xfrm>
            <a:off x="3983038" y="4295775"/>
            <a:ext cx="5715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MS PGothic" pitchFamily="34" charset="-128"/>
              </a:defRPr>
            </a:lvl1pPr>
            <a:lvl2pPr marL="742950" indent="-285750"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algn="ctr" eaLnBrk="1" hangingPunct="1">
              <a:lnSpc>
                <a:spcPct val="95000"/>
              </a:lnSpc>
            </a:pPr>
            <a:r>
              <a:rPr kumimoji="0" lang="en-US" altLang="en-US">
                <a:solidFill>
                  <a:srgbClr val="000000"/>
                </a:solidFill>
                <a:latin typeface="Tahoma" pitchFamily="34" charset="0"/>
              </a:rPr>
              <a:t>read</a:t>
            </a:r>
          </a:p>
        </p:txBody>
      </p:sp>
      <p:sp>
        <p:nvSpPr>
          <p:cNvPr id="34833" name="Rectangle 28"/>
          <p:cNvSpPr>
            <a:spLocks noChangeArrowheads="1"/>
          </p:cNvSpPr>
          <p:nvPr/>
        </p:nvSpPr>
        <p:spPr bwMode="auto">
          <a:xfrm>
            <a:off x="611188" y="1460500"/>
            <a:ext cx="6840537"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MS PGothic" pitchFamily="34" charset="-128"/>
              </a:defRPr>
            </a:lvl1pPr>
            <a:lvl2pPr eaLnBrk="0" hangingPunct="0">
              <a:defRPr kumimoji="1">
                <a:solidFill>
                  <a:schemeClr val="tx1"/>
                </a:solidFill>
                <a:latin typeface="Arial" charset="0"/>
                <a:ea typeface="MS PGothic" pitchFamily="34" charset="-128"/>
              </a:defRPr>
            </a:lvl2pPr>
            <a:lvl3pPr marL="1143000" indent="-228600" eaLnBrk="0" hangingPunct="0">
              <a:defRPr kumimoji="1">
                <a:solidFill>
                  <a:schemeClr val="tx1"/>
                </a:solidFill>
                <a:latin typeface="Arial" charset="0"/>
                <a:ea typeface="MS PGothic" pitchFamily="34" charset="-128"/>
              </a:defRPr>
            </a:lvl3pPr>
            <a:lvl4pPr marL="1600200" indent="-228600" eaLnBrk="0" hangingPunct="0">
              <a:defRPr kumimoji="1">
                <a:solidFill>
                  <a:schemeClr val="tx1"/>
                </a:solidFill>
                <a:latin typeface="Arial" charset="0"/>
                <a:ea typeface="MS PGothic" pitchFamily="34" charset="-128"/>
              </a:defRPr>
            </a:lvl4pPr>
            <a:lvl5pPr marL="2057400" indent="-228600" eaLnBrk="0" hangingPunct="0">
              <a:defRPr kumimoji="1">
                <a:solidFill>
                  <a:schemeClr val="tx1"/>
                </a:solidFill>
                <a:latin typeface="Arial"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charset="0"/>
                <a:ea typeface="MS PGothic" pitchFamily="34" charset="-128"/>
              </a:defRPr>
            </a:lvl9pPr>
          </a:lstStyle>
          <a:p>
            <a:pPr eaLnBrk="1" hangingPunct="1"/>
            <a:r>
              <a:rPr kumimoji="0" lang="en-US" altLang="en-US" dirty="0">
                <a:solidFill>
                  <a:srgbClr val="000000"/>
                </a:solidFill>
              </a:rPr>
              <a:t>        </a:t>
            </a:r>
            <a:r>
              <a:rPr kumimoji="0" lang="en-US" altLang="en-US" dirty="0" smtClean="0">
                <a:solidFill>
                  <a:srgbClr val="000000"/>
                </a:solidFill>
              </a:rPr>
              <a:t>Process/Thread </a:t>
            </a:r>
            <a:r>
              <a:rPr kumimoji="0" lang="en-US" altLang="en-US" dirty="0">
                <a:solidFill>
                  <a:srgbClr val="000000"/>
                </a:solidFill>
              </a:rPr>
              <a:t>A       </a:t>
            </a:r>
            <a:r>
              <a:rPr kumimoji="0" lang="en-US" altLang="en-US" dirty="0" smtClean="0">
                <a:solidFill>
                  <a:srgbClr val="000000"/>
                </a:solidFill>
              </a:rPr>
              <a:t>Process/Thread </a:t>
            </a:r>
            <a:r>
              <a:rPr kumimoji="0" lang="en-US" altLang="en-US" dirty="0">
                <a:solidFill>
                  <a:srgbClr val="000000"/>
                </a:solidFill>
              </a:rPr>
              <a:t>B</a:t>
            </a:r>
            <a:endParaRPr kumimoji="0" lang="en-US" altLang="en-US" dirty="0"/>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eaLnBrk="1" hangingPunct="1"/>
            <a:endParaRPr kumimoji="0" lang="en-US" altLang="en-US" dirty="0">
              <a:solidFill>
                <a:srgbClr val="000000"/>
              </a:solidFill>
            </a:endParaRPr>
          </a:p>
          <a:p>
            <a:pPr lvl="1" eaLnBrk="1" hangingPunct="1">
              <a:lnSpc>
                <a:spcPct val="95000"/>
              </a:lnSpc>
              <a:buClr>
                <a:srgbClr val="000000"/>
              </a:buClr>
              <a:buFontTx/>
              <a:buChar char="•"/>
            </a:pPr>
            <a:r>
              <a:rPr kumimoji="0" lang="en-US" altLang="en-US" sz="2000" dirty="0" smtClean="0">
                <a:solidFill>
                  <a:srgbClr val="000000"/>
                </a:solidFill>
                <a:latin typeface="Tahoma" pitchFamily="34" charset="0"/>
              </a:rPr>
              <a:t>  Process/Threads </a:t>
            </a:r>
            <a:r>
              <a:rPr kumimoji="0" lang="en-US" altLang="en-US" sz="2000" dirty="0">
                <a:solidFill>
                  <a:srgbClr val="000000"/>
                </a:solidFill>
                <a:latin typeface="Tahoma" pitchFamily="34" charset="0"/>
              </a:rPr>
              <a:t>have to use locking to allow only one thread to access the variable at time.</a:t>
            </a:r>
            <a:endParaRPr kumimoji="0" lang="en-US" altLang="en-US" sz="2800" dirty="0">
              <a:solidFill>
                <a:srgbClr val="000000"/>
              </a:solidFill>
              <a:latin typeface="Times New Roman" pitchFamily="18" charset="0"/>
            </a:endParaRPr>
          </a:p>
          <a:p>
            <a:pPr lvl="1" eaLnBrk="1" hangingPunct="1">
              <a:lnSpc>
                <a:spcPct val="95000"/>
              </a:lnSpc>
              <a:buClr>
                <a:srgbClr val="000000"/>
              </a:buClr>
              <a:buFontTx/>
              <a:buChar char="•"/>
            </a:pPr>
            <a:r>
              <a:rPr kumimoji="0" lang="en-US" altLang="en-US" sz="2000" dirty="0" smtClean="0">
                <a:solidFill>
                  <a:srgbClr val="000000"/>
                </a:solidFill>
                <a:latin typeface="Tahoma" pitchFamily="34" charset="0"/>
              </a:rPr>
              <a:t>  Two </a:t>
            </a:r>
            <a:r>
              <a:rPr kumimoji="0" lang="en-US" altLang="en-US" sz="2000" dirty="0">
                <a:solidFill>
                  <a:srgbClr val="000000"/>
                </a:solidFill>
                <a:latin typeface="Tahoma" pitchFamily="34" charset="0"/>
              </a:rPr>
              <a:t>or more </a:t>
            </a:r>
            <a:r>
              <a:rPr kumimoji="0" lang="en-US" altLang="en-US" sz="2000" dirty="0" smtClean="0">
                <a:solidFill>
                  <a:srgbClr val="000000"/>
                </a:solidFill>
                <a:latin typeface="Tahoma" pitchFamily="34" charset="0"/>
              </a:rPr>
              <a:t>processes/threads </a:t>
            </a:r>
            <a:r>
              <a:rPr kumimoji="0" lang="en-US" altLang="en-US" sz="2000" dirty="0">
                <a:solidFill>
                  <a:srgbClr val="000000"/>
                </a:solidFill>
                <a:latin typeface="Tahoma" pitchFamily="34" charset="0"/>
              </a:rPr>
              <a:t>can modify the value of same variable by use of increment variable.</a:t>
            </a:r>
            <a:endParaRPr kumimoji="0" lang="en-US" altLang="en-US" dirty="0">
              <a:solidFill>
                <a:srgbClr val="000000"/>
              </a:solidFill>
              <a:latin typeface="Calibri" pitchFamily="34" charset="0"/>
            </a:endParaRPr>
          </a:p>
          <a:p>
            <a:pPr eaLnBrk="1" hangingPunct="1"/>
            <a:endParaRPr kumimoji="0" lang="en-US" altLang="en-US" dirty="0">
              <a:solidFill>
                <a:srgbClr val="000000"/>
              </a:solidFill>
            </a:endParaRPr>
          </a:p>
        </p:txBody>
      </p:sp>
    </p:spTree>
    <p:extLst>
      <p:ext uri="{BB962C8B-B14F-4D97-AF65-F5344CB8AC3E}">
        <p14:creationId xmlns:p14="http://schemas.microsoft.com/office/powerpoint/2010/main" val="1889046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synchronized method</a:t>
            </a:r>
          </a:p>
        </p:txBody>
      </p:sp>
      <p:sp>
        <p:nvSpPr>
          <p:cNvPr id="3" name="Content Placeholder 2"/>
          <p:cNvSpPr>
            <a:spLocks noGrp="1"/>
          </p:cNvSpPr>
          <p:nvPr>
            <p:ph idx="1"/>
          </p:nvPr>
        </p:nvSpPr>
        <p:spPr/>
        <p:txBody>
          <a:bodyPr/>
          <a:lstStyle/>
          <a:p>
            <a:r>
              <a:rPr lang="en-US" dirty="0"/>
              <a:t>D</a:t>
            </a:r>
            <a:r>
              <a:rPr lang="en-US" dirty="0" smtClean="0"/>
              <a:t>eclare </a:t>
            </a:r>
            <a:r>
              <a:rPr lang="en-US" dirty="0"/>
              <a:t>any method as synchronized, it is known as synchronized method.</a:t>
            </a:r>
          </a:p>
          <a:p>
            <a:r>
              <a:rPr lang="en-US" dirty="0"/>
              <a:t>Synchronized method is used to lock an object for any shared resource.</a:t>
            </a:r>
          </a:p>
          <a:p>
            <a:r>
              <a:rPr lang="en-US" dirty="0"/>
              <a:t>When a thread invokes a synchronized method, it automatically acquires the lock for that object and releases it when the thread completes its task.</a:t>
            </a:r>
          </a:p>
          <a:p>
            <a:endParaRPr lang="en-US" dirty="0"/>
          </a:p>
        </p:txBody>
      </p:sp>
    </p:spTree>
    <p:extLst>
      <p:ext uri="{BB962C8B-B14F-4D97-AF65-F5344CB8AC3E}">
        <p14:creationId xmlns:p14="http://schemas.microsoft.com/office/powerpoint/2010/main" val="76509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synchronized method</a:t>
            </a:r>
          </a:p>
        </p:txBody>
      </p:sp>
      <p:sp>
        <p:nvSpPr>
          <p:cNvPr id="3" name="Content Placeholder 2"/>
          <p:cNvSpPr>
            <a:spLocks noGrp="1"/>
          </p:cNvSpPr>
          <p:nvPr>
            <p:ph idx="1"/>
          </p:nvPr>
        </p:nvSpPr>
        <p:spPr/>
        <p:txBody>
          <a:bodyPr/>
          <a:lstStyle/>
          <a:p>
            <a:pPr marL="0" indent="0">
              <a:buNone/>
            </a:pPr>
            <a:r>
              <a:rPr lang="en-US" b="1" dirty="0"/>
              <a:t>synchronized</a:t>
            </a:r>
            <a:r>
              <a:rPr lang="en-US" dirty="0"/>
              <a:t> </a:t>
            </a:r>
            <a:r>
              <a:rPr lang="en-US" b="1" dirty="0"/>
              <a:t>void</a:t>
            </a:r>
            <a:r>
              <a:rPr lang="en-US" dirty="0"/>
              <a:t> </a:t>
            </a:r>
            <a:r>
              <a:rPr lang="en-US" dirty="0" err="1" smtClean="0"/>
              <a:t>myMethod</a:t>
            </a:r>
            <a:r>
              <a:rPr lang="en-US" dirty="0" smtClean="0"/>
              <a:t>(</a:t>
            </a:r>
            <a:r>
              <a:rPr lang="en-US" b="1" dirty="0" err="1" smtClean="0"/>
              <a:t>int</a:t>
            </a:r>
            <a:r>
              <a:rPr lang="en-US" dirty="0"/>
              <a:t> n</a:t>
            </a:r>
            <a:r>
              <a:rPr lang="en-US" dirty="0" smtClean="0"/>
              <a:t>) </a:t>
            </a:r>
          </a:p>
          <a:p>
            <a:pPr marL="0" indent="0">
              <a:buNone/>
            </a:pPr>
            <a:r>
              <a:rPr lang="en-US" dirty="0" smtClean="0"/>
              <a:t>{</a:t>
            </a:r>
            <a:r>
              <a:rPr lang="en-US" dirty="0"/>
              <a:t>  </a:t>
            </a:r>
          </a:p>
          <a:p>
            <a:pPr marL="0" indent="0">
              <a:buNone/>
            </a:pPr>
            <a:r>
              <a:rPr lang="en-US" dirty="0" smtClean="0"/>
              <a:t>}</a:t>
            </a:r>
            <a:r>
              <a:rPr lang="en-US" dirty="0"/>
              <a:t>  </a:t>
            </a:r>
          </a:p>
        </p:txBody>
      </p:sp>
    </p:spTree>
    <p:extLst>
      <p:ext uri="{BB962C8B-B14F-4D97-AF65-F5344CB8AC3E}">
        <p14:creationId xmlns:p14="http://schemas.microsoft.com/office/powerpoint/2010/main" val="3061880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Java synchronized</a:t>
            </a:r>
            <a:endParaRPr lang="en-US" dirty="0"/>
          </a:p>
        </p:txBody>
      </p:sp>
      <p:sp>
        <p:nvSpPr>
          <p:cNvPr id="3" name="Content Placeholder 2"/>
          <p:cNvSpPr>
            <a:spLocks noGrp="1"/>
          </p:cNvSpPr>
          <p:nvPr>
            <p:ph idx="1"/>
          </p:nvPr>
        </p:nvSpPr>
        <p:spPr/>
        <p:txBody>
          <a:bodyPr/>
          <a:lstStyle/>
          <a:p>
            <a:pPr marL="0" indent="0">
              <a:buNone/>
            </a:pPr>
            <a:r>
              <a:rPr lang="en-US" sz="800" b="1" dirty="0"/>
              <a:t>public class </a:t>
            </a:r>
            <a:r>
              <a:rPr lang="en-US" sz="800" b="1" dirty="0" err="1"/>
              <a:t>Criticalproblem_Correct</a:t>
            </a:r>
            <a:r>
              <a:rPr lang="en-US" sz="800" b="1" dirty="0"/>
              <a:t> {</a:t>
            </a:r>
          </a:p>
          <a:p>
            <a:pPr marL="0" indent="0">
              <a:buNone/>
            </a:pPr>
            <a:endParaRPr lang="en-US" sz="800" dirty="0"/>
          </a:p>
          <a:p>
            <a:pPr marL="0" indent="0">
              <a:buNone/>
            </a:pPr>
            <a:r>
              <a:rPr lang="en-US" sz="800" dirty="0"/>
              <a:t>  </a:t>
            </a:r>
            <a:r>
              <a:rPr lang="en-US" sz="800" b="1" dirty="0"/>
              <a:t>class Buffer {          </a:t>
            </a:r>
          </a:p>
          <a:p>
            <a:pPr marL="0" indent="0">
              <a:buNone/>
            </a:pPr>
            <a:r>
              <a:rPr lang="en-US" sz="800" dirty="0"/>
              <a:t>    </a:t>
            </a:r>
            <a:r>
              <a:rPr lang="en-US" sz="800" b="1" dirty="0" err="1"/>
              <a:t>int</a:t>
            </a:r>
            <a:r>
              <a:rPr lang="en-US" sz="800" b="1" dirty="0"/>
              <a:t> number = 0;        // the number to increase or decrease</a:t>
            </a:r>
          </a:p>
          <a:p>
            <a:pPr marL="0" indent="0">
              <a:buNone/>
            </a:pPr>
            <a:r>
              <a:rPr lang="en-US" sz="800" dirty="0"/>
              <a:t>    </a:t>
            </a:r>
            <a:r>
              <a:rPr lang="en-US" sz="800" b="1" dirty="0" err="1"/>
              <a:t>int</a:t>
            </a:r>
            <a:r>
              <a:rPr lang="en-US" sz="800" b="1" dirty="0"/>
              <a:t> previous = 0;</a:t>
            </a:r>
          </a:p>
          <a:p>
            <a:pPr marL="0" indent="0">
              <a:buNone/>
            </a:pPr>
            <a:r>
              <a:rPr lang="en-US" sz="800" dirty="0"/>
              <a:t>    </a:t>
            </a:r>
            <a:r>
              <a:rPr lang="en-US" sz="800" b="1" dirty="0" err="1"/>
              <a:t>int</a:t>
            </a:r>
            <a:r>
              <a:rPr lang="en-US" sz="800" b="1" dirty="0"/>
              <a:t> total = 0;         // total number of operations performed</a:t>
            </a:r>
          </a:p>
          <a:p>
            <a:pPr marL="0" indent="0">
              <a:buNone/>
            </a:pPr>
            <a:r>
              <a:rPr lang="en-US" sz="800" dirty="0"/>
              <a:t>    </a:t>
            </a:r>
            <a:r>
              <a:rPr lang="en-US" sz="800" b="1" dirty="0" err="1"/>
              <a:t>int</a:t>
            </a:r>
            <a:r>
              <a:rPr lang="en-US" sz="800" b="1" dirty="0"/>
              <a:t> errors = 0;        // number of errors</a:t>
            </a:r>
          </a:p>
          <a:p>
            <a:pPr marL="0" indent="0">
              <a:buNone/>
            </a:pPr>
            <a:endParaRPr lang="en-US" sz="800" dirty="0"/>
          </a:p>
          <a:p>
            <a:pPr marL="0" indent="0">
              <a:buNone/>
            </a:pPr>
            <a:r>
              <a:rPr lang="en-US" sz="800" dirty="0"/>
              <a:t>    </a:t>
            </a:r>
            <a:r>
              <a:rPr lang="en-US" sz="800" b="1" dirty="0"/>
              <a:t>public synchronized void increment() {</a:t>
            </a:r>
          </a:p>
          <a:p>
            <a:pPr marL="0" indent="0">
              <a:buNone/>
            </a:pPr>
            <a:r>
              <a:rPr lang="en-US" sz="800" dirty="0"/>
              <a:t>      number++;</a:t>
            </a:r>
          </a:p>
          <a:p>
            <a:pPr marL="0" indent="0">
              <a:buNone/>
            </a:pPr>
            <a:r>
              <a:rPr lang="en-US" sz="800" dirty="0"/>
              <a:t>      report(number);</a:t>
            </a:r>
          </a:p>
          <a:p>
            <a:pPr marL="0" indent="0">
              <a:buNone/>
            </a:pPr>
            <a:r>
              <a:rPr lang="en-US" sz="800" dirty="0"/>
              <a:t>    }</a:t>
            </a:r>
          </a:p>
          <a:p>
            <a:pPr marL="0" indent="0">
              <a:buNone/>
            </a:pPr>
            <a:r>
              <a:rPr lang="en-US" sz="800" dirty="0"/>
              <a:t>    </a:t>
            </a:r>
            <a:r>
              <a:rPr lang="en-US" sz="800" b="1" dirty="0"/>
              <a:t>public synchronized void decrement() {</a:t>
            </a:r>
          </a:p>
          <a:p>
            <a:pPr marL="0" indent="0">
              <a:buNone/>
            </a:pPr>
            <a:r>
              <a:rPr lang="en-US" sz="800" dirty="0"/>
              <a:t>      number--;</a:t>
            </a:r>
          </a:p>
          <a:p>
            <a:pPr marL="0" indent="0">
              <a:buNone/>
            </a:pPr>
            <a:r>
              <a:rPr lang="en-US" sz="800" dirty="0"/>
              <a:t>      report(number);</a:t>
            </a:r>
          </a:p>
          <a:p>
            <a:pPr marL="0" indent="0">
              <a:buNone/>
            </a:pPr>
            <a:r>
              <a:rPr lang="en-US" sz="800" dirty="0"/>
              <a:t>    }</a:t>
            </a:r>
          </a:p>
          <a:p>
            <a:pPr marL="0" indent="0">
              <a:buNone/>
            </a:pPr>
            <a:r>
              <a:rPr lang="en-US" sz="800" dirty="0"/>
              <a:t>    </a:t>
            </a:r>
            <a:r>
              <a:rPr lang="en-US" sz="800" b="1" dirty="0"/>
              <a:t>public void report(</a:t>
            </a:r>
            <a:r>
              <a:rPr lang="en-US" sz="800" b="1" dirty="0" err="1"/>
              <a:t>int</a:t>
            </a:r>
            <a:r>
              <a:rPr lang="en-US" sz="800" b="1" dirty="0"/>
              <a:t> n) {</a:t>
            </a:r>
          </a:p>
          <a:p>
            <a:pPr marL="0" indent="0">
              <a:buNone/>
            </a:pPr>
            <a:r>
              <a:rPr lang="en-US" sz="800" dirty="0"/>
              <a:t>      total++;</a:t>
            </a:r>
          </a:p>
          <a:p>
            <a:pPr marL="0" indent="0">
              <a:buNone/>
            </a:pPr>
            <a:r>
              <a:rPr lang="en-US" sz="800" dirty="0"/>
              <a:t>      </a:t>
            </a:r>
            <a:r>
              <a:rPr lang="en-US" sz="800" b="1" dirty="0"/>
              <a:t>if (n == previous)</a:t>
            </a:r>
          </a:p>
          <a:p>
            <a:pPr marL="0" indent="0">
              <a:buNone/>
            </a:pPr>
            <a:r>
              <a:rPr lang="en-US" sz="800" dirty="0"/>
              <a:t>      {</a:t>
            </a:r>
          </a:p>
          <a:p>
            <a:pPr marL="0" indent="0">
              <a:buNone/>
            </a:pPr>
            <a:r>
              <a:rPr lang="en-US" sz="800" dirty="0"/>
              <a:t>        </a:t>
            </a:r>
            <a:r>
              <a:rPr lang="en-US" sz="800" dirty="0" err="1"/>
              <a:t>System.</a:t>
            </a:r>
            <a:r>
              <a:rPr lang="en-US" sz="800" b="1" i="1" dirty="0" err="1"/>
              <a:t>out.println</a:t>
            </a:r>
            <a:r>
              <a:rPr lang="en-US" sz="800" b="1" i="1" dirty="0"/>
              <a:t>(++errors + "\t" +total);</a:t>
            </a:r>
          </a:p>
          <a:p>
            <a:pPr marL="0" indent="0">
              <a:buNone/>
            </a:pPr>
            <a:r>
              <a:rPr lang="en-US" sz="800" dirty="0" err="1"/>
              <a:t>System.</a:t>
            </a:r>
            <a:r>
              <a:rPr lang="en-US" sz="800" i="1" dirty="0" err="1"/>
              <a:t>exit</a:t>
            </a:r>
            <a:r>
              <a:rPr lang="en-US" sz="800" i="1" dirty="0"/>
              <a:t>(0);</a:t>
            </a:r>
          </a:p>
          <a:p>
            <a:pPr marL="0" indent="0">
              <a:buNone/>
            </a:pPr>
            <a:r>
              <a:rPr lang="en-US" sz="800" dirty="0"/>
              <a:t>      }</a:t>
            </a:r>
          </a:p>
          <a:p>
            <a:pPr marL="0" indent="0">
              <a:buNone/>
            </a:pPr>
            <a:r>
              <a:rPr lang="en-US" sz="800" dirty="0"/>
              <a:t>      </a:t>
            </a:r>
            <a:r>
              <a:rPr lang="en-US" sz="800" b="1" dirty="0"/>
              <a:t>if (n%100000 == 0)</a:t>
            </a:r>
          </a:p>
          <a:p>
            <a:pPr marL="0" indent="0">
              <a:buNone/>
            </a:pPr>
            <a:r>
              <a:rPr lang="en-US" sz="800" dirty="0"/>
              <a:t>        </a:t>
            </a:r>
            <a:r>
              <a:rPr lang="en-US" sz="800" dirty="0" err="1"/>
              <a:t>System.</a:t>
            </a:r>
            <a:r>
              <a:rPr lang="en-US" sz="800" b="1" i="1" dirty="0" err="1"/>
              <a:t>out.println</a:t>
            </a:r>
            <a:r>
              <a:rPr lang="en-US" sz="800" b="1" i="1" dirty="0"/>
              <a:t>(n + "\t" + "no error    " +total);</a:t>
            </a:r>
          </a:p>
          <a:p>
            <a:pPr marL="0" indent="0">
              <a:buNone/>
            </a:pPr>
            <a:r>
              <a:rPr lang="en-US" sz="800" dirty="0"/>
              <a:t>      previous = n;</a:t>
            </a:r>
          </a:p>
          <a:p>
            <a:pPr marL="0" indent="0">
              <a:buNone/>
            </a:pPr>
            <a:r>
              <a:rPr lang="en-US" sz="800" dirty="0"/>
              <a:t>    }</a:t>
            </a:r>
          </a:p>
          <a:p>
            <a:pPr marL="0" indent="0">
              <a:buNone/>
            </a:pPr>
            <a:r>
              <a:rPr lang="en-US" sz="800" dirty="0"/>
              <a:t>  }</a:t>
            </a:r>
          </a:p>
          <a:p>
            <a:pPr marL="0" indent="0">
              <a:buNone/>
            </a:pPr>
            <a:r>
              <a:rPr lang="en-US" sz="800" dirty="0"/>
              <a:t>  </a:t>
            </a:r>
            <a:r>
              <a:rPr lang="en-US" sz="800" b="1" dirty="0"/>
              <a:t>class Plus extends Thread {</a:t>
            </a:r>
          </a:p>
          <a:p>
            <a:pPr marL="0" indent="0">
              <a:buNone/>
            </a:pPr>
            <a:r>
              <a:rPr lang="en-US" sz="800" dirty="0"/>
              <a:t>     Buffer </a:t>
            </a:r>
            <a:r>
              <a:rPr lang="en-US" sz="800" dirty="0" err="1"/>
              <a:t>buf</a:t>
            </a:r>
            <a:r>
              <a:rPr lang="en-US" sz="800" dirty="0"/>
              <a:t>;</a:t>
            </a:r>
          </a:p>
          <a:p>
            <a:pPr marL="0" indent="0">
              <a:buNone/>
            </a:pPr>
            <a:r>
              <a:rPr lang="en-US" sz="800" dirty="0"/>
              <a:t>     Plus(Buffer b) { </a:t>
            </a:r>
          </a:p>
          <a:p>
            <a:pPr marL="0" indent="0">
              <a:buNone/>
            </a:pPr>
            <a:r>
              <a:rPr lang="en-US" sz="800" dirty="0"/>
              <a:t>       </a:t>
            </a:r>
            <a:r>
              <a:rPr lang="en-US" sz="800" dirty="0" err="1"/>
              <a:t>buf</a:t>
            </a:r>
            <a:r>
              <a:rPr lang="en-US" sz="800" dirty="0"/>
              <a:t>=b;</a:t>
            </a:r>
          </a:p>
          <a:p>
            <a:pPr marL="0" indent="0">
              <a:buNone/>
            </a:pPr>
            <a:r>
              <a:rPr lang="en-US" sz="800" dirty="0"/>
              <a:t>     }</a:t>
            </a:r>
          </a:p>
          <a:p>
            <a:pPr marL="0" indent="0">
              <a:buNone/>
            </a:pPr>
            <a:r>
              <a:rPr lang="en-US" sz="800" dirty="0"/>
              <a:t>     </a:t>
            </a:r>
            <a:r>
              <a:rPr lang="en-US" sz="800" b="1" dirty="0"/>
              <a:t>public void run() {</a:t>
            </a:r>
          </a:p>
          <a:p>
            <a:pPr marL="0" indent="0">
              <a:buNone/>
            </a:pPr>
            <a:r>
              <a:rPr lang="en-US" sz="800" dirty="0"/>
              <a:t>       </a:t>
            </a:r>
            <a:r>
              <a:rPr lang="en-US" sz="800" b="1" dirty="0"/>
              <a:t>while (true)</a:t>
            </a:r>
          </a:p>
          <a:p>
            <a:pPr marL="0" indent="0">
              <a:buNone/>
            </a:pPr>
            <a:r>
              <a:rPr lang="en-US" sz="800" dirty="0"/>
              <a:t>          </a:t>
            </a:r>
            <a:r>
              <a:rPr lang="en-US" sz="800" dirty="0" err="1"/>
              <a:t>buf.increment</a:t>
            </a:r>
            <a:r>
              <a:rPr lang="en-US" sz="800" dirty="0"/>
              <a:t>();</a:t>
            </a:r>
          </a:p>
          <a:p>
            <a:pPr marL="0" indent="0">
              <a:buNone/>
            </a:pPr>
            <a:r>
              <a:rPr lang="en-US" sz="800" dirty="0"/>
              <a:t>       }</a:t>
            </a:r>
          </a:p>
          <a:p>
            <a:pPr marL="0" indent="0">
              <a:buNone/>
            </a:pPr>
            <a:r>
              <a:rPr lang="en-US" sz="800" dirty="0"/>
              <a:t>  }</a:t>
            </a:r>
          </a:p>
          <a:p>
            <a:pPr marL="0" indent="0">
              <a:buNone/>
            </a:pPr>
            <a:r>
              <a:rPr lang="en-US" sz="800" dirty="0"/>
              <a:t>  </a:t>
            </a:r>
            <a:r>
              <a:rPr lang="en-US" sz="800" b="1" dirty="0"/>
              <a:t>class Minus extends Thread {</a:t>
            </a:r>
          </a:p>
          <a:p>
            <a:pPr marL="0" indent="0">
              <a:buNone/>
            </a:pPr>
            <a:r>
              <a:rPr lang="en-US" sz="800" dirty="0"/>
              <a:t>     Buffer </a:t>
            </a:r>
            <a:r>
              <a:rPr lang="en-US" sz="800" dirty="0" err="1"/>
              <a:t>buf</a:t>
            </a:r>
            <a:r>
              <a:rPr lang="en-US" sz="800" dirty="0"/>
              <a:t>;</a:t>
            </a:r>
          </a:p>
          <a:p>
            <a:pPr marL="0" indent="0">
              <a:buNone/>
            </a:pPr>
            <a:r>
              <a:rPr lang="en-US" sz="800" dirty="0"/>
              <a:t>     Minus(Buffer b) { </a:t>
            </a:r>
          </a:p>
          <a:p>
            <a:pPr marL="0" indent="0">
              <a:buNone/>
            </a:pPr>
            <a:r>
              <a:rPr lang="en-US" sz="800" dirty="0"/>
              <a:t>       </a:t>
            </a:r>
            <a:r>
              <a:rPr lang="en-US" sz="800" dirty="0" err="1"/>
              <a:t>buf</a:t>
            </a:r>
            <a:r>
              <a:rPr lang="en-US" sz="800" dirty="0"/>
              <a:t>=b; </a:t>
            </a:r>
          </a:p>
          <a:p>
            <a:pPr marL="0" indent="0">
              <a:buNone/>
            </a:pPr>
            <a:r>
              <a:rPr lang="en-US" sz="800" dirty="0"/>
              <a:t>     }</a:t>
            </a:r>
          </a:p>
          <a:p>
            <a:pPr marL="0" indent="0">
              <a:buNone/>
            </a:pPr>
            <a:r>
              <a:rPr lang="en-US" sz="800" dirty="0"/>
              <a:t>     </a:t>
            </a:r>
            <a:r>
              <a:rPr lang="en-US" sz="800" b="1" dirty="0"/>
              <a:t>public void run() { </a:t>
            </a:r>
          </a:p>
          <a:p>
            <a:pPr marL="0" indent="0">
              <a:buNone/>
            </a:pPr>
            <a:r>
              <a:rPr lang="en-US" sz="800" dirty="0"/>
              <a:t>       </a:t>
            </a:r>
            <a:r>
              <a:rPr lang="en-US" sz="800" b="1" dirty="0"/>
              <a:t>while (true)</a:t>
            </a:r>
          </a:p>
          <a:p>
            <a:pPr marL="0" indent="0">
              <a:buNone/>
            </a:pPr>
            <a:r>
              <a:rPr lang="en-US" sz="800" dirty="0"/>
              <a:t>         </a:t>
            </a:r>
            <a:r>
              <a:rPr lang="en-US" sz="800" dirty="0" err="1"/>
              <a:t>buf.decrement</a:t>
            </a:r>
            <a:r>
              <a:rPr lang="en-US" sz="800" dirty="0"/>
              <a:t>();</a:t>
            </a:r>
          </a:p>
          <a:p>
            <a:pPr marL="0" indent="0">
              <a:buNone/>
            </a:pPr>
            <a:r>
              <a:rPr lang="en-US" sz="800" dirty="0"/>
              <a:t>     }</a:t>
            </a:r>
          </a:p>
          <a:p>
            <a:pPr marL="0" indent="0">
              <a:buNone/>
            </a:pPr>
            <a:r>
              <a:rPr lang="en-US" sz="800" dirty="0"/>
              <a:t>  }</a:t>
            </a:r>
          </a:p>
          <a:p>
            <a:pPr marL="0" indent="0">
              <a:buNone/>
            </a:pPr>
            <a:r>
              <a:rPr lang="en-US" sz="800" dirty="0"/>
              <a:t>  </a:t>
            </a:r>
            <a:r>
              <a:rPr lang="en-US" sz="800" b="1" dirty="0"/>
              <a:t>public static void main(String[] </a:t>
            </a:r>
            <a:r>
              <a:rPr lang="en-US" sz="800" b="1" dirty="0" err="1"/>
              <a:t>argv</a:t>
            </a:r>
            <a:r>
              <a:rPr lang="en-US" sz="800" b="1" dirty="0"/>
              <a:t>) {</a:t>
            </a:r>
          </a:p>
          <a:p>
            <a:pPr marL="0" indent="0">
              <a:buNone/>
            </a:pPr>
            <a:r>
              <a:rPr lang="en-US" sz="800" dirty="0"/>
              <a:t>    </a:t>
            </a:r>
            <a:r>
              <a:rPr lang="en-US" sz="800" dirty="0" err="1"/>
              <a:t>Criticalproblem_Correct</a:t>
            </a:r>
            <a:r>
              <a:rPr lang="en-US" sz="800" dirty="0"/>
              <a:t> </a:t>
            </a:r>
            <a:r>
              <a:rPr lang="en-US" sz="800" dirty="0" err="1"/>
              <a:t>tr</a:t>
            </a:r>
            <a:r>
              <a:rPr lang="en-US" sz="800" dirty="0"/>
              <a:t> = </a:t>
            </a:r>
            <a:r>
              <a:rPr lang="en-US" sz="800" b="1" dirty="0"/>
              <a:t>new </a:t>
            </a:r>
            <a:r>
              <a:rPr lang="en-US" sz="800" b="1" dirty="0" err="1"/>
              <a:t>Criticalproblem_Correct</a:t>
            </a:r>
            <a:r>
              <a:rPr lang="en-US" sz="800" b="1" dirty="0"/>
              <a:t>();</a:t>
            </a:r>
          </a:p>
          <a:p>
            <a:pPr marL="0" indent="0">
              <a:buNone/>
            </a:pPr>
            <a:r>
              <a:rPr lang="en-US" sz="800" dirty="0"/>
              <a:t>    Buffer b = </a:t>
            </a:r>
            <a:r>
              <a:rPr lang="en-US" sz="800" dirty="0" err="1"/>
              <a:t>tr.</a:t>
            </a:r>
            <a:r>
              <a:rPr lang="en-US" sz="800" b="1" dirty="0" err="1"/>
              <a:t>new</a:t>
            </a:r>
            <a:r>
              <a:rPr lang="en-US" sz="800" b="1" dirty="0"/>
              <a:t> Buffer();</a:t>
            </a:r>
          </a:p>
          <a:p>
            <a:pPr marL="0" indent="0">
              <a:buNone/>
            </a:pPr>
            <a:r>
              <a:rPr lang="en-US" sz="800" dirty="0"/>
              <a:t>    Plus p = </a:t>
            </a:r>
            <a:r>
              <a:rPr lang="en-US" sz="800" dirty="0" err="1"/>
              <a:t>tr.</a:t>
            </a:r>
            <a:r>
              <a:rPr lang="en-US" sz="800" b="1" dirty="0" err="1"/>
              <a:t>new</a:t>
            </a:r>
            <a:r>
              <a:rPr lang="en-US" sz="800" b="1" dirty="0"/>
              <a:t> Plus(b);</a:t>
            </a:r>
          </a:p>
          <a:p>
            <a:pPr marL="0" indent="0">
              <a:buNone/>
            </a:pPr>
            <a:r>
              <a:rPr lang="en-US" sz="800" dirty="0"/>
              <a:t>    Minus m = </a:t>
            </a:r>
            <a:r>
              <a:rPr lang="en-US" sz="800" dirty="0" err="1"/>
              <a:t>tr.</a:t>
            </a:r>
            <a:r>
              <a:rPr lang="en-US" sz="800" b="1" dirty="0" err="1"/>
              <a:t>new</a:t>
            </a:r>
            <a:r>
              <a:rPr lang="en-US" sz="800" b="1" dirty="0"/>
              <a:t> Minus(b);</a:t>
            </a:r>
          </a:p>
          <a:p>
            <a:pPr marL="0" indent="0">
              <a:buNone/>
            </a:pPr>
            <a:r>
              <a:rPr lang="en-US" sz="800" dirty="0"/>
              <a:t>    </a:t>
            </a:r>
            <a:r>
              <a:rPr lang="en-US" sz="800" dirty="0" err="1"/>
              <a:t>p.start</a:t>
            </a:r>
            <a:r>
              <a:rPr lang="en-US" sz="800" dirty="0"/>
              <a:t>();</a:t>
            </a:r>
          </a:p>
          <a:p>
            <a:pPr marL="0" indent="0">
              <a:buNone/>
            </a:pPr>
            <a:r>
              <a:rPr lang="en-US" sz="800" dirty="0"/>
              <a:t>    </a:t>
            </a:r>
            <a:r>
              <a:rPr lang="en-US" sz="800" dirty="0" err="1"/>
              <a:t>m.start</a:t>
            </a:r>
            <a:r>
              <a:rPr lang="en-US" sz="800" dirty="0"/>
              <a:t>();</a:t>
            </a:r>
          </a:p>
          <a:p>
            <a:pPr marL="0" indent="0">
              <a:buNone/>
            </a:pPr>
            <a:r>
              <a:rPr lang="en-US" sz="800" dirty="0"/>
              <a:t>  }</a:t>
            </a:r>
          </a:p>
          <a:p>
            <a:pPr marL="0" indent="0">
              <a:buNone/>
            </a:pPr>
            <a:r>
              <a:rPr lang="en-US" sz="800" dirty="0"/>
              <a:t>}</a:t>
            </a:r>
            <a:endParaRPr lang="en-US" dirty="0"/>
          </a:p>
        </p:txBody>
      </p:sp>
    </p:spTree>
    <p:extLst>
      <p:ext uri="{BB962C8B-B14F-4D97-AF65-F5344CB8AC3E}">
        <p14:creationId xmlns:p14="http://schemas.microsoft.com/office/powerpoint/2010/main" val="924955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B</a:t>
            </a:r>
            <a:r>
              <a:rPr lang="en-US" dirty="0" smtClean="0"/>
              <a:t>lock</a:t>
            </a:r>
            <a:endParaRPr lang="en-US" dirty="0"/>
          </a:p>
        </p:txBody>
      </p:sp>
      <p:sp>
        <p:nvSpPr>
          <p:cNvPr id="3" name="Content Placeholder 2"/>
          <p:cNvSpPr>
            <a:spLocks noGrp="1"/>
          </p:cNvSpPr>
          <p:nvPr>
            <p:ph idx="1"/>
          </p:nvPr>
        </p:nvSpPr>
        <p:spPr/>
        <p:txBody>
          <a:bodyPr/>
          <a:lstStyle/>
          <a:p>
            <a:r>
              <a:rPr lang="en-US" dirty="0"/>
              <a:t>Synchronized block can be used to perform synchronization on any specific resource of the method.</a:t>
            </a:r>
          </a:p>
          <a:p>
            <a:r>
              <a:rPr lang="en-US" dirty="0"/>
              <a:t>Suppose you have 50 lines of code in your method, but you want to synchronize only 5 lines, you can use synchronized block.</a:t>
            </a:r>
          </a:p>
          <a:p>
            <a:r>
              <a:rPr lang="en-US" dirty="0"/>
              <a:t>If you put all the codes of the method in the synchronized block, it will work same as the synchronized method.</a:t>
            </a:r>
          </a:p>
          <a:p>
            <a:endParaRPr lang="en-US" dirty="0"/>
          </a:p>
        </p:txBody>
      </p:sp>
    </p:spTree>
    <p:extLst>
      <p:ext uri="{BB962C8B-B14F-4D97-AF65-F5344CB8AC3E}">
        <p14:creationId xmlns:p14="http://schemas.microsoft.com/office/powerpoint/2010/main" val="8636848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B</a:t>
            </a:r>
            <a:r>
              <a:rPr lang="en-US" dirty="0" smtClean="0"/>
              <a:t>lock</a:t>
            </a:r>
            <a:endParaRPr lang="en-US" dirty="0"/>
          </a:p>
        </p:txBody>
      </p:sp>
      <p:sp>
        <p:nvSpPr>
          <p:cNvPr id="3" name="Content Placeholder 2"/>
          <p:cNvSpPr>
            <a:spLocks noGrp="1"/>
          </p:cNvSpPr>
          <p:nvPr>
            <p:ph idx="1"/>
          </p:nvPr>
        </p:nvSpPr>
        <p:spPr/>
        <p:txBody>
          <a:bodyPr/>
          <a:lstStyle/>
          <a:p>
            <a:pPr marL="0" indent="0">
              <a:buNone/>
            </a:pPr>
            <a:r>
              <a:rPr lang="en-US" sz="1800" b="1" dirty="0"/>
              <a:t>synchronized</a:t>
            </a:r>
            <a:r>
              <a:rPr lang="en-US" sz="1800" dirty="0"/>
              <a:t> (object reference expression) {   </a:t>
            </a:r>
          </a:p>
          <a:p>
            <a:pPr marL="0" indent="0">
              <a:buNone/>
            </a:pPr>
            <a:r>
              <a:rPr lang="en-US" sz="1800" dirty="0"/>
              <a:t>  //code block   </a:t>
            </a:r>
          </a:p>
          <a:p>
            <a:pPr marL="0" indent="0">
              <a:buNone/>
            </a:pPr>
            <a:r>
              <a:rPr lang="en-US" sz="1800" dirty="0"/>
              <a:t>}  </a:t>
            </a:r>
          </a:p>
          <a:p>
            <a:pPr marL="0" indent="0">
              <a:buNone/>
            </a:pPr>
            <a:r>
              <a:rPr lang="en-US" sz="1800" b="1" dirty="0"/>
              <a:t>void</a:t>
            </a:r>
            <a:r>
              <a:rPr lang="en-US" sz="1800" dirty="0"/>
              <a:t> </a:t>
            </a:r>
            <a:r>
              <a:rPr lang="en-US" sz="1800" dirty="0" err="1" smtClean="0"/>
              <a:t>myMethod</a:t>
            </a:r>
            <a:r>
              <a:rPr lang="en-US" sz="1800" dirty="0" smtClean="0"/>
              <a:t>(</a:t>
            </a:r>
            <a:r>
              <a:rPr lang="en-US" sz="1800" b="1" dirty="0" err="1" smtClean="0"/>
              <a:t>int</a:t>
            </a:r>
            <a:r>
              <a:rPr lang="en-US" sz="1800" dirty="0"/>
              <a:t> n</a:t>
            </a:r>
            <a:r>
              <a:rPr lang="en-US" sz="1800" dirty="0" smtClean="0"/>
              <a:t>)</a:t>
            </a:r>
          </a:p>
          <a:p>
            <a:pPr marL="0" indent="0">
              <a:buNone/>
            </a:pPr>
            <a:r>
              <a:rPr lang="en-US" sz="1800" dirty="0" smtClean="0"/>
              <a:t>{</a:t>
            </a:r>
            <a:r>
              <a:rPr lang="en-US" sz="1800" dirty="0"/>
              <a:t>  </a:t>
            </a:r>
          </a:p>
          <a:p>
            <a:pPr marL="0" indent="0">
              <a:buNone/>
            </a:pPr>
            <a:r>
              <a:rPr lang="en-US" sz="1800" dirty="0"/>
              <a:t>   </a:t>
            </a:r>
            <a:r>
              <a:rPr lang="en-US" sz="1800" b="1" dirty="0"/>
              <a:t>synchronized</a:t>
            </a:r>
            <a:r>
              <a:rPr lang="en-US" sz="1800" dirty="0"/>
              <a:t>(</a:t>
            </a:r>
            <a:r>
              <a:rPr lang="en-US" sz="1800" b="1" dirty="0"/>
              <a:t>this</a:t>
            </a:r>
            <a:r>
              <a:rPr lang="en-US" sz="1800" dirty="0"/>
              <a:t>){//synchronized block  </a:t>
            </a:r>
          </a:p>
          <a:p>
            <a:pPr marL="0" indent="0">
              <a:buNone/>
            </a:pPr>
            <a:r>
              <a:rPr lang="en-US" sz="1800" dirty="0"/>
              <a:t>     }  </a:t>
            </a:r>
          </a:p>
          <a:p>
            <a:pPr marL="0" indent="0">
              <a:buNone/>
            </a:pPr>
            <a:r>
              <a:rPr lang="en-US" sz="1800" dirty="0" smtClean="0"/>
              <a:t>}</a:t>
            </a:r>
            <a:r>
              <a:rPr lang="en-US" sz="1800" dirty="0"/>
              <a:t>  </a:t>
            </a:r>
          </a:p>
          <a:p>
            <a:endParaRPr lang="en-US" dirty="0"/>
          </a:p>
        </p:txBody>
      </p:sp>
    </p:spTree>
    <p:extLst>
      <p:ext uri="{BB962C8B-B14F-4D97-AF65-F5344CB8AC3E}">
        <p14:creationId xmlns:p14="http://schemas.microsoft.com/office/powerpoint/2010/main" val="15953490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a:t>Inter-thread C</a:t>
            </a:r>
            <a:r>
              <a:rPr lang="en-US" dirty="0" smtClean="0"/>
              <a:t>ommunication</a:t>
            </a:r>
            <a:endParaRPr lang="en-US" dirty="0"/>
          </a:p>
        </p:txBody>
      </p:sp>
      <p:sp>
        <p:nvSpPr>
          <p:cNvPr id="3" name="Content Placeholder 2"/>
          <p:cNvSpPr>
            <a:spLocks noGrp="1"/>
          </p:cNvSpPr>
          <p:nvPr>
            <p:ph idx="1"/>
          </p:nvPr>
        </p:nvSpPr>
        <p:spPr>
          <a:xfrm>
            <a:off x="467544" y="1700808"/>
            <a:ext cx="8229600" cy="4389437"/>
          </a:xfrm>
        </p:spPr>
        <p:txBody>
          <a:bodyPr/>
          <a:lstStyle/>
          <a:p>
            <a:r>
              <a:rPr lang="en-US" sz="2400" b="1" dirty="0"/>
              <a:t>Inter-thread communication</a:t>
            </a:r>
            <a:r>
              <a:rPr lang="en-US" sz="2400" dirty="0"/>
              <a:t> or </a:t>
            </a:r>
            <a:r>
              <a:rPr lang="en-US" sz="2400" b="1" dirty="0"/>
              <a:t>Co-operation</a:t>
            </a:r>
            <a:r>
              <a:rPr lang="en-US" sz="2400" dirty="0"/>
              <a:t> is all about allowing synchronized threads to communicate with each other.</a:t>
            </a:r>
          </a:p>
          <a:p>
            <a:r>
              <a:rPr lang="en-US" sz="2400" dirty="0"/>
              <a:t>Cooperation </a:t>
            </a:r>
            <a:r>
              <a:rPr lang="en-US" sz="2400" dirty="0" smtClean="0"/>
              <a:t>is </a:t>
            </a:r>
            <a:r>
              <a:rPr lang="en-US" sz="2400" dirty="0"/>
              <a:t>a mechanism in which a thread is paused running in its critical section and another thread is allowed to enter (or lock) in the same critical section to be executed</a:t>
            </a:r>
            <a:r>
              <a:rPr lang="en-US" sz="2400" dirty="0" smtClean="0"/>
              <a:t>.</a:t>
            </a:r>
          </a:p>
          <a:p>
            <a:r>
              <a:rPr lang="en-US" sz="2400" dirty="0" smtClean="0"/>
              <a:t>It </a:t>
            </a:r>
            <a:r>
              <a:rPr lang="en-US" sz="2400" dirty="0"/>
              <a:t>is implemented by </a:t>
            </a:r>
            <a:r>
              <a:rPr lang="en-US" sz="2400" dirty="0" smtClean="0"/>
              <a:t>methods </a:t>
            </a:r>
            <a:r>
              <a:rPr lang="en-US" sz="2400" dirty="0"/>
              <a:t>of </a:t>
            </a:r>
            <a:r>
              <a:rPr lang="en-US" sz="2400" b="1" dirty="0"/>
              <a:t>Object </a:t>
            </a:r>
            <a:r>
              <a:rPr lang="en-US" sz="2400" b="1" dirty="0" smtClean="0"/>
              <a:t>class, they are low level</a:t>
            </a:r>
            <a:r>
              <a:rPr lang="en-US" sz="2400" dirty="0" smtClean="0"/>
              <a:t>: </a:t>
            </a:r>
            <a:endParaRPr lang="en-US" sz="2400" dirty="0"/>
          </a:p>
          <a:p>
            <a:pPr lvl="1"/>
            <a:r>
              <a:rPr lang="en-US" dirty="0"/>
              <a:t>wait()</a:t>
            </a:r>
          </a:p>
          <a:p>
            <a:pPr lvl="1"/>
            <a:r>
              <a:rPr lang="en-US" dirty="0"/>
              <a:t>notify()</a:t>
            </a:r>
          </a:p>
          <a:p>
            <a:pPr lvl="1"/>
            <a:r>
              <a:rPr lang="en-US" dirty="0" err="1"/>
              <a:t>notifyAll</a:t>
            </a:r>
            <a:r>
              <a:rPr lang="en-US" dirty="0"/>
              <a:t>()</a:t>
            </a:r>
          </a:p>
          <a:p>
            <a:endParaRPr lang="en-US" dirty="0"/>
          </a:p>
        </p:txBody>
      </p:sp>
    </p:spTree>
    <p:extLst>
      <p:ext uri="{BB962C8B-B14F-4D97-AF65-F5344CB8AC3E}">
        <p14:creationId xmlns:p14="http://schemas.microsoft.com/office/powerpoint/2010/main" val="35136731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wait</a:t>
            </a:r>
            <a:r>
              <a:rPr lang="en-US" b="1" dirty="0"/>
              <a:t>() </a:t>
            </a:r>
            <a:r>
              <a:rPr lang="en-US" b="1" dirty="0" smtClean="0"/>
              <a:t>method</a:t>
            </a:r>
            <a:endParaRPr lang="en-US" dirty="0"/>
          </a:p>
        </p:txBody>
      </p:sp>
      <p:sp>
        <p:nvSpPr>
          <p:cNvPr id="3" name="Content Placeholder 2"/>
          <p:cNvSpPr>
            <a:spLocks noGrp="1"/>
          </p:cNvSpPr>
          <p:nvPr>
            <p:ph idx="1"/>
          </p:nvPr>
        </p:nvSpPr>
        <p:spPr/>
        <p:txBody>
          <a:bodyPr/>
          <a:lstStyle/>
          <a:p>
            <a:r>
              <a:rPr lang="en-US" b="1" dirty="0" smtClean="0"/>
              <a:t>wait</a:t>
            </a:r>
            <a:r>
              <a:rPr lang="en-US" b="1" dirty="0"/>
              <a:t>() method</a:t>
            </a:r>
          </a:p>
          <a:p>
            <a:r>
              <a:rPr lang="en-US" dirty="0"/>
              <a:t>Causes current thread to release the lock and wait until either another thread invokes the notify() method or the </a:t>
            </a:r>
            <a:r>
              <a:rPr lang="en-US" dirty="0" err="1"/>
              <a:t>notifyAll</a:t>
            </a:r>
            <a:r>
              <a:rPr lang="en-US" dirty="0"/>
              <a:t>() method for this object, or a specified amount of time has elapsed.</a:t>
            </a:r>
          </a:p>
          <a:p>
            <a:endParaRPr lang="en-US" dirty="0"/>
          </a:p>
        </p:txBody>
      </p:sp>
    </p:spTree>
    <p:extLst>
      <p:ext uri="{BB962C8B-B14F-4D97-AF65-F5344CB8AC3E}">
        <p14:creationId xmlns:p14="http://schemas.microsoft.com/office/powerpoint/2010/main" val="1277412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wait</a:t>
            </a:r>
            <a:r>
              <a:rPr lang="en-US" b="1" dirty="0"/>
              <a:t>() </a:t>
            </a:r>
            <a:r>
              <a:rPr lang="en-US" b="1" dirty="0" smtClean="0"/>
              <a:t>method</a:t>
            </a:r>
            <a:endParaRPr lang="en-US" dirty="0"/>
          </a:p>
        </p:txBody>
      </p:sp>
      <p:sp>
        <p:nvSpPr>
          <p:cNvPr id="3" name="Content Placeholder 2"/>
          <p:cNvSpPr>
            <a:spLocks noGrp="1"/>
          </p:cNvSpPr>
          <p:nvPr>
            <p:ph idx="1"/>
          </p:nvPr>
        </p:nvSpPr>
        <p:spPr/>
        <p:txBody>
          <a:bodyPr/>
          <a:lstStyle/>
          <a:p>
            <a:r>
              <a:rPr lang="en-US" b="1" dirty="0" smtClean="0"/>
              <a:t>wait</a:t>
            </a:r>
            <a:r>
              <a:rPr lang="en-US" b="1" dirty="0"/>
              <a:t>() method</a:t>
            </a:r>
          </a:p>
          <a:p>
            <a:r>
              <a:rPr lang="en-US" dirty="0"/>
              <a:t>Causes current thread to release the lock and wait until either another thread invokes the notify() method or the </a:t>
            </a:r>
            <a:r>
              <a:rPr lang="en-US" dirty="0" err="1"/>
              <a:t>notifyAll</a:t>
            </a:r>
            <a:r>
              <a:rPr lang="en-US" dirty="0"/>
              <a:t>() method for this object, or a specified amount of time has elapsed</a:t>
            </a:r>
            <a:r>
              <a:rPr lang="en-US" dirty="0" smtClean="0"/>
              <a:t>.</a:t>
            </a:r>
          </a:p>
          <a:p>
            <a:r>
              <a:rPr lang="en-US" dirty="0"/>
              <a:t>The current thread must own this object's monitor, so it must be called from the synchronized method only otherwise it will throw exception.</a:t>
            </a:r>
          </a:p>
          <a:p>
            <a:endParaRPr lang="en-US" dirty="0"/>
          </a:p>
        </p:txBody>
      </p:sp>
    </p:spTree>
    <p:extLst>
      <p:ext uri="{BB962C8B-B14F-4D97-AF65-F5344CB8AC3E}">
        <p14:creationId xmlns:p14="http://schemas.microsoft.com/office/powerpoint/2010/main" val="13247410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notify</a:t>
            </a:r>
            <a:r>
              <a:rPr lang="en-US" b="1" dirty="0"/>
              <a:t>() method</a:t>
            </a:r>
          </a:p>
        </p:txBody>
      </p:sp>
      <p:sp>
        <p:nvSpPr>
          <p:cNvPr id="3" name="Content Placeholder 2"/>
          <p:cNvSpPr>
            <a:spLocks noGrp="1"/>
          </p:cNvSpPr>
          <p:nvPr>
            <p:ph idx="1"/>
          </p:nvPr>
        </p:nvSpPr>
        <p:spPr/>
        <p:txBody>
          <a:bodyPr/>
          <a:lstStyle/>
          <a:p>
            <a:r>
              <a:rPr lang="en-US" b="1" dirty="0" smtClean="0"/>
              <a:t>notify</a:t>
            </a:r>
            <a:r>
              <a:rPr lang="en-US" b="1" dirty="0"/>
              <a:t>() method</a:t>
            </a:r>
          </a:p>
          <a:p>
            <a:r>
              <a:rPr lang="en-US" dirty="0"/>
              <a:t>Wakes up a single thread that is waiting on this object's monitor. If any threads are waiting on this object, one of them is chosen to be awakened. The choice is arbitrary and occurs at the discretion of the implementation. </a:t>
            </a:r>
          </a:p>
          <a:p>
            <a:r>
              <a:rPr lang="en-US" dirty="0"/>
              <a:t>public final void notify()</a:t>
            </a:r>
          </a:p>
          <a:p>
            <a:endParaRPr lang="en-US" dirty="0"/>
          </a:p>
        </p:txBody>
      </p:sp>
    </p:spTree>
    <p:extLst>
      <p:ext uri="{BB962C8B-B14F-4D97-AF65-F5344CB8AC3E}">
        <p14:creationId xmlns:p14="http://schemas.microsoft.com/office/powerpoint/2010/main" val="29426628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notifyAll</a:t>
            </a:r>
            <a:r>
              <a:rPr lang="en-US" b="1" dirty="0"/>
              <a:t>() </a:t>
            </a:r>
            <a:r>
              <a:rPr lang="en-US" b="1" dirty="0" smtClean="0"/>
              <a:t>method</a:t>
            </a:r>
            <a:endParaRPr lang="en-US" dirty="0"/>
          </a:p>
        </p:txBody>
      </p:sp>
      <p:sp>
        <p:nvSpPr>
          <p:cNvPr id="3" name="Content Placeholder 2"/>
          <p:cNvSpPr>
            <a:spLocks noGrp="1"/>
          </p:cNvSpPr>
          <p:nvPr>
            <p:ph idx="1"/>
          </p:nvPr>
        </p:nvSpPr>
        <p:spPr/>
        <p:txBody>
          <a:bodyPr/>
          <a:lstStyle/>
          <a:p>
            <a:r>
              <a:rPr lang="en-US" b="1" dirty="0" err="1" smtClean="0"/>
              <a:t>notifyAll</a:t>
            </a:r>
            <a:r>
              <a:rPr lang="en-US" b="1" dirty="0"/>
              <a:t>() method</a:t>
            </a:r>
          </a:p>
          <a:p>
            <a:r>
              <a:rPr lang="en-US" dirty="0"/>
              <a:t>Wakes up all threads that are waiting on this object's monitor</a:t>
            </a:r>
            <a:r>
              <a:rPr lang="en-US" dirty="0" smtClean="0"/>
              <a:t>.</a:t>
            </a:r>
            <a:endParaRPr lang="en-US" dirty="0"/>
          </a:p>
          <a:p>
            <a:r>
              <a:rPr lang="en-US" dirty="0"/>
              <a:t>public final void </a:t>
            </a:r>
            <a:r>
              <a:rPr lang="en-US" dirty="0" err="1"/>
              <a:t>notifyAll</a:t>
            </a:r>
            <a:r>
              <a:rPr lang="en-US" dirty="0"/>
              <a:t>()</a:t>
            </a:r>
          </a:p>
          <a:p>
            <a:endParaRPr lang="en-US" dirty="0"/>
          </a:p>
        </p:txBody>
      </p:sp>
    </p:spTree>
    <p:extLst>
      <p:ext uri="{BB962C8B-B14F-4D97-AF65-F5344CB8AC3E}">
        <p14:creationId xmlns:p14="http://schemas.microsoft.com/office/powerpoint/2010/main" val="3220332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smtClean="0"/>
              <a:t>Synchronization Example (Java)</a:t>
            </a:r>
            <a:endParaRPr lang="en-US" dirty="0"/>
          </a:p>
        </p:txBody>
      </p:sp>
      <p:sp>
        <p:nvSpPr>
          <p:cNvPr id="3" name="Content Placeholder 2"/>
          <p:cNvSpPr>
            <a:spLocks noGrp="1"/>
          </p:cNvSpPr>
          <p:nvPr>
            <p:ph idx="1"/>
          </p:nvPr>
        </p:nvSpPr>
        <p:spPr>
          <a:xfrm>
            <a:off x="467544" y="1556792"/>
            <a:ext cx="8229600" cy="4824536"/>
          </a:xfrm>
        </p:spPr>
        <p:txBody>
          <a:bodyPr/>
          <a:lstStyle/>
          <a:p>
            <a:pPr marL="0" indent="0">
              <a:buNone/>
            </a:pPr>
            <a:endParaRPr lang="en-US" sz="800" dirty="0"/>
          </a:p>
          <a:p>
            <a:pPr marL="0" indent="0">
              <a:buNone/>
            </a:pPr>
            <a:r>
              <a:rPr lang="en-US" sz="800" b="1" dirty="0"/>
              <a:t>public class </a:t>
            </a:r>
            <a:r>
              <a:rPr lang="en-US" sz="800" b="1" dirty="0" err="1"/>
              <a:t>CriticalProblem_Wrong</a:t>
            </a:r>
            <a:r>
              <a:rPr lang="en-US" sz="800" b="1" dirty="0"/>
              <a:t> {</a:t>
            </a:r>
          </a:p>
          <a:p>
            <a:pPr marL="0" indent="0">
              <a:buNone/>
            </a:pPr>
            <a:r>
              <a:rPr lang="en-US" sz="800" dirty="0"/>
              <a:t>  </a:t>
            </a:r>
            <a:r>
              <a:rPr lang="en-US" sz="800" b="1" dirty="0"/>
              <a:t>class Buffer {          </a:t>
            </a:r>
          </a:p>
          <a:p>
            <a:pPr marL="0" indent="0">
              <a:buNone/>
            </a:pPr>
            <a:r>
              <a:rPr lang="en-US" sz="800" dirty="0"/>
              <a:t>    </a:t>
            </a:r>
            <a:r>
              <a:rPr lang="en-US" sz="800" b="1" dirty="0" err="1"/>
              <a:t>int</a:t>
            </a:r>
            <a:r>
              <a:rPr lang="en-US" sz="800" b="1" dirty="0"/>
              <a:t> number = 0;        // the number to increase or decrease</a:t>
            </a:r>
          </a:p>
          <a:p>
            <a:pPr marL="0" indent="0">
              <a:buNone/>
            </a:pPr>
            <a:r>
              <a:rPr lang="en-US" sz="800" dirty="0"/>
              <a:t>    </a:t>
            </a:r>
            <a:r>
              <a:rPr lang="en-US" sz="800" b="1" dirty="0" err="1"/>
              <a:t>int</a:t>
            </a:r>
            <a:r>
              <a:rPr lang="en-US" sz="800" b="1" dirty="0"/>
              <a:t> previous = 0;</a:t>
            </a:r>
          </a:p>
          <a:p>
            <a:pPr marL="0" indent="0">
              <a:buNone/>
            </a:pPr>
            <a:r>
              <a:rPr lang="en-US" sz="800" dirty="0"/>
              <a:t>    </a:t>
            </a:r>
            <a:r>
              <a:rPr lang="en-US" sz="800" b="1" dirty="0" err="1"/>
              <a:t>int</a:t>
            </a:r>
            <a:r>
              <a:rPr lang="en-US" sz="800" b="1" dirty="0"/>
              <a:t> total = 0;         // total number of operations performed</a:t>
            </a:r>
          </a:p>
          <a:p>
            <a:pPr marL="0" indent="0">
              <a:buNone/>
            </a:pPr>
            <a:r>
              <a:rPr lang="en-US" sz="800" dirty="0"/>
              <a:t>    </a:t>
            </a:r>
            <a:r>
              <a:rPr lang="en-US" sz="800" b="1" dirty="0" err="1"/>
              <a:t>int</a:t>
            </a:r>
            <a:r>
              <a:rPr lang="en-US" sz="800" b="1" dirty="0"/>
              <a:t> errors = 0;        // number of errors</a:t>
            </a:r>
          </a:p>
          <a:p>
            <a:pPr marL="0" indent="0">
              <a:buNone/>
            </a:pPr>
            <a:endParaRPr lang="en-US" sz="800" dirty="0"/>
          </a:p>
          <a:p>
            <a:pPr marL="0" indent="0">
              <a:buNone/>
            </a:pPr>
            <a:r>
              <a:rPr lang="en-US" sz="800" dirty="0"/>
              <a:t>    </a:t>
            </a:r>
            <a:r>
              <a:rPr lang="en-US" sz="800" b="1" dirty="0"/>
              <a:t>public void increment() {</a:t>
            </a:r>
          </a:p>
          <a:p>
            <a:pPr marL="0" indent="0">
              <a:buNone/>
            </a:pPr>
            <a:r>
              <a:rPr lang="en-US" sz="800" dirty="0"/>
              <a:t>      number++;</a:t>
            </a:r>
          </a:p>
          <a:p>
            <a:pPr marL="0" indent="0">
              <a:buNone/>
            </a:pPr>
            <a:r>
              <a:rPr lang="en-US" sz="800" dirty="0"/>
              <a:t>      report(number);</a:t>
            </a:r>
          </a:p>
          <a:p>
            <a:pPr marL="0" indent="0">
              <a:buNone/>
            </a:pPr>
            <a:r>
              <a:rPr lang="en-US" sz="800" dirty="0"/>
              <a:t>    }</a:t>
            </a:r>
          </a:p>
          <a:p>
            <a:pPr marL="0" indent="0">
              <a:buNone/>
            </a:pPr>
            <a:r>
              <a:rPr lang="en-US" sz="800" dirty="0"/>
              <a:t>    </a:t>
            </a:r>
            <a:r>
              <a:rPr lang="en-US" sz="800" b="1" dirty="0"/>
              <a:t>public void decrement() {</a:t>
            </a:r>
          </a:p>
          <a:p>
            <a:pPr marL="0" indent="0">
              <a:buNone/>
            </a:pPr>
            <a:r>
              <a:rPr lang="en-US" sz="800" dirty="0"/>
              <a:t>      number--;</a:t>
            </a:r>
          </a:p>
          <a:p>
            <a:pPr marL="0" indent="0">
              <a:buNone/>
            </a:pPr>
            <a:r>
              <a:rPr lang="en-US" sz="800" dirty="0"/>
              <a:t>      report(number);</a:t>
            </a:r>
          </a:p>
          <a:p>
            <a:pPr marL="0" indent="0">
              <a:buNone/>
            </a:pPr>
            <a:r>
              <a:rPr lang="en-US" sz="800" dirty="0"/>
              <a:t>    }</a:t>
            </a:r>
          </a:p>
          <a:p>
            <a:pPr marL="0" indent="0">
              <a:buNone/>
            </a:pPr>
            <a:r>
              <a:rPr lang="en-US" sz="800" dirty="0"/>
              <a:t>    </a:t>
            </a:r>
            <a:r>
              <a:rPr lang="en-US" sz="800" b="1" dirty="0"/>
              <a:t>public void report(</a:t>
            </a:r>
            <a:r>
              <a:rPr lang="en-US" sz="800" b="1" dirty="0" err="1"/>
              <a:t>int</a:t>
            </a:r>
            <a:r>
              <a:rPr lang="en-US" sz="800" b="1" dirty="0"/>
              <a:t> n) {</a:t>
            </a:r>
          </a:p>
          <a:p>
            <a:pPr marL="0" indent="0">
              <a:buNone/>
            </a:pPr>
            <a:r>
              <a:rPr lang="en-US" sz="800" dirty="0"/>
              <a:t>      total++;</a:t>
            </a:r>
          </a:p>
          <a:p>
            <a:pPr marL="0" indent="0">
              <a:buNone/>
            </a:pPr>
            <a:r>
              <a:rPr lang="en-US" sz="800" dirty="0"/>
              <a:t>      </a:t>
            </a:r>
            <a:r>
              <a:rPr lang="en-US" sz="800" b="1" dirty="0"/>
              <a:t>if (n == previous)</a:t>
            </a:r>
          </a:p>
          <a:p>
            <a:pPr marL="0" indent="0">
              <a:buNone/>
            </a:pPr>
            <a:r>
              <a:rPr lang="en-US" sz="800" dirty="0"/>
              <a:t>        </a:t>
            </a:r>
            <a:r>
              <a:rPr lang="en-US" sz="800" dirty="0" err="1"/>
              <a:t>System.</a:t>
            </a:r>
            <a:r>
              <a:rPr lang="en-US" sz="800" b="1" i="1" dirty="0" err="1"/>
              <a:t>out.println</a:t>
            </a:r>
            <a:r>
              <a:rPr lang="en-US" sz="800" b="1" i="1" dirty="0"/>
              <a:t>(++errors + "\t" +total);</a:t>
            </a:r>
          </a:p>
          <a:p>
            <a:pPr marL="0" indent="0">
              <a:buNone/>
            </a:pPr>
            <a:r>
              <a:rPr lang="en-US" sz="800" dirty="0"/>
              <a:t>      previous = n;</a:t>
            </a:r>
          </a:p>
          <a:p>
            <a:pPr marL="0" indent="0">
              <a:buNone/>
            </a:pPr>
            <a:r>
              <a:rPr lang="en-US" sz="800" dirty="0"/>
              <a:t>    }</a:t>
            </a:r>
          </a:p>
          <a:p>
            <a:pPr marL="0" indent="0">
              <a:buNone/>
            </a:pPr>
            <a:r>
              <a:rPr lang="en-US" sz="800" dirty="0"/>
              <a:t>  }</a:t>
            </a:r>
          </a:p>
          <a:p>
            <a:pPr marL="0" indent="0">
              <a:buNone/>
            </a:pPr>
            <a:r>
              <a:rPr lang="en-US" sz="800" dirty="0"/>
              <a:t>  </a:t>
            </a:r>
            <a:r>
              <a:rPr lang="en-US" sz="800" b="1" dirty="0"/>
              <a:t>class Plus extends Thread {</a:t>
            </a:r>
          </a:p>
          <a:p>
            <a:pPr marL="0" indent="0">
              <a:buNone/>
            </a:pPr>
            <a:r>
              <a:rPr lang="en-US" sz="800" dirty="0"/>
              <a:t>     Buffer </a:t>
            </a:r>
            <a:r>
              <a:rPr lang="en-US" sz="800" dirty="0" err="1"/>
              <a:t>buf</a:t>
            </a:r>
            <a:r>
              <a:rPr lang="en-US" sz="800" dirty="0"/>
              <a:t>;</a:t>
            </a:r>
          </a:p>
          <a:p>
            <a:pPr marL="0" indent="0">
              <a:buNone/>
            </a:pPr>
            <a:r>
              <a:rPr lang="en-US" sz="800" dirty="0"/>
              <a:t>     Plus(Buffer b) { </a:t>
            </a:r>
          </a:p>
          <a:p>
            <a:pPr marL="0" indent="0">
              <a:buNone/>
            </a:pPr>
            <a:r>
              <a:rPr lang="en-US" sz="800" dirty="0"/>
              <a:t>       </a:t>
            </a:r>
            <a:r>
              <a:rPr lang="en-US" sz="800" dirty="0" err="1"/>
              <a:t>buf</a:t>
            </a:r>
            <a:r>
              <a:rPr lang="en-US" sz="800" dirty="0"/>
              <a:t>=b;</a:t>
            </a:r>
          </a:p>
          <a:p>
            <a:pPr marL="0" indent="0">
              <a:buNone/>
            </a:pPr>
            <a:r>
              <a:rPr lang="en-US" sz="800" dirty="0"/>
              <a:t>     }</a:t>
            </a:r>
          </a:p>
          <a:p>
            <a:pPr marL="0" indent="0">
              <a:buNone/>
            </a:pPr>
            <a:r>
              <a:rPr lang="en-US" sz="800" dirty="0"/>
              <a:t>     </a:t>
            </a:r>
            <a:r>
              <a:rPr lang="en-US" sz="800" b="1" dirty="0"/>
              <a:t>public void run() {</a:t>
            </a:r>
          </a:p>
          <a:p>
            <a:pPr marL="0" indent="0">
              <a:buNone/>
            </a:pPr>
            <a:r>
              <a:rPr lang="en-US" sz="800" dirty="0"/>
              <a:t>       </a:t>
            </a:r>
            <a:r>
              <a:rPr lang="en-US" sz="800" b="1" dirty="0"/>
              <a:t>while (true)</a:t>
            </a:r>
          </a:p>
          <a:p>
            <a:pPr marL="0" indent="0">
              <a:buNone/>
            </a:pPr>
            <a:r>
              <a:rPr lang="en-US" sz="800" dirty="0"/>
              <a:t>          </a:t>
            </a:r>
            <a:r>
              <a:rPr lang="en-US" sz="800" dirty="0" err="1"/>
              <a:t>buf.increment</a:t>
            </a:r>
            <a:r>
              <a:rPr lang="en-US" sz="800" dirty="0"/>
              <a:t>();</a:t>
            </a:r>
          </a:p>
          <a:p>
            <a:pPr marL="0" indent="0">
              <a:buNone/>
            </a:pPr>
            <a:r>
              <a:rPr lang="en-US" sz="800" dirty="0"/>
              <a:t>       }</a:t>
            </a:r>
          </a:p>
          <a:p>
            <a:pPr marL="0" indent="0">
              <a:buNone/>
            </a:pPr>
            <a:r>
              <a:rPr lang="en-US" sz="800" dirty="0"/>
              <a:t>  }</a:t>
            </a:r>
          </a:p>
          <a:p>
            <a:pPr marL="0" indent="0">
              <a:buNone/>
            </a:pPr>
            <a:r>
              <a:rPr lang="en-US" sz="800" dirty="0"/>
              <a:t>  </a:t>
            </a:r>
            <a:r>
              <a:rPr lang="en-US" sz="800" b="1" dirty="0"/>
              <a:t>class Minus extends Thread {</a:t>
            </a:r>
          </a:p>
          <a:p>
            <a:pPr marL="0" indent="0">
              <a:buNone/>
            </a:pPr>
            <a:r>
              <a:rPr lang="en-US" sz="800" dirty="0"/>
              <a:t>     Buffer </a:t>
            </a:r>
            <a:r>
              <a:rPr lang="en-US" sz="800" dirty="0" err="1"/>
              <a:t>buf</a:t>
            </a:r>
            <a:r>
              <a:rPr lang="en-US" sz="800" dirty="0"/>
              <a:t>;</a:t>
            </a:r>
          </a:p>
          <a:p>
            <a:pPr marL="0" indent="0">
              <a:buNone/>
            </a:pPr>
            <a:r>
              <a:rPr lang="en-US" sz="800" dirty="0"/>
              <a:t>     Minus(Buffer b) { </a:t>
            </a:r>
          </a:p>
          <a:p>
            <a:pPr marL="0" indent="0">
              <a:buNone/>
            </a:pPr>
            <a:r>
              <a:rPr lang="en-US" sz="800" dirty="0"/>
              <a:t>       </a:t>
            </a:r>
            <a:r>
              <a:rPr lang="en-US" sz="800" dirty="0" err="1"/>
              <a:t>buf</a:t>
            </a:r>
            <a:r>
              <a:rPr lang="en-US" sz="800" dirty="0"/>
              <a:t>=b; </a:t>
            </a:r>
          </a:p>
          <a:p>
            <a:pPr marL="0" indent="0">
              <a:buNone/>
            </a:pPr>
            <a:r>
              <a:rPr lang="en-US" sz="800" dirty="0"/>
              <a:t>     }</a:t>
            </a:r>
          </a:p>
          <a:p>
            <a:pPr marL="0" indent="0">
              <a:buNone/>
            </a:pPr>
            <a:r>
              <a:rPr lang="en-US" sz="800" dirty="0"/>
              <a:t>     </a:t>
            </a:r>
            <a:r>
              <a:rPr lang="en-US" sz="800" b="1" dirty="0"/>
              <a:t>public void run() { </a:t>
            </a:r>
          </a:p>
          <a:p>
            <a:pPr marL="0" indent="0">
              <a:buNone/>
            </a:pPr>
            <a:r>
              <a:rPr lang="en-US" sz="800" dirty="0"/>
              <a:t>       </a:t>
            </a:r>
            <a:r>
              <a:rPr lang="en-US" sz="800" b="1" dirty="0"/>
              <a:t>while (true)</a:t>
            </a:r>
          </a:p>
          <a:p>
            <a:pPr marL="0" indent="0">
              <a:buNone/>
            </a:pPr>
            <a:r>
              <a:rPr lang="en-US" sz="800" dirty="0"/>
              <a:t>         </a:t>
            </a:r>
            <a:r>
              <a:rPr lang="en-US" sz="800" dirty="0" err="1"/>
              <a:t>buf.decrement</a:t>
            </a:r>
            <a:r>
              <a:rPr lang="en-US" sz="800" dirty="0"/>
              <a:t>();</a:t>
            </a:r>
          </a:p>
          <a:p>
            <a:pPr marL="0" indent="0">
              <a:buNone/>
            </a:pPr>
            <a:r>
              <a:rPr lang="en-US" sz="800" dirty="0"/>
              <a:t>     }</a:t>
            </a:r>
          </a:p>
          <a:p>
            <a:pPr marL="0" indent="0">
              <a:buNone/>
            </a:pPr>
            <a:r>
              <a:rPr lang="en-US" sz="800" dirty="0"/>
              <a:t>  }</a:t>
            </a:r>
          </a:p>
          <a:p>
            <a:pPr marL="0" indent="0">
              <a:buNone/>
            </a:pPr>
            <a:r>
              <a:rPr lang="en-US" sz="800" dirty="0"/>
              <a:t>  </a:t>
            </a:r>
            <a:r>
              <a:rPr lang="en-US" sz="800" b="1" dirty="0"/>
              <a:t>public static void main(String[] </a:t>
            </a:r>
            <a:r>
              <a:rPr lang="en-US" sz="800" b="1" dirty="0" err="1"/>
              <a:t>argv</a:t>
            </a:r>
            <a:r>
              <a:rPr lang="en-US" sz="800" b="1" dirty="0"/>
              <a:t>) {</a:t>
            </a:r>
          </a:p>
          <a:p>
            <a:pPr marL="0" indent="0">
              <a:buNone/>
            </a:pPr>
            <a:r>
              <a:rPr lang="en-US" sz="800" dirty="0" err="1"/>
              <a:t>CriticalProblem_Wrong</a:t>
            </a:r>
            <a:r>
              <a:rPr lang="en-US" sz="800" dirty="0"/>
              <a:t> </a:t>
            </a:r>
            <a:r>
              <a:rPr lang="en-US" sz="800" dirty="0" err="1"/>
              <a:t>tw</a:t>
            </a:r>
            <a:r>
              <a:rPr lang="en-US" sz="800" dirty="0"/>
              <a:t> = </a:t>
            </a:r>
            <a:r>
              <a:rPr lang="en-US" sz="800" b="1" dirty="0"/>
              <a:t>new </a:t>
            </a:r>
            <a:r>
              <a:rPr lang="en-US" sz="800" b="1" dirty="0" err="1"/>
              <a:t>CriticalProblem_Wrong</a:t>
            </a:r>
            <a:r>
              <a:rPr lang="en-US" sz="800" b="1" dirty="0"/>
              <a:t>();</a:t>
            </a:r>
          </a:p>
          <a:p>
            <a:pPr marL="0" indent="0">
              <a:buNone/>
            </a:pPr>
            <a:r>
              <a:rPr lang="en-US" sz="800" dirty="0"/>
              <a:t>    Buffer b = </a:t>
            </a:r>
            <a:r>
              <a:rPr lang="en-US" sz="800" dirty="0" err="1"/>
              <a:t>tw.</a:t>
            </a:r>
            <a:r>
              <a:rPr lang="en-US" sz="800" b="1" dirty="0" err="1"/>
              <a:t>new</a:t>
            </a:r>
            <a:r>
              <a:rPr lang="en-US" sz="800" b="1" dirty="0"/>
              <a:t> Buffer();</a:t>
            </a:r>
          </a:p>
          <a:p>
            <a:pPr marL="0" indent="0">
              <a:buNone/>
            </a:pPr>
            <a:r>
              <a:rPr lang="en-US" sz="800" dirty="0"/>
              <a:t>    Plus p = </a:t>
            </a:r>
            <a:r>
              <a:rPr lang="en-US" sz="800" dirty="0" err="1"/>
              <a:t>tw.</a:t>
            </a:r>
            <a:r>
              <a:rPr lang="en-US" sz="800" b="1" dirty="0" err="1"/>
              <a:t>new</a:t>
            </a:r>
            <a:r>
              <a:rPr lang="en-US" sz="800" b="1" dirty="0"/>
              <a:t> Plus(b);</a:t>
            </a:r>
          </a:p>
          <a:p>
            <a:pPr marL="0" indent="0">
              <a:buNone/>
            </a:pPr>
            <a:r>
              <a:rPr lang="en-US" sz="800" dirty="0"/>
              <a:t>    Minus m = </a:t>
            </a:r>
            <a:r>
              <a:rPr lang="en-US" sz="800" dirty="0" err="1"/>
              <a:t>tw.</a:t>
            </a:r>
            <a:r>
              <a:rPr lang="en-US" sz="800" b="1" dirty="0" err="1"/>
              <a:t>new</a:t>
            </a:r>
            <a:r>
              <a:rPr lang="en-US" sz="800" b="1" dirty="0"/>
              <a:t> Minus(b);</a:t>
            </a:r>
          </a:p>
          <a:p>
            <a:pPr marL="0" indent="0">
              <a:buNone/>
            </a:pPr>
            <a:r>
              <a:rPr lang="en-US" sz="800" dirty="0"/>
              <a:t>    </a:t>
            </a:r>
            <a:r>
              <a:rPr lang="en-US" sz="800" dirty="0" err="1"/>
              <a:t>p.start</a:t>
            </a:r>
            <a:r>
              <a:rPr lang="en-US" sz="800" dirty="0"/>
              <a:t>();</a:t>
            </a:r>
          </a:p>
          <a:p>
            <a:pPr marL="0" indent="0">
              <a:buNone/>
            </a:pPr>
            <a:r>
              <a:rPr lang="en-US" sz="800" dirty="0"/>
              <a:t>    </a:t>
            </a:r>
            <a:r>
              <a:rPr lang="en-US" sz="800" dirty="0" err="1"/>
              <a:t>m.start</a:t>
            </a:r>
            <a:r>
              <a:rPr lang="en-US" sz="800" dirty="0"/>
              <a:t>();</a:t>
            </a:r>
          </a:p>
          <a:p>
            <a:pPr marL="0" indent="0">
              <a:buNone/>
            </a:pPr>
            <a:r>
              <a:rPr lang="en-US" sz="800" dirty="0"/>
              <a:t>  }</a:t>
            </a:r>
          </a:p>
          <a:p>
            <a:pPr marL="0" indent="0">
              <a:buNone/>
            </a:pPr>
            <a:r>
              <a:rPr lang="en-US" sz="800" dirty="0"/>
              <a:t>}</a:t>
            </a:r>
          </a:p>
          <a:p>
            <a:pPr marL="0" indent="0">
              <a:buNone/>
            </a:pPr>
            <a:r>
              <a:rPr lang="en-US" sz="800" dirty="0"/>
              <a:t>}</a:t>
            </a:r>
          </a:p>
        </p:txBody>
      </p:sp>
    </p:spTree>
    <p:extLst>
      <p:ext uri="{BB962C8B-B14F-4D97-AF65-F5344CB8AC3E}">
        <p14:creationId xmlns:p14="http://schemas.microsoft.com/office/powerpoint/2010/main" val="36596916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process of inter-thread </a:t>
            </a:r>
            <a:r>
              <a:rPr lang="en-US" b="1" dirty="0" smtClean="0"/>
              <a:t>communication</a:t>
            </a:r>
            <a:endParaRPr lang="en-US"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276872"/>
            <a:ext cx="7481638" cy="332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33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process of inter-thread </a:t>
            </a:r>
            <a:r>
              <a:rPr lang="en-US" b="1" dirty="0" smtClean="0"/>
              <a:t>communication</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sz="2400" dirty="0"/>
              <a:t>Threads enter to acquire lock.</a:t>
            </a:r>
          </a:p>
          <a:p>
            <a:pPr marL="514350" indent="-514350">
              <a:buFont typeface="+mj-lt"/>
              <a:buAutoNum type="arabicParenR"/>
            </a:pPr>
            <a:r>
              <a:rPr lang="en-US" sz="2400" dirty="0"/>
              <a:t>Lock is acquired by on thread.</a:t>
            </a:r>
          </a:p>
          <a:p>
            <a:pPr marL="514350" indent="-514350">
              <a:buFont typeface="+mj-lt"/>
              <a:buAutoNum type="arabicParenR"/>
            </a:pPr>
            <a:r>
              <a:rPr lang="en-US" sz="2400" dirty="0"/>
              <a:t>Now thread goes to waiting state if you call wait() method on the object. Otherwise it releases the lock and exits.</a:t>
            </a:r>
          </a:p>
          <a:p>
            <a:pPr marL="514350" indent="-514350">
              <a:buFont typeface="+mj-lt"/>
              <a:buAutoNum type="arabicParenR"/>
            </a:pPr>
            <a:r>
              <a:rPr lang="en-US" sz="2400" dirty="0"/>
              <a:t>If you call notify() or </a:t>
            </a:r>
            <a:r>
              <a:rPr lang="en-US" sz="2400" dirty="0" err="1"/>
              <a:t>notifyAll</a:t>
            </a:r>
            <a:r>
              <a:rPr lang="en-US" sz="2400" dirty="0"/>
              <a:t>() method, thread moves to the notified state (runnable state).</a:t>
            </a:r>
          </a:p>
          <a:p>
            <a:pPr marL="514350" indent="-514350">
              <a:buFont typeface="+mj-lt"/>
              <a:buAutoNum type="arabicParenR"/>
            </a:pPr>
            <a:r>
              <a:rPr lang="en-US" sz="2400" dirty="0"/>
              <a:t>Now thread is available to acquire lock.</a:t>
            </a:r>
          </a:p>
          <a:p>
            <a:pPr marL="514350" indent="-514350">
              <a:buFont typeface="+mj-lt"/>
              <a:buAutoNum type="arabicParenR"/>
            </a:pPr>
            <a:r>
              <a:rPr lang="en-US" sz="2400" dirty="0"/>
              <a:t>After completion of the task, thread releases the lock and exits the monitor state of the object.</a:t>
            </a:r>
          </a:p>
          <a:p>
            <a:endParaRPr lang="en-US" dirty="0"/>
          </a:p>
        </p:txBody>
      </p:sp>
    </p:spTree>
    <p:extLst>
      <p:ext uri="{BB962C8B-B14F-4D97-AF65-F5344CB8AC3E}">
        <p14:creationId xmlns:p14="http://schemas.microsoft.com/office/powerpoint/2010/main" val="3437544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1143000"/>
          </a:xfrm>
        </p:spPr>
        <p:txBody>
          <a:bodyPr/>
          <a:lstStyle/>
          <a:p>
            <a:r>
              <a:rPr lang="en-US" sz="4400" dirty="0"/>
              <a:t>Difference between wait and </a:t>
            </a:r>
            <a:r>
              <a:rPr lang="en-US" sz="4400" dirty="0" smtClean="0"/>
              <a:t>sleep</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2372361"/>
              </p:ext>
            </p:extLst>
          </p:nvPr>
        </p:nvGraphicFramePr>
        <p:xfrm>
          <a:off x="457200" y="3076621"/>
          <a:ext cx="8229600" cy="1794085"/>
        </p:xfrm>
        <a:graphic>
          <a:graphicData uri="http://schemas.openxmlformats.org/drawingml/2006/table">
            <a:tbl>
              <a:tblPr/>
              <a:tblGrid>
                <a:gridCol w="4114800"/>
                <a:gridCol w="4114800"/>
              </a:tblGrid>
              <a:tr h="312435">
                <a:tc>
                  <a:txBody>
                    <a:bodyPr/>
                    <a:lstStyle/>
                    <a:p>
                      <a:pPr algn="l" fontAlgn="t"/>
                      <a:r>
                        <a:rPr lang="en-US" sz="1500" dirty="0">
                          <a:solidFill>
                            <a:srgbClr val="000000"/>
                          </a:solidFill>
                          <a:effectLst/>
                          <a:latin typeface="times new roman"/>
                        </a:rPr>
                        <a:t>wait()</a:t>
                      </a:r>
                    </a:p>
                  </a:txBody>
                  <a:tcPr marL="40262" marR="40262" marT="40262" marB="40262">
                    <a:lnL w="9525" cap="flat" cmpd="sng" algn="ctr">
                      <a:solidFill>
                        <a:srgbClr val="808200"/>
                      </a:solidFill>
                      <a:prstDash val="solid"/>
                      <a:round/>
                      <a:headEnd type="none" w="med" len="med"/>
                      <a:tailEnd type="none" w="med" len="med"/>
                    </a:lnL>
                    <a:lnR w="9525" cap="flat" cmpd="sng" algn="ctr">
                      <a:solidFill>
                        <a:srgbClr val="808200"/>
                      </a:solidFill>
                      <a:prstDash val="solid"/>
                      <a:round/>
                      <a:headEnd type="none" w="med" len="med"/>
                      <a:tailEnd type="none" w="med" len="med"/>
                    </a:lnR>
                    <a:lnT w="9525" cap="flat" cmpd="sng" algn="ctr">
                      <a:solidFill>
                        <a:srgbClr val="80820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a:rPr>
                        <a:t>sleep()</a:t>
                      </a:r>
                    </a:p>
                  </a:txBody>
                  <a:tcPr marL="40262" marR="40262" marT="40262" marB="40262">
                    <a:lnL w="9525" cap="flat" cmpd="sng" algn="ctr">
                      <a:solidFill>
                        <a:srgbClr val="808200"/>
                      </a:solidFill>
                      <a:prstDash val="solid"/>
                      <a:round/>
                      <a:headEnd type="none" w="med" len="med"/>
                      <a:tailEnd type="none" w="med" len="med"/>
                    </a:lnL>
                    <a:lnR w="9525" cap="flat" cmpd="sng" algn="ctr">
                      <a:solidFill>
                        <a:srgbClr val="808200"/>
                      </a:solidFill>
                      <a:prstDash val="solid"/>
                      <a:round/>
                      <a:headEnd type="none" w="med" len="med"/>
                      <a:tailEnd type="none" w="med" len="med"/>
                    </a:lnR>
                    <a:lnT w="9525" cap="flat" cmpd="sng" algn="ctr">
                      <a:solidFill>
                        <a:srgbClr val="80820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12435">
                <a:tc>
                  <a:txBody>
                    <a:bodyPr/>
                    <a:lstStyle/>
                    <a:p>
                      <a:pPr algn="l" fontAlgn="t"/>
                      <a:r>
                        <a:rPr lang="en-US" sz="1500" b="0" i="0" dirty="0">
                          <a:solidFill>
                            <a:srgbClr val="000000"/>
                          </a:solidFill>
                          <a:effectLst/>
                          <a:latin typeface="verdana"/>
                        </a:rPr>
                        <a:t>wait() method releases the lock</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500" b="0" i="0">
                          <a:solidFill>
                            <a:srgbClr val="000000"/>
                          </a:solidFill>
                          <a:effectLst/>
                          <a:latin typeface="verdana"/>
                        </a:rPr>
                        <a:t>sleep() method doesn't release the lock.</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12435">
                <a:tc>
                  <a:txBody>
                    <a:bodyPr/>
                    <a:lstStyle/>
                    <a:p>
                      <a:pPr algn="l" fontAlgn="t"/>
                      <a:r>
                        <a:rPr lang="en-US" sz="1500" b="0" i="0" dirty="0">
                          <a:solidFill>
                            <a:srgbClr val="000000"/>
                          </a:solidFill>
                          <a:effectLst/>
                          <a:latin typeface="verdana"/>
                        </a:rPr>
                        <a:t>is the method of Object class</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b="0" i="0" dirty="0">
                          <a:solidFill>
                            <a:srgbClr val="000000"/>
                          </a:solidFill>
                          <a:effectLst/>
                          <a:latin typeface="verdana"/>
                        </a:rPr>
                        <a:t>is the method of Thread class</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12435">
                <a:tc>
                  <a:txBody>
                    <a:bodyPr/>
                    <a:lstStyle/>
                    <a:p>
                      <a:pPr algn="l" fontAlgn="t"/>
                      <a:r>
                        <a:rPr lang="en-US" sz="1500" b="0" i="0" dirty="0">
                          <a:solidFill>
                            <a:srgbClr val="000000"/>
                          </a:solidFill>
                          <a:effectLst/>
                          <a:latin typeface="verdana"/>
                        </a:rPr>
                        <a:t>is the non-static method</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b="0" i="0" dirty="0">
                          <a:solidFill>
                            <a:srgbClr val="000000"/>
                          </a:solidFill>
                          <a:effectLst/>
                          <a:latin typeface="verdana"/>
                        </a:rPr>
                        <a:t>is the static method</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4345">
                <a:tc>
                  <a:txBody>
                    <a:bodyPr/>
                    <a:lstStyle/>
                    <a:p>
                      <a:pPr algn="l" fontAlgn="t"/>
                      <a:r>
                        <a:rPr lang="en-US" sz="1500" b="0" i="0" dirty="0">
                          <a:solidFill>
                            <a:srgbClr val="000000"/>
                          </a:solidFill>
                          <a:effectLst/>
                          <a:latin typeface="verdana"/>
                        </a:rPr>
                        <a:t>should be notified by notify() or </a:t>
                      </a:r>
                      <a:r>
                        <a:rPr lang="en-US" sz="1500" b="0" i="0" dirty="0" err="1">
                          <a:solidFill>
                            <a:srgbClr val="000000"/>
                          </a:solidFill>
                          <a:effectLst/>
                          <a:latin typeface="verdana"/>
                        </a:rPr>
                        <a:t>notifyAll</a:t>
                      </a:r>
                      <a:r>
                        <a:rPr lang="en-US" sz="1500" b="0" i="0" dirty="0">
                          <a:solidFill>
                            <a:srgbClr val="000000"/>
                          </a:solidFill>
                          <a:effectLst/>
                          <a:latin typeface="verdana"/>
                        </a:rPr>
                        <a:t>() methods</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500" b="0" i="0" dirty="0">
                          <a:solidFill>
                            <a:srgbClr val="000000"/>
                          </a:solidFill>
                          <a:effectLst/>
                          <a:latin typeface="verdana"/>
                        </a:rPr>
                        <a:t>after the specified amount of time, sleep is completed</a:t>
                      </a:r>
                    </a:p>
                  </a:txBody>
                  <a:tcPr marL="40262" marR="40262" marT="40262" marB="4026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4314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04850"/>
            <a:ext cx="8856984" cy="1143000"/>
          </a:xfrm>
        </p:spPr>
        <p:txBody>
          <a:bodyPr/>
          <a:lstStyle/>
          <a:p>
            <a:r>
              <a:rPr lang="en-US" sz="5400" dirty="0"/>
              <a:t>s</a:t>
            </a:r>
            <a:r>
              <a:rPr lang="en-US" sz="5400" dirty="0" smtClean="0"/>
              <a:t>ynchronized, wait() and notify</a:t>
            </a:r>
            <a:endParaRPr lang="en-US" dirty="0"/>
          </a:p>
        </p:txBody>
      </p:sp>
      <p:sp>
        <p:nvSpPr>
          <p:cNvPr id="3" name="Content Placeholder 2"/>
          <p:cNvSpPr>
            <a:spLocks noGrp="1"/>
          </p:cNvSpPr>
          <p:nvPr>
            <p:ph idx="1"/>
          </p:nvPr>
        </p:nvSpPr>
        <p:spPr/>
        <p:txBody>
          <a:bodyPr/>
          <a:lstStyle/>
          <a:p>
            <a:pPr marL="0" indent="0">
              <a:buNone/>
            </a:pPr>
            <a:r>
              <a:rPr lang="en-US" sz="1000" dirty="0"/>
              <a:t>synchronized (this) {</a:t>
            </a:r>
          </a:p>
          <a:p>
            <a:pPr marL="0" indent="0">
              <a:buNone/>
            </a:pPr>
            <a:r>
              <a:rPr lang="en-US" sz="1000" dirty="0"/>
              <a:t>  try {</a:t>
            </a:r>
          </a:p>
          <a:p>
            <a:pPr marL="0" indent="0">
              <a:buNone/>
            </a:pPr>
            <a:r>
              <a:rPr lang="en-US" sz="1000" dirty="0"/>
              <a:t>    </a:t>
            </a:r>
            <a:r>
              <a:rPr lang="en-US" sz="1000" dirty="0" err="1"/>
              <a:t>this.wait</a:t>
            </a:r>
            <a:r>
              <a:rPr lang="en-US" sz="1000" dirty="0"/>
              <a:t>();</a:t>
            </a:r>
          </a:p>
          <a:p>
            <a:pPr marL="0" indent="0">
              <a:buNone/>
            </a:pPr>
            <a:r>
              <a:rPr lang="en-US" sz="1000" dirty="0"/>
              <a:t>   } catch (</a:t>
            </a:r>
            <a:r>
              <a:rPr lang="en-US" sz="1000" dirty="0" err="1"/>
              <a:t>InterruptedException</a:t>
            </a:r>
            <a:r>
              <a:rPr lang="en-US" sz="1000" dirty="0"/>
              <a:t> e) {</a:t>
            </a:r>
          </a:p>
          <a:p>
            <a:pPr marL="0" indent="0">
              <a:buNone/>
            </a:pPr>
            <a:r>
              <a:rPr lang="en-US" sz="1000" dirty="0"/>
              <a:t>     </a:t>
            </a:r>
            <a:r>
              <a:rPr lang="en-US" sz="1000" dirty="0" err="1"/>
              <a:t>e.printStackTrace</a:t>
            </a:r>
            <a:r>
              <a:rPr lang="en-US" sz="1000" dirty="0"/>
              <a:t>();</a:t>
            </a:r>
          </a:p>
          <a:p>
            <a:pPr marL="0" indent="0">
              <a:buNone/>
            </a:pPr>
            <a:r>
              <a:rPr lang="en-US" sz="1000" dirty="0"/>
              <a:t>   }</a:t>
            </a:r>
          </a:p>
          <a:p>
            <a:pPr marL="0" indent="0">
              <a:buNone/>
            </a:pPr>
            <a:r>
              <a:rPr lang="en-US" sz="1000" dirty="0"/>
              <a:t>}</a:t>
            </a:r>
          </a:p>
          <a:p>
            <a:pPr marL="0" indent="0">
              <a:buNone/>
            </a:pPr>
            <a:endParaRPr lang="en-US" sz="1000" dirty="0"/>
          </a:p>
          <a:p>
            <a:pPr marL="0" indent="0">
              <a:buNone/>
            </a:pPr>
            <a:r>
              <a:rPr lang="en-US" sz="1000" dirty="0" smtClean="0"/>
              <a:t>synchronized </a:t>
            </a:r>
            <a:r>
              <a:rPr lang="en-US" sz="1000" dirty="0"/>
              <a:t>(this) {</a:t>
            </a:r>
          </a:p>
          <a:p>
            <a:pPr marL="0" indent="0">
              <a:buNone/>
            </a:pPr>
            <a:r>
              <a:rPr lang="en-US" sz="1000" dirty="0"/>
              <a:t>   notify();</a:t>
            </a:r>
          </a:p>
          <a:p>
            <a:pPr marL="0" indent="0">
              <a:buNone/>
            </a:pPr>
            <a:r>
              <a:rPr lang="en-US" sz="1000" dirty="0"/>
              <a:t>}</a:t>
            </a:r>
          </a:p>
        </p:txBody>
      </p:sp>
    </p:spTree>
    <p:extLst>
      <p:ext uri="{BB962C8B-B14F-4D97-AF65-F5344CB8AC3E}">
        <p14:creationId xmlns:p14="http://schemas.microsoft.com/office/powerpoint/2010/main" val="41543535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Java</a:t>
            </a:r>
            <a:endParaRPr lang="en-US" dirty="0"/>
          </a:p>
        </p:txBody>
      </p:sp>
      <p:sp>
        <p:nvSpPr>
          <p:cNvPr id="3" name="Content Placeholder 2"/>
          <p:cNvSpPr>
            <a:spLocks noGrp="1"/>
          </p:cNvSpPr>
          <p:nvPr>
            <p:ph idx="1"/>
          </p:nvPr>
        </p:nvSpPr>
        <p:spPr/>
        <p:txBody>
          <a:bodyPr/>
          <a:lstStyle/>
          <a:p>
            <a:pPr marL="0" indent="0">
              <a:buNone/>
            </a:pPr>
            <a:r>
              <a:rPr lang="en-US" sz="900" b="1" dirty="0"/>
              <a:t>class Customer</a:t>
            </a:r>
          </a:p>
          <a:p>
            <a:pPr marL="0" indent="0">
              <a:buNone/>
            </a:pPr>
            <a:r>
              <a:rPr lang="en-US" sz="900" dirty="0"/>
              <a:t>{ </a:t>
            </a:r>
          </a:p>
          <a:p>
            <a:pPr marL="0" indent="0">
              <a:buNone/>
            </a:pPr>
            <a:r>
              <a:rPr lang="en-US" sz="900" dirty="0"/>
              <a:t>  </a:t>
            </a:r>
            <a:r>
              <a:rPr lang="en-US" sz="900" b="1" dirty="0" err="1"/>
              <a:t>int</a:t>
            </a:r>
            <a:r>
              <a:rPr lang="en-US" sz="900" b="1" dirty="0"/>
              <a:t> balance = 10000;</a:t>
            </a:r>
          </a:p>
          <a:p>
            <a:pPr marL="0" indent="0">
              <a:buNone/>
            </a:pPr>
            <a:endParaRPr lang="en-US" sz="900" dirty="0"/>
          </a:p>
          <a:p>
            <a:pPr marL="0" indent="0">
              <a:buNone/>
            </a:pPr>
            <a:r>
              <a:rPr lang="en-US" sz="900" dirty="0"/>
              <a:t>  </a:t>
            </a:r>
            <a:r>
              <a:rPr lang="en-US" sz="900" b="1" dirty="0"/>
              <a:t>synchronized void withdraw(</a:t>
            </a:r>
            <a:r>
              <a:rPr lang="en-US" sz="900" b="1" dirty="0" err="1"/>
              <a:t>int</a:t>
            </a:r>
            <a:r>
              <a:rPr lang="en-US" sz="900" b="1" dirty="0"/>
              <a:t> amount)</a:t>
            </a:r>
          </a:p>
          <a:p>
            <a:pPr marL="0" indent="0">
              <a:buNone/>
            </a:pPr>
            <a:r>
              <a:rPr lang="en-US" sz="900" dirty="0"/>
              <a:t>  {</a:t>
            </a:r>
          </a:p>
          <a:p>
            <a:pPr marL="0" indent="0">
              <a:buNone/>
            </a:pPr>
            <a:r>
              <a:rPr lang="en-US" sz="900" dirty="0"/>
              <a:t>    </a:t>
            </a:r>
            <a:r>
              <a:rPr lang="en-US" sz="900" dirty="0" err="1"/>
              <a:t>System.</a:t>
            </a:r>
            <a:r>
              <a:rPr lang="en-US" sz="900" b="1" i="1" dirty="0" err="1"/>
              <a:t>out.println</a:t>
            </a:r>
            <a:r>
              <a:rPr lang="en-US" sz="900" b="1" i="1" dirty="0"/>
              <a:t>("Current Balance is: " + balance);</a:t>
            </a:r>
          </a:p>
          <a:p>
            <a:pPr marL="0" indent="0">
              <a:buNone/>
            </a:pPr>
            <a:r>
              <a:rPr lang="en-US" sz="900" dirty="0"/>
              <a:t>    </a:t>
            </a:r>
            <a:r>
              <a:rPr lang="en-US" sz="900" dirty="0" err="1"/>
              <a:t>System.</a:t>
            </a:r>
            <a:r>
              <a:rPr lang="en-US" sz="900" b="1" i="1" dirty="0" err="1"/>
              <a:t>out.println</a:t>
            </a:r>
            <a:r>
              <a:rPr lang="en-US" sz="900" b="1" i="1" dirty="0"/>
              <a:t>("To withdraw: " + amount);</a:t>
            </a:r>
          </a:p>
          <a:p>
            <a:pPr marL="0" indent="0">
              <a:buNone/>
            </a:pPr>
            <a:r>
              <a:rPr lang="en-US" sz="900" dirty="0"/>
              <a:t>    </a:t>
            </a:r>
            <a:r>
              <a:rPr lang="en-US" sz="900" b="1" dirty="0"/>
              <a:t>while (balance &lt; amount)</a:t>
            </a:r>
          </a:p>
          <a:p>
            <a:pPr marL="0" indent="0">
              <a:buNone/>
            </a:pPr>
            <a:r>
              <a:rPr lang="en-US" sz="900" dirty="0"/>
              <a:t>    {</a:t>
            </a:r>
          </a:p>
          <a:p>
            <a:pPr marL="0" indent="0">
              <a:buNone/>
            </a:pPr>
            <a:r>
              <a:rPr lang="en-US" sz="900" dirty="0"/>
              <a:t>      </a:t>
            </a:r>
            <a:r>
              <a:rPr lang="en-US" sz="900" dirty="0" err="1"/>
              <a:t>System.</a:t>
            </a:r>
            <a:r>
              <a:rPr lang="en-US" sz="900" b="1" i="1" dirty="0" err="1"/>
              <a:t>out.println</a:t>
            </a:r>
            <a:r>
              <a:rPr lang="en-US" sz="900" b="1" i="1" dirty="0"/>
              <a:t>("Less balance; waiting for deposit...");</a:t>
            </a:r>
          </a:p>
          <a:p>
            <a:pPr marL="0" indent="0">
              <a:buNone/>
            </a:pPr>
            <a:r>
              <a:rPr lang="en-US" sz="900" dirty="0"/>
              <a:t>      </a:t>
            </a:r>
            <a:r>
              <a:rPr lang="en-US" sz="900" b="1" dirty="0"/>
              <a:t>try</a:t>
            </a:r>
          </a:p>
          <a:p>
            <a:pPr marL="0" indent="0">
              <a:buNone/>
            </a:pPr>
            <a:r>
              <a:rPr lang="en-US" sz="900" dirty="0"/>
              <a:t>      {</a:t>
            </a:r>
          </a:p>
          <a:p>
            <a:pPr marL="0" indent="0">
              <a:buNone/>
            </a:pPr>
            <a:r>
              <a:rPr lang="en-US" sz="900" dirty="0"/>
              <a:t>         wait();</a:t>
            </a:r>
          </a:p>
          <a:p>
            <a:pPr marL="0" indent="0">
              <a:buNone/>
            </a:pPr>
            <a:r>
              <a:rPr lang="en-US" sz="900" dirty="0"/>
              <a:t>      }</a:t>
            </a:r>
            <a:r>
              <a:rPr lang="en-US" sz="900" b="1" dirty="0"/>
              <a:t>catch(Exception e){}</a:t>
            </a:r>
          </a:p>
          <a:p>
            <a:pPr marL="0" indent="0">
              <a:buNone/>
            </a:pPr>
            <a:r>
              <a:rPr lang="en-US" sz="900" dirty="0"/>
              <a:t>    }</a:t>
            </a:r>
          </a:p>
          <a:p>
            <a:pPr marL="0" indent="0">
              <a:buNone/>
            </a:pPr>
            <a:r>
              <a:rPr lang="en-US" sz="900" dirty="0"/>
              <a:t>    balance -= amount;</a:t>
            </a:r>
          </a:p>
          <a:p>
            <a:pPr marL="0" indent="0">
              <a:buNone/>
            </a:pPr>
            <a:r>
              <a:rPr lang="en-US" sz="900" dirty="0"/>
              <a:t>    </a:t>
            </a:r>
            <a:r>
              <a:rPr lang="en-US" sz="900" dirty="0" err="1"/>
              <a:t>System.</a:t>
            </a:r>
            <a:r>
              <a:rPr lang="en-US" sz="900" b="1" i="1" dirty="0" err="1"/>
              <a:t>out.println</a:t>
            </a:r>
            <a:r>
              <a:rPr lang="en-US" sz="900" b="1" i="1" dirty="0"/>
              <a:t>("withdraw completed...");</a:t>
            </a:r>
          </a:p>
          <a:p>
            <a:pPr marL="0" indent="0">
              <a:buNone/>
            </a:pPr>
            <a:r>
              <a:rPr lang="en-US" sz="900" dirty="0"/>
              <a:t>    </a:t>
            </a:r>
            <a:r>
              <a:rPr lang="en-US" sz="900" dirty="0" err="1"/>
              <a:t>System.</a:t>
            </a:r>
            <a:r>
              <a:rPr lang="en-US" sz="900" b="1" i="1" dirty="0" err="1"/>
              <a:t>out.println</a:t>
            </a:r>
            <a:r>
              <a:rPr lang="en-US" sz="900" b="1" i="1" dirty="0"/>
              <a:t>("Balance decreased to: " + balance);</a:t>
            </a:r>
          </a:p>
          <a:p>
            <a:pPr marL="0" indent="0">
              <a:buNone/>
            </a:pPr>
            <a:r>
              <a:rPr lang="en-US" sz="900" dirty="0"/>
              <a:t>  }</a:t>
            </a:r>
          </a:p>
          <a:p>
            <a:pPr marL="0" indent="0">
              <a:buNone/>
            </a:pPr>
            <a:r>
              <a:rPr lang="en-US" sz="900" dirty="0"/>
              <a:t>  </a:t>
            </a:r>
          </a:p>
          <a:p>
            <a:pPr marL="0" indent="0">
              <a:buNone/>
            </a:pPr>
            <a:r>
              <a:rPr lang="en-US" sz="900" dirty="0"/>
              <a:t>  </a:t>
            </a:r>
            <a:r>
              <a:rPr lang="en-US" sz="900" b="1" dirty="0"/>
              <a:t>synchronized void deposit(</a:t>
            </a:r>
            <a:r>
              <a:rPr lang="en-US" sz="900" b="1" dirty="0" err="1"/>
              <a:t>int</a:t>
            </a:r>
            <a:r>
              <a:rPr lang="en-US" sz="900" b="1" dirty="0"/>
              <a:t> amount)</a:t>
            </a:r>
          </a:p>
          <a:p>
            <a:pPr marL="0" indent="0">
              <a:buNone/>
            </a:pPr>
            <a:r>
              <a:rPr lang="en-US" sz="900" dirty="0"/>
              <a:t>  {</a:t>
            </a:r>
          </a:p>
          <a:p>
            <a:pPr marL="0" indent="0">
              <a:buNone/>
            </a:pPr>
            <a:r>
              <a:rPr lang="en-US" sz="900" dirty="0"/>
              <a:t>    </a:t>
            </a:r>
            <a:r>
              <a:rPr lang="en-US" sz="900" dirty="0" err="1"/>
              <a:t>System.</a:t>
            </a:r>
            <a:r>
              <a:rPr lang="en-US" sz="900" b="1" i="1" dirty="0" err="1"/>
              <a:t>out.println</a:t>
            </a:r>
            <a:r>
              <a:rPr lang="en-US" sz="900" b="1" i="1" dirty="0"/>
              <a:t>("Current Balance is: " + balance);</a:t>
            </a:r>
          </a:p>
          <a:p>
            <a:pPr marL="0" indent="0">
              <a:buNone/>
            </a:pPr>
            <a:r>
              <a:rPr lang="en-US" sz="900" dirty="0"/>
              <a:t>    </a:t>
            </a:r>
            <a:r>
              <a:rPr lang="en-US" sz="900" dirty="0" err="1"/>
              <a:t>System.</a:t>
            </a:r>
            <a:r>
              <a:rPr lang="en-US" sz="900" b="1" i="1" dirty="0" err="1"/>
              <a:t>out.println</a:t>
            </a:r>
            <a:r>
              <a:rPr lang="en-US" sz="900" b="1" i="1" dirty="0"/>
              <a:t>("To deposit: " + amount);</a:t>
            </a:r>
          </a:p>
          <a:p>
            <a:pPr marL="0" indent="0">
              <a:buNone/>
            </a:pPr>
            <a:r>
              <a:rPr lang="en-US" sz="900" dirty="0"/>
              <a:t>    balance += amount;</a:t>
            </a:r>
          </a:p>
          <a:p>
            <a:pPr marL="0" indent="0">
              <a:buNone/>
            </a:pPr>
            <a:r>
              <a:rPr lang="en-US" sz="900" dirty="0"/>
              <a:t>    </a:t>
            </a:r>
            <a:r>
              <a:rPr lang="en-US" sz="900" dirty="0" err="1"/>
              <a:t>System.</a:t>
            </a:r>
            <a:r>
              <a:rPr lang="en-US" sz="900" b="1" i="1" dirty="0" err="1"/>
              <a:t>out.println</a:t>
            </a:r>
            <a:r>
              <a:rPr lang="en-US" sz="900" b="1" i="1" dirty="0"/>
              <a:t>("Deposit completed... ");</a:t>
            </a:r>
          </a:p>
          <a:p>
            <a:pPr marL="0" indent="0">
              <a:buNone/>
            </a:pPr>
            <a:r>
              <a:rPr lang="en-US" sz="900" dirty="0"/>
              <a:t>    </a:t>
            </a:r>
            <a:r>
              <a:rPr lang="en-US" sz="900" dirty="0" err="1"/>
              <a:t>System.</a:t>
            </a:r>
            <a:r>
              <a:rPr lang="en-US" sz="900" b="1" i="1" dirty="0" err="1"/>
              <a:t>out.println</a:t>
            </a:r>
            <a:r>
              <a:rPr lang="en-US" sz="900" b="1" i="1" dirty="0"/>
              <a:t>("Balance increased to: " + balance);</a:t>
            </a:r>
          </a:p>
          <a:p>
            <a:pPr marL="0" indent="0">
              <a:buNone/>
            </a:pPr>
            <a:r>
              <a:rPr lang="en-US" sz="900" dirty="0"/>
              <a:t>    notify();</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class </a:t>
            </a:r>
            <a:r>
              <a:rPr lang="en-US" sz="900" b="1" dirty="0" err="1"/>
              <a:t>WithdrawThread</a:t>
            </a:r>
            <a:r>
              <a:rPr lang="en-US" sz="900" b="1" dirty="0"/>
              <a:t> extends Thread</a:t>
            </a:r>
          </a:p>
          <a:p>
            <a:pPr marL="0" indent="0">
              <a:buNone/>
            </a:pPr>
            <a:r>
              <a:rPr lang="en-US" sz="900" dirty="0"/>
              <a:t>{</a:t>
            </a:r>
          </a:p>
          <a:p>
            <a:pPr marL="0" indent="0">
              <a:buNone/>
            </a:pPr>
            <a:r>
              <a:rPr lang="en-US" sz="900" dirty="0"/>
              <a:t>  Customer </a:t>
            </a:r>
            <a:r>
              <a:rPr lang="en-US" sz="900" dirty="0" err="1"/>
              <a:t>customer</a:t>
            </a:r>
            <a:r>
              <a:rPr lang="en-US" sz="900" dirty="0"/>
              <a:t>;</a:t>
            </a:r>
          </a:p>
          <a:p>
            <a:pPr marL="0" indent="0">
              <a:buNone/>
            </a:pPr>
            <a:r>
              <a:rPr lang="en-US" sz="900" dirty="0"/>
              <a:t>  </a:t>
            </a:r>
            <a:r>
              <a:rPr lang="en-US" sz="900" dirty="0" err="1"/>
              <a:t>WithdrawThread</a:t>
            </a:r>
            <a:r>
              <a:rPr lang="en-US" sz="900" dirty="0"/>
              <a:t>(Customer customer)</a:t>
            </a:r>
          </a:p>
          <a:p>
            <a:pPr marL="0" indent="0">
              <a:buNone/>
            </a:pPr>
            <a:r>
              <a:rPr lang="en-US" sz="900" dirty="0"/>
              <a:t>  {</a:t>
            </a:r>
          </a:p>
          <a:p>
            <a:pPr marL="0" indent="0">
              <a:buNone/>
            </a:pPr>
            <a:r>
              <a:rPr lang="en-US" sz="900" dirty="0"/>
              <a:t>     </a:t>
            </a:r>
            <a:r>
              <a:rPr lang="en-US" sz="900" b="1" dirty="0" err="1"/>
              <a:t>this.customer</a:t>
            </a:r>
            <a:r>
              <a:rPr lang="en-US" sz="900" b="1" dirty="0"/>
              <a:t> = customer;</a:t>
            </a:r>
          </a:p>
          <a:p>
            <a:pPr marL="0" indent="0">
              <a:buNone/>
            </a:pPr>
            <a:r>
              <a:rPr lang="en-US" sz="900" dirty="0"/>
              <a:t>  }</a:t>
            </a:r>
          </a:p>
          <a:p>
            <a:pPr marL="0" indent="0">
              <a:buNone/>
            </a:pPr>
            <a:r>
              <a:rPr lang="en-US" sz="900" dirty="0"/>
              <a:t>  </a:t>
            </a:r>
            <a:r>
              <a:rPr lang="en-US" sz="900" b="1" dirty="0"/>
              <a:t>public void run()</a:t>
            </a:r>
          </a:p>
          <a:p>
            <a:pPr marL="0" indent="0">
              <a:buNone/>
            </a:pPr>
            <a:r>
              <a:rPr lang="en-US" sz="900" dirty="0"/>
              <a:t>  {</a:t>
            </a:r>
          </a:p>
          <a:p>
            <a:pPr marL="0" indent="0">
              <a:buNone/>
            </a:pPr>
            <a:r>
              <a:rPr lang="nn-NO" sz="900" dirty="0"/>
              <a:t>  </a:t>
            </a:r>
            <a:r>
              <a:rPr lang="nn-NO" sz="900" b="1" dirty="0"/>
              <a:t>for (int i = 0; i &lt; 5; i++)</a:t>
            </a:r>
          </a:p>
          <a:p>
            <a:pPr marL="0" indent="0">
              <a:buNone/>
            </a:pPr>
            <a:r>
              <a:rPr lang="en-US" sz="900" dirty="0"/>
              <a:t>  </a:t>
            </a:r>
            <a:r>
              <a:rPr lang="en-US" sz="900" dirty="0" err="1"/>
              <a:t>customer.withdraw</a:t>
            </a:r>
            <a:r>
              <a:rPr lang="en-US" sz="900" dirty="0"/>
              <a:t>(15000);</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class </a:t>
            </a:r>
            <a:r>
              <a:rPr lang="en-US" sz="900" b="1" dirty="0" err="1"/>
              <a:t>DepositThread</a:t>
            </a:r>
            <a:r>
              <a:rPr lang="en-US" sz="900" b="1" dirty="0"/>
              <a:t> extends Thread</a:t>
            </a:r>
          </a:p>
          <a:p>
            <a:pPr marL="0" indent="0">
              <a:buNone/>
            </a:pPr>
            <a:r>
              <a:rPr lang="en-US" sz="900" dirty="0"/>
              <a:t>{</a:t>
            </a:r>
          </a:p>
          <a:p>
            <a:pPr marL="0" indent="0">
              <a:buNone/>
            </a:pPr>
            <a:r>
              <a:rPr lang="en-US" sz="900" dirty="0"/>
              <a:t>  Customer </a:t>
            </a:r>
            <a:r>
              <a:rPr lang="en-US" sz="900" dirty="0" err="1"/>
              <a:t>customer</a:t>
            </a:r>
            <a:r>
              <a:rPr lang="en-US" sz="900" dirty="0"/>
              <a:t>;</a:t>
            </a:r>
          </a:p>
          <a:p>
            <a:pPr marL="0" indent="0">
              <a:buNone/>
            </a:pPr>
            <a:r>
              <a:rPr lang="en-US" sz="900" dirty="0"/>
              <a:t>  </a:t>
            </a:r>
            <a:r>
              <a:rPr lang="en-US" sz="900" dirty="0" err="1"/>
              <a:t>DepositThread</a:t>
            </a:r>
            <a:r>
              <a:rPr lang="en-US" sz="900" dirty="0"/>
              <a:t>(Customer customer)</a:t>
            </a:r>
          </a:p>
          <a:p>
            <a:pPr marL="0" indent="0">
              <a:buNone/>
            </a:pPr>
            <a:r>
              <a:rPr lang="en-US" sz="900" dirty="0"/>
              <a:t>  {</a:t>
            </a:r>
          </a:p>
          <a:p>
            <a:pPr marL="0" indent="0">
              <a:buNone/>
            </a:pPr>
            <a:r>
              <a:rPr lang="en-US" sz="900" dirty="0"/>
              <a:t>    </a:t>
            </a:r>
            <a:r>
              <a:rPr lang="en-US" sz="900" b="1" dirty="0" err="1"/>
              <a:t>this.customer</a:t>
            </a:r>
            <a:r>
              <a:rPr lang="en-US" sz="900" b="1" dirty="0"/>
              <a:t> = customer;</a:t>
            </a:r>
          </a:p>
          <a:p>
            <a:pPr marL="0" indent="0">
              <a:buNone/>
            </a:pPr>
            <a:r>
              <a:rPr lang="en-US" sz="900" dirty="0"/>
              <a:t>  }</a:t>
            </a:r>
          </a:p>
          <a:p>
            <a:pPr marL="0" indent="0">
              <a:buNone/>
            </a:pPr>
            <a:r>
              <a:rPr lang="en-US" sz="900" dirty="0"/>
              <a:t>  </a:t>
            </a:r>
            <a:r>
              <a:rPr lang="en-US" sz="900" b="1" dirty="0"/>
              <a:t>public void run()</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a:t>
            </a:r>
            <a:r>
              <a:rPr lang="en-US" sz="900" dirty="0" err="1"/>
              <a:t>customer.deposit</a:t>
            </a:r>
            <a:r>
              <a:rPr lang="en-US" sz="900" dirty="0"/>
              <a:t>(10000);</a:t>
            </a:r>
          </a:p>
          <a:p>
            <a:pPr marL="0" indent="0">
              <a:buNone/>
            </a:pPr>
            <a:r>
              <a:rPr lang="en-US" sz="900" dirty="0"/>
              <a:t>          </a:t>
            </a:r>
            <a:r>
              <a:rPr lang="en-US" sz="900" b="1" dirty="0"/>
              <a:t>try {</a:t>
            </a:r>
          </a:p>
          <a:p>
            <a:pPr marL="0" indent="0">
              <a:buNone/>
            </a:pPr>
            <a:r>
              <a:rPr lang="en-US" sz="900" i="1" dirty="0"/>
              <a:t>sleep(2);</a:t>
            </a:r>
          </a:p>
          <a:p>
            <a:pPr marL="0" indent="0">
              <a:buNone/>
            </a:pPr>
            <a:r>
              <a:rPr lang="en-US" sz="900" dirty="0"/>
              <a:t>  } </a:t>
            </a:r>
            <a:r>
              <a:rPr lang="en-US" sz="900" b="1" dirty="0"/>
              <a:t>catch (Exception e) {}</a:t>
            </a:r>
          </a:p>
          <a:p>
            <a:pPr marL="0" indent="0">
              <a:buNone/>
            </a:pPr>
            <a:r>
              <a:rPr lang="en-US" sz="900" dirty="0"/>
              <a:t>  }</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public class Banking </a:t>
            </a:r>
          </a:p>
          <a:p>
            <a:pPr marL="0" indent="0">
              <a:buNone/>
            </a:pPr>
            <a:r>
              <a:rPr lang="en-US" sz="900" dirty="0"/>
              <a:t>{</a:t>
            </a:r>
          </a:p>
          <a:p>
            <a:pPr marL="0" indent="0">
              <a:buNone/>
            </a:pPr>
            <a:r>
              <a:rPr lang="en-US" sz="900" b="1" dirty="0"/>
              <a:t>public static void main(String </a:t>
            </a:r>
            <a:r>
              <a:rPr lang="en-US" sz="900" b="1" dirty="0" err="1"/>
              <a:t>args</a:t>
            </a:r>
            <a:r>
              <a:rPr lang="en-US" sz="900" b="1" dirty="0"/>
              <a:t>[])</a:t>
            </a:r>
          </a:p>
          <a:p>
            <a:pPr marL="0" indent="0">
              <a:buNone/>
            </a:pPr>
            <a:r>
              <a:rPr lang="en-US" sz="900" dirty="0"/>
              <a:t>{</a:t>
            </a:r>
          </a:p>
          <a:p>
            <a:pPr marL="0" indent="0">
              <a:buNone/>
            </a:pPr>
            <a:r>
              <a:rPr lang="en-US" sz="900" dirty="0"/>
              <a:t>Customer </a:t>
            </a:r>
            <a:r>
              <a:rPr lang="en-US" sz="900" dirty="0" err="1"/>
              <a:t>bankCustomer</a:t>
            </a:r>
            <a:r>
              <a:rPr lang="en-US" sz="900" dirty="0"/>
              <a:t> = </a:t>
            </a:r>
            <a:r>
              <a:rPr lang="en-US" sz="900" b="1" dirty="0"/>
              <a:t>new Customer();</a:t>
            </a:r>
          </a:p>
          <a:p>
            <a:pPr marL="0" indent="0">
              <a:buNone/>
            </a:pPr>
            <a:r>
              <a:rPr lang="en-US" sz="900" dirty="0" err="1"/>
              <a:t>WithdrawThread</a:t>
            </a:r>
            <a:r>
              <a:rPr lang="en-US" sz="900" dirty="0"/>
              <a:t> </a:t>
            </a:r>
            <a:r>
              <a:rPr lang="en-US" sz="900" dirty="0" err="1"/>
              <a:t>wThread</a:t>
            </a:r>
            <a:r>
              <a:rPr lang="en-US" sz="900" dirty="0"/>
              <a:t> = </a:t>
            </a:r>
            <a:r>
              <a:rPr lang="en-US" sz="900" b="1" dirty="0"/>
              <a:t>new </a:t>
            </a:r>
            <a:r>
              <a:rPr lang="en-US" sz="900" b="1" dirty="0" err="1"/>
              <a:t>WithdrawThread</a:t>
            </a:r>
            <a:r>
              <a:rPr lang="en-US" sz="900" b="1" dirty="0"/>
              <a:t>(</a:t>
            </a:r>
            <a:r>
              <a:rPr lang="en-US" sz="900" b="1" dirty="0" err="1"/>
              <a:t>bankCustomer</a:t>
            </a:r>
            <a:r>
              <a:rPr lang="en-US" sz="900" b="1" dirty="0"/>
              <a:t>); </a:t>
            </a:r>
          </a:p>
          <a:p>
            <a:pPr marL="0" indent="0">
              <a:buNone/>
            </a:pPr>
            <a:r>
              <a:rPr lang="en-US" sz="900" dirty="0" err="1"/>
              <a:t>DepositThread</a:t>
            </a:r>
            <a:r>
              <a:rPr lang="en-US" sz="900" dirty="0"/>
              <a:t> </a:t>
            </a:r>
            <a:r>
              <a:rPr lang="en-US" sz="900" dirty="0" err="1"/>
              <a:t>dThread</a:t>
            </a:r>
            <a:r>
              <a:rPr lang="en-US" sz="900" dirty="0"/>
              <a:t> = </a:t>
            </a:r>
            <a:r>
              <a:rPr lang="en-US" sz="900" b="1" dirty="0"/>
              <a:t>new </a:t>
            </a:r>
            <a:r>
              <a:rPr lang="en-US" sz="900" b="1" dirty="0" err="1"/>
              <a:t>DepositThread</a:t>
            </a:r>
            <a:r>
              <a:rPr lang="en-US" sz="900" b="1" dirty="0"/>
              <a:t>(</a:t>
            </a:r>
            <a:r>
              <a:rPr lang="en-US" sz="900" b="1" dirty="0" err="1"/>
              <a:t>bankCustomer</a:t>
            </a:r>
            <a:r>
              <a:rPr lang="en-US" sz="900" b="1" dirty="0"/>
              <a:t>);</a:t>
            </a:r>
          </a:p>
          <a:p>
            <a:pPr marL="0" indent="0">
              <a:buNone/>
            </a:pPr>
            <a:r>
              <a:rPr lang="en-US" sz="900" dirty="0" err="1"/>
              <a:t>wThread.start</a:t>
            </a:r>
            <a:r>
              <a:rPr lang="en-US" sz="900" dirty="0"/>
              <a:t>();</a:t>
            </a:r>
          </a:p>
          <a:p>
            <a:pPr marL="0" indent="0">
              <a:buNone/>
            </a:pPr>
            <a:r>
              <a:rPr lang="en-US" sz="900" dirty="0" err="1"/>
              <a:t>dThread.start</a:t>
            </a:r>
            <a:r>
              <a:rPr lang="en-US" sz="900" dirty="0"/>
              <a:t>();</a:t>
            </a:r>
          </a:p>
          <a:p>
            <a:pPr marL="0" indent="0">
              <a:buNone/>
            </a:pPr>
            <a:r>
              <a:rPr lang="en-US" sz="900" dirty="0"/>
              <a:t>}</a:t>
            </a:r>
          </a:p>
          <a:p>
            <a:pPr marL="0" indent="0">
              <a:buNone/>
            </a:pPr>
            <a:r>
              <a:rPr lang="en-US" sz="900" dirty="0"/>
              <a:t>}</a:t>
            </a:r>
            <a:endParaRPr lang="en-US" dirty="0"/>
          </a:p>
        </p:txBody>
      </p:sp>
    </p:spTree>
    <p:extLst>
      <p:ext uri="{BB962C8B-B14F-4D97-AF65-F5344CB8AC3E}">
        <p14:creationId xmlns:p14="http://schemas.microsoft.com/office/powerpoint/2010/main" val="1015445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sz="5400" dirty="0" err="1"/>
              <a:t>ReentrantLock</a:t>
            </a:r>
            <a:endParaRPr lang="en-US" dirty="0"/>
          </a:p>
        </p:txBody>
      </p:sp>
      <p:sp>
        <p:nvSpPr>
          <p:cNvPr id="3" name="Content Placeholder 2"/>
          <p:cNvSpPr>
            <a:spLocks noGrp="1"/>
          </p:cNvSpPr>
          <p:nvPr>
            <p:ph idx="1"/>
          </p:nvPr>
        </p:nvSpPr>
        <p:spPr/>
        <p:txBody>
          <a:bodyPr/>
          <a:lstStyle/>
          <a:p>
            <a:pPr marL="0" indent="0">
              <a:buNone/>
            </a:pPr>
            <a:endParaRPr lang="en-US" sz="900" dirty="0" smtClean="0"/>
          </a:p>
          <a:p>
            <a:pPr marL="0" indent="0">
              <a:buNone/>
            </a:pPr>
            <a:r>
              <a:rPr lang="en-US" sz="1600" b="1" dirty="0" err="1" smtClean="0"/>
              <a:t>ReentrantLock</a:t>
            </a:r>
            <a:r>
              <a:rPr lang="en-US" sz="1600" b="1" dirty="0" smtClean="0"/>
              <a:t>:   </a:t>
            </a:r>
            <a:r>
              <a:rPr lang="en-US" sz="1600" b="1" dirty="0" err="1" smtClean="0"/>
              <a:t>lock.lock</a:t>
            </a:r>
            <a:r>
              <a:rPr lang="en-US" sz="1600" b="1" dirty="0" smtClean="0"/>
              <a:t> and </a:t>
            </a:r>
            <a:r>
              <a:rPr lang="en-US" sz="1600" b="1" dirty="0" err="1" smtClean="0"/>
              <a:t>lock.unlock</a:t>
            </a:r>
            <a:endParaRPr lang="en-US" sz="1600" b="1" dirty="0" smtClean="0"/>
          </a:p>
          <a:p>
            <a:pPr marL="0" indent="0">
              <a:buNone/>
            </a:pPr>
            <a:endParaRPr lang="en-US" sz="900" dirty="0"/>
          </a:p>
          <a:p>
            <a:pPr marL="0" indent="0">
              <a:buNone/>
            </a:pPr>
            <a:r>
              <a:rPr lang="en-US" sz="900" dirty="0" smtClean="0"/>
              <a:t>class </a:t>
            </a:r>
            <a:r>
              <a:rPr lang="en-US" sz="900" dirty="0"/>
              <a:t>X {</a:t>
            </a:r>
          </a:p>
          <a:p>
            <a:pPr marL="0" indent="0">
              <a:buNone/>
            </a:pPr>
            <a:r>
              <a:rPr lang="en-US" sz="900" dirty="0"/>
              <a:t>   private final </a:t>
            </a:r>
            <a:r>
              <a:rPr lang="en-US" sz="900" dirty="0" err="1"/>
              <a:t>ReentrantLock</a:t>
            </a:r>
            <a:r>
              <a:rPr lang="en-US" sz="900" dirty="0"/>
              <a:t> lock = new </a:t>
            </a:r>
            <a:r>
              <a:rPr lang="en-US" sz="900" dirty="0" err="1"/>
              <a:t>ReentrantLock</a:t>
            </a:r>
            <a:r>
              <a:rPr lang="en-US" sz="900" dirty="0"/>
              <a:t>();</a:t>
            </a:r>
          </a:p>
          <a:p>
            <a:pPr marL="0" indent="0">
              <a:buNone/>
            </a:pPr>
            <a:r>
              <a:rPr lang="en-US" sz="900" dirty="0"/>
              <a:t>   // ...</a:t>
            </a:r>
          </a:p>
          <a:p>
            <a:pPr marL="0" indent="0">
              <a:buNone/>
            </a:pPr>
            <a:endParaRPr lang="en-US" sz="900" dirty="0"/>
          </a:p>
          <a:p>
            <a:pPr marL="0" indent="0">
              <a:buNone/>
            </a:pPr>
            <a:r>
              <a:rPr lang="en-US" sz="900" dirty="0"/>
              <a:t>   public void m() {</a:t>
            </a:r>
          </a:p>
          <a:p>
            <a:pPr marL="0" indent="0">
              <a:buNone/>
            </a:pPr>
            <a:r>
              <a:rPr lang="en-US" sz="900" dirty="0"/>
              <a:t>     </a:t>
            </a:r>
            <a:r>
              <a:rPr lang="en-US" sz="900" dirty="0" err="1"/>
              <a:t>lock.lock</a:t>
            </a:r>
            <a:r>
              <a:rPr lang="en-US" sz="900" dirty="0"/>
              <a:t>();  // block until condition holds</a:t>
            </a:r>
          </a:p>
          <a:p>
            <a:pPr marL="0" indent="0">
              <a:buNone/>
            </a:pPr>
            <a:r>
              <a:rPr lang="en-US" sz="900" dirty="0"/>
              <a:t>     try {</a:t>
            </a:r>
          </a:p>
          <a:p>
            <a:pPr marL="0" indent="0">
              <a:buNone/>
            </a:pPr>
            <a:r>
              <a:rPr lang="en-US" sz="900" dirty="0"/>
              <a:t>       // ... method body</a:t>
            </a:r>
          </a:p>
          <a:p>
            <a:pPr marL="0" indent="0">
              <a:buNone/>
            </a:pPr>
            <a:r>
              <a:rPr lang="en-US" sz="900" dirty="0"/>
              <a:t>     } finally {</a:t>
            </a:r>
          </a:p>
          <a:p>
            <a:pPr marL="0" indent="0">
              <a:buNone/>
            </a:pPr>
            <a:r>
              <a:rPr lang="en-US" sz="900" dirty="0"/>
              <a:t>       </a:t>
            </a:r>
            <a:r>
              <a:rPr lang="en-US" sz="900" dirty="0" err="1"/>
              <a:t>lock.unlock</a:t>
            </a:r>
            <a:r>
              <a:rPr lang="en-US" sz="900" dirty="0"/>
              <a:t>()</a:t>
            </a:r>
          </a:p>
          <a:p>
            <a:pPr marL="0" indent="0">
              <a:buNone/>
            </a:pPr>
            <a:r>
              <a:rPr lang="en-US" sz="900" dirty="0"/>
              <a:t>     }</a:t>
            </a:r>
          </a:p>
          <a:p>
            <a:pPr marL="0" indent="0">
              <a:buNone/>
            </a:pPr>
            <a:r>
              <a:rPr lang="en-US" sz="900" dirty="0"/>
              <a:t>   }</a:t>
            </a:r>
          </a:p>
          <a:p>
            <a:pPr marL="0" indent="0">
              <a:buNone/>
            </a:pPr>
            <a:r>
              <a:rPr lang="en-US" sz="900" dirty="0"/>
              <a:t> </a:t>
            </a:r>
            <a:r>
              <a:rPr lang="en-US" sz="900" dirty="0" smtClean="0"/>
              <a:t>}</a:t>
            </a:r>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1301138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and Unlock = Synchronized</a:t>
            </a:r>
            <a:endParaRPr lang="en-US" dirty="0"/>
          </a:p>
        </p:txBody>
      </p:sp>
      <p:sp>
        <p:nvSpPr>
          <p:cNvPr id="3" name="Content Placeholder 2"/>
          <p:cNvSpPr>
            <a:spLocks noGrp="1"/>
          </p:cNvSpPr>
          <p:nvPr>
            <p:ph idx="1"/>
          </p:nvPr>
        </p:nvSpPr>
        <p:spPr/>
        <p:txBody>
          <a:bodyPr/>
          <a:lstStyle/>
          <a:p>
            <a:pPr marL="0" indent="0">
              <a:buNone/>
            </a:pPr>
            <a:r>
              <a:rPr lang="en-US" sz="900" b="1" dirty="0"/>
              <a:t>import </a:t>
            </a:r>
            <a:r>
              <a:rPr lang="en-US" sz="900" b="1" dirty="0" err="1"/>
              <a:t>java.util.concurrent.locks.Lock</a:t>
            </a:r>
            <a:r>
              <a:rPr lang="en-US" sz="900" b="1" dirty="0"/>
              <a:t>;</a:t>
            </a:r>
          </a:p>
          <a:p>
            <a:pPr marL="0" indent="0">
              <a:buNone/>
            </a:pPr>
            <a:r>
              <a:rPr lang="en-US" sz="900" b="1" dirty="0"/>
              <a:t>import </a:t>
            </a:r>
            <a:r>
              <a:rPr lang="en-US" sz="900" b="1" dirty="0" err="1"/>
              <a:t>java.util.Date</a:t>
            </a:r>
            <a:r>
              <a:rPr lang="en-US" sz="900" b="1" dirty="0"/>
              <a:t>;</a:t>
            </a:r>
          </a:p>
          <a:p>
            <a:pPr marL="0" indent="0">
              <a:buNone/>
            </a:pPr>
            <a:r>
              <a:rPr lang="en-US" sz="900" b="1" dirty="0"/>
              <a:t>import </a:t>
            </a:r>
            <a:r>
              <a:rPr lang="en-US" sz="900" b="1" dirty="0" err="1"/>
              <a:t>java.util.concurrent.locks</a:t>
            </a:r>
            <a:r>
              <a:rPr lang="en-US" sz="900" b="1" dirty="0"/>
              <a:t>.*;</a:t>
            </a:r>
          </a:p>
          <a:p>
            <a:pPr marL="0" indent="0">
              <a:buNone/>
            </a:pPr>
            <a:endParaRPr lang="en-US" sz="900" dirty="0"/>
          </a:p>
          <a:p>
            <a:pPr marL="0" indent="0">
              <a:buNone/>
            </a:pPr>
            <a:r>
              <a:rPr lang="en-US" sz="900" b="1" dirty="0"/>
              <a:t>class </a:t>
            </a:r>
            <a:r>
              <a:rPr lang="en-US" sz="900" b="1" dirty="0" err="1"/>
              <a:t>PrintingJob</a:t>
            </a:r>
            <a:r>
              <a:rPr lang="en-US" sz="900" b="1" dirty="0"/>
              <a:t> implements Runnable</a:t>
            </a:r>
          </a:p>
          <a:p>
            <a:pPr marL="0" indent="0">
              <a:buNone/>
            </a:pPr>
            <a:r>
              <a:rPr lang="en-US" sz="900" dirty="0"/>
              <a:t>{</a:t>
            </a:r>
          </a:p>
          <a:p>
            <a:pPr marL="0" indent="0">
              <a:buNone/>
            </a:pPr>
            <a:r>
              <a:rPr lang="en-US" sz="900" dirty="0"/>
              <a:t>   </a:t>
            </a:r>
            <a:r>
              <a:rPr lang="en-US" sz="900" b="1" dirty="0"/>
              <a:t>private </a:t>
            </a:r>
            <a:r>
              <a:rPr lang="en-US" sz="900" b="1" dirty="0" err="1"/>
              <a:t>PrinterQueue</a:t>
            </a:r>
            <a:r>
              <a:rPr lang="en-US" sz="900" b="1" dirty="0"/>
              <a:t> </a:t>
            </a:r>
            <a:r>
              <a:rPr lang="en-US" sz="900" b="1" dirty="0" err="1"/>
              <a:t>printerQueue</a:t>
            </a:r>
            <a:r>
              <a:rPr lang="en-US" sz="900" b="1" dirty="0"/>
              <a:t>;</a:t>
            </a:r>
          </a:p>
          <a:p>
            <a:pPr marL="0" indent="0">
              <a:buNone/>
            </a:pPr>
            <a:r>
              <a:rPr lang="en-US" sz="900" dirty="0"/>
              <a:t> </a:t>
            </a:r>
          </a:p>
          <a:p>
            <a:pPr marL="0" indent="0">
              <a:buNone/>
            </a:pPr>
            <a:r>
              <a:rPr lang="en-US" sz="900" dirty="0"/>
              <a:t>   </a:t>
            </a:r>
            <a:r>
              <a:rPr lang="en-US" sz="900" b="1" dirty="0"/>
              <a:t>public </a:t>
            </a:r>
            <a:r>
              <a:rPr lang="en-US" sz="900" b="1" dirty="0" err="1"/>
              <a:t>PrintingJob</a:t>
            </a:r>
            <a:r>
              <a:rPr lang="en-US" sz="900" b="1" dirty="0"/>
              <a:t>(</a:t>
            </a:r>
            <a:r>
              <a:rPr lang="en-US" sz="900" b="1" dirty="0" err="1"/>
              <a:t>PrinterQueue</a:t>
            </a:r>
            <a:r>
              <a:rPr lang="en-US" sz="900" b="1" dirty="0"/>
              <a:t> </a:t>
            </a:r>
            <a:r>
              <a:rPr lang="en-US" sz="900" b="1" dirty="0" err="1"/>
              <a:t>printerQueue</a:t>
            </a:r>
            <a:r>
              <a:rPr lang="en-US" sz="900" b="1" dirty="0"/>
              <a:t>)</a:t>
            </a:r>
          </a:p>
          <a:p>
            <a:pPr marL="0" indent="0">
              <a:buNone/>
            </a:pPr>
            <a:r>
              <a:rPr lang="en-US" sz="900" dirty="0"/>
              <a:t>   {</a:t>
            </a:r>
          </a:p>
          <a:p>
            <a:pPr marL="0" indent="0">
              <a:buNone/>
            </a:pPr>
            <a:r>
              <a:rPr lang="en-US" sz="900" dirty="0"/>
              <a:t>      </a:t>
            </a:r>
            <a:r>
              <a:rPr lang="en-US" sz="900" b="1" dirty="0" err="1"/>
              <a:t>this.printerQueue</a:t>
            </a:r>
            <a:r>
              <a:rPr lang="en-US" sz="900" b="1" dirty="0"/>
              <a:t> = </a:t>
            </a:r>
            <a:r>
              <a:rPr lang="en-US" sz="900" b="1" dirty="0" err="1"/>
              <a:t>printerQueue</a:t>
            </a:r>
            <a:r>
              <a:rPr lang="en-US" sz="900" b="1" dirty="0"/>
              <a:t>;</a:t>
            </a:r>
          </a:p>
          <a:p>
            <a:pPr marL="0" indent="0">
              <a:buNone/>
            </a:pPr>
            <a:r>
              <a:rPr lang="en-US" sz="900" dirty="0"/>
              <a:t>   }</a:t>
            </a:r>
          </a:p>
          <a:p>
            <a:pPr marL="0" indent="0">
              <a:buNone/>
            </a:pPr>
            <a:endParaRPr lang="en-US" sz="900" dirty="0"/>
          </a:p>
          <a:p>
            <a:pPr marL="0" indent="0">
              <a:buNone/>
            </a:pPr>
            <a:r>
              <a:rPr lang="en-US" sz="900" dirty="0"/>
              <a:t>   </a:t>
            </a:r>
            <a:r>
              <a:rPr lang="en-US" sz="900" b="1" dirty="0"/>
              <a:t>public void run()</a:t>
            </a:r>
          </a:p>
          <a:p>
            <a:pPr marL="0" indent="0">
              <a:buNone/>
            </a:pPr>
            <a:r>
              <a:rPr lang="en-US" sz="900" dirty="0"/>
              <a:t>   {</a:t>
            </a:r>
          </a:p>
          <a:p>
            <a:pPr marL="0" indent="0">
              <a:buNone/>
            </a:pPr>
            <a:r>
              <a:rPr lang="en-US" sz="900" dirty="0"/>
              <a:t>      </a:t>
            </a:r>
            <a:r>
              <a:rPr lang="en-US" sz="900" dirty="0" err="1"/>
              <a:t>System.</a:t>
            </a:r>
            <a:r>
              <a:rPr lang="en-US" sz="900" b="1" i="1" dirty="0" err="1"/>
              <a:t>out.printf</a:t>
            </a:r>
            <a:r>
              <a:rPr lang="en-US" sz="900" b="1" i="1" dirty="0"/>
              <a:t>("%s: Going to print a document\n", </a:t>
            </a:r>
            <a:r>
              <a:rPr lang="en-US" sz="900" b="1" i="1" dirty="0" err="1"/>
              <a:t>Thread.currentThread</a:t>
            </a:r>
            <a:r>
              <a:rPr lang="en-US" sz="900" b="1" i="1" dirty="0"/>
              <a:t>().</a:t>
            </a:r>
            <a:r>
              <a:rPr lang="en-US" sz="900" b="1" i="1" dirty="0" err="1"/>
              <a:t>getName</a:t>
            </a:r>
            <a:r>
              <a:rPr lang="en-US" sz="900" b="1" i="1" dirty="0"/>
              <a:t>());</a:t>
            </a:r>
          </a:p>
          <a:p>
            <a:pPr marL="0" indent="0">
              <a:buNone/>
            </a:pPr>
            <a:r>
              <a:rPr lang="en-US" sz="900" dirty="0"/>
              <a:t>      </a:t>
            </a:r>
            <a:r>
              <a:rPr lang="en-US" sz="900" dirty="0" err="1"/>
              <a:t>printerQueue.printJob</a:t>
            </a:r>
            <a:r>
              <a:rPr lang="en-US" sz="900" dirty="0"/>
              <a:t>(</a:t>
            </a:r>
            <a:r>
              <a:rPr lang="en-US" sz="900" b="1" dirty="0"/>
              <a:t>new Object());</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class </a:t>
            </a:r>
            <a:r>
              <a:rPr lang="en-US" sz="900" b="1" dirty="0" err="1"/>
              <a:t>PrinterQueue</a:t>
            </a:r>
            <a:endParaRPr lang="en-US" sz="900" b="1" dirty="0"/>
          </a:p>
          <a:p>
            <a:pPr marL="0" indent="0">
              <a:buNone/>
            </a:pPr>
            <a:r>
              <a:rPr lang="en-US" sz="900" dirty="0"/>
              <a:t>{</a:t>
            </a:r>
          </a:p>
          <a:p>
            <a:pPr marL="0" indent="0">
              <a:buNone/>
            </a:pPr>
            <a:r>
              <a:rPr lang="en-US" sz="900" dirty="0"/>
              <a:t>   </a:t>
            </a:r>
            <a:r>
              <a:rPr lang="en-US" sz="900" b="1" dirty="0"/>
              <a:t>private final Lock </a:t>
            </a:r>
            <a:r>
              <a:rPr lang="en-US" sz="900" b="1" u="sng" dirty="0" err="1"/>
              <a:t>queueLock</a:t>
            </a:r>
            <a:r>
              <a:rPr lang="en-US" sz="900" b="1" u="sng" dirty="0"/>
              <a:t> = new </a:t>
            </a:r>
            <a:r>
              <a:rPr lang="en-US" sz="900" b="1" u="sng" dirty="0" err="1"/>
              <a:t>ReentrantLock</a:t>
            </a:r>
            <a:r>
              <a:rPr lang="en-US" sz="900" b="1" u="sng" dirty="0"/>
              <a:t>();</a:t>
            </a:r>
          </a:p>
          <a:p>
            <a:pPr marL="0" indent="0">
              <a:buNone/>
            </a:pPr>
            <a:r>
              <a:rPr lang="en-US" sz="900" dirty="0"/>
              <a:t> </a:t>
            </a:r>
          </a:p>
          <a:p>
            <a:pPr marL="0" indent="0">
              <a:buNone/>
            </a:pPr>
            <a:r>
              <a:rPr lang="en-US" sz="900" dirty="0"/>
              <a:t>   </a:t>
            </a:r>
            <a:r>
              <a:rPr lang="en-US" sz="900" b="1" dirty="0"/>
              <a:t>public void </a:t>
            </a:r>
            <a:r>
              <a:rPr lang="en-US" sz="900" b="1" dirty="0" err="1"/>
              <a:t>printJob</a:t>
            </a:r>
            <a:r>
              <a:rPr lang="en-US" sz="900" b="1" dirty="0"/>
              <a:t>(Object document)</a:t>
            </a:r>
          </a:p>
          <a:p>
            <a:pPr marL="0" indent="0">
              <a:buNone/>
            </a:pPr>
            <a:r>
              <a:rPr lang="en-US" sz="900" dirty="0"/>
              <a:t>   {</a:t>
            </a:r>
          </a:p>
          <a:p>
            <a:pPr marL="0" indent="0">
              <a:buNone/>
            </a:pPr>
            <a:r>
              <a:rPr lang="en-US" sz="900" dirty="0"/>
              <a:t>      //</a:t>
            </a:r>
            <a:r>
              <a:rPr lang="en-US" sz="900" dirty="0" err="1"/>
              <a:t>queueLock.lock</a:t>
            </a:r>
            <a:r>
              <a:rPr lang="en-US" sz="900" dirty="0"/>
              <a:t>();</a:t>
            </a:r>
          </a:p>
          <a:p>
            <a:pPr marL="0" indent="0">
              <a:buNone/>
            </a:pPr>
            <a:r>
              <a:rPr lang="en-US" sz="900" dirty="0"/>
              <a:t>  </a:t>
            </a:r>
            <a:r>
              <a:rPr lang="en-US" sz="900" b="1" dirty="0"/>
              <a:t>synchronized (this)</a:t>
            </a:r>
          </a:p>
          <a:p>
            <a:pPr marL="0" indent="0">
              <a:buNone/>
            </a:pPr>
            <a:r>
              <a:rPr lang="en-US" sz="900" dirty="0"/>
              <a:t>  {</a:t>
            </a:r>
          </a:p>
          <a:p>
            <a:pPr marL="0" indent="0">
              <a:buNone/>
            </a:pPr>
            <a:r>
              <a:rPr lang="en-US" sz="900" dirty="0"/>
              <a:t>    </a:t>
            </a:r>
            <a:r>
              <a:rPr lang="en-US" sz="900" b="1" dirty="0"/>
              <a:t>try</a:t>
            </a:r>
          </a:p>
          <a:p>
            <a:pPr marL="0" indent="0">
              <a:buNone/>
            </a:pPr>
            <a:r>
              <a:rPr lang="en-US" sz="900" dirty="0"/>
              <a:t>        {</a:t>
            </a:r>
          </a:p>
          <a:p>
            <a:pPr marL="0" indent="0">
              <a:buNone/>
            </a:pPr>
            <a:r>
              <a:rPr lang="en-US" sz="900" dirty="0"/>
              <a:t>         Long duration = (</a:t>
            </a:r>
            <a:r>
              <a:rPr lang="en-US" sz="900" b="1" dirty="0"/>
              <a:t>long) (</a:t>
            </a:r>
            <a:r>
              <a:rPr lang="en-US" sz="900" b="1" dirty="0" err="1"/>
              <a:t>Math.</a:t>
            </a:r>
            <a:r>
              <a:rPr lang="en-US" sz="900" b="1" i="1" dirty="0" err="1"/>
              <a:t>random</a:t>
            </a:r>
            <a:r>
              <a:rPr lang="en-US" sz="900" b="1" i="1" dirty="0"/>
              <a:t>() * 10000);</a:t>
            </a:r>
          </a:p>
          <a:p>
            <a:pPr marL="0" indent="0">
              <a:buNone/>
            </a:pPr>
            <a:r>
              <a:rPr lang="en-US" sz="900" dirty="0"/>
              <a:t>         </a:t>
            </a:r>
            <a:r>
              <a:rPr lang="en-US" sz="900" dirty="0" err="1"/>
              <a:t>System.</a:t>
            </a:r>
            <a:r>
              <a:rPr lang="en-US" sz="900" b="1" i="1" dirty="0" err="1"/>
              <a:t>out.println</a:t>
            </a:r>
            <a:r>
              <a:rPr lang="en-US" sz="900" b="1" i="1" dirty="0"/>
              <a:t>(</a:t>
            </a:r>
            <a:r>
              <a:rPr lang="en-US" sz="900" b="1" i="1" dirty="0" err="1"/>
              <a:t>Thread.currentThread</a:t>
            </a:r>
            <a:r>
              <a:rPr lang="en-US" sz="900" b="1" i="1" dirty="0"/>
              <a:t>().</a:t>
            </a:r>
            <a:r>
              <a:rPr lang="en-US" sz="900" b="1" i="1" dirty="0" err="1"/>
              <a:t>getName</a:t>
            </a:r>
            <a:r>
              <a:rPr lang="en-US" sz="900" b="1" i="1" dirty="0"/>
              <a:t>() + ": </a:t>
            </a:r>
            <a:r>
              <a:rPr lang="en-US" sz="900" b="1" i="1" dirty="0" err="1"/>
              <a:t>PrintQueue</a:t>
            </a:r>
            <a:r>
              <a:rPr lang="en-US" sz="900" b="1" i="1" dirty="0"/>
              <a:t>: Printing a Job during " + (duration / 1000) + " seconds :: Time - " + new Date());</a:t>
            </a:r>
          </a:p>
          <a:p>
            <a:pPr marL="0" indent="0">
              <a:buNone/>
            </a:pPr>
            <a:r>
              <a:rPr lang="en-US" sz="900" dirty="0"/>
              <a:t>         </a:t>
            </a:r>
            <a:r>
              <a:rPr lang="en-US" sz="900" dirty="0" err="1"/>
              <a:t>Thread.</a:t>
            </a:r>
            <a:r>
              <a:rPr lang="en-US" sz="900" i="1" dirty="0" err="1"/>
              <a:t>sleep</a:t>
            </a:r>
            <a:r>
              <a:rPr lang="en-US" sz="900" i="1" dirty="0"/>
              <a:t>(duration);</a:t>
            </a:r>
          </a:p>
          <a:p>
            <a:pPr marL="0" indent="0">
              <a:buNone/>
            </a:pPr>
            <a:r>
              <a:rPr lang="en-US" sz="900" dirty="0"/>
              <a:t>        } </a:t>
            </a:r>
            <a:r>
              <a:rPr lang="en-US" sz="900" b="1" dirty="0"/>
              <a:t>catch (Exception e) { }</a:t>
            </a:r>
          </a:p>
          <a:p>
            <a:pPr marL="0" indent="0">
              <a:buNone/>
            </a:pPr>
            <a:r>
              <a:rPr lang="en-US" sz="900" dirty="0"/>
              <a:t>  }</a:t>
            </a:r>
          </a:p>
          <a:p>
            <a:pPr marL="0" indent="0">
              <a:buNone/>
            </a:pPr>
            <a:r>
              <a:rPr lang="en-US" sz="900" dirty="0"/>
              <a:t>      </a:t>
            </a:r>
            <a:r>
              <a:rPr lang="en-US" sz="900" dirty="0" err="1"/>
              <a:t>System.</a:t>
            </a:r>
            <a:r>
              <a:rPr lang="en-US" sz="900" b="1" i="1" dirty="0" err="1"/>
              <a:t>out.printf</a:t>
            </a:r>
            <a:r>
              <a:rPr lang="en-US" sz="900" b="1" i="1" dirty="0"/>
              <a:t>("%s: The document has been printed\n", </a:t>
            </a:r>
            <a:r>
              <a:rPr lang="en-US" sz="900" b="1" i="1" dirty="0" err="1"/>
              <a:t>Thread.currentThread</a:t>
            </a:r>
            <a:r>
              <a:rPr lang="en-US" sz="900" b="1" i="1" dirty="0"/>
              <a:t>().</a:t>
            </a:r>
            <a:r>
              <a:rPr lang="en-US" sz="900" b="1" i="1" dirty="0" err="1"/>
              <a:t>getName</a:t>
            </a:r>
            <a:r>
              <a:rPr lang="en-US" sz="900" b="1" i="1" dirty="0"/>
              <a:t>());</a:t>
            </a:r>
          </a:p>
          <a:p>
            <a:pPr marL="0" indent="0">
              <a:buNone/>
            </a:pPr>
            <a:r>
              <a:rPr lang="en-US" sz="900" dirty="0"/>
              <a:t>      //</a:t>
            </a:r>
            <a:r>
              <a:rPr lang="en-US" sz="900" dirty="0" err="1"/>
              <a:t>queueLock.unlock</a:t>
            </a:r>
            <a:r>
              <a:rPr lang="en-US" sz="900" dirty="0"/>
              <a:t>();</a:t>
            </a:r>
          </a:p>
          <a:p>
            <a:pPr marL="0" indent="0">
              <a:buNone/>
            </a:pPr>
            <a:r>
              <a:rPr lang="en-US" sz="900" dirty="0"/>
              <a:t>   }</a:t>
            </a:r>
          </a:p>
          <a:p>
            <a:pPr marL="0" indent="0">
              <a:buNone/>
            </a:pPr>
            <a:r>
              <a:rPr lang="en-US" sz="900" dirty="0"/>
              <a:t>}</a:t>
            </a:r>
          </a:p>
          <a:p>
            <a:pPr marL="0" indent="0">
              <a:buNone/>
            </a:pPr>
            <a:endParaRPr lang="en-US" sz="900" dirty="0"/>
          </a:p>
          <a:p>
            <a:pPr marL="0" indent="0">
              <a:buNone/>
            </a:pPr>
            <a:r>
              <a:rPr lang="en-US" sz="900" b="1" dirty="0"/>
              <a:t>public class </a:t>
            </a:r>
            <a:r>
              <a:rPr lang="en-US" sz="900" b="1" dirty="0" err="1"/>
              <a:t>LockExample</a:t>
            </a:r>
            <a:endParaRPr lang="en-US" sz="900" b="1" dirty="0"/>
          </a:p>
          <a:p>
            <a:pPr marL="0" indent="0">
              <a:buNone/>
            </a:pPr>
            <a:r>
              <a:rPr lang="en-US" sz="900" dirty="0"/>
              <a:t>{</a:t>
            </a:r>
          </a:p>
          <a:p>
            <a:pPr marL="0" indent="0">
              <a:buNone/>
            </a:pPr>
            <a:r>
              <a:rPr lang="en-US" sz="900" dirty="0"/>
              <a:t>   </a:t>
            </a:r>
            <a:r>
              <a:rPr lang="en-US" sz="900" b="1" dirty="0"/>
              <a:t>public static void main(String[] </a:t>
            </a:r>
            <a:r>
              <a:rPr lang="en-US" sz="900" b="1" dirty="0" err="1"/>
              <a:t>args</a:t>
            </a:r>
            <a:r>
              <a:rPr lang="en-US" sz="900" b="1" dirty="0"/>
              <a:t>)</a:t>
            </a:r>
          </a:p>
          <a:p>
            <a:pPr marL="0" indent="0">
              <a:buNone/>
            </a:pPr>
            <a:r>
              <a:rPr lang="en-US" sz="900" dirty="0"/>
              <a:t>   {</a:t>
            </a:r>
          </a:p>
          <a:p>
            <a:pPr marL="0" indent="0">
              <a:buNone/>
            </a:pPr>
            <a:r>
              <a:rPr lang="en-US" sz="900" dirty="0"/>
              <a:t>      </a:t>
            </a:r>
            <a:r>
              <a:rPr lang="en-US" sz="900" dirty="0" err="1"/>
              <a:t>PrinterQueue</a:t>
            </a:r>
            <a:r>
              <a:rPr lang="en-US" sz="900" dirty="0"/>
              <a:t> </a:t>
            </a:r>
            <a:r>
              <a:rPr lang="en-US" sz="900" dirty="0" err="1"/>
              <a:t>printerQueue</a:t>
            </a:r>
            <a:r>
              <a:rPr lang="en-US" sz="900" dirty="0"/>
              <a:t> = </a:t>
            </a:r>
            <a:r>
              <a:rPr lang="en-US" sz="900" b="1" dirty="0"/>
              <a:t>new </a:t>
            </a:r>
            <a:r>
              <a:rPr lang="en-US" sz="900" b="1" dirty="0" err="1"/>
              <a:t>PrinterQueue</a:t>
            </a:r>
            <a:r>
              <a:rPr lang="en-US" sz="900" b="1" dirty="0"/>
              <a:t>();</a:t>
            </a:r>
          </a:p>
          <a:p>
            <a:pPr marL="0" indent="0">
              <a:buNone/>
            </a:pPr>
            <a:r>
              <a:rPr lang="en-US" sz="900" dirty="0"/>
              <a:t>      Thread thread[] = </a:t>
            </a:r>
            <a:r>
              <a:rPr lang="en-US" sz="900" b="1" dirty="0"/>
              <a:t>new Thread[10];</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thread[</a:t>
            </a:r>
            <a:r>
              <a:rPr lang="en-US" sz="900" dirty="0" err="1"/>
              <a:t>i</a:t>
            </a:r>
            <a:r>
              <a:rPr lang="en-US" sz="900" dirty="0"/>
              <a:t>] = </a:t>
            </a:r>
            <a:r>
              <a:rPr lang="en-US" sz="900" b="1" dirty="0"/>
              <a:t>new Thread(new </a:t>
            </a:r>
            <a:r>
              <a:rPr lang="en-US" sz="900" b="1" dirty="0" err="1"/>
              <a:t>PrintingJob</a:t>
            </a:r>
            <a:r>
              <a:rPr lang="en-US" sz="900" b="1" dirty="0"/>
              <a:t>(</a:t>
            </a:r>
            <a:r>
              <a:rPr lang="en-US" sz="900" b="1" dirty="0" err="1"/>
              <a:t>printerQueue</a:t>
            </a:r>
            <a:r>
              <a:rPr lang="en-US" sz="900" b="1" dirty="0"/>
              <a:t>), "Thread " + </a:t>
            </a:r>
            <a:r>
              <a:rPr lang="en-US" sz="900" b="1" dirty="0" err="1"/>
              <a:t>i</a:t>
            </a:r>
            <a:r>
              <a:rPr lang="en-US" sz="900" b="1" dirty="0"/>
              <a:t>);</a:t>
            </a:r>
          </a:p>
          <a:p>
            <a:pPr marL="0" indent="0">
              <a:buNone/>
            </a:pPr>
            <a:r>
              <a:rPr lang="en-US" sz="900" dirty="0"/>
              <a:t>      }</a:t>
            </a:r>
          </a:p>
          <a:p>
            <a:pPr marL="0" indent="0">
              <a:buNone/>
            </a:pPr>
            <a:r>
              <a:rPr lang="nn-NO" sz="900" dirty="0"/>
              <a:t>      </a:t>
            </a:r>
            <a:r>
              <a:rPr lang="nn-NO" sz="900" b="1" dirty="0"/>
              <a:t>for (int i = 0; i &lt; 10; i++)</a:t>
            </a:r>
          </a:p>
          <a:p>
            <a:pPr marL="0" indent="0">
              <a:buNone/>
            </a:pPr>
            <a:r>
              <a:rPr lang="en-US" sz="900" dirty="0"/>
              <a:t>      {</a:t>
            </a:r>
          </a:p>
          <a:p>
            <a:pPr marL="0" indent="0">
              <a:buNone/>
            </a:pPr>
            <a:r>
              <a:rPr lang="en-US" sz="900" dirty="0"/>
              <a:t>         thread[</a:t>
            </a:r>
            <a:r>
              <a:rPr lang="en-US" sz="900" dirty="0" err="1"/>
              <a:t>i</a:t>
            </a:r>
            <a:r>
              <a:rPr lang="en-US" sz="900" dirty="0"/>
              <a:t>].start();</a:t>
            </a:r>
          </a:p>
          <a:p>
            <a:pPr marL="0" indent="0">
              <a:buNone/>
            </a:pPr>
            <a:r>
              <a:rPr lang="en-US" sz="900" dirty="0"/>
              <a:t>      }</a:t>
            </a:r>
          </a:p>
          <a:p>
            <a:pPr marL="0" indent="0">
              <a:buNone/>
            </a:pPr>
            <a:r>
              <a:rPr lang="en-US" sz="900" dirty="0"/>
              <a:t>   }</a:t>
            </a:r>
          </a:p>
          <a:p>
            <a:pPr marL="0" indent="0">
              <a:buNone/>
            </a:pPr>
            <a:r>
              <a:rPr lang="en-US" sz="900" dirty="0"/>
              <a:t>}</a:t>
            </a:r>
          </a:p>
        </p:txBody>
      </p:sp>
    </p:spTree>
    <p:extLst>
      <p:ext uri="{BB962C8B-B14F-4D97-AF65-F5344CB8AC3E}">
        <p14:creationId xmlns:p14="http://schemas.microsoft.com/office/powerpoint/2010/main" val="2694883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Lock (</a:t>
            </a:r>
            <a:r>
              <a:rPr lang="en-US" sz="4000" dirty="0" smtClean="0"/>
              <a:t>similar to Java </a:t>
            </a:r>
            <a:r>
              <a:rPr lang="en-US" sz="4000" u="sng" dirty="0" smtClean="0"/>
              <a:t>synchronized</a:t>
            </a:r>
            <a:r>
              <a:rPr lang="en-US" dirty="0" smtClean="0"/>
              <a:t>)</a:t>
            </a:r>
            <a:endParaRPr lang="en-US" dirty="0"/>
          </a:p>
        </p:txBody>
      </p:sp>
      <p:sp>
        <p:nvSpPr>
          <p:cNvPr id="3" name="Content Placeholder 2"/>
          <p:cNvSpPr>
            <a:spLocks noGrp="1"/>
          </p:cNvSpPr>
          <p:nvPr>
            <p:ph idx="1"/>
          </p:nvPr>
        </p:nvSpPr>
        <p:spPr/>
        <p:txBody>
          <a:bodyPr/>
          <a:lstStyle/>
          <a:p>
            <a:r>
              <a:rPr lang="en-US" dirty="0"/>
              <a:t>The </a:t>
            </a:r>
            <a:r>
              <a:rPr lang="en-US" b="1" dirty="0"/>
              <a:t>lock</a:t>
            </a:r>
            <a:r>
              <a:rPr lang="en-US" dirty="0"/>
              <a:t> keyword marks a statement block as a critical section by obtaining the mutual-exclusion lock for a given object, executing a statement, and then releasing the lock</a:t>
            </a:r>
            <a:r>
              <a:rPr lang="en-US" dirty="0" smtClean="0"/>
              <a:t>.</a:t>
            </a:r>
          </a:p>
          <a:p>
            <a:r>
              <a:rPr lang="en-US" dirty="0"/>
              <a:t>The </a:t>
            </a:r>
            <a:r>
              <a:rPr lang="en-US" b="1" dirty="0"/>
              <a:t>lock</a:t>
            </a:r>
            <a:r>
              <a:rPr lang="en-US" dirty="0"/>
              <a:t> keyword ensures that one thread does not enter a critical section of code while another thread is in the critical section. If another thread tries to enter a locked code, it will wait, block, until the object is released.</a:t>
            </a:r>
          </a:p>
        </p:txBody>
      </p:sp>
    </p:spTree>
    <p:extLst>
      <p:ext uri="{BB962C8B-B14F-4D97-AF65-F5344CB8AC3E}">
        <p14:creationId xmlns:p14="http://schemas.microsoft.com/office/powerpoint/2010/main" val="3687063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smtClean="0"/>
              <a:t>Lock</a:t>
            </a:r>
            <a:endParaRPr lang="en-US" dirty="0"/>
          </a:p>
        </p:txBody>
      </p:sp>
      <p:sp>
        <p:nvSpPr>
          <p:cNvPr id="3" name="Content Placeholder 2"/>
          <p:cNvSpPr>
            <a:spLocks noGrp="1"/>
          </p:cNvSpPr>
          <p:nvPr>
            <p:ph idx="1"/>
          </p:nvPr>
        </p:nvSpPr>
        <p:spPr/>
        <p:txBody>
          <a:bodyPr/>
          <a:lstStyle/>
          <a:p>
            <a:r>
              <a:rPr lang="en-US" dirty="0"/>
              <a:t>In general, avoid locking on a </a:t>
            </a:r>
            <a:r>
              <a:rPr lang="en-US" b="1" dirty="0"/>
              <a:t>public</a:t>
            </a:r>
            <a:r>
              <a:rPr lang="en-US" dirty="0"/>
              <a:t> type, or instances beyond your code's control. </a:t>
            </a:r>
            <a:endParaRPr lang="en-US" dirty="0" smtClean="0"/>
          </a:p>
          <a:p>
            <a:r>
              <a:rPr lang="en-US" dirty="0"/>
              <a:t>Best practice is to define a </a:t>
            </a:r>
            <a:r>
              <a:rPr lang="en-US" b="1" dirty="0"/>
              <a:t>private</a:t>
            </a:r>
            <a:r>
              <a:rPr lang="en-US" dirty="0"/>
              <a:t> object to lock on, or a </a:t>
            </a:r>
            <a:r>
              <a:rPr lang="en-US" b="1" dirty="0"/>
              <a:t>private static</a:t>
            </a:r>
            <a:r>
              <a:rPr lang="en-US" dirty="0"/>
              <a:t> object variable to protect data common to all instances.</a:t>
            </a:r>
            <a:endParaRPr lang="en-US" dirty="0" smtClean="0"/>
          </a:p>
          <a:p>
            <a:endParaRPr lang="en-US" dirty="0"/>
          </a:p>
        </p:txBody>
      </p:sp>
    </p:spTree>
    <p:extLst>
      <p:ext uri="{BB962C8B-B14F-4D97-AF65-F5344CB8AC3E}">
        <p14:creationId xmlns:p14="http://schemas.microsoft.com/office/powerpoint/2010/main" val="1149692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US" dirty="0" smtClean="0"/>
              <a:t>C# Lock Example</a:t>
            </a:r>
            <a:endParaRPr lang="en-US" dirty="0"/>
          </a:p>
        </p:txBody>
      </p:sp>
      <p:sp>
        <p:nvSpPr>
          <p:cNvPr id="3" name="Content Placeholder 2"/>
          <p:cNvSpPr>
            <a:spLocks noGrp="1"/>
          </p:cNvSpPr>
          <p:nvPr>
            <p:ph idx="1"/>
          </p:nvPr>
        </p:nvSpPr>
        <p:spPr>
          <a:xfrm>
            <a:off x="395536" y="1700808"/>
            <a:ext cx="8229600" cy="4389437"/>
          </a:xfrm>
        </p:spPr>
        <p:txBody>
          <a:bodyPr/>
          <a:lstStyle/>
          <a:p>
            <a:pPr marL="0" indent="0">
              <a:buNone/>
            </a:pPr>
            <a:r>
              <a:rPr lang="en-US" sz="900" dirty="0"/>
              <a:t>using System;</a:t>
            </a:r>
          </a:p>
          <a:p>
            <a:pPr marL="0" indent="0">
              <a:buNone/>
            </a:pPr>
            <a:r>
              <a:rPr lang="en-US" sz="900" dirty="0"/>
              <a:t>using </a:t>
            </a:r>
            <a:r>
              <a:rPr lang="en-US" sz="900" dirty="0" err="1"/>
              <a:t>System.Threading</a:t>
            </a:r>
            <a:r>
              <a:rPr lang="en-US" sz="900" dirty="0"/>
              <a:t>;</a:t>
            </a:r>
          </a:p>
          <a:p>
            <a:pPr marL="0" indent="0">
              <a:buNone/>
            </a:pPr>
            <a:endParaRPr lang="en-US" sz="900" dirty="0"/>
          </a:p>
          <a:p>
            <a:pPr marL="0" indent="0">
              <a:buNone/>
            </a:pPr>
            <a:r>
              <a:rPr lang="en-US" sz="900" dirty="0"/>
              <a:t>namespace </a:t>
            </a:r>
            <a:r>
              <a:rPr lang="en-US" sz="900" dirty="0" err="1"/>
              <a:t>MyLock</a:t>
            </a:r>
            <a:endParaRPr lang="en-US" sz="900" dirty="0"/>
          </a:p>
          <a:p>
            <a:pPr marL="0" indent="0">
              <a:buNone/>
            </a:pPr>
            <a:r>
              <a:rPr lang="en-US" sz="900" dirty="0"/>
              <a:t>{</a:t>
            </a:r>
          </a:p>
          <a:p>
            <a:pPr marL="0" indent="0">
              <a:buNone/>
            </a:pPr>
            <a:r>
              <a:rPr lang="en-US" sz="900" dirty="0"/>
              <a:t>    class Account</a:t>
            </a:r>
          </a:p>
          <a:p>
            <a:pPr marL="0" indent="0">
              <a:buNone/>
            </a:pPr>
            <a:r>
              <a:rPr lang="en-US" sz="900" dirty="0"/>
              <a:t>    {</a:t>
            </a:r>
          </a:p>
          <a:p>
            <a:pPr marL="0" indent="0">
              <a:buNone/>
            </a:pPr>
            <a:r>
              <a:rPr lang="en-US" sz="900" dirty="0"/>
              <a:t>        private Object </a:t>
            </a:r>
            <a:r>
              <a:rPr lang="en-US" sz="900" dirty="0" err="1"/>
              <a:t>thisLock</a:t>
            </a:r>
            <a:r>
              <a:rPr lang="en-US" sz="900" dirty="0"/>
              <a:t> = new Object();</a:t>
            </a:r>
          </a:p>
          <a:p>
            <a:pPr marL="0" indent="0">
              <a:buNone/>
            </a:pPr>
            <a:r>
              <a:rPr lang="en-US" sz="900" dirty="0"/>
              <a:t>        </a:t>
            </a:r>
            <a:r>
              <a:rPr lang="en-US" sz="900" dirty="0" err="1"/>
              <a:t>int</a:t>
            </a:r>
            <a:r>
              <a:rPr lang="en-US" sz="900" dirty="0"/>
              <a:t> balance;</a:t>
            </a:r>
          </a:p>
          <a:p>
            <a:pPr marL="0" indent="0">
              <a:buNone/>
            </a:pPr>
            <a:endParaRPr lang="en-US" sz="900" dirty="0"/>
          </a:p>
          <a:p>
            <a:pPr marL="0" indent="0">
              <a:buNone/>
            </a:pPr>
            <a:r>
              <a:rPr lang="en-US" sz="900" dirty="0"/>
              <a:t>        Random r = new Random();</a:t>
            </a:r>
          </a:p>
          <a:p>
            <a:pPr marL="0" indent="0">
              <a:buNone/>
            </a:pPr>
            <a:endParaRPr lang="en-US" sz="900" dirty="0"/>
          </a:p>
          <a:p>
            <a:pPr marL="0" indent="0">
              <a:buNone/>
            </a:pPr>
            <a:r>
              <a:rPr lang="en-US" sz="900" dirty="0"/>
              <a:t>        public Account(</a:t>
            </a:r>
            <a:r>
              <a:rPr lang="en-US" sz="900" dirty="0" err="1"/>
              <a:t>int</a:t>
            </a:r>
            <a:r>
              <a:rPr lang="en-US" sz="900" dirty="0"/>
              <a:t> initial)</a:t>
            </a:r>
          </a:p>
          <a:p>
            <a:pPr marL="0" indent="0">
              <a:buNone/>
            </a:pPr>
            <a:r>
              <a:rPr lang="en-US" sz="900" dirty="0"/>
              <a:t>        {</a:t>
            </a:r>
          </a:p>
          <a:p>
            <a:pPr marL="0" indent="0">
              <a:buNone/>
            </a:pPr>
            <a:r>
              <a:rPr lang="en-US" sz="900" dirty="0"/>
              <a:t>            balance = initial;</a:t>
            </a:r>
          </a:p>
          <a:p>
            <a:pPr marL="0" indent="0">
              <a:buNone/>
            </a:pPr>
            <a:r>
              <a:rPr lang="en-US" sz="900" dirty="0"/>
              <a:t>        }</a:t>
            </a:r>
          </a:p>
          <a:p>
            <a:pPr marL="0" indent="0">
              <a:buNone/>
            </a:pPr>
            <a:endParaRPr lang="en-US" sz="900" dirty="0"/>
          </a:p>
          <a:p>
            <a:pPr marL="0" indent="0">
              <a:buNone/>
            </a:pPr>
            <a:r>
              <a:rPr lang="en-US" sz="900" dirty="0"/>
              <a:t>        </a:t>
            </a:r>
            <a:r>
              <a:rPr lang="en-US" sz="900" dirty="0" err="1"/>
              <a:t>int</a:t>
            </a:r>
            <a:r>
              <a:rPr lang="en-US" sz="900" dirty="0"/>
              <a:t> Withdraw(</a:t>
            </a:r>
            <a:r>
              <a:rPr lang="en-US" sz="900" dirty="0" err="1"/>
              <a:t>int</a:t>
            </a:r>
            <a:r>
              <a:rPr lang="en-US" sz="900" dirty="0"/>
              <a:t> amount)</a:t>
            </a:r>
          </a:p>
          <a:p>
            <a:pPr marL="0" indent="0">
              <a:buNone/>
            </a:pPr>
            <a:r>
              <a:rPr lang="en-US" sz="900" dirty="0"/>
              <a:t>        {</a:t>
            </a:r>
          </a:p>
          <a:p>
            <a:pPr marL="0" indent="0">
              <a:buNone/>
            </a:pPr>
            <a:endParaRPr lang="en-US" sz="900" dirty="0"/>
          </a:p>
          <a:p>
            <a:pPr marL="0" indent="0">
              <a:buNone/>
            </a:pPr>
            <a:r>
              <a:rPr lang="en-US" sz="900" dirty="0"/>
              <a:t>            // This condition never is true unless the lock statement</a:t>
            </a:r>
          </a:p>
          <a:p>
            <a:pPr marL="0" indent="0">
              <a:buNone/>
            </a:pPr>
            <a:r>
              <a:rPr lang="en-US" sz="900" dirty="0"/>
              <a:t>            // is commented out.</a:t>
            </a:r>
          </a:p>
          <a:p>
            <a:pPr marL="0" indent="0">
              <a:buNone/>
            </a:pPr>
            <a:r>
              <a:rPr lang="en-US" sz="900" dirty="0"/>
              <a:t>            if (balance &lt; 0)</a:t>
            </a:r>
          </a:p>
          <a:p>
            <a:pPr marL="0" indent="0">
              <a:buNone/>
            </a:pPr>
            <a:r>
              <a:rPr lang="en-US" sz="900" dirty="0"/>
              <a:t>            {</a:t>
            </a:r>
          </a:p>
          <a:p>
            <a:pPr marL="0" indent="0">
              <a:buNone/>
            </a:pPr>
            <a:r>
              <a:rPr lang="en-US" sz="900" dirty="0"/>
              <a:t>                throw new Exception("Negative Balance");</a:t>
            </a:r>
          </a:p>
          <a:p>
            <a:pPr marL="0" indent="0">
              <a:buNone/>
            </a:pPr>
            <a:r>
              <a:rPr lang="en-US" sz="900" dirty="0"/>
              <a:t>            }</a:t>
            </a:r>
          </a:p>
          <a:p>
            <a:pPr marL="0" indent="0">
              <a:buNone/>
            </a:pPr>
            <a:endParaRPr lang="en-US" sz="900" dirty="0"/>
          </a:p>
          <a:p>
            <a:pPr marL="0" indent="0">
              <a:buNone/>
            </a:pPr>
            <a:r>
              <a:rPr lang="en-US" sz="900" dirty="0"/>
              <a:t>            // Comment out the next line to see the effect of leaving out </a:t>
            </a:r>
          </a:p>
          <a:p>
            <a:pPr marL="0" indent="0">
              <a:buNone/>
            </a:pPr>
            <a:r>
              <a:rPr lang="en-US" sz="900" dirty="0"/>
              <a:t>            // the lock keyword.</a:t>
            </a:r>
          </a:p>
          <a:p>
            <a:pPr marL="0" indent="0">
              <a:buNone/>
            </a:pPr>
            <a:r>
              <a:rPr lang="en-US" sz="900" dirty="0"/>
              <a:t>            lock (</a:t>
            </a:r>
            <a:r>
              <a:rPr lang="en-US" sz="900" dirty="0" err="1"/>
              <a:t>thisLock</a:t>
            </a:r>
            <a:r>
              <a:rPr lang="en-US" sz="900" dirty="0"/>
              <a:t>)</a:t>
            </a:r>
          </a:p>
          <a:p>
            <a:pPr marL="0" indent="0">
              <a:buNone/>
            </a:pPr>
            <a:r>
              <a:rPr lang="en-US" sz="900" dirty="0"/>
              <a:t>            {</a:t>
            </a:r>
          </a:p>
          <a:p>
            <a:pPr marL="0" indent="0">
              <a:buNone/>
            </a:pPr>
            <a:r>
              <a:rPr lang="en-US" sz="900" dirty="0"/>
              <a:t>                if (balance &gt;= amount)</a:t>
            </a:r>
          </a:p>
          <a:p>
            <a:pPr marL="0" indent="0">
              <a:buNone/>
            </a:pPr>
            <a:r>
              <a:rPr lang="en-US" sz="900" dirty="0"/>
              <a:t>                {</a:t>
            </a:r>
          </a:p>
          <a:p>
            <a:pPr marL="0" indent="0">
              <a:buNone/>
            </a:pPr>
            <a:r>
              <a:rPr lang="en-US" sz="900" dirty="0"/>
              <a:t>                    </a:t>
            </a:r>
            <a:r>
              <a:rPr lang="en-US" sz="900" dirty="0" err="1"/>
              <a:t>Console.WriteLine</a:t>
            </a:r>
            <a:r>
              <a:rPr lang="en-US" sz="900" dirty="0"/>
              <a:t>("Balance before Withdrawal :  " + balance);</a:t>
            </a:r>
          </a:p>
          <a:p>
            <a:pPr marL="0" indent="0">
              <a:buNone/>
            </a:pPr>
            <a:r>
              <a:rPr lang="en-US" sz="900" dirty="0"/>
              <a:t>                    </a:t>
            </a:r>
            <a:r>
              <a:rPr lang="en-US" sz="900" dirty="0" err="1"/>
              <a:t>Console.WriteLine</a:t>
            </a:r>
            <a:r>
              <a:rPr lang="en-US" sz="900" dirty="0"/>
              <a:t>("Amount to Withdraw        : -" + amount);</a:t>
            </a:r>
          </a:p>
          <a:p>
            <a:pPr marL="0" indent="0">
              <a:buNone/>
            </a:pPr>
            <a:r>
              <a:rPr lang="en-US" sz="900" dirty="0"/>
              <a:t>                    balance = balance - amount;</a:t>
            </a:r>
          </a:p>
          <a:p>
            <a:pPr marL="0" indent="0">
              <a:buNone/>
            </a:pPr>
            <a:r>
              <a:rPr lang="en-US" sz="900" dirty="0"/>
              <a:t>                    </a:t>
            </a:r>
            <a:r>
              <a:rPr lang="en-US" sz="900" dirty="0" err="1"/>
              <a:t>Console.WriteLine</a:t>
            </a:r>
            <a:r>
              <a:rPr lang="en-US" sz="900" dirty="0"/>
              <a:t>("Balance after Withdrawal  :  " + balance);</a:t>
            </a:r>
          </a:p>
          <a:p>
            <a:pPr marL="0" indent="0">
              <a:buNone/>
            </a:pPr>
            <a:r>
              <a:rPr lang="en-US" sz="900" dirty="0"/>
              <a:t>                    return amount;</a:t>
            </a:r>
          </a:p>
          <a:p>
            <a:pPr marL="0" indent="0">
              <a:buNone/>
            </a:pPr>
            <a:r>
              <a:rPr lang="en-US" sz="900" dirty="0"/>
              <a:t>                }</a:t>
            </a:r>
          </a:p>
          <a:p>
            <a:pPr marL="0" indent="0">
              <a:buNone/>
            </a:pPr>
            <a:r>
              <a:rPr lang="en-US" sz="900" dirty="0"/>
              <a:t>                else</a:t>
            </a:r>
          </a:p>
          <a:p>
            <a:pPr marL="0" indent="0">
              <a:buNone/>
            </a:pPr>
            <a:r>
              <a:rPr lang="en-US" sz="900" dirty="0"/>
              <a:t>                {</a:t>
            </a:r>
          </a:p>
          <a:p>
            <a:pPr marL="0" indent="0">
              <a:buNone/>
            </a:pPr>
            <a:r>
              <a:rPr lang="en-US" sz="900" dirty="0"/>
              <a:t>                    return 0; // transaction rejected</a:t>
            </a:r>
          </a:p>
          <a:p>
            <a:pPr marL="0" indent="0">
              <a:buNone/>
            </a:pPr>
            <a:r>
              <a:rPr lang="en-US" sz="900" dirty="0"/>
              <a:t>                }</a:t>
            </a:r>
          </a:p>
          <a:p>
            <a:pPr marL="0" indent="0">
              <a:buNone/>
            </a:pPr>
            <a:r>
              <a:rPr lang="en-US" sz="900" dirty="0"/>
              <a:t>            }</a:t>
            </a:r>
          </a:p>
          <a:p>
            <a:pPr marL="0" indent="0">
              <a:buNone/>
            </a:pPr>
            <a:r>
              <a:rPr lang="en-US" sz="900" dirty="0"/>
              <a:t>        }</a:t>
            </a:r>
          </a:p>
          <a:p>
            <a:pPr marL="0" indent="0">
              <a:buNone/>
            </a:pPr>
            <a:endParaRPr lang="en-US" sz="900" dirty="0"/>
          </a:p>
          <a:p>
            <a:pPr marL="0" indent="0">
              <a:buNone/>
            </a:pPr>
            <a:r>
              <a:rPr lang="en-US" sz="900" dirty="0"/>
              <a:t>        public void </a:t>
            </a:r>
            <a:r>
              <a:rPr lang="en-US" sz="900" dirty="0" err="1"/>
              <a:t>DoTransactions</a:t>
            </a:r>
            <a:r>
              <a:rPr lang="en-US" sz="900" dirty="0"/>
              <a:t>()</a:t>
            </a:r>
          </a:p>
          <a:p>
            <a:pPr marL="0" indent="0">
              <a:buNone/>
            </a:pPr>
            <a:r>
              <a:rPr lang="en-US" sz="900" dirty="0"/>
              <a:t>        {</a:t>
            </a:r>
          </a:p>
          <a:p>
            <a:pPr marL="0" indent="0">
              <a:buNone/>
            </a:pPr>
            <a:r>
              <a:rPr lang="nn-NO" sz="900" dirty="0"/>
              <a:t>            for (int i = 0; i &lt; 100; i++)</a:t>
            </a:r>
          </a:p>
          <a:p>
            <a:pPr marL="0" indent="0">
              <a:buNone/>
            </a:pPr>
            <a:r>
              <a:rPr lang="en-US" sz="900" dirty="0"/>
              <a:t>            {</a:t>
            </a:r>
          </a:p>
          <a:p>
            <a:pPr marL="0" indent="0">
              <a:buNone/>
            </a:pPr>
            <a:r>
              <a:rPr lang="en-US" sz="900" dirty="0"/>
              <a:t>                Withdraw(</a:t>
            </a:r>
            <a:r>
              <a:rPr lang="en-US" sz="900" dirty="0" err="1"/>
              <a:t>r.Next</a:t>
            </a:r>
            <a:r>
              <a:rPr lang="en-US" sz="900" dirty="0"/>
              <a:t>(1, 100));</a:t>
            </a:r>
          </a:p>
          <a:p>
            <a:pPr marL="0" indent="0">
              <a:buNone/>
            </a:pPr>
            <a:r>
              <a:rPr lang="en-US" sz="900" dirty="0"/>
              <a:t>            }</a:t>
            </a:r>
          </a:p>
          <a:p>
            <a:pPr marL="0" indent="0">
              <a:buNone/>
            </a:pPr>
            <a:r>
              <a:rPr lang="en-US" sz="900" dirty="0"/>
              <a:t>        }</a:t>
            </a:r>
          </a:p>
          <a:p>
            <a:pPr marL="0" indent="0">
              <a:buNone/>
            </a:pPr>
            <a:r>
              <a:rPr lang="en-US" sz="900" dirty="0"/>
              <a:t>    }</a:t>
            </a:r>
          </a:p>
          <a:p>
            <a:pPr marL="0" indent="0">
              <a:buNone/>
            </a:pPr>
            <a:endParaRPr lang="en-US" sz="900" dirty="0"/>
          </a:p>
          <a:p>
            <a:pPr marL="0" indent="0">
              <a:buNone/>
            </a:pPr>
            <a:r>
              <a:rPr lang="en-US" sz="900" dirty="0"/>
              <a:t>    class Test</a:t>
            </a:r>
          </a:p>
          <a:p>
            <a:pPr marL="0" indent="0">
              <a:buNone/>
            </a:pPr>
            <a:r>
              <a:rPr lang="en-US" sz="900" dirty="0"/>
              <a:t>    {</a:t>
            </a:r>
          </a:p>
          <a:p>
            <a:pPr marL="0" indent="0">
              <a:buNone/>
            </a:pPr>
            <a:r>
              <a:rPr lang="en-US" sz="900" dirty="0"/>
              <a:t>        static void Main()</a:t>
            </a:r>
          </a:p>
          <a:p>
            <a:pPr marL="0" indent="0">
              <a:buNone/>
            </a:pPr>
            <a:r>
              <a:rPr lang="en-US" sz="900" dirty="0"/>
              <a:t>        {</a:t>
            </a:r>
          </a:p>
          <a:p>
            <a:pPr marL="0" indent="0">
              <a:buNone/>
            </a:pPr>
            <a:r>
              <a:rPr lang="en-US" sz="900" dirty="0"/>
              <a:t>            Thread[] threads = new Thread[10];</a:t>
            </a:r>
          </a:p>
          <a:p>
            <a:pPr marL="0" indent="0">
              <a:buNone/>
            </a:pPr>
            <a:r>
              <a:rPr lang="en-US" sz="900" dirty="0"/>
              <a:t>            Account </a:t>
            </a:r>
            <a:r>
              <a:rPr lang="en-US" sz="900" dirty="0" err="1"/>
              <a:t>acc</a:t>
            </a:r>
            <a:r>
              <a:rPr lang="en-US" sz="900" dirty="0"/>
              <a:t> = new Account(1000);</a:t>
            </a:r>
          </a:p>
          <a:p>
            <a:pPr marL="0" indent="0">
              <a:buNone/>
            </a:pPr>
            <a:r>
              <a:rPr lang="nn-NO" sz="900" dirty="0"/>
              <a:t>            for (int i = 0; i &lt; 10; i++)</a:t>
            </a:r>
          </a:p>
          <a:p>
            <a:pPr marL="0" indent="0">
              <a:buNone/>
            </a:pPr>
            <a:r>
              <a:rPr lang="en-US" sz="900" dirty="0"/>
              <a:t>            {</a:t>
            </a:r>
          </a:p>
          <a:p>
            <a:pPr marL="0" indent="0">
              <a:buNone/>
            </a:pPr>
            <a:r>
              <a:rPr lang="en-US" sz="900" dirty="0"/>
              <a:t>                Thread t = new Thread(new </a:t>
            </a:r>
            <a:r>
              <a:rPr lang="en-US" sz="900" dirty="0" err="1"/>
              <a:t>ThreadStart</a:t>
            </a:r>
            <a:r>
              <a:rPr lang="en-US" sz="900" dirty="0"/>
              <a:t>(</a:t>
            </a:r>
            <a:r>
              <a:rPr lang="en-US" sz="900" dirty="0" err="1"/>
              <a:t>acc.DoTransactions</a:t>
            </a:r>
            <a:r>
              <a:rPr lang="en-US" sz="900" dirty="0"/>
              <a:t>));</a:t>
            </a:r>
          </a:p>
          <a:p>
            <a:pPr marL="0" indent="0">
              <a:buNone/>
            </a:pPr>
            <a:r>
              <a:rPr lang="en-US" sz="900" dirty="0"/>
              <a:t>                threads[</a:t>
            </a:r>
            <a:r>
              <a:rPr lang="en-US" sz="900" dirty="0" err="1"/>
              <a:t>i</a:t>
            </a:r>
            <a:r>
              <a:rPr lang="en-US" sz="900" dirty="0"/>
              <a:t>] = t;</a:t>
            </a:r>
          </a:p>
          <a:p>
            <a:pPr marL="0" indent="0">
              <a:buNone/>
            </a:pPr>
            <a:r>
              <a:rPr lang="en-US" sz="900" dirty="0"/>
              <a:t>            }</a:t>
            </a:r>
          </a:p>
          <a:p>
            <a:pPr marL="0" indent="0">
              <a:buNone/>
            </a:pPr>
            <a:r>
              <a:rPr lang="nn-NO" sz="900" dirty="0"/>
              <a:t>            for (int i = 0; i &lt; 10; i++)</a:t>
            </a:r>
          </a:p>
          <a:p>
            <a:pPr marL="0" indent="0">
              <a:buNone/>
            </a:pPr>
            <a:r>
              <a:rPr lang="en-US" sz="900" dirty="0"/>
              <a:t>            {</a:t>
            </a:r>
          </a:p>
          <a:p>
            <a:pPr marL="0" indent="0">
              <a:buNone/>
            </a:pPr>
            <a:r>
              <a:rPr lang="en-US" sz="900" dirty="0"/>
              <a:t>                threads[</a:t>
            </a:r>
            <a:r>
              <a:rPr lang="en-US" sz="900" dirty="0" err="1"/>
              <a:t>i</a:t>
            </a:r>
            <a:r>
              <a:rPr lang="en-US" sz="900" dirty="0"/>
              <a:t>].Start();</a:t>
            </a:r>
          </a:p>
          <a:p>
            <a:pPr marL="0" indent="0">
              <a:buNone/>
            </a:pPr>
            <a:r>
              <a:rPr lang="en-US" sz="900" dirty="0"/>
              <a:t>            }</a:t>
            </a:r>
          </a:p>
          <a:p>
            <a:pPr marL="0" indent="0">
              <a:buNone/>
            </a:pPr>
            <a:r>
              <a:rPr lang="en-US" sz="900" dirty="0"/>
              <a:t>        }</a:t>
            </a:r>
          </a:p>
          <a:p>
            <a:pPr marL="0" indent="0">
              <a:buNone/>
            </a:pPr>
            <a:r>
              <a:rPr lang="en-US" sz="900" dirty="0"/>
              <a:t>    }</a:t>
            </a:r>
          </a:p>
          <a:p>
            <a:pPr marL="0" indent="0">
              <a:buNone/>
            </a:pPr>
            <a:r>
              <a:rPr lang="en-US" sz="900" dirty="0"/>
              <a:t>}</a:t>
            </a:r>
          </a:p>
        </p:txBody>
      </p:sp>
    </p:spTree>
    <p:extLst>
      <p:ext uri="{BB962C8B-B14F-4D97-AF65-F5344CB8AC3E}">
        <p14:creationId xmlns:p14="http://schemas.microsoft.com/office/powerpoint/2010/main" val="258601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en" sz="4400" dirty="0"/>
              <a:t>Semaphore Definition</a:t>
            </a:r>
          </a:p>
        </p:txBody>
      </p:sp>
      <p:sp>
        <p:nvSpPr>
          <p:cNvPr id="372" name="Shape 372"/>
          <p:cNvSpPr txBox="1">
            <a:spLocks noGrp="1"/>
          </p:cNvSpPr>
          <p:nvPr>
            <p:ph type="body" idx="1"/>
          </p:nvPr>
        </p:nvSpPr>
        <p:spPr>
          <a:xfrm>
            <a:off x="457200" y="1582401"/>
            <a:ext cx="8229600" cy="4366879"/>
          </a:xfrm>
          <a:prstGeom prst="rect">
            <a:avLst/>
          </a:prstGeom>
        </p:spPr>
        <p:txBody>
          <a:bodyPr lIns="91425" tIns="91425" rIns="91425" bIns="91425" anchor="t" anchorCtr="0">
            <a:noAutofit/>
          </a:bodyPr>
          <a:lstStyle/>
          <a:p>
            <a:pPr lvl="0" rtl="0">
              <a:spcBef>
                <a:spcPts val="0"/>
              </a:spcBef>
              <a:buNone/>
            </a:pPr>
            <a:endParaRPr sz="1800" dirty="0"/>
          </a:p>
          <a:p>
            <a:pPr marL="457200" lvl="0" indent="-342900" rtl="0">
              <a:spcBef>
                <a:spcPts val="0"/>
              </a:spcBef>
              <a:buClr>
                <a:schemeClr val="dk1"/>
              </a:buClr>
              <a:buSzPct val="100000"/>
              <a:buFont typeface="Arial"/>
              <a:buChar char="●"/>
            </a:pPr>
            <a:r>
              <a:rPr lang="en" sz="1800" dirty="0"/>
              <a:t>A semaphore is a data structure that is shared by several processes. Semaphores are most often used to synchronize operations when multiple processes access a common, non-shareable resource</a:t>
            </a:r>
            <a:r>
              <a:rPr lang="en" sz="1800" dirty="0">
                <a:solidFill>
                  <a:srgbClr val="252525"/>
                </a:solidFill>
              </a:rPr>
              <a:t> .</a:t>
            </a:r>
          </a:p>
          <a:p>
            <a:pPr lvl="0" rtl="0">
              <a:spcBef>
                <a:spcPts val="0"/>
              </a:spcBef>
              <a:buNone/>
            </a:pPr>
            <a:endParaRPr sz="1800" dirty="0">
              <a:solidFill>
                <a:srgbClr val="252525"/>
              </a:solidFill>
            </a:endParaRPr>
          </a:p>
          <a:p>
            <a:pPr marL="457200" lvl="0" indent="-342900" rtl="0">
              <a:spcBef>
                <a:spcPts val="0"/>
              </a:spcBef>
              <a:buClr>
                <a:srgbClr val="252525"/>
              </a:buClr>
              <a:buSzPct val="100000"/>
              <a:buFont typeface="Arial"/>
              <a:buChar char="●"/>
            </a:pPr>
            <a:r>
              <a:rPr lang="en" sz="1800" dirty="0"/>
              <a:t>Semaphore = a synchronization primitive</a:t>
            </a:r>
          </a:p>
          <a:p>
            <a:pPr marL="914400" lvl="0" indent="-228600" rtl="0">
              <a:lnSpc>
                <a:spcPct val="115000"/>
              </a:lnSpc>
              <a:spcBef>
                <a:spcPts val="500"/>
              </a:spcBef>
              <a:buClr>
                <a:srgbClr val="252525"/>
              </a:buClr>
              <a:buSzPct val="100000"/>
              <a:buNone/>
            </a:pPr>
            <a:r>
              <a:rPr lang="en" sz="1800" dirty="0"/>
              <a:t>–higher level of abstraction than locks</a:t>
            </a:r>
          </a:p>
          <a:p>
            <a:pPr marL="914400" lvl="0" indent="-228600" rtl="0">
              <a:lnSpc>
                <a:spcPct val="115000"/>
              </a:lnSpc>
              <a:spcBef>
                <a:spcPts val="500"/>
              </a:spcBef>
              <a:buClr>
                <a:srgbClr val="252525"/>
              </a:buClr>
              <a:buSzPct val="100000"/>
              <a:buNone/>
            </a:pPr>
            <a:r>
              <a:rPr lang="en" sz="1800" dirty="0"/>
              <a:t>–invented by Dijkstra in </a:t>
            </a:r>
            <a:r>
              <a:rPr lang="en" sz="1800" dirty="0" smtClean="0"/>
              <a:t>1968</a:t>
            </a:r>
            <a:endParaRPr lang="en" sz="1800" dirty="0"/>
          </a:p>
          <a:p>
            <a:pPr rtl="0">
              <a:spcBef>
                <a:spcPts val="0"/>
              </a:spcBef>
              <a:buNone/>
            </a:pPr>
            <a:endParaRPr sz="1800" dirty="0">
              <a:solidFill>
                <a:srgbClr val="252525"/>
              </a:solidFill>
            </a:endParaRPr>
          </a:p>
          <a:p>
            <a:pPr lvl="0" rtl="0">
              <a:spcBef>
                <a:spcPts val="0"/>
              </a:spcBef>
              <a:buNone/>
            </a:pPr>
            <a:endParaRPr sz="1800" dirty="0">
              <a:solidFill>
                <a:srgbClr val="252525"/>
              </a:solidFill>
            </a:endParaRPr>
          </a:p>
          <a:p>
            <a:pPr lvl="0" rtl="0">
              <a:lnSpc>
                <a:spcPct val="115000"/>
              </a:lnSpc>
              <a:spcBef>
                <a:spcPts val="0"/>
              </a:spcBef>
              <a:buNone/>
            </a:pPr>
            <a:endParaRPr sz="1800" dirty="0"/>
          </a:p>
        </p:txBody>
      </p:sp>
    </p:spTree>
    <p:extLst>
      <p:ext uri="{BB962C8B-B14F-4D97-AF65-F5344CB8AC3E}">
        <p14:creationId xmlns:p14="http://schemas.microsoft.com/office/powerpoint/2010/main" val="3784671584"/>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and </a:t>
            </a:r>
            <a:r>
              <a:rPr lang="en-US" dirty="0" err="1" smtClean="0"/>
              <a:t>Mutex</a:t>
            </a:r>
            <a:endParaRPr lang="en-US" dirty="0"/>
          </a:p>
        </p:txBody>
      </p:sp>
      <p:sp>
        <p:nvSpPr>
          <p:cNvPr id="3" name="Content Placeholder 2"/>
          <p:cNvSpPr>
            <a:spLocks noGrp="1"/>
          </p:cNvSpPr>
          <p:nvPr>
            <p:ph idx="1"/>
          </p:nvPr>
        </p:nvSpPr>
        <p:spPr/>
        <p:txBody>
          <a:bodyPr/>
          <a:lstStyle/>
          <a:p>
            <a:r>
              <a:rPr lang="en-US" sz="2400" dirty="0"/>
              <a:t>A </a:t>
            </a:r>
            <a:r>
              <a:rPr lang="en-US" sz="2400" dirty="0">
                <a:hlinkClick r:id="rId2"/>
              </a:rPr>
              <a:t>lock</a:t>
            </a:r>
            <a:r>
              <a:rPr lang="en-US" sz="2400" dirty="0"/>
              <a:t> is specific to the </a:t>
            </a:r>
            <a:r>
              <a:rPr lang="en-US" sz="2400" dirty="0" err="1" smtClean="0"/>
              <a:t>AppDomain</a:t>
            </a:r>
            <a:r>
              <a:rPr lang="en-US" sz="2400" dirty="0"/>
              <a:t>, while </a:t>
            </a:r>
            <a:r>
              <a:rPr lang="en-US" sz="2400" dirty="0" err="1">
                <a:hlinkClick r:id="rId3"/>
              </a:rPr>
              <a:t>Mutex</a:t>
            </a:r>
            <a:r>
              <a:rPr lang="en-US" sz="2400" dirty="0"/>
              <a:t> to the Operating System allowing you to perform cross-process locking and synchronization</a:t>
            </a:r>
            <a:r>
              <a:rPr lang="en-US" sz="2400" dirty="0" smtClean="0"/>
              <a:t>.</a:t>
            </a:r>
          </a:p>
          <a:p>
            <a:r>
              <a:rPr lang="en-US" sz="2400" dirty="0"/>
              <a:t>A </a:t>
            </a:r>
            <a:r>
              <a:rPr lang="en-US" sz="2400" dirty="0" err="1"/>
              <a:t>Mutex</a:t>
            </a:r>
            <a:r>
              <a:rPr lang="en-US" sz="2400" dirty="0"/>
              <a:t> can be </a:t>
            </a:r>
            <a:r>
              <a:rPr lang="en-US" sz="2400" b="1" dirty="0"/>
              <a:t>either local</a:t>
            </a:r>
            <a:r>
              <a:rPr lang="en-US" sz="2400" dirty="0"/>
              <a:t> to a process </a:t>
            </a:r>
            <a:r>
              <a:rPr lang="en-US" sz="2400" b="1" dirty="0"/>
              <a:t>or system-wide</a:t>
            </a:r>
            <a:r>
              <a:rPr lang="en-US" sz="2400" dirty="0" smtClean="0"/>
              <a:t>.</a:t>
            </a:r>
          </a:p>
          <a:p>
            <a:r>
              <a:rPr lang="en-US" sz="2400" dirty="0"/>
              <a:t>lock is a compiler keyword, not an actual class or object. It's a wrapper around the functionality of the Monitor class and is designed to make the Monitor easier to work with for the common case</a:t>
            </a:r>
            <a:r>
              <a:rPr lang="en-US" sz="2400" dirty="0" smtClean="0"/>
              <a:t>.</a:t>
            </a:r>
          </a:p>
          <a:p>
            <a:r>
              <a:rPr lang="en-US" sz="2400" dirty="0"/>
              <a:t>The </a:t>
            </a:r>
            <a:r>
              <a:rPr lang="en-US" sz="2400" dirty="0" err="1"/>
              <a:t>Mutex</a:t>
            </a:r>
            <a:r>
              <a:rPr lang="en-US" sz="2400" dirty="0"/>
              <a:t>, on the other hand, is a </a:t>
            </a:r>
            <a:r>
              <a:rPr lang="en-US" sz="2400" dirty="0" err="1"/>
              <a:t>.Net</a:t>
            </a:r>
            <a:r>
              <a:rPr lang="en-US" sz="2400" dirty="0"/>
              <a:t> wrapper around an operating system construct, and can be used for system-wide synchronization</a:t>
            </a:r>
          </a:p>
        </p:txBody>
      </p:sp>
    </p:spTree>
    <p:extLst>
      <p:ext uri="{BB962C8B-B14F-4D97-AF65-F5344CB8AC3E}">
        <p14:creationId xmlns:p14="http://schemas.microsoft.com/office/powerpoint/2010/main" val="7754225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r>
              <a:rPr lang="en-US" dirty="0" smtClean="0"/>
              <a:t> C# Example</a:t>
            </a:r>
            <a:endParaRPr lang="en-US" dirty="0"/>
          </a:p>
        </p:txBody>
      </p:sp>
      <p:sp>
        <p:nvSpPr>
          <p:cNvPr id="3" name="Content Placeholder 2"/>
          <p:cNvSpPr>
            <a:spLocks noGrp="1"/>
          </p:cNvSpPr>
          <p:nvPr>
            <p:ph idx="1"/>
          </p:nvPr>
        </p:nvSpPr>
        <p:spPr/>
        <p:txBody>
          <a:bodyPr/>
          <a:lstStyle/>
          <a:p>
            <a:pPr marL="0" indent="0">
              <a:buNone/>
            </a:pPr>
            <a:r>
              <a:rPr lang="en-US" sz="900" dirty="0"/>
              <a:t>using System;</a:t>
            </a:r>
          </a:p>
          <a:p>
            <a:pPr marL="0" indent="0">
              <a:buNone/>
            </a:pPr>
            <a:r>
              <a:rPr lang="en-US" sz="900" dirty="0"/>
              <a:t>using </a:t>
            </a:r>
            <a:r>
              <a:rPr lang="en-US" sz="900" dirty="0" err="1"/>
              <a:t>System.Threading</a:t>
            </a:r>
            <a:r>
              <a:rPr lang="en-US" sz="900" dirty="0"/>
              <a:t>;</a:t>
            </a:r>
          </a:p>
          <a:p>
            <a:pPr marL="0" indent="0">
              <a:buNone/>
            </a:pPr>
            <a:endParaRPr lang="en-US" sz="900" dirty="0"/>
          </a:p>
          <a:p>
            <a:pPr marL="0" indent="0">
              <a:buNone/>
            </a:pPr>
            <a:r>
              <a:rPr lang="en-US" sz="900" dirty="0"/>
              <a:t>namespace </a:t>
            </a:r>
            <a:r>
              <a:rPr lang="en-US" sz="900" dirty="0" err="1"/>
              <a:t>MyMutex</a:t>
            </a:r>
            <a:endParaRPr lang="en-US" sz="900" dirty="0"/>
          </a:p>
          <a:p>
            <a:pPr marL="0" indent="0">
              <a:buNone/>
            </a:pPr>
            <a:r>
              <a:rPr lang="en-US" sz="900" dirty="0"/>
              <a:t>{</a:t>
            </a:r>
          </a:p>
          <a:p>
            <a:pPr marL="0" indent="0">
              <a:buNone/>
            </a:pPr>
            <a:r>
              <a:rPr lang="en-US" sz="900" dirty="0"/>
              <a:t>    public class </a:t>
            </a:r>
            <a:r>
              <a:rPr lang="en-US" sz="900" dirty="0" err="1"/>
              <a:t>MutexSample</a:t>
            </a:r>
            <a:endParaRPr lang="en-US" sz="900" dirty="0"/>
          </a:p>
          <a:p>
            <a:pPr marL="0" indent="0">
              <a:buNone/>
            </a:pPr>
            <a:r>
              <a:rPr lang="en-US" sz="900" dirty="0"/>
              <a:t>    {</a:t>
            </a:r>
          </a:p>
          <a:p>
            <a:pPr marL="0" indent="0">
              <a:buNone/>
            </a:pPr>
            <a:r>
              <a:rPr lang="en-US" sz="900" dirty="0"/>
              <a:t>        static </a:t>
            </a:r>
            <a:r>
              <a:rPr lang="en-US" sz="900" dirty="0" err="1"/>
              <a:t>Mutex</a:t>
            </a:r>
            <a:r>
              <a:rPr lang="en-US" sz="900" dirty="0"/>
              <a:t> gM1;</a:t>
            </a:r>
          </a:p>
          <a:p>
            <a:pPr marL="0" indent="0">
              <a:buNone/>
            </a:pPr>
            <a:r>
              <a:rPr lang="en-US" sz="900" dirty="0"/>
              <a:t>        static </a:t>
            </a:r>
            <a:r>
              <a:rPr lang="en-US" sz="900" dirty="0" err="1"/>
              <a:t>Mutex</a:t>
            </a:r>
            <a:r>
              <a:rPr lang="en-US" sz="900" dirty="0"/>
              <a:t> gM2;</a:t>
            </a:r>
          </a:p>
          <a:p>
            <a:pPr marL="0" indent="0">
              <a:buNone/>
            </a:pPr>
            <a:r>
              <a:rPr lang="en-US" sz="900" dirty="0"/>
              <a:t>        </a:t>
            </a:r>
            <a:r>
              <a:rPr lang="en-US" sz="900" dirty="0" err="1"/>
              <a:t>const</a:t>
            </a:r>
            <a:r>
              <a:rPr lang="en-US" sz="900" dirty="0"/>
              <a:t> </a:t>
            </a:r>
            <a:r>
              <a:rPr lang="en-US" sz="900" dirty="0" err="1"/>
              <a:t>int</a:t>
            </a:r>
            <a:r>
              <a:rPr lang="en-US" sz="900" dirty="0"/>
              <a:t> ITERS = 100;</a:t>
            </a:r>
          </a:p>
          <a:p>
            <a:pPr marL="0" indent="0">
              <a:buNone/>
            </a:pPr>
            <a:r>
              <a:rPr lang="en-US" sz="900" dirty="0"/>
              <a:t>        static </a:t>
            </a:r>
            <a:r>
              <a:rPr lang="en-US" sz="900" dirty="0" err="1"/>
              <a:t>AutoResetEvent</a:t>
            </a:r>
            <a:r>
              <a:rPr lang="en-US" sz="900" dirty="0"/>
              <a:t> Event1 = new </a:t>
            </a:r>
            <a:r>
              <a:rPr lang="en-US" sz="900" dirty="0" err="1"/>
              <a:t>AutoResetEvent</a:t>
            </a:r>
            <a:r>
              <a:rPr lang="en-US" sz="900" dirty="0"/>
              <a:t>(false);</a:t>
            </a:r>
          </a:p>
          <a:p>
            <a:pPr marL="0" indent="0">
              <a:buNone/>
            </a:pPr>
            <a:r>
              <a:rPr lang="en-US" sz="900" dirty="0"/>
              <a:t>        static </a:t>
            </a:r>
            <a:r>
              <a:rPr lang="en-US" sz="900" dirty="0" err="1"/>
              <a:t>AutoResetEvent</a:t>
            </a:r>
            <a:r>
              <a:rPr lang="en-US" sz="900" dirty="0"/>
              <a:t> Event2 = new </a:t>
            </a:r>
            <a:r>
              <a:rPr lang="en-US" sz="900" dirty="0" err="1"/>
              <a:t>AutoResetEvent</a:t>
            </a:r>
            <a:r>
              <a:rPr lang="en-US" sz="900" dirty="0"/>
              <a:t>(false);</a:t>
            </a:r>
          </a:p>
          <a:p>
            <a:pPr marL="0" indent="0">
              <a:buNone/>
            </a:pPr>
            <a:r>
              <a:rPr lang="en-US" sz="900" dirty="0"/>
              <a:t>        static </a:t>
            </a:r>
            <a:r>
              <a:rPr lang="en-US" sz="900" dirty="0" err="1"/>
              <a:t>AutoResetEvent</a:t>
            </a:r>
            <a:r>
              <a:rPr lang="en-US" sz="900" dirty="0"/>
              <a:t> Event3 = new </a:t>
            </a:r>
            <a:r>
              <a:rPr lang="en-US" sz="900" dirty="0" err="1"/>
              <a:t>AutoResetEvent</a:t>
            </a:r>
            <a:r>
              <a:rPr lang="en-US" sz="900" dirty="0"/>
              <a:t>(false);</a:t>
            </a:r>
          </a:p>
          <a:p>
            <a:pPr marL="0" indent="0">
              <a:buNone/>
            </a:pPr>
            <a:r>
              <a:rPr lang="en-US" sz="900" dirty="0"/>
              <a:t>        static </a:t>
            </a:r>
            <a:r>
              <a:rPr lang="en-US" sz="900" dirty="0" err="1"/>
              <a:t>AutoResetEvent</a:t>
            </a:r>
            <a:r>
              <a:rPr lang="en-US" sz="900" dirty="0"/>
              <a:t> Event4 = new </a:t>
            </a:r>
            <a:r>
              <a:rPr lang="en-US" sz="900" dirty="0" err="1"/>
              <a:t>AutoResetEvent</a:t>
            </a:r>
            <a:r>
              <a:rPr lang="en-US" sz="900" dirty="0"/>
              <a:t>(false);</a:t>
            </a:r>
          </a:p>
          <a:p>
            <a:pPr marL="0" indent="0">
              <a:buNone/>
            </a:pPr>
            <a:endParaRPr lang="en-US" sz="900" dirty="0"/>
          </a:p>
          <a:p>
            <a:pPr marL="0" indent="0">
              <a:buNone/>
            </a:pPr>
            <a:r>
              <a:rPr lang="en-US" sz="900" dirty="0"/>
              <a:t>        public static void Main(String[] </a:t>
            </a:r>
            <a:r>
              <a:rPr lang="en-US" sz="900" dirty="0" err="1"/>
              <a:t>args</a:t>
            </a:r>
            <a:r>
              <a:rPr lang="en-US" sz="900" dirty="0"/>
              <a:t>)</a:t>
            </a:r>
          </a:p>
          <a:p>
            <a:pPr marL="0" indent="0">
              <a:buNone/>
            </a:pPr>
            <a:r>
              <a:rPr lang="en-US" sz="900" dirty="0"/>
              <a:t>        {</a:t>
            </a:r>
          </a:p>
          <a:p>
            <a:pPr marL="0" indent="0">
              <a:buNone/>
            </a:pPr>
            <a:r>
              <a:rPr lang="en-US" sz="900" dirty="0"/>
              <a:t>            </a:t>
            </a:r>
            <a:r>
              <a:rPr lang="en-US" sz="900" dirty="0" err="1"/>
              <a:t>Console.WriteLine</a:t>
            </a:r>
            <a:r>
              <a:rPr lang="en-US" sz="900" dirty="0"/>
              <a:t>("</a:t>
            </a:r>
            <a:r>
              <a:rPr lang="en-US" sz="900" dirty="0" err="1"/>
              <a:t>Mutex</a:t>
            </a:r>
            <a:r>
              <a:rPr lang="en-US" sz="900" dirty="0"/>
              <a:t> Sample ...");</a:t>
            </a:r>
          </a:p>
          <a:p>
            <a:pPr marL="0" indent="0">
              <a:buNone/>
            </a:pPr>
            <a:r>
              <a:rPr lang="en-US" sz="900" dirty="0"/>
              <a:t>            // Create </a:t>
            </a:r>
            <a:r>
              <a:rPr lang="en-US" sz="900" dirty="0" err="1"/>
              <a:t>Mutex</a:t>
            </a:r>
            <a:r>
              <a:rPr lang="en-US" sz="900" dirty="0"/>
              <a:t> </a:t>
            </a:r>
            <a:r>
              <a:rPr lang="en-US" sz="900" dirty="0" err="1"/>
              <a:t>initialOwned</a:t>
            </a:r>
            <a:r>
              <a:rPr lang="en-US" sz="900" dirty="0"/>
              <a:t>, with name of "</a:t>
            </a:r>
            <a:r>
              <a:rPr lang="en-US" sz="900" dirty="0" err="1"/>
              <a:t>MyMutex</a:t>
            </a:r>
            <a:r>
              <a:rPr lang="en-US" sz="900" dirty="0"/>
              <a:t>".</a:t>
            </a:r>
          </a:p>
          <a:p>
            <a:pPr marL="0" indent="0">
              <a:buNone/>
            </a:pPr>
            <a:r>
              <a:rPr lang="en-US" sz="900" dirty="0"/>
              <a:t>            gM1 = new </a:t>
            </a:r>
            <a:r>
              <a:rPr lang="en-US" sz="900" dirty="0" err="1"/>
              <a:t>Mutex</a:t>
            </a:r>
            <a:r>
              <a:rPr lang="en-US" sz="900" dirty="0"/>
              <a:t>(true, "</a:t>
            </a:r>
            <a:r>
              <a:rPr lang="en-US" sz="900" dirty="0" err="1"/>
              <a:t>MyMutex</a:t>
            </a:r>
            <a:r>
              <a:rPr lang="en-US" sz="900" dirty="0"/>
              <a:t>");</a:t>
            </a:r>
          </a:p>
          <a:p>
            <a:pPr marL="0" indent="0">
              <a:buNone/>
            </a:pPr>
            <a:r>
              <a:rPr lang="en-US" sz="900" dirty="0"/>
              <a:t>            // Create </a:t>
            </a:r>
            <a:r>
              <a:rPr lang="en-US" sz="900" dirty="0" err="1"/>
              <a:t>Mutex</a:t>
            </a:r>
            <a:r>
              <a:rPr lang="en-US" sz="900" dirty="0"/>
              <a:t> </a:t>
            </a:r>
            <a:r>
              <a:rPr lang="en-US" sz="900" dirty="0" err="1"/>
              <a:t>initialOwned</a:t>
            </a:r>
            <a:r>
              <a:rPr lang="en-US" sz="900" dirty="0"/>
              <a:t>, with no name.</a:t>
            </a:r>
          </a:p>
          <a:p>
            <a:pPr marL="0" indent="0">
              <a:buNone/>
            </a:pPr>
            <a:r>
              <a:rPr lang="en-US" sz="900" dirty="0"/>
              <a:t>            gM2 = new </a:t>
            </a:r>
            <a:r>
              <a:rPr lang="en-US" sz="900" dirty="0" err="1"/>
              <a:t>Mutex</a:t>
            </a:r>
            <a:r>
              <a:rPr lang="en-US" sz="900" dirty="0"/>
              <a:t>(true);</a:t>
            </a:r>
          </a:p>
          <a:p>
            <a:pPr marL="0" indent="0">
              <a:buNone/>
            </a:pPr>
            <a:r>
              <a:rPr lang="en-US" sz="900" dirty="0"/>
              <a:t>            </a:t>
            </a:r>
            <a:r>
              <a:rPr lang="en-US" sz="900" dirty="0" err="1"/>
              <a:t>Console.WriteLine</a:t>
            </a:r>
            <a:r>
              <a:rPr lang="en-US" sz="900" dirty="0"/>
              <a:t>(" - Main Owns gM1 and gM2");</a:t>
            </a:r>
          </a:p>
          <a:p>
            <a:pPr marL="0" indent="0">
              <a:buNone/>
            </a:pPr>
            <a:endParaRPr lang="en-US" sz="900" dirty="0"/>
          </a:p>
          <a:p>
            <a:pPr marL="0" indent="0">
              <a:buNone/>
            </a:pPr>
            <a:r>
              <a:rPr lang="en-US" sz="900" dirty="0"/>
              <a:t>            </a:t>
            </a:r>
            <a:r>
              <a:rPr lang="en-US" sz="900" dirty="0" err="1"/>
              <a:t>AutoResetEvent</a:t>
            </a:r>
            <a:r>
              <a:rPr lang="en-US" sz="900" dirty="0"/>
              <a:t>[] </a:t>
            </a:r>
            <a:r>
              <a:rPr lang="en-US" sz="900" dirty="0" err="1"/>
              <a:t>evs</a:t>
            </a:r>
            <a:r>
              <a:rPr lang="en-US" sz="900" dirty="0"/>
              <a:t> = new </a:t>
            </a:r>
            <a:r>
              <a:rPr lang="en-US" sz="900" dirty="0" err="1"/>
              <a:t>AutoResetEvent</a:t>
            </a:r>
            <a:r>
              <a:rPr lang="en-US" sz="900" dirty="0"/>
              <a:t>[4];</a:t>
            </a:r>
          </a:p>
          <a:p>
            <a:pPr marL="0" indent="0">
              <a:buNone/>
            </a:pPr>
            <a:r>
              <a:rPr lang="en-US" sz="900" dirty="0"/>
              <a:t>            </a:t>
            </a:r>
            <a:r>
              <a:rPr lang="en-US" sz="900" dirty="0" err="1"/>
              <a:t>evs</a:t>
            </a:r>
            <a:r>
              <a:rPr lang="en-US" sz="900" dirty="0"/>
              <a:t>[0] = Event1;    // Event for t1</a:t>
            </a:r>
          </a:p>
          <a:p>
            <a:pPr marL="0" indent="0">
              <a:buNone/>
            </a:pPr>
            <a:r>
              <a:rPr lang="en-US" sz="900" dirty="0"/>
              <a:t>            </a:t>
            </a:r>
            <a:r>
              <a:rPr lang="en-US" sz="900" dirty="0" err="1"/>
              <a:t>evs</a:t>
            </a:r>
            <a:r>
              <a:rPr lang="en-US" sz="900" dirty="0"/>
              <a:t>[1] = Event2;    // Event for t2</a:t>
            </a:r>
          </a:p>
          <a:p>
            <a:pPr marL="0" indent="0">
              <a:buNone/>
            </a:pPr>
            <a:r>
              <a:rPr lang="en-US" sz="900" dirty="0"/>
              <a:t>            </a:t>
            </a:r>
            <a:r>
              <a:rPr lang="en-US" sz="900" dirty="0" err="1"/>
              <a:t>evs</a:t>
            </a:r>
            <a:r>
              <a:rPr lang="en-US" sz="900" dirty="0"/>
              <a:t>[2] = Event3;    // Event for t3</a:t>
            </a:r>
          </a:p>
          <a:p>
            <a:pPr marL="0" indent="0">
              <a:buNone/>
            </a:pPr>
            <a:r>
              <a:rPr lang="en-US" sz="900" dirty="0"/>
              <a:t>            </a:t>
            </a:r>
            <a:r>
              <a:rPr lang="en-US" sz="900" dirty="0" err="1"/>
              <a:t>evs</a:t>
            </a:r>
            <a:r>
              <a:rPr lang="en-US" sz="900" dirty="0"/>
              <a:t>[3] = Event4;    // Event for t4</a:t>
            </a:r>
          </a:p>
          <a:p>
            <a:pPr marL="0" indent="0">
              <a:buNone/>
            </a:pPr>
            <a:endParaRPr lang="en-US" sz="900" dirty="0"/>
          </a:p>
          <a:p>
            <a:pPr marL="0" indent="0">
              <a:buNone/>
            </a:pPr>
            <a:r>
              <a:rPr lang="en-US" sz="900" dirty="0"/>
              <a:t>            </a:t>
            </a:r>
            <a:r>
              <a:rPr lang="en-US" sz="900" dirty="0" err="1"/>
              <a:t>MutexSample</a:t>
            </a:r>
            <a:r>
              <a:rPr lang="en-US" sz="900" dirty="0"/>
              <a:t> tm = new </a:t>
            </a:r>
            <a:r>
              <a:rPr lang="en-US" sz="900" dirty="0" err="1"/>
              <a:t>MutexSample</a:t>
            </a:r>
            <a:r>
              <a:rPr lang="en-US" sz="900" dirty="0"/>
              <a:t>();</a:t>
            </a:r>
          </a:p>
          <a:p>
            <a:pPr marL="0" indent="0">
              <a:buNone/>
            </a:pPr>
            <a:r>
              <a:rPr lang="en-US" sz="900" dirty="0"/>
              <a:t>            Thread t1 = new Thread(new </a:t>
            </a:r>
            <a:r>
              <a:rPr lang="en-US" sz="900" dirty="0" err="1"/>
              <a:t>ThreadStart</a:t>
            </a:r>
            <a:r>
              <a:rPr lang="en-US" sz="900" dirty="0"/>
              <a:t>(tm.t1Start));</a:t>
            </a:r>
          </a:p>
          <a:p>
            <a:pPr marL="0" indent="0">
              <a:buNone/>
            </a:pPr>
            <a:r>
              <a:rPr lang="en-US" sz="900" dirty="0"/>
              <a:t>            Thread t2 = new Thread(new </a:t>
            </a:r>
            <a:r>
              <a:rPr lang="en-US" sz="900" dirty="0" err="1"/>
              <a:t>ThreadStart</a:t>
            </a:r>
            <a:r>
              <a:rPr lang="en-US" sz="900" dirty="0"/>
              <a:t>(tm.t2Start));</a:t>
            </a:r>
          </a:p>
          <a:p>
            <a:pPr marL="0" indent="0">
              <a:buNone/>
            </a:pPr>
            <a:r>
              <a:rPr lang="en-US" sz="900" dirty="0"/>
              <a:t>            Thread t3 = new Thread(new </a:t>
            </a:r>
            <a:r>
              <a:rPr lang="en-US" sz="900" dirty="0" err="1"/>
              <a:t>ThreadStart</a:t>
            </a:r>
            <a:r>
              <a:rPr lang="en-US" sz="900" dirty="0"/>
              <a:t>(tm.t3Start));</a:t>
            </a:r>
          </a:p>
          <a:p>
            <a:pPr marL="0" indent="0">
              <a:buNone/>
            </a:pPr>
            <a:r>
              <a:rPr lang="en-US" sz="900" dirty="0"/>
              <a:t>            Thread t4 = new Thread(new </a:t>
            </a:r>
            <a:r>
              <a:rPr lang="en-US" sz="900" dirty="0" err="1"/>
              <a:t>ThreadStart</a:t>
            </a:r>
            <a:r>
              <a:rPr lang="en-US" sz="900" dirty="0"/>
              <a:t>(tm.t4Start));</a:t>
            </a:r>
          </a:p>
          <a:p>
            <a:pPr marL="0" indent="0">
              <a:buNone/>
            </a:pPr>
            <a:r>
              <a:rPr lang="en-US" sz="900" dirty="0"/>
              <a:t>            t1.Start();   // Does </a:t>
            </a:r>
            <a:r>
              <a:rPr lang="en-US" sz="900" dirty="0" err="1"/>
              <a:t>Mutex.WaitAll</a:t>
            </a:r>
            <a:r>
              <a:rPr lang="en-US" sz="900" dirty="0"/>
              <a:t>(</a:t>
            </a:r>
            <a:r>
              <a:rPr lang="en-US" sz="900" dirty="0" err="1"/>
              <a:t>Mutex</a:t>
            </a:r>
            <a:r>
              <a:rPr lang="en-US" sz="900" dirty="0"/>
              <a:t>[] of gM1 and gM2)</a:t>
            </a:r>
          </a:p>
          <a:p>
            <a:pPr marL="0" indent="0">
              <a:buNone/>
            </a:pPr>
            <a:r>
              <a:rPr lang="en-US" sz="900" dirty="0"/>
              <a:t>            t2.Start();   // Does </a:t>
            </a:r>
            <a:r>
              <a:rPr lang="en-US" sz="900" dirty="0" err="1"/>
              <a:t>Mutex.WaitOne</a:t>
            </a:r>
            <a:r>
              <a:rPr lang="en-US" sz="900" dirty="0"/>
              <a:t>(</a:t>
            </a:r>
            <a:r>
              <a:rPr lang="en-US" sz="900" dirty="0" err="1"/>
              <a:t>Mutex</a:t>
            </a:r>
            <a:r>
              <a:rPr lang="en-US" sz="900" dirty="0"/>
              <a:t> gM1)</a:t>
            </a:r>
          </a:p>
          <a:p>
            <a:pPr marL="0" indent="0">
              <a:buNone/>
            </a:pPr>
            <a:r>
              <a:rPr lang="en-US" sz="900" dirty="0"/>
              <a:t>            t3.Start();   // Does </a:t>
            </a:r>
            <a:r>
              <a:rPr lang="en-US" sz="900" dirty="0" err="1"/>
              <a:t>Mutex.WaitAny</a:t>
            </a:r>
            <a:r>
              <a:rPr lang="en-US" sz="900" dirty="0"/>
              <a:t>(</a:t>
            </a:r>
            <a:r>
              <a:rPr lang="en-US" sz="900" dirty="0" err="1"/>
              <a:t>Mutex</a:t>
            </a:r>
            <a:r>
              <a:rPr lang="en-US" sz="900" dirty="0"/>
              <a:t>[] of gM1 and gM2)</a:t>
            </a:r>
          </a:p>
          <a:p>
            <a:pPr marL="0" indent="0">
              <a:buNone/>
            </a:pPr>
            <a:r>
              <a:rPr lang="en-US" sz="900" dirty="0"/>
              <a:t>            t4.Start();   // Does </a:t>
            </a:r>
            <a:r>
              <a:rPr lang="en-US" sz="900" dirty="0" err="1"/>
              <a:t>Mutex.WaitOne</a:t>
            </a:r>
            <a:r>
              <a:rPr lang="en-US" sz="900" dirty="0"/>
              <a:t>(</a:t>
            </a:r>
            <a:r>
              <a:rPr lang="en-US" sz="900" dirty="0" err="1"/>
              <a:t>Mutex</a:t>
            </a:r>
            <a:r>
              <a:rPr lang="en-US" sz="900" dirty="0"/>
              <a:t> gM2)</a:t>
            </a:r>
          </a:p>
          <a:p>
            <a:pPr marL="0" indent="0">
              <a:buNone/>
            </a:pPr>
            <a:endParaRPr lang="en-US" sz="900" dirty="0"/>
          </a:p>
          <a:p>
            <a:pPr marL="0" indent="0">
              <a:buNone/>
            </a:pPr>
            <a:r>
              <a:rPr lang="en-US" sz="900" dirty="0"/>
              <a:t>            </a:t>
            </a:r>
            <a:r>
              <a:rPr lang="en-US" sz="900" dirty="0" err="1"/>
              <a:t>Thread.Sleep</a:t>
            </a:r>
            <a:r>
              <a:rPr lang="en-US" sz="900" dirty="0"/>
              <a:t>(2000);</a:t>
            </a:r>
          </a:p>
          <a:p>
            <a:pPr marL="0" indent="0">
              <a:buNone/>
            </a:pPr>
            <a:r>
              <a:rPr lang="en-US" sz="900" dirty="0"/>
              <a:t>            </a:t>
            </a:r>
            <a:r>
              <a:rPr lang="en-US" sz="900" dirty="0" err="1"/>
              <a:t>Console.WriteLine</a:t>
            </a:r>
            <a:r>
              <a:rPr lang="en-US" sz="900" dirty="0"/>
              <a:t>(" - Main releases gM1");</a:t>
            </a:r>
          </a:p>
          <a:p>
            <a:pPr marL="0" indent="0">
              <a:buNone/>
            </a:pPr>
            <a:r>
              <a:rPr lang="en-US" sz="900" dirty="0"/>
              <a:t>            gM1.ReleaseMutex();  // t2 and t3 will end and signal</a:t>
            </a:r>
          </a:p>
          <a:p>
            <a:pPr marL="0" indent="0">
              <a:buNone/>
            </a:pPr>
            <a:endParaRPr lang="en-US" sz="900" dirty="0"/>
          </a:p>
          <a:p>
            <a:pPr marL="0" indent="0">
              <a:buNone/>
            </a:pPr>
            <a:r>
              <a:rPr lang="en-US" sz="900" dirty="0"/>
              <a:t>            </a:t>
            </a:r>
            <a:r>
              <a:rPr lang="en-US" sz="900" dirty="0" err="1"/>
              <a:t>Thread.Sleep</a:t>
            </a:r>
            <a:r>
              <a:rPr lang="en-US" sz="900" dirty="0"/>
              <a:t>(1000);</a:t>
            </a:r>
          </a:p>
          <a:p>
            <a:pPr marL="0" indent="0">
              <a:buNone/>
            </a:pPr>
            <a:r>
              <a:rPr lang="en-US" sz="900" dirty="0"/>
              <a:t>            </a:t>
            </a:r>
            <a:r>
              <a:rPr lang="en-US" sz="900" dirty="0" err="1"/>
              <a:t>Console.WriteLine</a:t>
            </a:r>
            <a:r>
              <a:rPr lang="en-US" sz="900" dirty="0"/>
              <a:t>(" - Main releases gM2");</a:t>
            </a:r>
          </a:p>
          <a:p>
            <a:pPr marL="0" indent="0">
              <a:buNone/>
            </a:pPr>
            <a:r>
              <a:rPr lang="en-US" sz="900" dirty="0"/>
              <a:t>            gM2.ReleaseMutex();  // t1 and t4 will end and signal</a:t>
            </a:r>
          </a:p>
          <a:p>
            <a:pPr marL="0" indent="0">
              <a:buNone/>
            </a:pPr>
            <a:endParaRPr lang="en-US" sz="900" dirty="0"/>
          </a:p>
          <a:p>
            <a:pPr marL="0" indent="0">
              <a:buNone/>
            </a:pPr>
            <a:r>
              <a:rPr lang="en-US" sz="900" dirty="0"/>
              <a:t>            // Waiting until all four threads signal that they are done.</a:t>
            </a:r>
          </a:p>
          <a:p>
            <a:pPr marL="0" indent="0">
              <a:buNone/>
            </a:pPr>
            <a:r>
              <a:rPr lang="en-US" sz="900" dirty="0"/>
              <a:t>            </a:t>
            </a:r>
            <a:r>
              <a:rPr lang="en-US" sz="900" dirty="0" err="1"/>
              <a:t>WaitHandle.WaitAll</a:t>
            </a:r>
            <a:r>
              <a:rPr lang="en-US" sz="900" dirty="0"/>
              <a:t>(</a:t>
            </a:r>
            <a:r>
              <a:rPr lang="en-US" sz="900" dirty="0" err="1"/>
              <a:t>evs</a:t>
            </a:r>
            <a:r>
              <a:rPr lang="en-US" sz="900" dirty="0"/>
              <a:t>);</a:t>
            </a:r>
          </a:p>
          <a:p>
            <a:pPr marL="0" indent="0">
              <a:buNone/>
            </a:pPr>
            <a:r>
              <a:rPr lang="en-US" sz="900" dirty="0"/>
              <a:t>            </a:t>
            </a:r>
            <a:r>
              <a:rPr lang="en-US" sz="900" dirty="0" err="1"/>
              <a:t>Console.WriteLine</a:t>
            </a:r>
            <a:r>
              <a:rPr lang="en-US" sz="900" dirty="0"/>
              <a:t>("... </a:t>
            </a:r>
            <a:r>
              <a:rPr lang="en-US" sz="900" dirty="0" err="1"/>
              <a:t>Mutex</a:t>
            </a:r>
            <a:r>
              <a:rPr lang="en-US" sz="900" dirty="0"/>
              <a:t> Sample");</a:t>
            </a:r>
          </a:p>
          <a:p>
            <a:pPr marL="0" indent="0">
              <a:buNone/>
            </a:pPr>
            <a:r>
              <a:rPr lang="en-US" sz="900" dirty="0"/>
              <a:t>        }</a:t>
            </a:r>
          </a:p>
          <a:p>
            <a:pPr marL="0" indent="0">
              <a:buNone/>
            </a:pPr>
            <a:endParaRPr lang="en-US" sz="900" dirty="0"/>
          </a:p>
          <a:p>
            <a:pPr marL="0" indent="0">
              <a:buNone/>
            </a:pPr>
            <a:r>
              <a:rPr lang="en-US" sz="900" dirty="0"/>
              <a:t>        public void t1Start()</a:t>
            </a:r>
          </a:p>
          <a:p>
            <a:pPr marL="0" indent="0">
              <a:buNone/>
            </a:pPr>
            <a:r>
              <a:rPr lang="en-US" sz="900" dirty="0"/>
              <a:t>        {</a:t>
            </a:r>
          </a:p>
          <a:p>
            <a:pPr marL="0" indent="0">
              <a:buNone/>
            </a:pPr>
            <a:r>
              <a:rPr lang="en-US" sz="900" dirty="0"/>
              <a:t>            </a:t>
            </a:r>
            <a:r>
              <a:rPr lang="en-US" sz="900" dirty="0" err="1"/>
              <a:t>Console.WriteLine</a:t>
            </a:r>
            <a:r>
              <a:rPr lang="en-US" sz="900" dirty="0"/>
              <a:t>("t1Start started,  </a:t>
            </a:r>
            <a:r>
              <a:rPr lang="en-US" sz="900" dirty="0" err="1"/>
              <a:t>Mutex.WaitAll</a:t>
            </a:r>
            <a:r>
              <a:rPr lang="en-US" sz="900" dirty="0"/>
              <a:t>(</a:t>
            </a:r>
            <a:r>
              <a:rPr lang="en-US" sz="900" dirty="0" err="1"/>
              <a:t>Mutex</a:t>
            </a:r>
            <a:r>
              <a:rPr lang="en-US" sz="900" dirty="0"/>
              <a:t>[])");</a:t>
            </a:r>
          </a:p>
          <a:p>
            <a:pPr marL="0" indent="0">
              <a:buNone/>
            </a:pPr>
            <a:r>
              <a:rPr lang="en-US" sz="900" dirty="0"/>
              <a:t>            </a:t>
            </a:r>
            <a:r>
              <a:rPr lang="en-US" sz="900" dirty="0" err="1"/>
              <a:t>Mutex</a:t>
            </a:r>
            <a:r>
              <a:rPr lang="en-US" sz="900" dirty="0"/>
              <a:t>[] </a:t>
            </a:r>
            <a:r>
              <a:rPr lang="en-US" sz="900" dirty="0" err="1"/>
              <a:t>gMs</a:t>
            </a:r>
            <a:r>
              <a:rPr lang="en-US" sz="900" dirty="0"/>
              <a:t> = new </a:t>
            </a:r>
            <a:r>
              <a:rPr lang="en-US" sz="900" dirty="0" err="1"/>
              <a:t>Mutex</a:t>
            </a:r>
            <a:r>
              <a:rPr lang="en-US" sz="900" dirty="0"/>
              <a:t>[2];</a:t>
            </a:r>
          </a:p>
          <a:p>
            <a:pPr marL="0" indent="0">
              <a:buNone/>
            </a:pPr>
            <a:r>
              <a:rPr lang="en-US" sz="900" dirty="0"/>
              <a:t>            </a:t>
            </a:r>
            <a:r>
              <a:rPr lang="en-US" sz="900" dirty="0" err="1"/>
              <a:t>gMs</a:t>
            </a:r>
            <a:r>
              <a:rPr lang="en-US" sz="900" dirty="0"/>
              <a:t>[0] = gM1;  // Create and load an array of </a:t>
            </a:r>
            <a:r>
              <a:rPr lang="en-US" sz="900" dirty="0" err="1"/>
              <a:t>Mutex</a:t>
            </a:r>
            <a:r>
              <a:rPr lang="en-US" sz="900" dirty="0"/>
              <a:t> for </a:t>
            </a:r>
            <a:r>
              <a:rPr lang="en-US" sz="900" dirty="0" err="1"/>
              <a:t>WaitAll</a:t>
            </a:r>
            <a:r>
              <a:rPr lang="en-US" sz="900" dirty="0"/>
              <a:t> call</a:t>
            </a:r>
          </a:p>
          <a:p>
            <a:pPr marL="0" indent="0">
              <a:buNone/>
            </a:pPr>
            <a:r>
              <a:rPr lang="en-US" sz="900" dirty="0"/>
              <a:t>            </a:t>
            </a:r>
            <a:r>
              <a:rPr lang="en-US" sz="900" dirty="0" err="1"/>
              <a:t>gMs</a:t>
            </a:r>
            <a:r>
              <a:rPr lang="en-US" sz="900" dirty="0"/>
              <a:t>[1] = gM2;</a:t>
            </a:r>
          </a:p>
          <a:p>
            <a:pPr marL="0" indent="0">
              <a:buNone/>
            </a:pPr>
            <a:r>
              <a:rPr lang="en-US" sz="900" dirty="0"/>
              <a:t>            </a:t>
            </a:r>
            <a:r>
              <a:rPr lang="en-US" sz="900" dirty="0" err="1"/>
              <a:t>Mutex.WaitAll</a:t>
            </a:r>
            <a:r>
              <a:rPr lang="en-US" sz="900" dirty="0"/>
              <a:t>(</a:t>
            </a:r>
            <a:r>
              <a:rPr lang="en-US" sz="900" dirty="0" err="1"/>
              <a:t>gMs</a:t>
            </a:r>
            <a:r>
              <a:rPr lang="en-US" sz="900" dirty="0"/>
              <a:t>);  // Waits until both gM1 and gM2 are released</a:t>
            </a:r>
          </a:p>
          <a:p>
            <a:pPr marL="0" indent="0">
              <a:buNone/>
            </a:pPr>
            <a:r>
              <a:rPr lang="en-US" sz="900" dirty="0"/>
              <a:t>            </a:t>
            </a:r>
            <a:r>
              <a:rPr lang="en-US" sz="900" dirty="0" err="1"/>
              <a:t>Thread.Sleep</a:t>
            </a:r>
            <a:r>
              <a:rPr lang="en-US" sz="900" dirty="0"/>
              <a:t>(2000);</a:t>
            </a:r>
          </a:p>
          <a:p>
            <a:pPr marL="0" indent="0">
              <a:buNone/>
            </a:pPr>
            <a:r>
              <a:rPr lang="en-US" sz="900" dirty="0"/>
              <a:t>            </a:t>
            </a:r>
            <a:r>
              <a:rPr lang="en-US" sz="900" dirty="0" err="1"/>
              <a:t>Console.WriteLine</a:t>
            </a:r>
            <a:r>
              <a:rPr lang="en-US" sz="900" dirty="0"/>
              <a:t>("t1Start finished, </a:t>
            </a:r>
            <a:r>
              <a:rPr lang="en-US" sz="900" dirty="0" err="1"/>
              <a:t>Mutex.WaitAll</a:t>
            </a:r>
            <a:r>
              <a:rPr lang="en-US" sz="900" dirty="0"/>
              <a:t>(</a:t>
            </a:r>
            <a:r>
              <a:rPr lang="en-US" sz="900" dirty="0" err="1"/>
              <a:t>Mutex</a:t>
            </a:r>
            <a:r>
              <a:rPr lang="en-US" sz="900" dirty="0"/>
              <a:t>[]) satisfied");</a:t>
            </a:r>
          </a:p>
          <a:p>
            <a:pPr marL="0" indent="0">
              <a:buNone/>
            </a:pPr>
            <a:r>
              <a:rPr lang="en-US" sz="900" dirty="0"/>
              <a:t>            Event1.Set();      // </a:t>
            </a:r>
            <a:r>
              <a:rPr lang="en-US" sz="900" dirty="0" err="1"/>
              <a:t>AutoResetEvent.Set</a:t>
            </a:r>
            <a:r>
              <a:rPr lang="en-US" sz="900" dirty="0"/>
              <a:t>() flagging method is done</a:t>
            </a:r>
          </a:p>
          <a:p>
            <a:pPr marL="0" indent="0">
              <a:buNone/>
            </a:pPr>
            <a:r>
              <a:rPr lang="en-US" sz="900" dirty="0"/>
              <a:t>        }</a:t>
            </a:r>
          </a:p>
          <a:p>
            <a:pPr marL="0" indent="0">
              <a:buNone/>
            </a:pPr>
            <a:endParaRPr lang="en-US" sz="900" dirty="0"/>
          </a:p>
          <a:p>
            <a:pPr marL="0" indent="0">
              <a:buNone/>
            </a:pPr>
            <a:r>
              <a:rPr lang="en-US" sz="900" dirty="0"/>
              <a:t>        public void t2Start()</a:t>
            </a:r>
          </a:p>
          <a:p>
            <a:pPr marL="0" indent="0">
              <a:buNone/>
            </a:pPr>
            <a:r>
              <a:rPr lang="en-US" sz="900" dirty="0"/>
              <a:t>        {</a:t>
            </a:r>
          </a:p>
          <a:p>
            <a:pPr marL="0" indent="0">
              <a:buNone/>
            </a:pPr>
            <a:r>
              <a:rPr lang="en-US" sz="900" dirty="0"/>
              <a:t>            </a:t>
            </a:r>
            <a:r>
              <a:rPr lang="en-US" sz="900" dirty="0" err="1"/>
              <a:t>Console.WriteLine</a:t>
            </a:r>
            <a:r>
              <a:rPr lang="en-US" sz="900" dirty="0"/>
              <a:t>("t2Start started,  gM1.WaitOne( )");</a:t>
            </a:r>
          </a:p>
          <a:p>
            <a:pPr marL="0" indent="0">
              <a:buNone/>
            </a:pPr>
            <a:r>
              <a:rPr lang="en-US" sz="900" dirty="0"/>
              <a:t>            gM1.WaitOne();    // Waits until </a:t>
            </a:r>
            <a:r>
              <a:rPr lang="en-US" sz="900" dirty="0" err="1"/>
              <a:t>Mutex</a:t>
            </a:r>
            <a:r>
              <a:rPr lang="en-US" sz="900" dirty="0"/>
              <a:t> gM1 is released</a:t>
            </a:r>
          </a:p>
          <a:p>
            <a:pPr marL="0" indent="0">
              <a:buNone/>
            </a:pPr>
            <a:r>
              <a:rPr lang="en-US" sz="900" dirty="0"/>
              <a:t>            </a:t>
            </a:r>
            <a:r>
              <a:rPr lang="en-US" sz="900" dirty="0" err="1"/>
              <a:t>Console.WriteLine</a:t>
            </a:r>
            <a:r>
              <a:rPr lang="en-US" sz="900" dirty="0"/>
              <a:t>("t2Start finished, gM1.WaitOne( ) satisfied");</a:t>
            </a:r>
          </a:p>
          <a:p>
            <a:pPr marL="0" indent="0">
              <a:buNone/>
            </a:pPr>
            <a:r>
              <a:rPr lang="en-US" sz="900" dirty="0"/>
              <a:t>            Event2.Set();     // </a:t>
            </a:r>
            <a:r>
              <a:rPr lang="en-US" sz="900" dirty="0" err="1"/>
              <a:t>AutoResetEvent.Set</a:t>
            </a:r>
            <a:r>
              <a:rPr lang="en-US" sz="900" dirty="0"/>
              <a:t>() flagging method is done</a:t>
            </a:r>
          </a:p>
          <a:p>
            <a:pPr marL="0" indent="0">
              <a:buNone/>
            </a:pPr>
            <a:r>
              <a:rPr lang="en-US" sz="900" dirty="0"/>
              <a:t>        }</a:t>
            </a:r>
          </a:p>
          <a:p>
            <a:pPr marL="0" indent="0">
              <a:buNone/>
            </a:pPr>
            <a:endParaRPr lang="en-US" sz="900" dirty="0"/>
          </a:p>
          <a:p>
            <a:pPr marL="0" indent="0">
              <a:buNone/>
            </a:pPr>
            <a:r>
              <a:rPr lang="en-US" sz="900" dirty="0"/>
              <a:t>        public void t3Start()</a:t>
            </a:r>
          </a:p>
          <a:p>
            <a:pPr marL="0" indent="0">
              <a:buNone/>
            </a:pPr>
            <a:r>
              <a:rPr lang="en-US" sz="900" dirty="0"/>
              <a:t>        {</a:t>
            </a:r>
          </a:p>
          <a:p>
            <a:pPr marL="0" indent="0">
              <a:buNone/>
            </a:pPr>
            <a:r>
              <a:rPr lang="en-US" sz="900" dirty="0"/>
              <a:t>            </a:t>
            </a:r>
            <a:r>
              <a:rPr lang="en-US" sz="900" dirty="0" err="1"/>
              <a:t>Console.WriteLine</a:t>
            </a:r>
            <a:r>
              <a:rPr lang="en-US" sz="900" dirty="0"/>
              <a:t>("t3Start started,  </a:t>
            </a:r>
            <a:r>
              <a:rPr lang="en-US" sz="900" dirty="0" err="1"/>
              <a:t>Mutex.WaitAny</a:t>
            </a:r>
            <a:r>
              <a:rPr lang="en-US" sz="900" dirty="0"/>
              <a:t>(</a:t>
            </a:r>
            <a:r>
              <a:rPr lang="en-US" sz="900" dirty="0" err="1"/>
              <a:t>Mutex</a:t>
            </a:r>
            <a:r>
              <a:rPr lang="en-US" sz="900" dirty="0"/>
              <a:t>[])");</a:t>
            </a:r>
          </a:p>
          <a:p>
            <a:pPr marL="0" indent="0">
              <a:buNone/>
            </a:pPr>
            <a:r>
              <a:rPr lang="en-US" sz="900" dirty="0"/>
              <a:t>            </a:t>
            </a:r>
            <a:r>
              <a:rPr lang="en-US" sz="900" dirty="0" err="1"/>
              <a:t>Mutex</a:t>
            </a:r>
            <a:r>
              <a:rPr lang="en-US" sz="900" dirty="0"/>
              <a:t>[] </a:t>
            </a:r>
            <a:r>
              <a:rPr lang="en-US" sz="900" dirty="0" err="1"/>
              <a:t>gMs</a:t>
            </a:r>
            <a:r>
              <a:rPr lang="en-US" sz="900" dirty="0"/>
              <a:t> = new </a:t>
            </a:r>
            <a:r>
              <a:rPr lang="en-US" sz="900" dirty="0" err="1"/>
              <a:t>Mutex</a:t>
            </a:r>
            <a:r>
              <a:rPr lang="en-US" sz="900" dirty="0"/>
              <a:t>[2];</a:t>
            </a:r>
          </a:p>
          <a:p>
            <a:pPr marL="0" indent="0">
              <a:buNone/>
            </a:pPr>
            <a:r>
              <a:rPr lang="en-US" sz="900" dirty="0"/>
              <a:t>            </a:t>
            </a:r>
            <a:r>
              <a:rPr lang="en-US" sz="900" dirty="0" err="1"/>
              <a:t>gMs</a:t>
            </a:r>
            <a:r>
              <a:rPr lang="en-US" sz="900" dirty="0"/>
              <a:t>[0] = gM1;  // Create and load an array of </a:t>
            </a:r>
            <a:r>
              <a:rPr lang="en-US" sz="900" dirty="0" err="1"/>
              <a:t>Mutex</a:t>
            </a:r>
            <a:r>
              <a:rPr lang="en-US" sz="900" dirty="0"/>
              <a:t> for </a:t>
            </a:r>
            <a:r>
              <a:rPr lang="en-US" sz="900" dirty="0" err="1"/>
              <a:t>WaitAny</a:t>
            </a:r>
            <a:r>
              <a:rPr lang="en-US" sz="900" dirty="0"/>
              <a:t> call</a:t>
            </a:r>
          </a:p>
          <a:p>
            <a:pPr marL="0" indent="0">
              <a:buNone/>
            </a:pPr>
            <a:r>
              <a:rPr lang="en-US" sz="900" dirty="0"/>
              <a:t>            </a:t>
            </a:r>
            <a:r>
              <a:rPr lang="en-US" sz="900" dirty="0" err="1"/>
              <a:t>gMs</a:t>
            </a:r>
            <a:r>
              <a:rPr lang="en-US" sz="900" dirty="0"/>
              <a:t>[1] = gM2;</a:t>
            </a:r>
          </a:p>
          <a:p>
            <a:pPr marL="0" indent="0">
              <a:buNone/>
            </a:pPr>
            <a:r>
              <a:rPr lang="en-US" sz="900" dirty="0"/>
              <a:t>            </a:t>
            </a:r>
            <a:r>
              <a:rPr lang="en-US" sz="900" dirty="0" err="1"/>
              <a:t>Mutex.WaitAny</a:t>
            </a:r>
            <a:r>
              <a:rPr lang="en-US" sz="900" dirty="0"/>
              <a:t>(</a:t>
            </a:r>
            <a:r>
              <a:rPr lang="en-US" sz="900" dirty="0" err="1"/>
              <a:t>gMs</a:t>
            </a:r>
            <a:r>
              <a:rPr lang="en-US" sz="900" dirty="0"/>
              <a:t>);  // Waits until either </a:t>
            </a:r>
            <a:r>
              <a:rPr lang="en-US" sz="900" dirty="0" err="1"/>
              <a:t>Mutex</a:t>
            </a:r>
            <a:r>
              <a:rPr lang="en-US" sz="900" dirty="0"/>
              <a:t> is released</a:t>
            </a:r>
          </a:p>
          <a:p>
            <a:pPr marL="0" indent="0">
              <a:buNone/>
            </a:pPr>
            <a:r>
              <a:rPr lang="en-US" sz="900" dirty="0"/>
              <a:t>            </a:t>
            </a:r>
            <a:r>
              <a:rPr lang="en-US" sz="900" dirty="0" err="1"/>
              <a:t>Console.WriteLine</a:t>
            </a:r>
            <a:r>
              <a:rPr lang="en-US" sz="900" dirty="0"/>
              <a:t>("t3Start finished, </a:t>
            </a:r>
            <a:r>
              <a:rPr lang="en-US" sz="900" dirty="0" err="1"/>
              <a:t>Mutex.WaitAny</a:t>
            </a:r>
            <a:r>
              <a:rPr lang="en-US" sz="900" dirty="0"/>
              <a:t>(</a:t>
            </a:r>
            <a:r>
              <a:rPr lang="en-US" sz="900" dirty="0" err="1"/>
              <a:t>Mutex</a:t>
            </a:r>
            <a:r>
              <a:rPr lang="en-US" sz="900" dirty="0"/>
              <a:t>[])");</a:t>
            </a:r>
          </a:p>
          <a:p>
            <a:pPr marL="0" indent="0">
              <a:buNone/>
            </a:pPr>
            <a:r>
              <a:rPr lang="en-US" sz="900" dirty="0"/>
              <a:t>            Event3.Set();       // </a:t>
            </a:r>
            <a:r>
              <a:rPr lang="en-US" sz="900" dirty="0" err="1"/>
              <a:t>AutoResetEvent.Set</a:t>
            </a:r>
            <a:r>
              <a:rPr lang="en-US" sz="900" dirty="0"/>
              <a:t>() flagging method is done</a:t>
            </a:r>
          </a:p>
          <a:p>
            <a:pPr marL="0" indent="0">
              <a:buNone/>
            </a:pPr>
            <a:r>
              <a:rPr lang="en-US" sz="900" dirty="0"/>
              <a:t>        }</a:t>
            </a:r>
          </a:p>
          <a:p>
            <a:pPr marL="0" indent="0">
              <a:buNone/>
            </a:pPr>
            <a:endParaRPr lang="en-US" sz="900" dirty="0"/>
          </a:p>
          <a:p>
            <a:pPr marL="0" indent="0">
              <a:buNone/>
            </a:pPr>
            <a:r>
              <a:rPr lang="en-US" sz="900" dirty="0"/>
              <a:t>        public void t4Start()</a:t>
            </a:r>
          </a:p>
          <a:p>
            <a:pPr marL="0" indent="0">
              <a:buNone/>
            </a:pPr>
            <a:r>
              <a:rPr lang="en-US" sz="900" dirty="0"/>
              <a:t>        {</a:t>
            </a:r>
          </a:p>
          <a:p>
            <a:pPr marL="0" indent="0">
              <a:buNone/>
            </a:pPr>
            <a:r>
              <a:rPr lang="en-US" sz="900" dirty="0"/>
              <a:t>            </a:t>
            </a:r>
            <a:r>
              <a:rPr lang="en-US" sz="900" dirty="0" err="1"/>
              <a:t>Console.WriteLine</a:t>
            </a:r>
            <a:r>
              <a:rPr lang="en-US" sz="900" dirty="0"/>
              <a:t>("t4Start started,  gM2.WaitOne( )");</a:t>
            </a:r>
          </a:p>
          <a:p>
            <a:pPr marL="0" indent="0">
              <a:buNone/>
            </a:pPr>
            <a:r>
              <a:rPr lang="en-US" sz="900" dirty="0"/>
              <a:t>            gM2.WaitOne();   // Waits until </a:t>
            </a:r>
            <a:r>
              <a:rPr lang="en-US" sz="900" dirty="0" err="1"/>
              <a:t>Mutex</a:t>
            </a:r>
            <a:r>
              <a:rPr lang="en-US" sz="900" dirty="0"/>
              <a:t> gM2 is released</a:t>
            </a:r>
          </a:p>
          <a:p>
            <a:pPr marL="0" indent="0">
              <a:buNone/>
            </a:pPr>
            <a:r>
              <a:rPr lang="en-US" sz="900" dirty="0"/>
              <a:t>            </a:t>
            </a:r>
            <a:r>
              <a:rPr lang="en-US" sz="900" dirty="0" err="1"/>
              <a:t>Console.WriteLine</a:t>
            </a:r>
            <a:r>
              <a:rPr lang="en-US" sz="900" dirty="0"/>
              <a:t>("t4Start finished, gM2.WaitOne( )");</a:t>
            </a:r>
          </a:p>
          <a:p>
            <a:pPr marL="0" indent="0">
              <a:buNone/>
            </a:pPr>
            <a:r>
              <a:rPr lang="en-US" sz="900" dirty="0"/>
              <a:t>            Event4.Set();    // </a:t>
            </a:r>
            <a:r>
              <a:rPr lang="en-US" sz="900" dirty="0" err="1"/>
              <a:t>AutoResetEvent.Set</a:t>
            </a:r>
            <a:r>
              <a:rPr lang="en-US" sz="900" dirty="0"/>
              <a:t>() flagging method is done</a:t>
            </a:r>
          </a:p>
          <a:p>
            <a:pPr marL="0" indent="0">
              <a:buNone/>
            </a:pPr>
            <a:r>
              <a:rPr lang="en-US" sz="900" dirty="0"/>
              <a:t>        }</a:t>
            </a:r>
          </a:p>
          <a:p>
            <a:pPr marL="0" indent="0">
              <a:buNone/>
            </a:pPr>
            <a:r>
              <a:rPr lang="en-US" sz="900" dirty="0"/>
              <a:t>    }</a:t>
            </a:r>
          </a:p>
          <a:p>
            <a:pPr marL="0" indent="0">
              <a:buNone/>
            </a:pPr>
            <a:r>
              <a:rPr lang="en-US" sz="900" dirty="0"/>
              <a:t>}</a:t>
            </a:r>
          </a:p>
          <a:p>
            <a:endParaRPr lang="en-US" dirty="0"/>
          </a:p>
        </p:txBody>
      </p:sp>
    </p:spTree>
    <p:extLst>
      <p:ext uri="{BB962C8B-B14F-4D97-AF65-F5344CB8AC3E}">
        <p14:creationId xmlns:p14="http://schemas.microsoft.com/office/powerpoint/2010/main" val="68874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Semaphore Definition</a:t>
            </a:r>
          </a:p>
        </p:txBody>
      </p:sp>
      <p:sp>
        <p:nvSpPr>
          <p:cNvPr id="378" name="Shape 378"/>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1800" dirty="0">
              <a:solidFill>
                <a:srgbClr val="252525"/>
              </a:solidFill>
            </a:endParaRPr>
          </a:p>
          <a:p>
            <a:pPr marL="457200" lvl="0" indent="-342900" rtl="0">
              <a:lnSpc>
                <a:spcPct val="115000"/>
              </a:lnSpc>
              <a:spcBef>
                <a:spcPts val="0"/>
              </a:spcBef>
              <a:buClr>
                <a:schemeClr val="dk1"/>
              </a:buClr>
              <a:buSzPct val="100000"/>
              <a:buFont typeface="Georgia"/>
              <a:buChar char="●"/>
            </a:pPr>
            <a:r>
              <a:rPr lang="en" sz="1800" dirty="0"/>
              <a:t>By using semaphores, we attempt to avoid other multi-programming problems such as: </a:t>
            </a:r>
            <a:endParaRPr lang="en" sz="1800" dirty="0" smtClean="0"/>
          </a:p>
          <a:p>
            <a:pPr marL="457200" lvl="0" indent="-342900" rtl="0">
              <a:lnSpc>
                <a:spcPct val="115000"/>
              </a:lnSpc>
              <a:spcBef>
                <a:spcPts val="0"/>
              </a:spcBef>
              <a:buClr>
                <a:schemeClr val="dk1"/>
              </a:buClr>
              <a:buSzPct val="100000"/>
              <a:buFont typeface="Georgia"/>
              <a:buChar char="●"/>
            </a:pPr>
            <a:endParaRPr lang="en" sz="1800" dirty="0"/>
          </a:p>
          <a:p>
            <a:pPr lvl="1">
              <a:lnSpc>
                <a:spcPct val="115000"/>
              </a:lnSpc>
              <a:buClr>
                <a:schemeClr val="dk1"/>
              </a:buClr>
              <a:buSzPct val="61111"/>
              <a:buFont typeface="Arial" panose="020B0604020202020204" pitchFamily="34" charset="0"/>
              <a:buChar char="•"/>
            </a:pPr>
            <a:r>
              <a:rPr lang="en" sz="1800" dirty="0" smtClean="0"/>
              <a:t>Mutual Exclusion </a:t>
            </a:r>
            <a:endParaRPr lang="en" sz="1800" dirty="0"/>
          </a:p>
          <a:p>
            <a:pPr lvl="1">
              <a:lnSpc>
                <a:spcPct val="115000"/>
              </a:lnSpc>
              <a:buClr>
                <a:schemeClr val="dk1"/>
              </a:buClr>
              <a:buSzPct val="61111"/>
              <a:buFont typeface="Arial" panose="020B0604020202020204" pitchFamily="34" charset="0"/>
              <a:buChar char="•"/>
            </a:pPr>
            <a:r>
              <a:rPr lang="en" sz="1800" dirty="0" smtClean="0"/>
              <a:t>Starvation</a:t>
            </a:r>
          </a:p>
          <a:p>
            <a:pPr lvl="1">
              <a:lnSpc>
                <a:spcPct val="115000"/>
              </a:lnSpc>
              <a:buClr>
                <a:schemeClr val="dk1"/>
              </a:buClr>
              <a:buSzPct val="61111"/>
              <a:buFont typeface="Arial" panose="020B0604020202020204" pitchFamily="34" charset="0"/>
              <a:buChar char="•"/>
            </a:pPr>
            <a:r>
              <a:rPr lang="en" sz="1800" dirty="0" smtClean="0"/>
              <a:t>Deadlock</a:t>
            </a:r>
            <a:endParaRPr lang="en" sz="1800" dirty="0"/>
          </a:p>
          <a:p>
            <a:pPr lvl="0" rtl="0">
              <a:lnSpc>
                <a:spcPct val="115000"/>
              </a:lnSpc>
              <a:spcBef>
                <a:spcPts val="0"/>
              </a:spcBef>
              <a:buClr>
                <a:schemeClr val="dk1"/>
              </a:buClr>
              <a:buFont typeface="Arial"/>
              <a:buNone/>
            </a:pPr>
            <a:endParaRPr sz="1400" dirty="0"/>
          </a:p>
          <a:p>
            <a:pPr lvl="0" rtl="0">
              <a:lnSpc>
                <a:spcPct val="115000"/>
              </a:lnSpc>
              <a:spcBef>
                <a:spcPts val="0"/>
              </a:spcBef>
              <a:buClr>
                <a:schemeClr val="dk1"/>
              </a:buClr>
              <a:buFont typeface="Arial"/>
              <a:buNone/>
            </a:pPr>
            <a:endParaRPr sz="1800" dirty="0"/>
          </a:p>
          <a:p>
            <a:pPr lvl="0" rtl="0">
              <a:lnSpc>
                <a:spcPct val="115000"/>
              </a:lnSpc>
              <a:spcBef>
                <a:spcPts val="0"/>
              </a:spcBef>
              <a:buClr>
                <a:schemeClr val="dk1"/>
              </a:buClr>
              <a:buFont typeface="Arial"/>
              <a:buNone/>
            </a:pPr>
            <a:endParaRPr sz="1800" dirty="0"/>
          </a:p>
          <a:p>
            <a:pPr>
              <a:spcBef>
                <a:spcPts val="0"/>
              </a:spcBef>
              <a:buNone/>
            </a:pPr>
            <a:endParaRPr dirty="0"/>
          </a:p>
        </p:txBody>
      </p:sp>
    </p:spTree>
    <p:extLst>
      <p:ext uri="{BB962C8B-B14F-4D97-AF65-F5344CB8AC3E}">
        <p14:creationId xmlns:p14="http://schemas.microsoft.com/office/powerpoint/2010/main" val="428268988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en" sz="4400" dirty="0"/>
              <a:t>Semaphore Definition</a:t>
            </a:r>
          </a:p>
        </p:txBody>
      </p:sp>
      <p:sp>
        <p:nvSpPr>
          <p:cNvPr id="384" name="Shape 384"/>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lnSpc>
                <a:spcPct val="115000"/>
              </a:lnSpc>
              <a:spcBef>
                <a:spcPts val="0"/>
              </a:spcBef>
              <a:buNone/>
            </a:pPr>
            <a:endParaRPr sz="1800"/>
          </a:p>
          <a:p>
            <a:pPr marL="457200" lvl="0" indent="-342900" rtl="0">
              <a:lnSpc>
                <a:spcPct val="115000"/>
              </a:lnSpc>
              <a:spcBef>
                <a:spcPts val="0"/>
              </a:spcBef>
              <a:buClr>
                <a:schemeClr val="dk1"/>
              </a:buClr>
              <a:buSzPct val="100000"/>
              <a:buFont typeface="Georgia"/>
              <a:buChar char="●"/>
            </a:pPr>
            <a:r>
              <a:rPr lang="en" sz="1800"/>
              <a:t>Semaphore is a nonnegative integer that is stored in the kernel.</a:t>
            </a:r>
          </a:p>
          <a:p>
            <a:pPr lvl="0" rtl="0">
              <a:lnSpc>
                <a:spcPct val="115000"/>
              </a:lnSpc>
              <a:spcBef>
                <a:spcPts val="0"/>
              </a:spcBef>
              <a:buNone/>
            </a:pPr>
            <a:endParaRPr sz="1800"/>
          </a:p>
          <a:p>
            <a:pPr marL="457200" lvl="0" indent="-342900" rtl="0">
              <a:lnSpc>
                <a:spcPct val="115000"/>
              </a:lnSpc>
              <a:spcBef>
                <a:spcPts val="0"/>
              </a:spcBef>
              <a:buClr>
                <a:schemeClr val="dk1"/>
              </a:buClr>
              <a:buSzPct val="100000"/>
              <a:buFont typeface="Georgia"/>
              <a:buChar char="●"/>
            </a:pPr>
            <a:r>
              <a:rPr lang="en" sz="1800"/>
              <a:t>Access to the semaphore is provided by a series of semaphore system calls.</a:t>
            </a:r>
          </a:p>
          <a:p>
            <a:pPr>
              <a:spcBef>
                <a:spcPts val="0"/>
              </a:spcBef>
              <a:buNone/>
            </a:pPr>
            <a:endParaRPr/>
          </a:p>
        </p:txBody>
      </p:sp>
    </p:spTree>
    <p:extLst>
      <p:ext uri="{BB962C8B-B14F-4D97-AF65-F5344CB8AC3E}">
        <p14:creationId xmlns:p14="http://schemas.microsoft.com/office/powerpoint/2010/main" val="323313155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323528" y="274637"/>
            <a:ext cx="8755122" cy="1143200"/>
          </a:xfrm>
          <a:prstGeom prst="rect">
            <a:avLst/>
          </a:prstGeom>
        </p:spPr>
        <p:txBody>
          <a:bodyPr lIns="91425" tIns="91425" rIns="91425" bIns="91425" anchor="ctr" anchorCtr="0">
            <a:noAutofit/>
          </a:bodyPr>
          <a:lstStyle/>
          <a:p>
            <a:r>
              <a:rPr lang="en" sz="4400" dirty="0" smtClean="0">
                <a:sym typeface="Arial"/>
              </a:rPr>
              <a:t>Semaphore Sets (C++)</a:t>
            </a:r>
            <a:endParaRPr lang="en" sz="4400" dirty="0">
              <a:sym typeface="Arial"/>
            </a:endParaRPr>
          </a:p>
        </p:txBody>
      </p:sp>
      <p:sp>
        <p:nvSpPr>
          <p:cNvPr id="396" name="Shape 39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a:spcBef>
                <a:spcPts val="0"/>
              </a:spcBef>
              <a:buNone/>
            </a:pPr>
            <a:endParaRPr dirty="0"/>
          </a:p>
        </p:txBody>
      </p:sp>
      <p:pic>
        <p:nvPicPr>
          <p:cNvPr id="397" name="Shape 397"/>
          <p:cNvPicPr preferRelativeResize="0"/>
          <p:nvPr/>
        </p:nvPicPr>
        <p:blipFill>
          <a:blip r:embed="rId3">
            <a:alphaModFix/>
          </a:blip>
          <a:stretch>
            <a:fillRect/>
          </a:stretch>
        </p:blipFill>
        <p:spPr>
          <a:xfrm>
            <a:off x="539552" y="1600201"/>
            <a:ext cx="7920880" cy="4493095"/>
          </a:xfrm>
          <a:prstGeom prst="rect">
            <a:avLst/>
          </a:prstGeom>
          <a:noFill/>
          <a:ln>
            <a:noFill/>
          </a:ln>
        </p:spPr>
      </p:pic>
    </p:spTree>
    <p:extLst>
      <p:ext uri="{BB962C8B-B14F-4D97-AF65-F5344CB8AC3E}">
        <p14:creationId xmlns:p14="http://schemas.microsoft.com/office/powerpoint/2010/main" val="759846646"/>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3198</TotalTime>
  <Words>5730</Words>
  <Application>Microsoft Office PowerPoint</Application>
  <PresentationFormat>On-screen Show (4:3)</PresentationFormat>
  <Paragraphs>1380</Paragraphs>
  <Slides>61</Slides>
  <Notes>17</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Synchronization</vt:lpstr>
      <vt:lpstr>Synchronization</vt:lpstr>
      <vt:lpstr>Synchronization</vt:lpstr>
      <vt:lpstr>Synchronization</vt:lpstr>
      <vt:lpstr>Synchronization Example (Java)</vt:lpstr>
      <vt:lpstr>Semaphore Definition</vt:lpstr>
      <vt:lpstr>Semaphore Definition</vt:lpstr>
      <vt:lpstr>Semaphore Definition</vt:lpstr>
      <vt:lpstr>Semaphore Sets (C++)</vt:lpstr>
      <vt:lpstr>Creation of Semaphore (C++)</vt:lpstr>
      <vt:lpstr>Semaphore Operations</vt:lpstr>
      <vt:lpstr>Controlling Semaphores</vt:lpstr>
      <vt:lpstr>cmd arguments</vt:lpstr>
      <vt:lpstr>Semphore Example (C++)</vt:lpstr>
      <vt:lpstr>Semphore Example (C++)</vt:lpstr>
      <vt:lpstr>Semphore Example (C++)</vt:lpstr>
      <vt:lpstr>Semphore Example (C++)</vt:lpstr>
      <vt:lpstr>Semphore Example (C++)</vt:lpstr>
      <vt:lpstr>Producer.cpp</vt:lpstr>
      <vt:lpstr>Consumer.cpp</vt:lpstr>
      <vt:lpstr>Controller.cpp</vt:lpstr>
      <vt:lpstr>JAVA Semphore</vt:lpstr>
      <vt:lpstr>JAVA Semphore</vt:lpstr>
      <vt:lpstr>JAVA Semphore</vt:lpstr>
      <vt:lpstr>JAVA Semphore</vt:lpstr>
      <vt:lpstr>Example Java - Counter Semaphore</vt:lpstr>
      <vt:lpstr>Producer and Consumer</vt:lpstr>
      <vt:lpstr>Reader and Writer</vt:lpstr>
      <vt:lpstr>Semaphore to limit connections</vt:lpstr>
      <vt:lpstr>C# Semaphore</vt:lpstr>
      <vt:lpstr>Example 1 C# - Semaphore</vt:lpstr>
      <vt:lpstr>Producer and Consumer</vt:lpstr>
      <vt:lpstr>Example 2 C# Semaphore </vt:lpstr>
      <vt:lpstr>Producer and consumer </vt:lpstr>
      <vt:lpstr>Java Sychronization</vt:lpstr>
      <vt:lpstr>Thread Synchronization</vt:lpstr>
      <vt:lpstr>Mutual Exclusive</vt:lpstr>
      <vt:lpstr>Java Synchronization</vt:lpstr>
      <vt:lpstr>Java Synchronization</vt:lpstr>
      <vt:lpstr>Java synchronized method</vt:lpstr>
      <vt:lpstr>Java synchronized method</vt:lpstr>
      <vt:lpstr>Example Java synchronized</vt:lpstr>
      <vt:lpstr>Synchronized Block</vt:lpstr>
      <vt:lpstr>Synchronized Block</vt:lpstr>
      <vt:lpstr>Inter-thread Communication</vt:lpstr>
      <vt:lpstr>wait() method</vt:lpstr>
      <vt:lpstr>wait() method</vt:lpstr>
      <vt:lpstr>notify() method</vt:lpstr>
      <vt:lpstr>notifyAll() method</vt:lpstr>
      <vt:lpstr>The process of inter-thread communication</vt:lpstr>
      <vt:lpstr>The process of inter-thread communication</vt:lpstr>
      <vt:lpstr>Difference between wait and sleep</vt:lpstr>
      <vt:lpstr>synchronized, wait() and notify</vt:lpstr>
      <vt:lpstr>Example Java</vt:lpstr>
      <vt:lpstr>Java ReentrantLock</vt:lpstr>
      <vt:lpstr>Lock and Unlock = Synchronized</vt:lpstr>
      <vt:lpstr>C# Lock (similar to Java synchronized)</vt:lpstr>
      <vt:lpstr>C# Lock</vt:lpstr>
      <vt:lpstr>C# Lock Example</vt:lpstr>
      <vt:lpstr>Lock and Mutex</vt:lpstr>
      <vt:lpstr>Mutex C#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Sockets</dc:title>
  <dc:creator>hideyo</dc:creator>
  <cp:lastModifiedBy>Jiang Guo</cp:lastModifiedBy>
  <cp:revision>265</cp:revision>
  <dcterms:created xsi:type="dcterms:W3CDTF">2009-04-15T22:12:06Z</dcterms:created>
  <dcterms:modified xsi:type="dcterms:W3CDTF">2017-06-17T03:38:26Z</dcterms:modified>
</cp:coreProperties>
</file>