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3"/>
  </p:notesMasterIdLst>
  <p:sldIdLst>
    <p:sldId id="258" r:id="rId2"/>
    <p:sldId id="284" r:id="rId3"/>
    <p:sldId id="259" r:id="rId4"/>
    <p:sldId id="285" r:id="rId5"/>
    <p:sldId id="286" r:id="rId6"/>
    <p:sldId id="287" r:id="rId7"/>
    <p:sldId id="288" r:id="rId8"/>
    <p:sldId id="291" r:id="rId9"/>
    <p:sldId id="293" r:id="rId10"/>
    <p:sldId id="294" r:id="rId11"/>
    <p:sldId id="296" r:id="rId12"/>
    <p:sldId id="300" r:id="rId13"/>
    <p:sldId id="312" r:id="rId14"/>
    <p:sldId id="292" r:id="rId15"/>
    <p:sldId id="301" r:id="rId16"/>
    <p:sldId id="303" r:id="rId17"/>
    <p:sldId id="305" r:id="rId18"/>
    <p:sldId id="306" r:id="rId19"/>
    <p:sldId id="307" r:id="rId20"/>
    <p:sldId id="310" r:id="rId21"/>
    <p:sldId id="28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099"/>
    <a:srgbClr val="3333CC"/>
    <a:srgbClr val="0033CC"/>
    <a:srgbClr val="376092"/>
    <a:srgbClr val="000000"/>
    <a:srgbClr val="4F81BD"/>
    <a:srgbClr val="17375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89" autoAdjust="0"/>
    <p:restoredTop sz="86344" autoAdjust="0"/>
  </p:normalViewPr>
  <p:slideViewPr>
    <p:cSldViewPr>
      <p:cViewPr>
        <p:scale>
          <a:sx n="60" d="100"/>
          <a:sy n="60" d="100"/>
        </p:scale>
        <p:origin x="-1026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BC139-958C-4155-A7CB-5DE0BF02F469}" type="datetimeFigureOut">
              <a:rPr lang="zh-CN" altLang="en-US" smtClean="0"/>
              <a:pPr/>
              <a:t>2017-4-6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0086A-3B84-48FF-897B-5D43BD6EF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689DF-8A9F-45DE-8B1E-BBC509FA3F86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70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0371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037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955464F-C6A7-4B37-8C54-25995FCE127B}" type="slidenum">
              <a:rPr kumimoji="0" lang="zh-CN" altLang="en-US" sz="1200">
                <a:latin typeface="Arial" pitchFamily="34" charset="0"/>
              </a:rPr>
              <a:pPr algn="r"/>
              <a:t>13</a:t>
            </a:fld>
            <a:endParaRPr kumimoji="0" lang="en-US" altLang="zh-CN" sz="1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0086A-3B84-48FF-897B-5D43BD6EFCE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lide0001_image006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60388"/>
            <a:ext cx="2057400" cy="5565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60388"/>
            <a:ext cx="6019800" cy="5565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582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5826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60388"/>
            <a:ext cx="8229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pic>
        <p:nvPicPr>
          <p:cNvPr id="1028" name="图片 7" descr="master04_image004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28625" y="642938"/>
            <a:ext cx="125413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图片 18" descr="6.bmp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 descr="LOGO2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5857875" y="71438"/>
            <a:ext cx="2786063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图片 18" descr="6.bmp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6500813"/>
            <a:ext cx="9144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厚溥信息技术工程师培养体系</a:t>
            </a:r>
            <a:r>
              <a:rPr lang="en-US" altLang="zh-CN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(HITE)</a:t>
            </a:r>
            <a:r>
              <a:rPr lang="zh-CN" altLang="en-US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青铜系列</a:t>
            </a:r>
            <a:r>
              <a:rPr lang="en-US" altLang="zh-CN" sz="1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4.0</a:t>
            </a:r>
            <a:endParaRPr lang="zh-CN" altLang="en-US" sz="160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u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操作实体对象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——Session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zh-CN" dirty="0" smtClean="0"/>
              <a:t>的缓存包括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的缓存和</a:t>
            </a:r>
            <a:r>
              <a:rPr lang="en-US" altLang="zh-CN" dirty="0" err="1" smtClean="0"/>
              <a:t>SessionFactory</a:t>
            </a:r>
            <a:r>
              <a:rPr lang="zh-CN" altLang="zh-CN" dirty="0" smtClean="0"/>
              <a:t>的缓存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在此我们只讨论</a:t>
            </a:r>
            <a:r>
              <a:rPr lang="zh-CN" altLang="en-US" dirty="0" smtClean="0">
                <a:solidFill>
                  <a:srgbClr val="FF3300"/>
                </a:solidFill>
              </a:rPr>
              <a:t>一级缓存（即</a:t>
            </a:r>
            <a:r>
              <a:rPr lang="en-US" altLang="zh-CN" dirty="0" smtClean="0">
                <a:solidFill>
                  <a:srgbClr val="FF3300"/>
                </a:solidFill>
              </a:rPr>
              <a:t>Session</a:t>
            </a:r>
            <a:r>
              <a:rPr lang="zh-CN" altLang="en-US" dirty="0" smtClean="0">
                <a:solidFill>
                  <a:srgbClr val="FF3300"/>
                </a:solidFill>
              </a:rPr>
              <a:t>缓存）</a:t>
            </a:r>
            <a:endParaRPr lang="zh-CN" altLang="en-US" dirty="0" smtClean="0"/>
          </a:p>
          <a:p>
            <a:r>
              <a:rPr lang="zh-CN" altLang="en-US" dirty="0" smtClean="0"/>
              <a:t>	一级缓存不能控制缓存的数量，所以要注意大批量操作数据时可能造成内存溢出；可以用</a:t>
            </a:r>
            <a:r>
              <a:rPr lang="en-US" altLang="zh-CN" dirty="0" err="1" smtClean="0"/>
              <a:t>evict,clear</a:t>
            </a:r>
            <a:r>
              <a:rPr lang="zh-CN" altLang="en-US" dirty="0" smtClean="0"/>
              <a:t>方法清除缓存中的内容。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Hibernate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缓存介于</a:t>
            </a:r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Hibernate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应用和数据库之间，缓存中存放了数据库数据的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</a:rPr>
              <a:t>拷贝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。 其作用是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</a:rPr>
              <a:t>减少访问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数据库的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</a:rPr>
              <a:t>频率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，从而提高应用的运行性能。</a:t>
            </a:r>
            <a:endParaRPr lang="en-US" altLang="zh-CN" dirty="0" smtClean="0">
              <a:latin typeface="Arial" pitchFamily="34" charset="0"/>
              <a:ea typeface="华文细黑" pitchFamily="2" charset="-122"/>
            </a:endParaRPr>
          </a:p>
          <a:p>
            <a:endParaRPr lang="en-US" altLang="zh-CN" dirty="0" smtClean="0">
              <a:latin typeface="Arial" pitchFamily="34" charset="0"/>
              <a:ea typeface="华文细黑" pitchFamily="2" charset="-122"/>
            </a:endParaRPr>
          </a:p>
          <a:p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Hibernate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在进行读取数据的时候，根据缓存机制在相应的缓存中查询，如果在缓存中找到了需要的数据</a:t>
            </a:r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(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我们把这称做“</a:t>
            </a:r>
            <a:r>
              <a:rPr lang="zh-CN" altLang="en-US" b="1" dirty="0" smtClean="0">
                <a:latin typeface="Arial" pitchFamily="34" charset="0"/>
                <a:ea typeface="华文细黑" pitchFamily="2" charset="-122"/>
              </a:rPr>
              <a:t>缓存命中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”</a:t>
            </a:r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)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，则就直接把命中的数据作为结果加以利用，避免了建立数据库查询的性能损耗。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428736"/>
            <a:ext cx="7786742" cy="521497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Hibernate</a:t>
            </a:r>
            <a:r>
              <a:rPr lang="zh-CN" altLang="zh-CN" dirty="0" smtClean="0"/>
              <a:t>在进行读取数据的时候，根据缓存机制在相应的缓存中查询有没有对应的</a:t>
            </a:r>
            <a:r>
              <a:rPr lang="en-US" altLang="zh-CN" dirty="0" smtClean="0"/>
              <a:t>ID</a:t>
            </a:r>
            <a:r>
              <a:rPr lang="zh-CN" altLang="zh-CN" dirty="0" smtClean="0"/>
              <a:t>存在，如果在缓存中找到了需要的数据，则就直接把命中的数据作为结果加以利用，避免了建立数据库查询的性能损耗。也就是说，数据放在缓存中，当应用程序还需要</a:t>
            </a:r>
            <a:r>
              <a:rPr lang="en-US" altLang="zh-CN" dirty="0" smtClean="0"/>
              <a:t> </a:t>
            </a:r>
            <a:r>
              <a:rPr lang="zh-CN" altLang="en-US" dirty="0" smtClean="0"/>
              <a:t>它</a:t>
            </a:r>
            <a:r>
              <a:rPr lang="zh-CN" altLang="zh-CN" dirty="0" smtClean="0"/>
              <a:t>们的时候，就不必再去查数据库了，根据缓存策略从内存中查找速度就会快很多了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zh-CN" sz="2400" dirty="0" smtClean="0"/>
              <a:t>瞬时状态的对象不存在于</a:t>
            </a:r>
            <a:r>
              <a:rPr lang="en-US" altLang="zh-CN" sz="2400" dirty="0" smtClean="0"/>
              <a:t>Session</a:t>
            </a:r>
            <a:r>
              <a:rPr lang="zh-CN" altLang="zh-CN" sz="2400" dirty="0" smtClean="0"/>
              <a:t>缓存中，在数据库中也没有对应的记录。</a:t>
            </a:r>
          </a:p>
          <a:p>
            <a:pPr lvl="1"/>
            <a:r>
              <a:rPr lang="zh-CN" altLang="zh-CN" sz="2400" dirty="0" smtClean="0"/>
              <a:t>持久化状态的对象存在于</a:t>
            </a:r>
            <a:r>
              <a:rPr lang="en-US" altLang="zh-CN" sz="2400" dirty="0" smtClean="0"/>
              <a:t>Session</a:t>
            </a:r>
            <a:r>
              <a:rPr lang="zh-CN" altLang="zh-CN" sz="2400" dirty="0" smtClean="0"/>
              <a:t>缓存中，并且可能在数据库中存在对应的数据。</a:t>
            </a:r>
          </a:p>
          <a:p>
            <a:pPr lvl="1"/>
            <a:r>
              <a:rPr lang="zh-CN" altLang="zh-CN" sz="2400" dirty="0" smtClean="0"/>
              <a:t>游离状态的对象不存在于</a:t>
            </a:r>
            <a:r>
              <a:rPr lang="en-US" altLang="zh-CN" sz="2400" dirty="0" smtClean="0"/>
              <a:t>Session</a:t>
            </a:r>
            <a:r>
              <a:rPr lang="zh-CN" altLang="zh-CN" sz="2400" dirty="0" smtClean="0"/>
              <a:t>缓存中，在数据库中可能存在与之对应的记录。</a:t>
            </a:r>
            <a:endParaRPr lang="zh-CN" altLang="en-US" sz="2400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Session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具有一个缓存，是一块内存空间，在这个内存空间存放了相互关联的</a:t>
            </a:r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java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对象，这种位于</a:t>
            </a:r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Session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缓存内的对象也被称为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</a:rPr>
              <a:t>持久化对象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，</a:t>
            </a:r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Session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负责根据持久化对象的状态变化来同步更新数据库。</a:t>
            </a:r>
          </a:p>
          <a:p>
            <a:pPr>
              <a:spcBef>
                <a:spcPts val="600"/>
              </a:spcBef>
            </a:pPr>
            <a:endParaRPr lang="en-US" altLang="zh-CN" dirty="0" smtClean="0">
              <a:latin typeface="Arial" pitchFamily="34" charset="0"/>
              <a:ea typeface="华文细黑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Session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的缓存是内置的，不能被卸除的，也被称为</a:t>
            </a:r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Hibernate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的第一级缓存。在正常的情况下一级缓存是由</a:t>
            </a:r>
            <a:r>
              <a:rPr lang="en-US" altLang="zh-CN" dirty="0" smtClean="0">
                <a:latin typeface="Arial" pitchFamily="34" charset="0"/>
                <a:ea typeface="华文细黑" pitchFamily="2" charset="-122"/>
              </a:rPr>
              <a:t>Hibernate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自动维护的，</a:t>
            </a: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华文细黑" pitchFamily="2" charset="-122"/>
              </a:rPr>
              <a:t>无需人工干预</a:t>
            </a:r>
            <a:r>
              <a:rPr lang="zh-CN" altLang="en-US" dirty="0" smtClean="0">
                <a:latin typeface="Arial" pitchFamily="34" charset="0"/>
                <a:ea typeface="华文细黑" pitchFamily="2" charset="-122"/>
              </a:rPr>
              <a:t>。</a:t>
            </a:r>
            <a:endParaRPr lang="en-US" altLang="zh-CN" dirty="0">
              <a:latin typeface="Arial" pitchFamily="34" charset="0"/>
              <a:ea typeface="华文细黑" pitchFamily="2" charset="-122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12781" y="4286269"/>
          <a:ext cx="8516937" cy="1928813"/>
        </p:xfrm>
        <a:graphic>
          <a:graphicData uri="http://schemas.openxmlformats.org/presentationml/2006/ole">
            <p:oleObj spid="_x0000_s1027" name="Visio" r:id="rId3" imgW="5254698" imgH="1186774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Text Box 2"/>
          <p:cNvSpPr txBox="1">
            <a:spLocks noChangeArrowheads="1"/>
          </p:cNvSpPr>
          <p:nvPr/>
        </p:nvSpPr>
        <p:spPr bwMode="auto">
          <a:xfrm>
            <a:off x="428596" y="285728"/>
            <a:ext cx="4968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CN" altLang="en-US" sz="2800" b="1" dirty="0" smtClean="0">
                <a:latin typeface="Arial" pitchFamily="34" charset="0"/>
                <a:ea typeface="微软雅黑" pitchFamily="34" charset="-122"/>
              </a:rPr>
              <a:t>理解一级缓存（</a:t>
            </a:r>
            <a:r>
              <a:rPr lang="en-US" altLang="zh-CN" sz="2800" dirty="0" smtClean="0"/>
              <a:t>Session</a:t>
            </a:r>
            <a:r>
              <a:rPr lang="zh-CN" altLang="en-US" sz="2800" dirty="0" smtClean="0"/>
              <a:t>）</a:t>
            </a:r>
            <a:endParaRPr kumimoji="0" lang="zh-CN" altLang="en-US" sz="2800" b="1" dirty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69347" name="Text Box 3"/>
          <p:cNvSpPr txBox="1">
            <a:spLocks noChangeArrowheads="1"/>
          </p:cNvSpPr>
          <p:nvPr/>
        </p:nvSpPr>
        <p:spPr bwMode="auto">
          <a:xfrm>
            <a:off x="642938" y="1357313"/>
            <a:ext cx="799147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     （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1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）当应用程序调用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Session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接口的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save()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update()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2000" dirty="0" err="1">
                <a:latin typeface="Arial" pitchFamily="34" charset="0"/>
                <a:ea typeface="华文细黑" pitchFamily="2" charset="-122"/>
              </a:rPr>
              <a:t>saveOrUpdate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()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时，如果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Session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缓存中还不存在相应的对象，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Hibernate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就会把该对象加入</a:t>
            </a:r>
            <a:r>
              <a:rPr kumimoji="0" lang="zh-CN" altLang="en-US" sz="2000" dirty="0" smtClean="0">
                <a:latin typeface="Arial" pitchFamily="34" charset="0"/>
                <a:ea typeface="华文细黑" pitchFamily="2" charset="-122"/>
              </a:rPr>
              <a:t>到一级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缓存中。</a:t>
            </a:r>
            <a:endParaRPr kumimoji="0" lang="en-US" altLang="zh-CN" sz="2000" dirty="0">
              <a:latin typeface="Arial" pitchFamily="34" charset="0"/>
              <a:ea typeface="华文细黑" pitchFamily="2" charset="-122"/>
            </a:endParaRPr>
          </a:p>
          <a:p>
            <a:pPr>
              <a:spcBef>
                <a:spcPts val="600"/>
              </a:spcBef>
            </a:pP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       （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2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）当调用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Session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接口的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load()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get()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以及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Query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查询接口的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list()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、</a:t>
            </a:r>
            <a:r>
              <a:rPr kumimoji="0" lang="en-US" altLang="zh-CN" sz="2000" dirty="0" err="1">
                <a:latin typeface="Arial" pitchFamily="34" charset="0"/>
                <a:ea typeface="华文细黑" pitchFamily="2" charset="-122"/>
              </a:rPr>
              <a:t>iterator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()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方法时，</a:t>
            </a:r>
            <a:endParaRPr kumimoji="0" lang="en-US" altLang="zh-CN" sz="2000" dirty="0">
              <a:latin typeface="Arial" pitchFamily="34" charset="0"/>
              <a:ea typeface="华文细黑" pitchFamily="2" charset="-122"/>
            </a:endParaRPr>
          </a:p>
          <a:p>
            <a:pPr>
              <a:spcBef>
                <a:spcPts val="600"/>
              </a:spcBef>
            </a:pP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如果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Session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缓存中存在相</a:t>
            </a:r>
            <a:endParaRPr kumimoji="0" lang="en-US" altLang="zh-CN" sz="2000" dirty="0">
              <a:latin typeface="Arial" pitchFamily="34" charset="0"/>
              <a:ea typeface="华文细黑" pitchFamily="2" charset="-122"/>
            </a:endParaRPr>
          </a:p>
          <a:p>
            <a:pPr>
              <a:spcBef>
                <a:spcPts val="600"/>
              </a:spcBef>
            </a:pP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应的对象，就不需要到数据</a:t>
            </a:r>
            <a:endParaRPr kumimoji="0" lang="en-US" altLang="zh-CN" sz="2000" dirty="0">
              <a:latin typeface="Arial" pitchFamily="34" charset="0"/>
              <a:ea typeface="华文细黑" pitchFamily="2" charset="-122"/>
            </a:endParaRPr>
          </a:p>
          <a:p>
            <a:pPr>
              <a:spcBef>
                <a:spcPts val="600"/>
              </a:spcBef>
            </a:pP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库中检索。</a:t>
            </a:r>
            <a:endParaRPr kumimoji="0" lang="en-US" altLang="zh-CN" sz="2000" dirty="0">
              <a:latin typeface="Arial" pitchFamily="34" charset="0"/>
              <a:ea typeface="华文细黑" pitchFamily="2" charset="-122"/>
            </a:endParaRPr>
          </a:p>
          <a:p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       </a:t>
            </a:r>
          </a:p>
          <a:p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       （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3)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当调用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Session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的</a:t>
            </a:r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close()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时，</a:t>
            </a:r>
            <a:endParaRPr kumimoji="0" lang="en-US" altLang="zh-CN" sz="2000" dirty="0">
              <a:latin typeface="Arial" pitchFamily="34" charset="0"/>
              <a:ea typeface="华文细黑" pitchFamily="2" charset="-122"/>
            </a:endParaRPr>
          </a:p>
          <a:p>
            <a:r>
              <a:rPr kumimoji="0" lang="en-US" altLang="zh-CN" sz="2000" dirty="0">
                <a:latin typeface="Arial" pitchFamily="34" charset="0"/>
                <a:ea typeface="华文细黑" pitchFamily="2" charset="-122"/>
              </a:rPr>
              <a:t> Session</a:t>
            </a:r>
            <a:r>
              <a:rPr kumimoji="0" lang="zh-CN" altLang="en-US" sz="2000" dirty="0">
                <a:latin typeface="Arial" pitchFamily="34" charset="0"/>
                <a:ea typeface="华文细黑" pitchFamily="2" charset="-122"/>
              </a:rPr>
              <a:t>缓存就被清空。</a:t>
            </a:r>
            <a:endParaRPr kumimoji="0" lang="en-US" altLang="zh-CN" sz="2000" dirty="0"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569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CN" altLang="en-US" sz="1800"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56934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0" lang="zh-CN" altLang="en-US" sz="1800">
              <a:latin typeface="Arial" pitchFamily="34" charset="0"/>
              <a:ea typeface="华文细黑" pitchFamily="2" charset="-122"/>
            </a:endParaRPr>
          </a:p>
        </p:txBody>
      </p:sp>
      <p:graphicFrame>
        <p:nvGraphicFramePr>
          <p:cNvPr id="569350" name="Object 6"/>
          <p:cNvGraphicFramePr>
            <a:graphicFrameLocks noChangeAspect="1"/>
          </p:cNvGraphicFramePr>
          <p:nvPr/>
        </p:nvGraphicFramePr>
        <p:xfrm>
          <a:off x="4714905" y="3000372"/>
          <a:ext cx="4143375" cy="3286125"/>
        </p:xfrm>
        <a:graphic>
          <a:graphicData uri="http://schemas.openxmlformats.org/presentationml/2006/ole">
            <p:oleObj spid="_x0000_s2050" name="Visio" r:id="rId4" imgW="2807667" imgH="2335719" progId="Visio.Drawing.11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pic>
        <p:nvPicPr>
          <p:cNvPr id="2050" name="图片 26" descr="metho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79" y="357166"/>
            <a:ext cx="6008389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：装载对象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428736"/>
            <a:ext cx="7786742" cy="5429264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对于</a:t>
            </a:r>
            <a:r>
              <a:rPr lang="en-US" altLang="zh-CN" dirty="0" smtClean="0"/>
              <a:t>load()</a:t>
            </a:r>
            <a:r>
              <a:rPr lang="zh-CN" altLang="zh-CN" dirty="0" smtClean="0"/>
              <a:t>方法，它根据用户指定的实体类及标识值返回一个对应的持久化对象，并假定这个对象一定存在</a:t>
            </a:r>
            <a:endParaRPr lang="en-US" altLang="zh-CN" dirty="0" smtClean="0"/>
          </a:p>
          <a:p>
            <a:r>
              <a:rPr lang="zh-CN" altLang="zh-CN" dirty="0" smtClean="0"/>
              <a:t>对于</a:t>
            </a:r>
            <a:r>
              <a:rPr lang="en-US" altLang="zh-CN" dirty="0" smtClean="0"/>
              <a:t>get()</a:t>
            </a:r>
            <a:r>
              <a:rPr lang="zh-CN" altLang="zh-CN" dirty="0" smtClean="0"/>
              <a:t>方法，它根据用户指定的实体类及标识值返回一个对应的持久化对象，如果该对象不存在就返回</a:t>
            </a:r>
            <a:r>
              <a:rPr lang="en-US" altLang="zh-CN" dirty="0" smtClean="0"/>
              <a:t>null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load()</a:t>
            </a:r>
            <a:r>
              <a:rPr lang="zh-CN" altLang="zh-CN" dirty="0" smtClean="0"/>
              <a:t>方法可以充分利用</a:t>
            </a:r>
            <a:r>
              <a:rPr lang="en-US" altLang="zh-CN" dirty="0" smtClean="0"/>
              <a:t>hibernate</a:t>
            </a:r>
            <a:r>
              <a:rPr lang="zh-CN" altLang="zh-CN" dirty="0" smtClean="0"/>
              <a:t>的内部缓存和二级缓存中的现有数据，而</a:t>
            </a:r>
            <a:r>
              <a:rPr lang="en-US" altLang="zh-CN" dirty="0" smtClean="0"/>
              <a:t>get()</a:t>
            </a:r>
            <a:r>
              <a:rPr lang="zh-CN" altLang="zh-CN" dirty="0" smtClean="0"/>
              <a:t>方法仅仅在内部缓存中进行数据查找，如果没有发现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则</a:t>
            </a:r>
            <a:r>
              <a:rPr lang="zh-CN" altLang="zh-CN" dirty="0" smtClean="0"/>
              <a:t>将</a:t>
            </a:r>
            <a:r>
              <a:rPr lang="zh-CN" altLang="zh-CN" dirty="0" smtClean="0"/>
              <a:t>越过二级缓存，直接调用</a:t>
            </a:r>
            <a:r>
              <a:rPr lang="en-US" altLang="zh-CN" dirty="0" smtClean="0"/>
              <a:t>SQL</a:t>
            </a:r>
            <a:r>
              <a:rPr lang="zh-CN" altLang="zh-CN" dirty="0" smtClean="0"/>
              <a:t>查询数据库</a:t>
            </a:r>
            <a:endParaRPr lang="en-US" altLang="zh-CN" dirty="0" smtClean="0"/>
          </a:p>
          <a:p>
            <a:r>
              <a:rPr lang="zh-CN" altLang="zh-CN" dirty="0" smtClean="0"/>
              <a:t>也许别人把数据库中的数据修改了，</a:t>
            </a:r>
            <a:r>
              <a:rPr lang="en-US" altLang="zh-CN" dirty="0" smtClean="0"/>
              <a:t>load</a:t>
            </a:r>
            <a:r>
              <a:rPr lang="zh-CN" altLang="zh-CN" dirty="0" smtClean="0"/>
              <a:t>如果在缓存中找到了数据，则不会再访问数据库，而</a:t>
            </a:r>
            <a:r>
              <a:rPr lang="en-US" altLang="zh-CN" dirty="0" smtClean="0"/>
              <a:t>get</a:t>
            </a:r>
            <a:r>
              <a:rPr lang="zh-CN" altLang="zh-CN" dirty="0" smtClean="0"/>
              <a:t>则会返回最新数据</a:t>
            </a:r>
            <a:endParaRPr lang="zh-CN" altLang="en-US" dirty="0"/>
          </a:p>
        </p:txBody>
      </p:sp>
      <p:sp>
        <p:nvSpPr>
          <p:cNvPr id="4" name="单圆角矩形 3"/>
          <p:cNvSpPr/>
          <p:nvPr/>
        </p:nvSpPr>
        <p:spPr>
          <a:xfrm>
            <a:off x="428596" y="2428868"/>
            <a:ext cx="8286808" cy="2571768"/>
          </a:xfrm>
          <a:prstGeom prst="snipRoundRect">
            <a:avLst>
              <a:gd name="adj1" fmla="val 11096"/>
              <a:gd name="adj2" fmla="val 6320"/>
            </a:avLst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public Object load/get(Class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theClass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Serializable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id) throws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HibernateException</a:t>
            </a:r>
            <a:endParaRPr lang="en-US" altLang="zh-CN" sz="2000" dirty="0" smtClean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例如下列代码试图获得主键值为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13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Customer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对象：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 s =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HibernateFactory.getSessionFactory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().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openSession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();	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Customer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cus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= (Customer)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s.get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/load(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Customer.class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, 13);</a:t>
            </a:r>
          </a:p>
          <a:p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s.close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System.out.println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cus.getUsername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 ：更新对象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428736"/>
            <a:ext cx="7786742" cy="4714908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很多程序需要在某个事务中获取对象，然后将对象发送到界面层去操作，最后在一个新的事务保存所做的修改。更新对象时，可能涉及到瞬时对象的保存与脱管状态的更新，它们都是将一个对象载入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。</a:t>
            </a:r>
          </a:p>
          <a:p>
            <a:r>
              <a:rPr lang="zh-CN" altLang="zh-CN" dirty="0" smtClean="0"/>
              <a:t>涉及到更新的操作有</a:t>
            </a:r>
            <a:r>
              <a:rPr lang="en-US" altLang="zh-CN" dirty="0" smtClean="0"/>
              <a:t>save()</a:t>
            </a:r>
            <a:r>
              <a:rPr lang="zh-CN" altLang="zh-CN" dirty="0" smtClean="0"/>
              <a:t>、</a:t>
            </a:r>
            <a:r>
              <a:rPr lang="en-US" altLang="zh-CN" dirty="0" smtClean="0"/>
              <a:t>update()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saveOrUpdate</a:t>
            </a:r>
            <a:r>
              <a:rPr lang="en-US" altLang="zh-CN" dirty="0" smtClean="0"/>
              <a:t>()</a:t>
            </a:r>
            <a:r>
              <a:rPr lang="zh-CN" altLang="zh-CN" dirty="0" smtClean="0"/>
              <a:t>、</a:t>
            </a:r>
            <a:r>
              <a:rPr lang="en-US" altLang="zh-CN" dirty="0" smtClean="0"/>
              <a:t>merge()</a:t>
            </a:r>
            <a:r>
              <a:rPr lang="zh-CN" altLang="zh-CN" dirty="0" smtClean="0"/>
              <a:t>方法等。</a:t>
            </a:r>
            <a:endParaRPr lang="en-US" altLang="zh-CN" dirty="0" smtClean="0"/>
          </a:p>
          <a:p>
            <a:r>
              <a:rPr lang="en-US" altLang="zh-CN" dirty="0" err="1" smtClean="0"/>
              <a:t>saveOrUpdate</a:t>
            </a:r>
            <a:r>
              <a:rPr lang="en-US" altLang="zh-CN" dirty="0" smtClean="0"/>
              <a:t>()</a:t>
            </a:r>
            <a:r>
              <a:rPr lang="zh-CN" altLang="zh-CN" dirty="0" smtClean="0"/>
              <a:t>方法为对象的存储或更新提供了统一的操作入口，</a:t>
            </a:r>
            <a:r>
              <a:rPr lang="zh-CN" altLang="en-US" dirty="0" smtClean="0"/>
              <a:t>如果能够确定是</a:t>
            </a:r>
            <a:r>
              <a:rPr lang="en-US" altLang="zh-CN" dirty="0" smtClean="0"/>
              <a:t>save or update</a:t>
            </a:r>
            <a:r>
              <a:rPr lang="zh-CN" altLang="en-US" dirty="0" smtClean="0"/>
              <a:t>，就不要用该方法。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方法是把我们提供的对象转变为托管状态的对象；而</a:t>
            </a:r>
            <a:r>
              <a:rPr lang="en-US" altLang="zh-CN" dirty="0" err="1" smtClean="0"/>
              <a:t>saveOrUpdate</a:t>
            </a:r>
            <a:r>
              <a:rPr lang="zh-CN" altLang="en-US" dirty="0" smtClean="0"/>
              <a:t>则是把我们提供的对象变成一个持久化对象；说得通俗一点就是：</a:t>
            </a:r>
            <a:r>
              <a:rPr lang="en-US" altLang="zh-CN" dirty="0" err="1" smtClean="0"/>
              <a:t>saveOrUpdate</a:t>
            </a:r>
            <a:r>
              <a:rPr lang="zh-CN" altLang="en-US" dirty="0" smtClean="0"/>
              <a:t>后的对象会纳入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的管理，对象的状态会跟数据库同步，再次查询该对象会直接从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中取，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后的对象不会纳入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的管理，再次查询该对象还是会从数据库中取。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 ：清除对象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428736"/>
            <a:ext cx="7786742" cy="5000660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使用</a:t>
            </a:r>
            <a:r>
              <a:rPr lang="en-US" altLang="zh-CN" dirty="0" err="1" smtClean="0"/>
              <a:t>session.delete</a:t>
            </a:r>
            <a:r>
              <a:rPr lang="en-US" altLang="zh-CN" dirty="0" smtClean="0"/>
              <a:t>()</a:t>
            </a:r>
            <a:r>
              <a:rPr lang="zh-CN" altLang="zh-CN" dirty="0" smtClean="0"/>
              <a:t>会把对象的状态从数据库中移除，使用</a:t>
            </a:r>
            <a:r>
              <a:rPr lang="en-US" altLang="zh-CN" dirty="0" smtClean="0"/>
              <a:t>delete()</a:t>
            </a:r>
            <a:r>
              <a:rPr lang="zh-CN" altLang="zh-CN" dirty="0" smtClean="0"/>
              <a:t>后，数据库中将没有与该对象对应的字段，对象与数据库不再有任何的关联。 当然，你的应用程序可能仍然持有一个指向已删除对象的引用。所以，最好这样理解：</a:t>
            </a:r>
            <a:r>
              <a:rPr lang="en-US" altLang="zh-CN" dirty="0" smtClean="0"/>
              <a:t>delete()</a:t>
            </a:r>
            <a:r>
              <a:rPr lang="zh-CN" altLang="zh-CN" dirty="0" smtClean="0"/>
              <a:t>的用途是把一个持久实例变成瞬时</a:t>
            </a:r>
            <a:r>
              <a:rPr lang="en-US" altLang="zh-CN" dirty="0" smtClean="0"/>
              <a:t>(transient)</a:t>
            </a:r>
            <a:r>
              <a:rPr lang="zh-CN" altLang="zh-CN" dirty="0" smtClean="0"/>
              <a:t>实例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zh-CN" dirty="0" smtClean="0"/>
              <a:t>还提供了清理缓存中对象的功能，提供了</a:t>
            </a:r>
            <a:r>
              <a:rPr lang="en-US" altLang="zh-CN" dirty="0" smtClean="0"/>
              <a:t>evict()</a:t>
            </a:r>
            <a:r>
              <a:rPr lang="zh-CN" altLang="zh-CN" dirty="0" smtClean="0"/>
              <a:t>方法和</a:t>
            </a:r>
            <a:r>
              <a:rPr lang="en-US" altLang="zh-CN" dirty="0" smtClean="0"/>
              <a:t>clear()</a:t>
            </a:r>
            <a:r>
              <a:rPr lang="zh-CN" altLang="zh-CN" dirty="0" smtClean="0"/>
              <a:t>方法，调用后持久对象会变为分离对象，这个时候的对象的</a:t>
            </a:r>
            <a:r>
              <a:rPr lang="en-US" altLang="zh-CN" dirty="0" smtClean="0"/>
              <a:t>id</a:t>
            </a:r>
            <a:r>
              <a:rPr lang="zh-CN" altLang="zh-CN" dirty="0" smtClean="0"/>
              <a:t>虽然拥有标识值，但它们目前并不在</a:t>
            </a:r>
            <a:r>
              <a:rPr lang="en-US" altLang="zh-CN" dirty="0" smtClean="0"/>
              <a:t>Hibernate</a:t>
            </a:r>
            <a:r>
              <a:rPr lang="zh-CN" altLang="zh-CN" dirty="0" smtClean="0"/>
              <a:t>持久层管理员的管理之下，它与瞬时对象本质上是相同的，在没有任何名称引用它们时，会在适当的时候被回收。</a:t>
            </a:r>
          </a:p>
          <a:p>
            <a:r>
              <a:rPr lang="en-US" altLang="zh-CN" dirty="0" smtClean="0"/>
              <a:t>evict()</a:t>
            </a:r>
            <a:r>
              <a:rPr lang="zh-CN" altLang="zh-CN" dirty="0" smtClean="0"/>
              <a:t>方法从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的缓存中删除一个持久对象。</a:t>
            </a:r>
          </a:p>
          <a:p>
            <a:r>
              <a:rPr lang="en-US" altLang="zh-CN" dirty="0" smtClean="0"/>
              <a:t>clear()</a:t>
            </a:r>
            <a:r>
              <a:rPr lang="zh-CN" altLang="zh-CN" dirty="0" smtClean="0"/>
              <a:t>方法被调用时，将会清空整个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缓存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注：</a:t>
            </a:r>
            <a:r>
              <a:rPr lang="en-US" altLang="zh-CN" dirty="0" smtClean="0"/>
              <a:t> evict</a:t>
            </a:r>
            <a:r>
              <a:rPr lang="zh-CN" altLang="en-US" dirty="0" smtClean="0"/>
              <a:t>英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ɪ'vɪkt</a:t>
            </a:r>
            <a:r>
              <a:rPr lang="en-US" altLang="zh-CN" dirty="0" smtClean="0"/>
              <a:t>]</a:t>
            </a:r>
            <a:r>
              <a:rPr lang="zh-CN" altLang="en-US" dirty="0" smtClean="0"/>
              <a:t>美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ɪ'vɪkt</a:t>
            </a:r>
            <a:r>
              <a:rPr lang="en-US" altLang="zh-CN" dirty="0" smtClean="0"/>
              <a:t>] </a:t>
            </a:r>
            <a:r>
              <a:rPr lang="en-US" altLang="zh-CN" dirty="0" err="1" smtClean="0"/>
              <a:t>vt</a:t>
            </a:r>
            <a:r>
              <a:rPr lang="en-US" altLang="zh-CN" dirty="0" smtClean="0"/>
              <a:t>. </a:t>
            </a:r>
            <a:r>
              <a:rPr lang="zh-CN" altLang="en-US" dirty="0" smtClean="0"/>
              <a:t>驱逐；逐出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单圆角矩形 3"/>
          <p:cNvSpPr/>
          <p:nvPr/>
        </p:nvSpPr>
        <p:spPr>
          <a:xfrm>
            <a:off x="500034" y="857232"/>
            <a:ext cx="8286808" cy="5715040"/>
          </a:xfrm>
          <a:prstGeom prst="snipRoundRect">
            <a:avLst>
              <a:gd name="adj1" fmla="val 11096"/>
              <a:gd name="adj2" fmla="val 6320"/>
            </a:avLst>
          </a:prstGeom>
          <a:effectLst>
            <a:glow rad="2286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数据表主键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cid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为自增长类型。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映射文件中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ID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生成采用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native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identity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方式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Customer customer1 = new Customer();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customer1.setUsername("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zhangsan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");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customer1.setPassword("111111");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customer1.setEmail("woyun@foxmail.com");</a:t>
            </a:r>
          </a:p>
          <a:p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SessionFactory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sf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HibernateFactory.getSessionFactory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 session1 =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sf.openSession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Transaction trans1 = session1.beginTransaction();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session1.save(customer1);</a:t>
            </a:r>
          </a:p>
          <a:p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System.out.println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(session1.contains(customer1));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踢出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customer1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session1.evict(customer1);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//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清空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//session1.clear();</a:t>
            </a:r>
          </a:p>
          <a:p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System.out.println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(session1.contains(customer1));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trans1.commit();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session1.close();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Session:</a:t>
            </a:r>
            <a:r>
              <a:rPr lang="zh-CN" altLang="en-US" dirty="0" smtClean="0"/>
              <a:t>提交更改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428736"/>
            <a:ext cx="8001056" cy="4714908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每间隔一段时间，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会执行一些必需的</a:t>
            </a:r>
            <a:r>
              <a:rPr lang="en-US" altLang="zh-CN" dirty="0" smtClean="0"/>
              <a:t>SQL</a:t>
            </a:r>
            <a:r>
              <a:rPr lang="zh-CN" altLang="zh-CN" dirty="0" smtClean="0"/>
              <a:t>语句来把内存中的对象的状态同步到</a:t>
            </a:r>
            <a:r>
              <a:rPr lang="en-US" altLang="zh-CN" dirty="0" smtClean="0"/>
              <a:t>JDBC</a:t>
            </a:r>
            <a:r>
              <a:rPr lang="zh-CN" altLang="zh-CN" dirty="0" smtClean="0"/>
              <a:t>连接中。这个过程被称为刷出（</a:t>
            </a:r>
            <a:r>
              <a:rPr lang="en-US" altLang="zh-CN" dirty="0" smtClean="0"/>
              <a:t>flush</a:t>
            </a:r>
            <a:r>
              <a:rPr lang="zh-CN" altLang="zh-CN" dirty="0" smtClean="0"/>
              <a:t>），默认会在下面的时间点执行： </a:t>
            </a:r>
          </a:p>
          <a:p>
            <a:pPr lvl="1"/>
            <a:r>
              <a:rPr lang="zh-CN" altLang="zh-CN" sz="2400" dirty="0" smtClean="0"/>
              <a:t>在某些查询执行之前 </a:t>
            </a:r>
          </a:p>
          <a:p>
            <a:pPr lvl="1"/>
            <a:r>
              <a:rPr lang="zh-CN" altLang="zh-CN" sz="2400" dirty="0" smtClean="0"/>
              <a:t>在调用</a:t>
            </a:r>
            <a:r>
              <a:rPr lang="en-US" altLang="zh-CN" sz="2400" dirty="0" err="1" smtClean="0"/>
              <a:t>org.hibernate.Transaction.commit</a:t>
            </a:r>
            <a:r>
              <a:rPr lang="en-US" altLang="zh-CN" sz="2400" dirty="0" smtClean="0"/>
              <a:t>()</a:t>
            </a:r>
            <a:r>
              <a:rPr lang="zh-CN" altLang="zh-CN" sz="2400" dirty="0" smtClean="0"/>
              <a:t>的时候 </a:t>
            </a:r>
          </a:p>
          <a:p>
            <a:pPr lvl="1"/>
            <a:r>
              <a:rPr lang="zh-CN" altLang="zh-CN" sz="2400" dirty="0" smtClean="0"/>
              <a:t>在调用</a:t>
            </a:r>
            <a:r>
              <a:rPr lang="en-US" altLang="zh-CN" sz="2400" dirty="0" err="1" smtClean="0"/>
              <a:t>session.flush</a:t>
            </a:r>
            <a:r>
              <a:rPr lang="en-US" altLang="zh-CN" sz="2400" dirty="0" smtClean="0"/>
              <a:t>()</a:t>
            </a:r>
            <a:r>
              <a:rPr lang="zh-CN" altLang="zh-CN" sz="2400" dirty="0" smtClean="0"/>
              <a:t>的时候 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zh-CN" altLang="zh-CN" dirty="0" smtClean="0"/>
              <a:t>除非明确地发出了</a:t>
            </a:r>
            <a:r>
              <a:rPr lang="en-US" altLang="zh-CN" dirty="0" smtClean="0"/>
              <a:t>flush()</a:t>
            </a:r>
            <a:r>
              <a:rPr lang="zh-CN" altLang="zh-CN" dirty="0" smtClean="0"/>
              <a:t>指令，关于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何时会执行这些</a:t>
            </a:r>
            <a:r>
              <a:rPr lang="en-US" altLang="zh-CN" dirty="0" smtClean="0"/>
              <a:t>JDBC</a:t>
            </a:r>
            <a:r>
              <a:rPr lang="zh-CN" altLang="zh-CN" dirty="0" smtClean="0"/>
              <a:t>调用是完全无法保证的，只能保证它们执行的前后顺序。</a:t>
            </a:r>
          </a:p>
          <a:p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O/RM</a:t>
            </a:r>
            <a:r>
              <a:rPr lang="zh-CN" altLang="zh-CN" dirty="0" smtClean="0"/>
              <a:t>解决了</a:t>
            </a:r>
            <a:r>
              <a:rPr lang="en-US" altLang="zh-CN" dirty="0" smtClean="0"/>
              <a:t>JDBC</a:t>
            </a:r>
            <a:r>
              <a:rPr lang="zh-CN" altLang="zh-CN" dirty="0" smtClean="0"/>
              <a:t>代码繁杂、难维护的缺点</a:t>
            </a:r>
          </a:p>
          <a:p>
            <a:pPr lvl="0"/>
            <a:r>
              <a:rPr lang="zh-CN" altLang="zh-CN" dirty="0" smtClean="0"/>
              <a:t>分层有助于代码重用及解耦合</a:t>
            </a:r>
          </a:p>
          <a:p>
            <a:pPr lvl="0"/>
            <a:r>
              <a:rPr lang="en-US" altLang="zh-CN" dirty="0" smtClean="0"/>
              <a:t>Hibernate</a:t>
            </a:r>
            <a:r>
              <a:rPr lang="zh-CN" altLang="zh-CN" dirty="0" smtClean="0"/>
              <a:t>的核心接口有</a:t>
            </a:r>
            <a:r>
              <a:rPr lang="en-US" altLang="zh-CN" dirty="0" smtClean="0"/>
              <a:t>Configuration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SessionFactory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、</a:t>
            </a:r>
            <a:r>
              <a:rPr lang="en-US" altLang="zh-CN" dirty="0" smtClean="0"/>
              <a:t>Transaction</a:t>
            </a:r>
            <a:r>
              <a:rPr lang="zh-CN" altLang="zh-CN" dirty="0" smtClean="0"/>
              <a:t>、</a:t>
            </a:r>
            <a:r>
              <a:rPr lang="en-US" altLang="zh-CN" dirty="0" smtClean="0"/>
              <a:t>Query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Hibernate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进行了轻量级封装，以面向对象的方式对数据进行持久化</a:t>
            </a:r>
            <a:endParaRPr lang="zh-CN" altLang="zh-CN" dirty="0" smtClean="0"/>
          </a:p>
          <a:p>
            <a:pPr lvl="0"/>
            <a:r>
              <a:rPr lang="en-US" altLang="zh-CN" dirty="0" smtClean="0"/>
              <a:t>Hibernate</a:t>
            </a:r>
            <a:r>
              <a:rPr lang="zh-CN" altLang="zh-CN" dirty="0" smtClean="0"/>
              <a:t>应用需要配置连接环境、添加</a:t>
            </a:r>
            <a:r>
              <a:rPr lang="en-US" altLang="zh-CN" dirty="0" smtClean="0"/>
              <a:t>jar</a:t>
            </a:r>
            <a:r>
              <a:rPr lang="zh-CN" altLang="zh-CN" dirty="0" smtClean="0"/>
              <a:t>包、配置映射文件等操作过程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批量更新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在进行大量数据储存时，缓存中的实例大量增加，最后会导致</a:t>
            </a:r>
            <a:r>
              <a:rPr lang="en-US" altLang="zh-CN" dirty="0" err="1" smtClean="0"/>
              <a:t>OutOfMemoryError</a:t>
            </a:r>
            <a:r>
              <a:rPr lang="zh-CN" altLang="zh-CN" dirty="0" smtClean="0"/>
              <a:t>，对于这种情况，可以主动每隔一段时间使用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的</a:t>
            </a:r>
            <a:r>
              <a:rPr lang="en-US" altLang="zh-CN" dirty="0" smtClean="0"/>
              <a:t>flush()</a:t>
            </a:r>
            <a:r>
              <a:rPr lang="zh-CN" altLang="zh-CN" dirty="0" smtClean="0"/>
              <a:t>强制储存对象，并使用</a:t>
            </a:r>
            <a:r>
              <a:rPr lang="en-US" altLang="zh-CN" dirty="0" smtClean="0"/>
              <a:t>clear()</a:t>
            </a:r>
            <a:r>
              <a:rPr lang="zh-CN" altLang="zh-CN" dirty="0" smtClean="0"/>
              <a:t>清除缓存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en-US" altLang="zh-CN" dirty="0" smtClean="0"/>
              <a:t>SQL Server</a:t>
            </a:r>
            <a:r>
              <a:rPr lang="zh-CN" altLang="zh-CN" dirty="0" smtClean="0"/>
              <a:t>、</a:t>
            </a:r>
            <a:r>
              <a:rPr lang="en-US" altLang="zh-CN" dirty="0" smtClean="0"/>
              <a:t>Oracle</a:t>
            </a:r>
            <a:r>
              <a:rPr lang="zh-CN" altLang="zh-CN" dirty="0" smtClean="0"/>
              <a:t>等数据库中，可以在</a:t>
            </a:r>
            <a:r>
              <a:rPr lang="en-US" altLang="zh-CN" dirty="0" smtClean="0"/>
              <a:t>Hibernate</a:t>
            </a:r>
            <a:r>
              <a:rPr lang="zh-CN" altLang="zh-CN" dirty="0" smtClean="0"/>
              <a:t>配置文件中设定属性</a:t>
            </a:r>
            <a:r>
              <a:rPr lang="en-US" altLang="zh-CN" dirty="0" err="1" smtClean="0"/>
              <a:t>hibernate.jdbc.batch_size</a:t>
            </a:r>
            <a:r>
              <a:rPr lang="zh-CN" altLang="zh-CN" dirty="0" smtClean="0"/>
              <a:t>来控制每多少笔数据就送至数据库（类似于</a:t>
            </a:r>
            <a:r>
              <a:rPr lang="en-US" altLang="zh-CN" dirty="0" smtClean="0"/>
              <a:t>JDBC</a:t>
            </a:r>
            <a:r>
              <a:rPr lang="zh-CN" altLang="zh-CN" dirty="0" smtClean="0"/>
              <a:t>中的为提高性能的批量更新：</a:t>
            </a:r>
            <a:r>
              <a:rPr lang="en-US" altLang="zh-CN" dirty="0" err="1" smtClean="0"/>
              <a:t>PreparedStatement.executeBatch</a:t>
            </a:r>
            <a:r>
              <a:rPr lang="en-US" altLang="zh-CN" dirty="0" smtClean="0"/>
              <a:t>()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4" name="单圆角矩形 3"/>
          <p:cNvSpPr/>
          <p:nvPr/>
        </p:nvSpPr>
        <p:spPr>
          <a:xfrm>
            <a:off x="500034" y="1428736"/>
            <a:ext cx="7358114" cy="4786322"/>
          </a:xfrm>
          <a:prstGeom prst="snipRoundRect">
            <a:avLst>
              <a:gd name="adj1" fmla="val 11096"/>
              <a:gd name="adj2" fmla="val 6320"/>
            </a:avLst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sessionFactory.openSession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Transaction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tx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=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session.beginTransaction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 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while(....) { // 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大量插入对象时的循环</a:t>
            </a:r>
          </a:p>
          <a:p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....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session.save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someObject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);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   if(count % 10 == 0) { // 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每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笔资料</a:t>
            </a:r>
          </a:p>
          <a:p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session.flush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(); // 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送入数据库</a:t>
            </a:r>
          </a:p>
          <a:p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session.clear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(); // </a:t>
            </a:r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清除缓存</a:t>
            </a:r>
          </a:p>
          <a:p>
            <a:r>
              <a:rPr lang="zh-CN" altLang="en-US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}</a:t>
            </a:r>
          </a:p>
          <a:p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tx.commit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  <a:p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session.close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();</a:t>
            </a:r>
          </a:p>
        </p:txBody>
      </p:sp>
      <p:sp>
        <p:nvSpPr>
          <p:cNvPr id="5" name="单圆角矩形 4"/>
          <p:cNvSpPr/>
          <p:nvPr/>
        </p:nvSpPr>
        <p:spPr>
          <a:xfrm>
            <a:off x="571472" y="3071810"/>
            <a:ext cx="7215238" cy="857256"/>
          </a:xfrm>
          <a:prstGeom prst="snipRoundRect">
            <a:avLst>
              <a:gd name="adj1" fmla="val 11096"/>
              <a:gd name="adj2" fmla="val 6320"/>
            </a:avLst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&lt;property name="</a:t>
            </a:r>
            <a:r>
              <a:rPr lang="en-US" altLang="zh-CN" sz="2000" dirty="0" err="1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hibernate.jdbc.batch_size</a:t>
            </a:r>
            <a:r>
              <a:rPr lang="en-US" altLang="zh-CN" sz="2000" dirty="0" smtClean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"&gt;10&lt;/property&gt;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428736"/>
            <a:ext cx="7786742" cy="4857784"/>
          </a:xfrm>
        </p:spPr>
        <p:txBody>
          <a:bodyPr>
            <a:normAutofit/>
          </a:bodyPr>
          <a:lstStyle/>
          <a:p>
            <a:pPr lvl="0"/>
            <a:r>
              <a:rPr lang="zh-CN" altLang="zh-CN" dirty="0" smtClean="0"/>
              <a:t>持久化对象存在瞬时、持久化、脱管三种状态，它们之间可以相互转换</a:t>
            </a:r>
          </a:p>
          <a:p>
            <a:pPr lvl="0"/>
            <a:r>
              <a:rPr lang="en-US" altLang="zh-CN" dirty="0" smtClean="0"/>
              <a:t>Hibernate</a:t>
            </a:r>
            <a:r>
              <a:rPr lang="zh-CN" altLang="zh-CN" dirty="0" smtClean="0"/>
              <a:t>拥有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内部缓存和</a:t>
            </a:r>
            <a:r>
              <a:rPr lang="en-US" altLang="zh-CN" dirty="0" err="1" smtClean="0"/>
              <a:t>SessionFactory</a:t>
            </a:r>
            <a:r>
              <a:rPr lang="zh-CN" altLang="zh-CN" dirty="0" smtClean="0"/>
              <a:t>二级缓存</a:t>
            </a:r>
          </a:p>
          <a:p>
            <a:pPr lvl="0"/>
            <a:r>
              <a:rPr lang="en-US" altLang="zh-CN" dirty="0" smtClean="0"/>
              <a:t>Session</a:t>
            </a:r>
            <a:r>
              <a:rPr lang="zh-CN" altLang="zh-CN" dirty="0" smtClean="0"/>
              <a:t>是数据操作的核心接口</a:t>
            </a:r>
          </a:p>
          <a:p>
            <a:pPr lvl="0"/>
            <a:r>
              <a:rPr lang="zh-CN" altLang="zh-CN" dirty="0" smtClean="0"/>
              <a:t>通过</a:t>
            </a:r>
            <a:r>
              <a:rPr lang="en-US" altLang="zh-CN" dirty="0" smtClean="0"/>
              <a:t>load()</a:t>
            </a:r>
            <a:r>
              <a:rPr lang="zh-CN" altLang="zh-CN" dirty="0" smtClean="0"/>
              <a:t>、</a:t>
            </a:r>
            <a:r>
              <a:rPr lang="en-US" altLang="zh-CN" dirty="0" smtClean="0"/>
              <a:t>get()</a:t>
            </a:r>
            <a:r>
              <a:rPr lang="zh-CN" altLang="zh-CN" dirty="0" smtClean="0"/>
              <a:t>方法装载对象</a:t>
            </a:r>
          </a:p>
          <a:p>
            <a:pPr lvl="0"/>
            <a:r>
              <a:rPr lang="zh-CN" altLang="zh-CN" dirty="0" smtClean="0"/>
              <a:t>通过</a:t>
            </a:r>
            <a:r>
              <a:rPr lang="en-US" altLang="zh-CN" dirty="0" smtClean="0"/>
              <a:t>save()</a:t>
            </a:r>
            <a:r>
              <a:rPr lang="zh-CN" altLang="zh-CN" dirty="0" smtClean="0"/>
              <a:t>、</a:t>
            </a:r>
            <a:r>
              <a:rPr lang="en-US" altLang="zh-CN" dirty="0" smtClean="0"/>
              <a:t>update()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saveOrUpdate</a:t>
            </a:r>
            <a:r>
              <a:rPr lang="en-US" altLang="zh-CN" dirty="0" smtClean="0"/>
              <a:t>()</a:t>
            </a:r>
            <a:r>
              <a:rPr lang="zh-CN" altLang="zh-CN" dirty="0" smtClean="0"/>
              <a:t>、</a:t>
            </a:r>
            <a:r>
              <a:rPr lang="en-US" altLang="zh-CN" dirty="0" smtClean="0"/>
              <a:t>merge()</a:t>
            </a:r>
            <a:r>
              <a:rPr lang="zh-CN" altLang="zh-CN" dirty="0" smtClean="0"/>
              <a:t>方法更新对象</a:t>
            </a:r>
          </a:p>
          <a:p>
            <a:pPr lvl="0"/>
            <a:r>
              <a:rPr lang="zh-CN" altLang="zh-CN" dirty="0" smtClean="0"/>
              <a:t>通过</a:t>
            </a:r>
            <a:r>
              <a:rPr lang="en-US" altLang="zh-CN" dirty="0" smtClean="0"/>
              <a:t>delete()</a:t>
            </a:r>
            <a:r>
              <a:rPr lang="zh-CN" altLang="zh-CN" dirty="0" smtClean="0"/>
              <a:t>方法删除对象</a:t>
            </a:r>
          </a:p>
          <a:p>
            <a:pPr lvl="0"/>
            <a:r>
              <a:rPr lang="zh-CN" altLang="zh-CN" dirty="0" smtClean="0"/>
              <a:t>通过</a:t>
            </a:r>
            <a:r>
              <a:rPr lang="en-US" altLang="zh-CN" dirty="0" smtClean="0"/>
              <a:t>clear()</a:t>
            </a:r>
            <a:r>
              <a:rPr lang="zh-CN" altLang="zh-CN" dirty="0" smtClean="0"/>
              <a:t>、</a:t>
            </a:r>
            <a:r>
              <a:rPr lang="en-US" altLang="zh-CN" dirty="0" smtClean="0"/>
              <a:t>evict()</a:t>
            </a:r>
            <a:r>
              <a:rPr lang="zh-CN" altLang="zh-CN" dirty="0" smtClean="0"/>
              <a:t>方法从内部缓存中清除对象</a:t>
            </a:r>
          </a:p>
          <a:p>
            <a:pPr lvl="0"/>
            <a:r>
              <a:rPr lang="zh-CN" altLang="zh-CN" dirty="0" smtClean="0"/>
              <a:t>通过</a:t>
            </a:r>
            <a:r>
              <a:rPr lang="en-US" altLang="zh-CN" dirty="0" smtClean="0"/>
              <a:t>flush()</a:t>
            </a:r>
            <a:r>
              <a:rPr lang="zh-CN" altLang="zh-CN" dirty="0" smtClean="0"/>
              <a:t>方法刷</a:t>
            </a:r>
            <a:r>
              <a:rPr lang="zh-CN" altLang="zh-CN" smtClean="0"/>
              <a:t>出数据</a:t>
            </a:r>
            <a:endParaRPr lang="zh-CN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428736"/>
            <a:ext cx="7786742" cy="1643074"/>
          </a:xfrm>
        </p:spPr>
        <p:txBody>
          <a:bodyPr/>
          <a:lstStyle/>
          <a:p>
            <a:pPr lvl="0"/>
            <a:r>
              <a:rPr lang="zh-CN" altLang="zh-CN" dirty="0" smtClean="0"/>
              <a:t>理解持久化过程</a:t>
            </a:r>
          </a:p>
          <a:p>
            <a:pPr lvl="0"/>
            <a:r>
              <a:rPr lang="zh-CN" altLang="zh-CN" dirty="0" smtClean="0"/>
              <a:t>掌握持久化操作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428736"/>
            <a:ext cx="7786742" cy="4572032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持久化类就是系统中有关业务实体的类（例如电子商务系统中的顾客类和订单类），和数据表具有映射关系。一个持久化类的实例可以处在三种状态之下，在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的文档中，定义了持久化实例的这三种状态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瞬时的</a:t>
            </a:r>
            <a:r>
              <a:rPr lang="en-US" altLang="zh-CN" dirty="0" smtClean="0"/>
              <a:t>-Transient</a:t>
            </a:r>
          </a:p>
          <a:p>
            <a:pPr lvl="1"/>
            <a:r>
              <a:rPr lang="zh-CN" altLang="en-US" dirty="0" smtClean="0"/>
              <a:t>持久的</a:t>
            </a:r>
            <a:r>
              <a:rPr lang="en-US" altLang="zh-CN" dirty="0" smtClean="0"/>
              <a:t>-Persistent</a:t>
            </a:r>
          </a:p>
          <a:p>
            <a:pPr lvl="1"/>
            <a:r>
              <a:rPr lang="zh-CN" altLang="en-US" dirty="0" smtClean="0"/>
              <a:t>脱管的（游离的）</a:t>
            </a:r>
            <a:r>
              <a:rPr lang="en-US" altLang="zh-CN" dirty="0" smtClean="0"/>
              <a:t>-Detached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瞬时对象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由</a:t>
            </a:r>
            <a:r>
              <a:rPr lang="en-US" altLang="zh-CN" dirty="0" smtClean="0"/>
              <a:t>new</a:t>
            </a:r>
            <a:r>
              <a:rPr lang="zh-CN" altLang="zh-CN" dirty="0" smtClean="0"/>
              <a:t>操作符创建，且尚未与</a:t>
            </a:r>
            <a:r>
              <a:rPr lang="en-US" altLang="zh-CN" dirty="0" smtClean="0"/>
              <a:t>Hibernate Session</a:t>
            </a:r>
            <a:r>
              <a:rPr lang="zh-CN" altLang="zh-CN" dirty="0" smtClean="0"/>
              <a:t>关联的对象被认为瞬时的（</a:t>
            </a:r>
            <a:r>
              <a:rPr lang="en-US" altLang="zh-CN" dirty="0" smtClean="0"/>
              <a:t>Transient</a:t>
            </a:r>
            <a:r>
              <a:rPr lang="zh-CN" altLang="zh-CN" dirty="0" smtClean="0"/>
              <a:t>）的。瞬时（</a:t>
            </a:r>
            <a:r>
              <a:rPr lang="en-US" altLang="zh-CN" dirty="0" smtClean="0"/>
              <a:t>Transient</a:t>
            </a:r>
            <a:r>
              <a:rPr lang="zh-CN" altLang="zh-CN" dirty="0" smtClean="0"/>
              <a:t>）对象不会被持久化到数据库中，也不会被赋予持久化标识（</a:t>
            </a:r>
            <a:r>
              <a:rPr lang="en-US" altLang="zh-CN" dirty="0" smtClean="0"/>
              <a:t>identifier</a:t>
            </a:r>
            <a:r>
              <a:rPr lang="zh-CN" altLang="zh-CN" dirty="0" smtClean="0"/>
              <a:t>）。如果瞬时对象在程序中没有被引用，它会被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垃圾回收器销毁。 使用</a:t>
            </a:r>
            <a:r>
              <a:rPr lang="en-US" altLang="zh-CN" dirty="0" smtClean="0"/>
              <a:t>Hibernate Session</a:t>
            </a:r>
            <a:r>
              <a:rPr lang="zh-CN" altLang="zh-CN" dirty="0" smtClean="0"/>
              <a:t>可以将其变为持久（</a:t>
            </a:r>
            <a:r>
              <a:rPr lang="en-US" altLang="zh-CN" dirty="0" smtClean="0"/>
              <a:t>Persistent</a:t>
            </a:r>
            <a:r>
              <a:rPr lang="zh-CN" altLang="zh-CN" dirty="0" smtClean="0"/>
              <a:t>）状态（</a:t>
            </a:r>
            <a:r>
              <a:rPr lang="en-US" altLang="zh-CN" dirty="0" smtClean="0"/>
              <a:t>Hibernate</a:t>
            </a:r>
            <a:r>
              <a:rPr lang="zh-CN" altLang="zh-CN" dirty="0" smtClean="0"/>
              <a:t>会自动执行必要的</a:t>
            </a:r>
            <a:r>
              <a:rPr lang="en-US" altLang="zh-CN" dirty="0" smtClean="0"/>
              <a:t>SQL</a:t>
            </a:r>
            <a:r>
              <a:rPr lang="zh-CN" altLang="zh-CN" dirty="0" smtClean="0"/>
              <a:t>语句）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实例目前与某个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对象有关联。 它拥有持久化标识（</a:t>
            </a:r>
            <a:r>
              <a:rPr lang="en-US" altLang="zh-CN" dirty="0" smtClean="0"/>
              <a:t>OID</a:t>
            </a:r>
            <a:r>
              <a:rPr lang="zh-CN" altLang="zh-CN" dirty="0" smtClean="0"/>
              <a:t>，和数据表的主键对应），并且可能在数据库中有一个对应的行。 对于某一个特定的持久化上下文，</a:t>
            </a:r>
            <a:r>
              <a:rPr lang="en-US" altLang="zh-CN" dirty="0" smtClean="0"/>
              <a:t>Hibernate</a:t>
            </a:r>
            <a:r>
              <a:rPr lang="zh-CN" altLang="zh-CN" dirty="0" smtClean="0"/>
              <a:t>保证持久化标识与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标识（其值代表对象在内存中的位置）等价。 </a:t>
            </a:r>
            <a:r>
              <a:rPr lang="en-US" altLang="zh-CN" dirty="0" smtClean="0"/>
              <a:t>Hibernate</a:t>
            </a:r>
            <a:r>
              <a:rPr lang="zh-CN" altLang="zh-CN" dirty="0" smtClean="0"/>
              <a:t>会检测到处于持久状态的对象的任何改动，在当前操作单元执行完毕时将对象的状态同步到数据库，开发者不需要手动执行</a:t>
            </a:r>
            <a:r>
              <a:rPr lang="en-US" altLang="zh-CN" dirty="0" smtClean="0"/>
              <a:t>UPDATE</a:t>
            </a:r>
            <a:r>
              <a:rPr lang="zh-CN" altLang="zh-CN" dirty="0" smtClean="0"/>
              <a:t>语句。同样的，将一个对象变为瞬时（</a:t>
            </a:r>
            <a:r>
              <a:rPr lang="en-US" altLang="zh-CN" dirty="0" smtClean="0"/>
              <a:t>Transient</a:t>
            </a:r>
            <a:r>
              <a:rPr lang="zh-CN" altLang="zh-CN" dirty="0" smtClean="0"/>
              <a:t>）状态，也不需要手动执行</a:t>
            </a:r>
            <a:r>
              <a:rPr lang="en-US" altLang="zh-CN" dirty="0" smtClean="0"/>
              <a:t>DELETE</a:t>
            </a:r>
            <a:r>
              <a:rPr lang="zh-CN" altLang="zh-CN" dirty="0" smtClean="0"/>
              <a:t>语句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脱管的对象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428736"/>
            <a:ext cx="7786742" cy="4786346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实例曾经与某个持久化上下文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发生过关联，不过</a:t>
            </a:r>
            <a:r>
              <a:rPr lang="zh-CN" altLang="en-US" dirty="0" smtClean="0"/>
              <a:t>那</a:t>
            </a:r>
            <a:r>
              <a:rPr lang="zh-CN" altLang="zh-CN" dirty="0" smtClean="0"/>
              <a:t>个上下文被关闭了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它拥有持久化标识，并且在数据库中可能存在一个对应的行。 对于脱管状态的实例，</a:t>
            </a:r>
            <a:r>
              <a:rPr lang="en-US" altLang="zh-CN" dirty="0" smtClean="0"/>
              <a:t>Hibernate</a:t>
            </a:r>
            <a:r>
              <a:rPr lang="zh-CN" altLang="zh-CN" dirty="0" smtClean="0"/>
              <a:t>不保证任何持久化标识和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标识的关系。与持久对象关联的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被关闭后，对象就变为脱管的（</a:t>
            </a:r>
            <a:r>
              <a:rPr lang="en-US" altLang="zh-CN" dirty="0" smtClean="0"/>
              <a:t>Detached</a:t>
            </a:r>
            <a:r>
              <a:rPr lang="zh-CN" altLang="zh-CN" dirty="0" smtClean="0"/>
              <a:t>）的。对脱管对象的引用仍然是有效的，对象可以继续被修改。脱管的对象如果重新关联到某个新的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上， 会再次转变为持久的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持久化对象的状态小结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持久化对象有瞬时的、持久的、脱管</a:t>
            </a:r>
            <a:r>
              <a:rPr lang="en-US" altLang="zh-CN" dirty="0" smtClean="0"/>
              <a:t>/</a:t>
            </a:r>
            <a:r>
              <a:rPr lang="zh-CN" altLang="en-US" dirty="0" smtClean="0"/>
              <a:t>游离的三种状态</a:t>
            </a:r>
            <a:endParaRPr lang="en-US" altLang="zh-CN" dirty="0" smtClean="0"/>
          </a:p>
          <a:p>
            <a:r>
              <a:rPr lang="zh-CN" altLang="zh-CN" dirty="0" smtClean="0"/>
              <a:t>要判断一个持久化对象的状态，可以依照其与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是否关联，如果一个对象刚被</a:t>
            </a:r>
            <a:r>
              <a:rPr lang="en-US" altLang="zh-CN" dirty="0" smtClean="0"/>
              <a:t>new</a:t>
            </a:r>
            <a:r>
              <a:rPr lang="zh-CN" altLang="zh-CN" dirty="0" smtClean="0"/>
              <a:t>出来，那么它位于瞬时状态，如果被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持久到数据库，这时处于持久状态，如果</a:t>
            </a:r>
            <a:r>
              <a:rPr lang="en-US" altLang="zh-CN" dirty="0" smtClean="0"/>
              <a:t>Session</a:t>
            </a:r>
            <a:r>
              <a:rPr lang="zh-CN" altLang="zh-CN" dirty="0" smtClean="0"/>
              <a:t>被关闭，就处于脱管状态。当然，脱管状态的对象仍然可以被持久化而变为持久状态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是什么造就了这三种状态呢？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缓存是介于应用程序和物理数据源之间的一个容器，其作用是为了降低应用程序对物理数据源访问的频次，从而提高应用的运行性能。缓存内的数据是对物理数据源中的数据的复制，应用程序在运行时从缓存读写数据，在特定的时刻或事件会同步缓存和物理数据源的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缓存的作用主要用来提高性能，可以简单的理解成一个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；使用缓存涉及到三个操作：把数据放入缓存、从缓存中获取数据、删除缓存中的无效数据。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锐捷PPT白色模板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锐捷PPT白色模板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2071</Words>
  <Application>Microsoft Office PowerPoint</Application>
  <PresentationFormat>全屏显示(4:3)</PresentationFormat>
  <Paragraphs>138</Paragraphs>
  <Slides>21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锐捷PPT白色模板</vt:lpstr>
      <vt:lpstr>Visio</vt:lpstr>
      <vt:lpstr>操作实体对象     ——Session</vt:lpstr>
      <vt:lpstr>回顾</vt:lpstr>
      <vt:lpstr>目标</vt:lpstr>
      <vt:lpstr>持久化对象</vt:lpstr>
      <vt:lpstr>瞬时对象</vt:lpstr>
      <vt:lpstr>持久的对象</vt:lpstr>
      <vt:lpstr>脱管的对象</vt:lpstr>
      <vt:lpstr>持久化对象的状态小结</vt:lpstr>
      <vt:lpstr>缓存</vt:lpstr>
      <vt:lpstr>Hibernate缓存</vt:lpstr>
      <vt:lpstr>缓存的作用</vt:lpstr>
      <vt:lpstr>Session</vt:lpstr>
      <vt:lpstr>幻灯片 13</vt:lpstr>
      <vt:lpstr>Session的方法</vt:lpstr>
      <vt:lpstr>Session：装载对象</vt:lpstr>
      <vt:lpstr>Session ：更新对象</vt:lpstr>
      <vt:lpstr>Session ：清除对象</vt:lpstr>
      <vt:lpstr>示例</vt:lpstr>
      <vt:lpstr>Session:提交更改</vt:lpstr>
      <vt:lpstr>批量更新</vt:lpstr>
      <vt:lpstr>总结</vt:lpstr>
    </vt:vector>
  </TitlesOfParts>
  <Company>whueducn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toraji</dc:creator>
  <cp:lastModifiedBy>HPXY</cp:lastModifiedBy>
  <cp:revision>125</cp:revision>
  <dcterms:created xsi:type="dcterms:W3CDTF">2009-06-27T06:30:16Z</dcterms:created>
  <dcterms:modified xsi:type="dcterms:W3CDTF">2017-04-06T05:58:39Z</dcterms:modified>
</cp:coreProperties>
</file>