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815C523-12BD-4B41-8B28-27F7A61679B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 name="Sección sin título" id="{1AB13E60-E93A-48A2-8887-7D626C476D35}">
          <p14:sldIdLst>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2804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385358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521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293213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509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3986674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306360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253684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385351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C831531-D640-4FAA-9029-710ED596A746}" type="datetimeFigureOut">
              <a:rPr lang="es-CR" smtClean="0"/>
              <a:t>3/6/2024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113978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831531-D640-4FAA-9029-710ED596A746}" type="datetimeFigureOut">
              <a:rPr lang="es-CR" smtClean="0"/>
              <a:t>3/6/2024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62361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C831531-D640-4FAA-9029-710ED596A746}" type="datetimeFigureOut">
              <a:rPr lang="es-CR" smtClean="0"/>
              <a:t>3/6/2024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227644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C831531-D640-4FAA-9029-710ED596A746}" type="datetimeFigureOut">
              <a:rPr lang="es-CR" smtClean="0"/>
              <a:t>3/6/2024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307913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31531-D640-4FAA-9029-710ED596A746}" type="datetimeFigureOut">
              <a:rPr lang="es-CR" smtClean="0"/>
              <a:t>3/6/2024</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401913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C831531-D640-4FAA-9029-710ED596A746}" type="datetimeFigureOut">
              <a:rPr lang="es-CR" smtClean="0"/>
              <a:t>3/6/2024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21539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C831531-D640-4FAA-9029-710ED596A746}" type="datetimeFigureOut">
              <a:rPr lang="es-CR" smtClean="0"/>
              <a:t>3/6/2024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8DC7239A-E9C4-4B12-B3CC-8E87E05F0CCE}" type="slidenum">
              <a:rPr lang="es-CR" smtClean="0"/>
              <a:t>‹Nº›</a:t>
            </a:fld>
            <a:endParaRPr lang="es-CR"/>
          </a:p>
        </p:txBody>
      </p:sp>
    </p:spTree>
    <p:extLst>
      <p:ext uri="{BB962C8B-B14F-4D97-AF65-F5344CB8AC3E}">
        <p14:creationId xmlns:p14="http://schemas.microsoft.com/office/powerpoint/2010/main" val="135623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831531-D640-4FAA-9029-710ED596A746}" type="datetimeFigureOut">
              <a:rPr lang="es-CR" smtClean="0"/>
              <a:t>3/6/2024</a:t>
            </a:fld>
            <a:endParaRPr lang="es-C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C7239A-E9C4-4B12-B3CC-8E87E05F0CCE}" type="slidenum">
              <a:rPr lang="es-CR" smtClean="0"/>
              <a:t>‹Nº›</a:t>
            </a:fld>
            <a:endParaRPr lang="es-CR"/>
          </a:p>
        </p:txBody>
      </p:sp>
    </p:spTree>
    <p:extLst>
      <p:ext uri="{BB962C8B-B14F-4D97-AF65-F5344CB8AC3E}">
        <p14:creationId xmlns:p14="http://schemas.microsoft.com/office/powerpoint/2010/main" val="110541719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8F662-99B6-FB1B-1BC7-1D6BAD9A5AEC}"/>
              </a:ext>
            </a:extLst>
          </p:cNvPr>
          <p:cNvSpPr>
            <a:spLocks noGrp="1"/>
          </p:cNvSpPr>
          <p:nvPr>
            <p:ph type="ctrTitle" idx="4294967295"/>
          </p:nvPr>
        </p:nvSpPr>
        <p:spPr>
          <a:xfrm>
            <a:off x="0" y="1122363"/>
            <a:ext cx="12104688" cy="5365750"/>
          </a:xfrm>
        </p:spPr>
        <p:txBody>
          <a:bodyPr>
            <a:normAutofit/>
          </a:bodyPr>
          <a:lstStyle/>
          <a:p>
            <a:r>
              <a:rPr lang="es-ES" sz="1800" dirty="0"/>
              <a:t>            CAPITULO 1 </a:t>
            </a:r>
            <a:br>
              <a:rPr lang="es-ES" sz="1800" dirty="0"/>
            </a:br>
            <a:r>
              <a:rPr lang="es-ES" sz="1800" dirty="0"/>
              <a:t>                                            Concepto de inocuidad alimentaria</a:t>
            </a:r>
            <a:br>
              <a:rPr lang="es-ES" sz="1800" dirty="0"/>
            </a:br>
            <a:br>
              <a:rPr lang="es-ES" sz="1800" dirty="0"/>
            </a:br>
            <a:br>
              <a:rPr lang="es-ES" sz="1800" dirty="0"/>
            </a:br>
            <a:br>
              <a:rPr lang="es-ES" sz="1800" dirty="0"/>
            </a:br>
            <a:br>
              <a:rPr lang="es-ES" sz="1800" dirty="0"/>
            </a:br>
            <a:br>
              <a:rPr lang="es-ES" sz="1800" dirty="0"/>
            </a:br>
            <a:r>
              <a:rPr lang="es-ES" sz="1800" dirty="0"/>
              <a:t> Inocuidad es la garantía de que los alimentos no van a causar daño a la persona consumidora </a:t>
            </a:r>
            <a:br>
              <a:rPr lang="es-ES" sz="1800" dirty="0"/>
            </a:br>
            <a:r>
              <a:rPr lang="es-ES" sz="1800" dirty="0"/>
              <a:t>cuando se preparen y/o consuman de acuerdo con el uso al que se destinan , es decir, un alimento inocuo es aquel que está libre de peligros físicos (huesos, </a:t>
            </a:r>
            <a:br>
              <a:rPr lang="es-ES" sz="1800" dirty="0"/>
            </a:br>
            <a:r>
              <a:rPr lang="es-ES" sz="1800" dirty="0"/>
              <a:t>piedras, fragmentos de metal o cualquier materia extraña), peligros químicos (medicamentos </a:t>
            </a:r>
            <a:br>
              <a:rPr lang="es-ES" sz="1800" dirty="0"/>
            </a:br>
            <a:r>
              <a:rPr lang="es-ES" sz="1800" dirty="0"/>
              <a:t>veterinarios, pesticidas, toxinas de microorganismos, agentes de limpieza y desinfección) y </a:t>
            </a:r>
            <a:br>
              <a:rPr lang="es-ES" sz="1800" dirty="0"/>
            </a:br>
            <a:r>
              <a:rPr lang="es-ES" sz="1800" dirty="0"/>
              <a:t>peligros biológicos (microorganismos patógenos).</a:t>
            </a:r>
            <a:br>
              <a:rPr lang="es-ES" sz="1800" dirty="0"/>
            </a:br>
            <a:endParaRPr lang="es-CR" sz="1800" dirty="0"/>
          </a:p>
        </p:txBody>
      </p:sp>
    </p:spTree>
    <p:extLst>
      <p:ext uri="{BB962C8B-B14F-4D97-AF65-F5344CB8AC3E}">
        <p14:creationId xmlns:p14="http://schemas.microsoft.com/office/powerpoint/2010/main" val="12804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6B00248-181E-0008-EEFF-20016F98A5B3}"/>
              </a:ext>
            </a:extLst>
          </p:cNvPr>
          <p:cNvSpPr txBox="1"/>
          <p:nvPr/>
        </p:nvSpPr>
        <p:spPr>
          <a:xfrm>
            <a:off x="348343" y="2274838"/>
            <a:ext cx="8803821" cy="3385542"/>
          </a:xfrm>
          <a:prstGeom prst="rect">
            <a:avLst/>
          </a:prstGeom>
          <a:noFill/>
        </p:spPr>
        <p:txBody>
          <a:bodyPr wrap="square">
            <a:spAutoFit/>
          </a:bodyPr>
          <a:lstStyle/>
          <a:p>
            <a:r>
              <a:rPr lang="es-ES" dirty="0"/>
              <a:t> </a:t>
            </a:r>
            <a:r>
              <a:rPr lang="es-ES" sz="2800" dirty="0"/>
              <a:t>4. Personas consumidoras de alimentos</a:t>
            </a:r>
          </a:p>
          <a:p>
            <a:r>
              <a:rPr lang="es-ES" sz="2800" dirty="0"/>
              <a:t> Otra persona va a consumir el alimento que usted está preparando.</a:t>
            </a:r>
          </a:p>
          <a:p>
            <a:r>
              <a:rPr lang="es-ES" sz="2800" dirty="0"/>
              <a:t> Proteja el alimento tanto como lo haría si usted fuera a consumirlo.</a:t>
            </a:r>
          </a:p>
          <a:p>
            <a:r>
              <a:rPr lang="es-ES" sz="2800" dirty="0"/>
              <a:t> La contaminación de los alimentos, puede ser evitada por usted.</a:t>
            </a:r>
          </a:p>
          <a:p>
            <a:endParaRPr lang="es-ES" dirty="0"/>
          </a:p>
        </p:txBody>
      </p:sp>
    </p:spTree>
    <p:extLst>
      <p:ext uri="{BB962C8B-B14F-4D97-AF65-F5344CB8AC3E}">
        <p14:creationId xmlns:p14="http://schemas.microsoft.com/office/powerpoint/2010/main" val="285845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A86FAF-5E5C-9354-89C4-C5FB0494CCC6}"/>
              </a:ext>
            </a:extLst>
          </p:cNvPr>
          <p:cNvSpPr txBox="1"/>
          <p:nvPr/>
        </p:nvSpPr>
        <p:spPr>
          <a:xfrm>
            <a:off x="751114" y="751344"/>
            <a:ext cx="8401050" cy="4524315"/>
          </a:xfrm>
          <a:prstGeom prst="rect">
            <a:avLst/>
          </a:prstGeom>
          <a:noFill/>
        </p:spPr>
        <p:txBody>
          <a:bodyPr wrap="square">
            <a:spAutoFit/>
          </a:bodyPr>
          <a:lstStyle/>
          <a:p>
            <a:r>
              <a:rPr lang="es-ES" dirty="0"/>
              <a:t>1. Defina los siguientes términos.  </a:t>
            </a:r>
          </a:p>
          <a:p>
            <a:r>
              <a:rPr lang="es-ES" dirty="0"/>
              <a:t>a) Inocuidad alimentaria </a:t>
            </a:r>
          </a:p>
          <a:p>
            <a:r>
              <a:rPr lang="es-ES" dirty="0"/>
              <a:t>_________________________________________________________  </a:t>
            </a:r>
          </a:p>
          <a:p>
            <a:r>
              <a:rPr lang="es-ES" dirty="0"/>
              <a:t>b) Calidad alimentaria </a:t>
            </a:r>
          </a:p>
          <a:p>
            <a:r>
              <a:rPr lang="es-ES" dirty="0"/>
              <a:t>__________________________________________________________  </a:t>
            </a:r>
          </a:p>
          <a:p>
            <a:r>
              <a:rPr lang="es-ES" dirty="0"/>
              <a:t>2. Anote los tres tipos de peligros que pueden provocar la contaminación de los </a:t>
            </a:r>
          </a:p>
          <a:p>
            <a:r>
              <a:rPr lang="es-ES" dirty="0"/>
              <a:t>alimentos, según la clasificación dada:  </a:t>
            </a:r>
          </a:p>
          <a:p>
            <a:r>
              <a:rPr lang="es-ES" dirty="0"/>
              <a:t>1. ___________________________________________________________  </a:t>
            </a:r>
          </a:p>
          <a:p>
            <a:r>
              <a:rPr lang="es-ES" dirty="0"/>
              <a:t>2. ___________________________________________________________  </a:t>
            </a:r>
          </a:p>
          <a:p>
            <a:r>
              <a:rPr lang="es-ES" dirty="0"/>
              <a:t>3. ___________________________________________________________ </a:t>
            </a:r>
          </a:p>
          <a:p>
            <a:r>
              <a:rPr lang="es-ES" dirty="0"/>
              <a:t>3. Anote el nombre de las tres partes responsables por la inocuidad alimentaria:  </a:t>
            </a:r>
          </a:p>
          <a:p>
            <a:r>
              <a:rPr lang="es-ES" dirty="0"/>
              <a:t>1. ___________________________________________________________  </a:t>
            </a:r>
          </a:p>
          <a:p>
            <a:r>
              <a:rPr lang="es-ES" dirty="0"/>
              <a:t>2. ___________________________________________________________  </a:t>
            </a:r>
          </a:p>
          <a:p>
            <a:r>
              <a:rPr lang="es-ES" dirty="0"/>
              <a:t>3. __________________________________________________________</a:t>
            </a:r>
          </a:p>
          <a:p>
            <a:endParaRPr lang="es-ES" dirty="0"/>
          </a:p>
        </p:txBody>
      </p:sp>
    </p:spTree>
    <p:extLst>
      <p:ext uri="{BB962C8B-B14F-4D97-AF65-F5344CB8AC3E}">
        <p14:creationId xmlns:p14="http://schemas.microsoft.com/office/powerpoint/2010/main" val="176282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238FB38-4D6F-FCDB-38A6-1E200AB2E5CC}"/>
              </a:ext>
            </a:extLst>
          </p:cNvPr>
          <p:cNvSpPr txBox="1"/>
          <p:nvPr/>
        </p:nvSpPr>
        <p:spPr>
          <a:xfrm>
            <a:off x="1240971" y="881743"/>
            <a:ext cx="7206343" cy="4401205"/>
          </a:xfrm>
          <a:prstGeom prst="rect">
            <a:avLst/>
          </a:prstGeom>
          <a:noFill/>
        </p:spPr>
        <p:txBody>
          <a:bodyPr wrap="square">
            <a:spAutoFit/>
          </a:bodyPr>
          <a:lstStyle/>
          <a:p>
            <a:r>
              <a:rPr lang="es-ES" sz="2000" dirty="0"/>
              <a:t>     capitulo 2     Alimentación balanceada</a:t>
            </a:r>
          </a:p>
          <a:p>
            <a:endParaRPr lang="es-ES" sz="2000" dirty="0"/>
          </a:p>
          <a:p>
            <a:endParaRPr lang="es-ES" sz="2000" dirty="0"/>
          </a:p>
          <a:p>
            <a:r>
              <a:rPr lang="es-ES" sz="2000" dirty="0"/>
              <a:t> Comer es uno de los placeres de la vida, sin embargo en ocasiones olvidamos la importancia de esta acción. Seguramente usted ha escuchado la frase “somos lo que comemos”, pero pocas </a:t>
            </a:r>
          </a:p>
          <a:p>
            <a:r>
              <a:rPr lang="es-ES" sz="2000" dirty="0"/>
              <a:t>personas reaccionan sobre ella. Cada vez es más frecuente escuchar que las personas se enferman y/o mueren por problemas relacionados con una mala alimentación. Algunas de las </a:t>
            </a:r>
          </a:p>
          <a:p>
            <a:r>
              <a:rPr lang="es-ES" sz="2000" dirty="0"/>
              <a:t>enfermedades que se han vuelto mas frecuentes son aquellas enfermedades crónicas no trasmisibles, como enfermedades del corazón, obesidad, colesterol elevado y la diabetes.</a:t>
            </a:r>
            <a:endParaRPr lang="es-CR" sz="2000" dirty="0"/>
          </a:p>
        </p:txBody>
      </p:sp>
    </p:spTree>
    <p:extLst>
      <p:ext uri="{BB962C8B-B14F-4D97-AF65-F5344CB8AC3E}">
        <p14:creationId xmlns:p14="http://schemas.microsoft.com/office/powerpoint/2010/main" val="102171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99FEBBF-4A32-492A-9E67-B482D6393F61}"/>
              </a:ext>
            </a:extLst>
          </p:cNvPr>
          <p:cNvSpPr txBox="1"/>
          <p:nvPr/>
        </p:nvSpPr>
        <p:spPr>
          <a:xfrm>
            <a:off x="881743" y="2828836"/>
            <a:ext cx="8270421" cy="2308324"/>
          </a:xfrm>
          <a:prstGeom prst="rect">
            <a:avLst/>
          </a:prstGeom>
          <a:noFill/>
        </p:spPr>
        <p:txBody>
          <a:bodyPr wrap="square">
            <a:spAutoFit/>
          </a:bodyPr>
          <a:lstStyle/>
          <a:p>
            <a:r>
              <a:rPr lang="es-ES" dirty="0"/>
              <a:t> </a:t>
            </a:r>
            <a:r>
              <a:rPr lang="es-ES" sz="3600" dirty="0"/>
              <a:t>NUTRIENTE</a:t>
            </a:r>
          </a:p>
          <a:p>
            <a:r>
              <a:rPr lang="es-ES" sz="3600" dirty="0"/>
              <a:t> Sustancias que se encuentran en los </a:t>
            </a:r>
          </a:p>
          <a:p>
            <a:r>
              <a:rPr lang="es-ES" sz="3600" dirty="0"/>
              <a:t>alimentos y que realizan una o más </a:t>
            </a:r>
          </a:p>
          <a:p>
            <a:r>
              <a:rPr lang="es-ES" sz="3600" dirty="0"/>
              <a:t>funciones en nuestro cuerpo</a:t>
            </a:r>
            <a:endParaRPr lang="es-CR" sz="3600" dirty="0"/>
          </a:p>
        </p:txBody>
      </p:sp>
    </p:spTree>
    <p:extLst>
      <p:ext uri="{BB962C8B-B14F-4D97-AF65-F5344CB8AC3E}">
        <p14:creationId xmlns:p14="http://schemas.microsoft.com/office/powerpoint/2010/main" val="218647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F09B5A6-2B29-AA81-9D19-BF853D200BF5}"/>
              </a:ext>
            </a:extLst>
          </p:cNvPr>
          <p:cNvSpPr txBox="1"/>
          <p:nvPr/>
        </p:nvSpPr>
        <p:spPr>
          <a:xfrm>
            <a:off x="2569029" y="3105835"/>
            <a:ext cx="6583135" cy="2554545"/>
          </a:xfrm>
          <a:prstGeom prst="rect">
            <a:avLst/>
          </a:prstGeom>
          <a:noFill/>
        </p:spPr>
        <p:txBody>
          <a:bodyPr wrap="square">
            <a:spAutoFit/>
          </a:bodyPr>
          <a:lstStyle/>
          <a:p>
            <a:r>
              <a:rPr lang="es-ES" sz="3200" dirty="0"/>
              <a:t>Los componentes se podrían clasificar en 6 grandes grupos:</a:t>
            </a:r>
          </a:p>
          <a:p>
            <a:r>
              <a:rPr lang="es-CR" sz="3200" dirty="0"/>
              <a:t>1. Carbohidratos  4. Vitaminas</a:t>
            </a:r>
          </a:p>
          <a:p>
            <a:r>
              <a:rPr lang="es-CR" sz="3200" dirty="0"/>
              <a:t> 2. Proteínas   5. Minerales</a:t>
            </a:r>
          </a:p>
          <a:p>
            <a:r>
              <a:rPr lang="es-CR" sz="3200" dirty="0"/>
              <a:t> 3. Grasas   6. Agua</a:t>
            </a:r>
          </a:p>
        </p:txBody>
      </p:sp>
    </p:spTree>
    <p:extLst>
      <p:ext uri="{BB962C8B-B14F-4D97-AF65-F5344CB8AC3E}">
        <p14:creationId xmlns:p14="http://schemas.microsoft.com/office/powerpoint/2010/main" val="355354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997C35-9C77-029C-3D74-31D793D53973}"/>
              </a:ext>
            </a:extLst>
          </p:cNvPr>
          <p:cNvSpPr txBox="1"/>
          <p:nvPr/>
        </p:nvSpPr>
        <p:spPr>
          <a:xfrm>
            <a:off x="1012371" y="2274838"/>
            <a:ext cx="8139793" cy="3785652"/>
          </a:xfrm>
          <a:prstGeom prst="rect">
            <a:avLst/>
          </a:prstGeom>
          <a:noFill/>
        </p:spPr>
        <p:txBody>
          <a:bodyPr wrap="square">
            <a:spAutoFit/>
          </a:bodyPr>
          <a:lstStyle/>
          <a:p>
            <a:r>
              <a:rPr lang="es-CR" sz="2000" dirty="0"/>
              <a:t>Cereales: Arroz, maíz, trigo, avena, pan, macarrones, cereales </a:t>
            </a:r>
          </a:p>
          <a:p>
            <a:r>
              <a:rPr lang="es-CR" sz="2000" dirty="0"/>
              <a:t>para desayuno.</a:t>
            </a:r>
          </a:p>
          <a:p>
            <a:r>
              <a:rPr lang="es-CR" sz="2000" dirty="0"/>
              <a:t> Leguminosas: Frijoles, lentejas, garbanzos y arvejas</a:t>
            </a:r>
          </a:p>
          <a:p>
            <a:r>
              <a:rPr lang="es-CR" sz="2000" dirty="0"/>
              <a:t> Verduras harinosas: Papa, camote, yuca, ñampí, plátanos y </a:t>
            </a:r>
          </a:p>
          <a:p>
            <a:r>
              <a:rPr lang="es-CR" sz="2000" dirty="0"/>
              <a:t>pejibaye</a:t>
            </a:r>
          </a:p>
          <a:p>
            <a:r>
              <a:rPr lang="es-CR" sz="2000" dirty="0"/>
              <a:t> Semillas: Maní, marañón, ajonjolí y nueces</a:t>
            </a:r>
          </a:p>
          <a:p>
            <a:r>
              <a:rPr lang="es-CR" sz="2000" dirty="0"/>
              <a:t>Vegetales: Son todas las hortalizas de color verde oscuro </a:t>
            </a:r>
          </a:p>
          <a:p>
            <a:r>
              <a:rPr lang="es-CR" sz="2000" dirty="0"/>
              <a:t>como las espinacas, hojas de remolacha, mostaza, berros, </a:t>
            </a:r>
          </a:p>
          <a:p>
            <a:r>
              <a:rPr lang="es-CR" sz="2000" dirty="0"/>
              <a:t>zanahoria, bróculi, </a:t>
            </a:r>
            <a:r>
              <a:rPr lang="es-CR" sz="2000" dirty="0" err="1"/>
              <a:t>coli</a:t>
            </a:r>
            <a:r>
              <a:rPr lang="es-CR" sz="2000" dirty="0"/>
              <a:t> </a:t>
            </a:r>
            <a:r>
              <a:rPr lang="es-CR" sz="2000" dirty="0" err="1"/>
              <a:t>or</a:t>
            </a:r>
            <a:r>
              <a:rPr lang="es-CR" sz="2000" dirty="0"/>
              <a:t>, pepino, tomate, repollo, cebolla, </a:t>
            </a:r>
          </a:p>
          <a:p>
            <a:r>
              <a:rPr lang="es-CR" sz="2000" dirty="0"/>
              <a:t>ajo, culantro, apio, chile dulce, elote y chayote.</a:t>
            </a:r>
          </a:p>
          <a:p>
            <a:r>
              <a:rPr lang="es-CR" sz="2000" dirty="0"/>
              <a:t> Frutas: Mango, papaya, zapote, melón, jocote, guayaba, </a:t>
            </a:r>
          </a:p>
          <a:p>
            <a:r>
              <a:rPr lang="es-CR" sz="2000" dirty="0"/>
              <a:t>aguacate</a:t>
            </a:r>
          </a:p>
        </p:txBody>
      </p:sp>
    </p:spTree>
    <p:extLst>
      <p:ext uri="{BB962C8B-B14F-4D97-AF65-F5344CB8AC3E}">
        <p14:creationId xmlns:p14="http://schemas.microsoft.com/office/powerpoint/2010/main" val="206058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3A11DA-1BB8-C32E-7910-2845BFA70DC6}"/>
              </a:ext>
            </a:extLst>
          </p:cNvPr>
          <p:cNvSpPr txBox="1"/>
          <p:nvPr/>
        </p:nvSpPr>
        <p:spPr>
          <a:xfrm>
            <a:off x="1023258" y="2380680"/>
            <a:ext cx="9884228" cy="4062651"/>
          </a:xfrm>
          <a:prstGeom prst="rect">
            <a:avLst/>
          </a:prstGeom>
          <a:noFill/>
        </p:spPr>
        <p:txBody>
          <a:bodyPr wrap="square">
            <a:spAutoFit/>
          </a:bodyPr>
          <a:lstStyle/>
          <a:p>
            <a:r>
              <a:rPr lang="es-ES" sz="2000" dirty="0"/>
              <a:t>Lácteos: Leche, leche agria, yogurt y queso</a:t>
            </a:r>
          </a:p>
          <a:p>
            <a:r>
              <a:rPr lang="es-ES" sz="2000" dirty="0"/>
              <a:t> A pesar de que la mantequilla, queso crema, natilla y crema </a:t>
            </a:r>
          </a:p>
          <a:p>
            <a:r>
              <a:rPr lang="es-ES" sz="2000" dirty="0"/>
              <a:t>dulce son productos de lácteos, por su contenido graso se </a:t>
            </a:r>
          </a:p>
          <a:p>
            <a:r>
              <a:rPr lang="es-ES" sz="2000" dirty="0"/>
              <a:t>clasifican dentro del grupo de las grasas.</a:t>
            </a:r>
          </a:p>
          <a:p>
            <a:r>
              <a:rPr lang="es-ES" sz="2000" dirty="0"/>
              <a:t> Huevos</a:t>
            </a:r>
          </a:p>
          <a:p>
            <a:r>
              <a:rPr lang="es-ES" sz="2000" dirty="0"/>
              <a:t> Carnes de todo tipo</a:t>
            </a:r>
          </a:p>
          <a:p>
            <a:r>
              <a:rPr lang="es-ES" sz="2000" dirty="0"/>
              <a:t>Grasas: Todos los aceites, la manteca vegetal y animal, </a:t>
            </a:r>
          </a:p>
          <a:p>
            <a:r>
              <a:rPr lang="es-ES" sz="2000" dirty="0"/>
              <a:t>mantequilla, margarina, natilla, crema dulce, queso crema y </a:t>
            </a:r>
          </a:p>
          <a:p>
            <a:r>
              <a:rPr lang="es-ES" sz="2000" dirty="0"/>
              <a:t>mayonesa.</a:t>
            </a:r>
          </a:p>
          <a:p>
            <a:r>
              <a:rPr lang="es-ES" sz="2000" dirty="0"/>
              <a:t> Azúcares: Azúcar blanco, azúcar moreno, tapa de dulce, miel </a:t>
            </a:r>
          </a:p>
          <a:p>
            <a:r>
              <a:rPr lang="es-ES" sz="2000" dirty="0"/>
              <a:t>de abeja, mieles, siropes, jaleas, chocolates, con tes, </a:t>
            </a:r>
          </a:p>
          <a:p>
            <a:r>
              <a:rPr lang="es-ES" sz="2000" dirty="0"/>
              <a:t>repostería, helados y refrescos gaseosos.</a:t>
            </a:r>
          </a:p>
          <a:p>
            <a:endParaRPr lang="es-CR" dirty="0"/>
          </a:p>
        </p:txBody>
      </p:sp>
    </p:spTree>
    <p:extLst>
      <p:ext uri="{BB962C8B-B14F-4D97-AF65-F5344CB8AC3E}">
        <p14:creationId xmlns:p14="http://schemas.microsoft.com/office/powerpoint/2010/main" val="320724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AFE8072-0A28-704B-B2BF-C7EAEA698A74}"/>
              </a:ext>
            </a:extLst>
          </p:cNvPr>
          <p:cNvPicPr>
            <a:picLocks noChangeAspect="1"/>
          </p:cNvPicPr>
          <p:nvPr/>
        </p:nvPicPr>
        <p:blipFill>
          <a:blip r:embed="rId2"/>
          <a:stretch>
            <a:fillRect/>
          </a:stretch>
        </p:blipFill>
        <p:spPr>
          <a:xfrm>
            <a:off x="1219201" y="566058"/>
            <a:ext cx="6542314" cy="5181600"/>
          </a:xfrm>
          <a:prstGeom prst="rect">
            <a:avLst/>
          </a:prstGeom>
        </p:spPr>
      </p:pic>
    </p:spTree>
    <p:extLst>
      <p:ext uri="{BB962C8B-B14F-4D97-AF65-F5344CB8AC3E}">
        <p14:creationId xmlns:p14="http://schemas.microsoft.com/office/powerpoint/2010/main" val="837539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560A35-A39C-DE50-8397-77C61D47DC0E}"/>
              </a:ext>
            </a:extLst>
          </p:cNvPr>
          <p:cNvSpPr txBox="1"/>
          <p:nvPr/>
        </p:nvSpPr>
        <p:spPr>
          <a:xfrm>
            <a:off x="957943" y="2047412"/>
            <a:ext cx="8618764" cy="4154984"/>
          </a:xfrm>
          <a:prstGeom prst="rect">
            <a:avLst/>
          </a:prstGeom>
          <a:noFill/>
        </p:spPr>
        <p:txBody>
          <a:bodyPr wrap="square">
            <a:spAutoFit/>
          </a:bodyPr>
          <a:lstStyle/>
          <a:p>
            <a:r>
              <a:rPr lang="es-ES" sz="2400" dirty="0"/>
              <a:t>Microorganismos</a:t>
            </a:r>
          </a:p>
          <a:p>
            <a:r>
              <a:rPr lang="es-ES" sz="2400" dirty="0"/>
              <a:t> Los microorganismos son seres vivos tan pequeños que es necesario </a:t>
            </a:r>
          </a:p>
          <a:p>
            <a:r>
              <a:rPr lang="es-ES" sz="2400" dirty="0"/>
              <a:t>hacer uso de microscopios para poder apreciarlos.</a:t>
            </a:r>
          </a:p>
          <a:p>
            <a:r>
              <a:rPr lang="es-ES" sz="2400" dirty="0"/>
              <a:t> </a:t>
            </a:r>
          </a:p>
          <a:p>
            <a:r>
              <a:rPr lang="es-ES" sz="2400" dirty="0"/>
              <a:t>Los microorganismos se encuentran en todas partes: en las </a:t>
            </a:r>
          </a:p>
          <a:p>
            <a:r>
              <a:rPr lang="es-ES" sz="2400" dirty="0"/>
              <a:t>personas, alimentos, animales, suelo, agua, aire, plantas, utensilios, </a:t>
            </a:r>
          </a:p>
          <a:p>
            <a:r>
              <a:rPr lang="es-ES" sz="2400" dirty="0"/>
              <a:t>equipos y ropa.  Este hecho permite que los microorganismos sean </a:t>
            </a:r>
          </a:p>
          <a:p>
            <a:r>
              <a:rPr lang="es-ES" sz="2400" dirty="0"/>
              <a:t>omnipresentes, es decir están en todo lugar.</a:t>
            </a:r>
            <a:endParaRPr lang="es-CR" sz="2400" dirty="0"/>
          </a:p>
        </p:txBody>
      </p:sp>
    </p:spTree>
    <p:extLst>
      <p:ext uri="{BB962C8B-B14F-4D97-AF65-F5344CB8AC3E}">
        <p14:creationId xmlns:p14="http://schemas.microsoft.com/office/powerpoint/2010/main" val="164458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A71E7C4-2D9E-10D7-1605-0B63D4A433D1}"/>
              </a:ext>
            </a:extLst>
          </p:cNvPr>
          <p:cNvSpPr txBox="1"/>
          <p:nvPr/>
        </p:nvSpPr>
        <p:spPr>
          <a:xfrm>
            <a:off x="381001" y="1143000"/>
            <a:ext cx="8912678" cy="6063198"/>
          </a:xfrm>
          <a:prstGeom prst="rect">
            <a:avLst/>
          </a:prstGeom>
          <a:noFill/>
        </p:spPr>
        <p:txBody>
          <a:bodyPr wrap="square">
            <a:spAutoFit/>
          </a:bodyPr>
          <a:lstStyle/>
          <a:p>
            <a:r>
              <a:rPr lang="es-ES" sz="2000" dirty="0"/>
              <a:t>BACTERIAS: Organismos unicelulares que pueden tener </a:t>
            </a:r>
          </a:p>
          <a:p>
            <a:r>
              <a:rPr lang="es-ES" sz="2000" dirty="0"/>
              <a:t>distintas formas alargadas o redondeadas. </a:t>
            </a:r>
          </a:p>
          <a:p>
            <a:r>
              <a:rPr lang="es-ES" sz="2000" dirty="0"/>
              <a:t>Las bacterias son los organismos más abundantes del planeta.</a:t>
            </a:r>
          </a:p>
          <a:p>
            <a:endParaRPr lang="es-ES" sz="2000" dirty="0"/>
          </a:p>
          <a:p>
            <a:r>
              <a:rPr lang="es-ES" sz="2000" dirty="0"/>
              <a:t>VIRUS:  Son entidades infecciosas que solo </a:t>
            </a:r>
          </a:p>
          <a:p>
            <a:r>
              <a:rPr lang="es-ES" sz="2000" dirty="0"/>
              <a:t>se pueden multiplicar dentro de las células de otros organismos.</a:t>
            </a:r>
          </a:p>
          <a:p>
            <a:endParaRPr lang="es-ES" sz="2000" dirty="0"/>
          </a:p>
          <a:p>
            <a:r>
              <a:rPr lang="es-ES" sz="2000" dirty="0"/>
              <a:t>HONGOS:  Son seres vivos unicelulares o pluricelulares que no forman tejidos y cuyas células se agrupan formando un cuerpo lamentoso muy ramificado. Se encuentran tanto al aire libre, tierra y en general en cualquier lugar húmedo. Se dividen en mohos y levaduras.</a:t>
            </a:r>
          </a:p>
          <a:p>
            <a:endParaRPr lang="es-ES" sz="2000" dirty="0"/>
          </a:p>
          <a:p>
            <a:r>
              <a:rPr lang="es-ES" sz="2000" dirty="0"/>
              <a:t>PARASITOS: Es un ser vivo que se nutre a expensas de otro ser vivo de distinta especie. </a:t>
            </a:r>
          </a:p>
          <a:p>
            <a:r>
              <a:rPr lang="es-ES" sz="2000" dirty="0"/>
              <a:t>El parásito compite por el consumo de las sustancias alimentarias que </a:t>
            </a:r>
          </a:p>
          <a:p>
            <a:r>
              <a:rPr lang="es-ES" sz="2000" dirty="0"/>
              <a:t>ingiere el/la huésped.</a:t>
            </a:r>
          </a:p>
          <a:p>
            <a:r>
              <a:rPr lang="es-ES" sz="2000" dirty="0"/>
              <a:t> </a:t>
            </a:r>
          </a:p>
          <a:p>
            <a:endParaRPr lang="es-ES" sz="1600" dirty="0"/>
          </a:p>
          <a:p>
            <a:endParaRPr lang="es-ES" sz="1600" dirty="0"/>
          </a:p>
          <a:p>
            <a:r>
              <a:rPr lang="es-ES" sz="1600" dirty="0"/>
              <a:t> </a:t>
            </a:r>
            <a:endParaRPr lang="es-CR" sz="1600" dirty="0"/>
          </a:p>
        </p:txBody>
      </p:sp>
    </p:spTree>
    <p:extLst>
      <p:ext uri="{BB962C8B-B14F-4D97-AF65-F5344CB8AC3E}">
        <p14:creationId xmlns:p14="http://schemas.microsoft.com/office/powerpoint/2010/main" val="80141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A5D16E-9E87-441E-A3D6-D096394CE1B4}"/>
              </a:ext>
            </a:extLst>
          </p:cNvPr>
          <p:cNvSpPr txBox="1"/>
          <p:nvPr/>
        </p:nvSpPr>
        <p:spPr>
          <a:xfrm>
            <a:off x="903515" y="914400"/>
            <a:ext cx="8564634" cy="2308324"/>
          </a:xfrm>
          <a:prstGeom prst="rect">
            <a:avLst/>
          </a:prstGeom>
          <a:noFill/>
        </p:spPr>
        <p:txBody>
          <a:bodyPr wrap="square">
            <a:spAutoFit/>
          </a:bodyPr>
          <a:lstStyle/>
          <a:p>
            <a:endParaRPr lang="es-ES" dirty="0"/>
          </a:p>
          <a:p>
            <a:endParaRPr lang="es-ES" dirty="0"/>
          </a:p>
          <a:p>
            <a:r>
              <a:rPr lang="es-ES" dirty="0"/>
              <a:t>Un agente biológico, físico o químico o bien la condición en que éste </a:t>
            </a:r>
          </a:p>
          <a:p>
            <a:r>
              <a:rPr lang="es-ES" dirty="0"/>
              <a:t>se halla y que pueda causar un efecto adverso a la salud. </a:t>
            </a:r>
          </a:p>
          <a:p>
            <a:r>
              <a:rPr lang="es-ES" dirty="0"/>
              <a:t> La inocuidad de los alimentos es un asunto esencial de salud pública y es un aspecto prioritario </a:t>
            </a:r>
          </a:p>
          <a:p>
            <a:r>
              <a:rPr lang="es-ES" dirty="0"/>
              <a:t>para todas aquellas personas que consumimos alimentos o trabajamos manipulándolos</a:t>
            </a:r>
          </a:p>
        </p:txBody>
      </p:sp>
    </p:spTree>
    <p:extLst>
      <p:ext uri="{BB962C8B-B14F-4D97-AF65-F5344CB8AC3E}">
        <p14:creationId xmlns:p14="http://schemas.microsoft.com/office/powerpoint/2010/main" val="414993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F12C783-E313-238E-EC52-79325C825019}"/>
              </a:ext>
            </a:extLst>
          </p:cNvPr>
          <p:cNvSpPr txBox="1"/>
          <p:nvPr/>
        </p:nvSpPr>
        <p:spPr>
          <a:xfrm>
            <a:off x="664029" y="0"/>
            <a:ext cx="9797141" cy="6740307"/>
          </a:xfrm>
          <a:prstGeom prst="rect">
            <a:avLst/>
          </a:prstGeom>
          <a:noFill/>
        </p:spPr>
        <p:txBody>
          <a:bodyPr wrap="square">
            <a:spAutoFit/>
          </a:bodyPr>
          <a:lstStyle/>
          <a:p>
            <a:r>
              <a:rPr lang="es-ES" dirty="0"/>
              <a:t>                                  ¿Qué necesitan para crecer? </a:t>
            </a:r>
          </a:p>
          <a:p>
            <a:r>
              <a:rPr lang="es-ES" dirty="0"/>
              <a:t> A pesar de que existen una gran variedad de microorganismos y sus características pueden variar, si se dan las condiciones óptimas de humedad, temperatura, acidez, oxígeno, alimento y tiempo ellos crecerán y se multiplicarán muy rápido.</a:t>
            </a:r>
          </a:p>
          <a:p>
            <a:r>
              <a:rPr lang="es-ES" dirty="0"/>
              <a:t> </a:t>
            </a:r>
          </a:p>
          <a:p>
            <a:r>
              <a:rPr lang="es-ES" dirty="0"/>
              <a:t> Oxígeno: No todos los microorganismos necesitan oxígeno, sin embargo, muchos lo requieren para llevar a cabo respiración aeróbica. </a:t>
            </a:r>
          </a:p>
          <a:p>
            <a:endParaRPr lang="es-ES" dirty="0"/>
          </a:p>
          <a:p>
            <a:r>
              <a:rPr lang="es-ES" dirty="0"/>
              <a:t>Tiempo: Los microorganismos necesitan estar durante algún tiempo en condiciones óptimas para crecer. En el caso de las bacterias, éstas </a:t>
            </a:r>
          </a:p>
          <a:p>
            <a:r>
              <a:rPr lang="es-ES" dirty="0"/>
              <a:t>crecen más rápido.</a:t>
            </a:r>
          </a:p>
          <a:p>
            <a:endParaRPr lang="es-ES" dirty="0"/>
          </a:p>
          <a:p>
            <a:r>
              <a:rPr lang="es-ES" dirty="0"/>
              <a:t>Alimentos: Los microorganismos necesitan nutrientes, específicamente proteínas y carbohidratos.</a:t>
            </a:r>
          </a:p>
          <a:p>
            <a:endParaRPr lang="es-ES" dirty="0"/>
          </a:p>
          <a:p>
            <a:r>
              <a:rPr lang="es-ES" dirty="0"/>
              <a:t> Humedad: La mayor parte necesitan de </a:t>
            </a:r>
          </a:p>
          <a:p>
            <a:r>
              <a:rPr lang="es-ES" dirty="0"/>
              <a:t>agua para crecer</a:t>
            </a:r>
          </a:p>
          <a:p>
            <a:endParaRPr lang="es-ES" dirty="0"/>
          </a:p>
          <a:p>
            <a:r>
              <a:rPr lang="es-ES" dirty="0"/>
              <a:t> Acidez: Los microorganismo que están en los alimentos, generalmente no crecen cuando éstos son muy ácidos o muy alcalinos.</a:t>
            </a:r>
          </a:p>
          <a:p>
            <a:endParaRPr lang="es-ES" dirty="0"/>
          </a:p>
          <a:p>
            <a:r>
              <a:rPr lang="es-ES" dirty="0"/>
              <a:t> Temperatura: La mayoría de los </a:t>
            </a:r>
          </a:p>
          <a:p>
            <a:r>
              <a:rPr lang="es-ES" dirty="0"/>
              <a:t>microorganismos crecen a temperaturas </a:t>
            </a:r>
          </a:p>
          <a:p>
            <a:r>
              <a:rPr lang="es-ES" dirty="0"/>
              <a:t>entre los 5ºC y los 60ºC. </a:t>
            </a:r>
            <a:endParaRPr lang="es-CR" dirty="0"/>
          </a:p>
        </p:txBody>
      </p:sp>
    </p:spTree>
    <p:extLst>
      <p:ext uri="{BB962C8B-B14F-4D97-AF65-F5344CB8AC3E}">
        <p14:creationId xmlns:p14="http://schemas.microsoft.com/office/powerpoint/2010/main" val="555702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86E61A2-B7D4-FC22-35A2-058877342C98}"/>
              </a:ext>
            </a:extLst>
          </p:cNvPr>
          <p:cNvSpPr txBox="1"/>
          <p:nvPr/>
        </p:nvSpPr>
        <p:spPr>
          <a:xfrm>
            <a:off x="642257" y="1251857"/>
            <a:ext cx="8509907" cy="2246769"/>
          </a:xfrm>
          <a:prstGeom prst="rect">
            <a:avLst/>
          </a:prstGeom>
          <a:noFill/>
        </p:spPr>
        <p:txBody>
          <a:bodyPr wrap="square">
            <a:spAutoFit/>
          </a:bodyPr>
          <a:lstStyle/>
          <a:p>
            <a:r>
              <a:rPr lang="es-ES" dirty="0"/>
              <a:t> </a:t>
            </a:r>
            <a:r>
              <a:rPr lang="es-ES" sz="2000" dirty="0"/>
              <a:t>¿Cómo se multiplican?</a:t>
            </a:r>
          </a:p>
          <a:p>
            <a:endParaRPr lang="es-ES" sz="2000" dirty="0"/>
          </a:p>
          <a:p>
            <a:r>
              <a:rPr lang="es-ES" sz="2000" dirty="0"/>
              <a:t> Los microorganismos se pueden reproducir de manera sexual o asexual</a:t>
            </a:r>
          </a:p>
          <a:p>
            <a:r>
              <a:rPr lang="es-ES" sz="2000" dirty="0"/>
              <a:t>En ocasiones el ADN de dos microorganismos se mezclan y un nuevo </a:t>
            </a:r>
          </a:p>
          <a:p>
            <a:r>
              <a:rPr lang="es-ES" sz="2000" dirty="0"/>
              <a:t>microorganismo es creado (reproducción sexual). Por otro lado un </a:t>
            </a:r>
          </a:p>
          <a:p>
            <a:r>
              <a:rPr lang="es-ES" sz="2000" dirty="0"/>
              <a:t>microorganismo se puede dividir en dos piezas idénticas por si </a:t>
            </a:r>
          </a:p>
          <a:p>
            <a:r>
              <a:rPr lang="es-ES" sz="2000" dirty="0"/>
              <a:t>mismo (reproducción asexual), como es el caso de las bacterias</a:t>
            </a:r>
            <a:endParaRPr lang="es-CR" sz="2000" dirty="0"/>
          </a:p>
        </p:txBody>
      </p:sp>
    </p:spTree>
    <p:extLst>
      <p:ext uri="{BB962C8B-B14F-4D97-AF65-F5344CB8AC3E}">
        <p14:creationId xmlns:p14="http://schemas.microsoft.com/office/powerpoint/2010/main" val="343966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F519F31-F23E-C2A3-9A85-598AF6641316}"/>
              </a:ext>
            </a:extLst>
          </p:cNvPr>
          <p:cNvSpPr txBox="1"/>
          <p:nvPr/>
        </p:nvSpPr>
        <p:spPr>
          <a:xfrm>
            <a:off x="337457" y="522515"/>
            <a:ext cx="9285513" cy="5355312"/>
          </a:xfrm>
          <a:prstGeom prst="rect">
            <a:avLst/>
          </a:prstGeom>
          <a:noFill/>
        </p:spPr>
        <p:txBody>
          <a:bodyPr wrap="square">
            <a:spAutoFit/>
          </a:bodyPr>
          <a:lstStyle/>
          <a:p>
            <a:r>
              <a:rPr lang="es-ES" dirty="0"/>
              <a:t> ¿Cuál es la relación de los microorganismos con el ser humano?</a:t>
            </a:r>
          </a:p>
          <a:p>
            <a:r>
              <a:rPr lang="es-ES" dirty="0"/>
              <a:t> Hay MICROORGANISMOS BENEFICIOSOS en la naturaleza.  Son beneficiosos porque no nos causan daño.  Por ejemplo, los microorganismos beneficiosos pueden clasificarse en:</a:t>
            </a:r>
          </a:p>
          <a:p>
            <a:endParaRPr lang="es-ES" dirty="0"/>
          </a:p>
          <a:p>
            <a:r>
              <a:rPr lang="es-ES" dirty="0"/>
              <a:t>Microorganismos benignos: Representan la mayoría de los microorganismos  que se encuentran en el ambiente, son aquéllos con los que convivimos sin producirnos daño a la salud.</a:t>
            </a:r>
          </a:p>
          <a:p>
            <a:endParaRPr lang="es-ES" dirty="0"/>
          </a:p>
          <a:p>
            <a:r>
              <a:rPr lang="es-ES" dirty="0"/>
              <a:t>Microorganismos benéficos: Son aquellos microorganismos que  utilizamos para elaborar alimentos como el queso, el yogurt, el vino, la cerveza y el pan.</a:t>
            </a:r>
          </a:p>
          <a:p>
            <a:endParaRPr lang="es-ES" dirty="0"/>
          </a:p>
          <a:p>
            <a:r>
              <a:rPr lang="es-ES" dirty="0"/>
              <a:t>Microorganismos de deterioro: Alteran y descomponen los alimentos como bacterias</a:t>
            </a:r>
          </a:p>
          <a:p>
            <a:endParaRPr lang="es-ES" dirty="0"/>
          </a:p>
          <a:p>
            <a:r>
              <a:rPr lang="es-ES" dirty="0"/>
              <a:t> Microorganismos patógenos: Nos enferman (bacterias, virus,  . parásitos </a:t>
            </a:r>
          </a:p>
          <a:p>
            <a:r>
              <a:rPr lang="es-ES" dirty="0"/>
              <a:t>y toxinas de hongos).  Las bacterias patógenas pueden causar enfermedades. </a:t>
            </a:r>
          </a:p>
          <a:p>
            <a:r>
              <a:rPr lang="es-ES" dirty="0"/>
              <a:t>Este grupo es muy importante desde el punto de vista de salud pública.</a:t>
            </a:r>
          </a:p>
          <a:p>
            <a:endParaRPr lang="es-ES" dirty="0"/>
          </a:p>
          <a:p>
            <a:endParaRPr lang="es-CR" dirty="0"/>
          </a:p>
        </p:txBody>
      </p:sp>
    </p:spTree>
    <p:extLst>
      <p:ext uri="{BB962C8B-B14F-4D97-AF65-F5344CB8AC3E}">
        <p14:creationId xmlns:p14="http://schemas.microsoft.com/office/powerpoint/2010/main" val="487439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763A588-235A-A03C-2B9B-3DB53AA6388A}"/>
              </a:ext>
            </a:extLst>
          </p:cNvPr>
          <p:cNvSpPr txBox="1"/>
          <p:nvPr/>
        </p:nvSpPr>
        <p:spPr>
          <a:xfrm>
            <a:off x="130630" y="533401"/>
            <a:ext cx="9065078" cy="7294305"/>
          </a:xfrm>
          <a:prstGeom prst="rect">
            <a:avLst/>
          </a:prstGeom>
          <a:noFill/>
        </p:spPr>
        <p:txBody>
          <a:bodyPr wrap="square">
            <a:spAutoFit/>
          </a:bodyPr>
          <a:lstStyle/>
          <a:p>
            <a:r>
              <a:rPr lang="es-ES" dirty="0"/>
              <a:t>Algunos de los principales microorganismos patógenos son:</a:t>
            </a:r>
          </a:p>
          <a:p>
            <a:r>
              <a:rPr lang="es-ES" dirty="0" err="1"/>
              <a:t>Salmonella:Se</a:t>
            </a:r>
            <a:r>
              <a:rPr lang="es-ES" dirty="0"/>
              <a:t> localiza en el intestino humano y animal, </a:t>
            </a:r>
          </a:p>
          <a:p>
            <a:r>
              <a:rPr lang="es-ES" dirty="0"/>
              <a:t>siendo eliminado por las heces. </a:t>
            </a:r>
          </a:p>
          <a:p>
            <a:r>
              <a:rPr lang="es-ES" dirty="0"/>
              <a:t> </a:t>
            </a:r>
            <a:r>
              <a:rPr lang="es-ES" dirty="0" err="1"/>
              <a:t>Staphilococcus:Se</a:t>
            </a:r>
            <a:r>
              <a:rPr lang="es-ES" dirty="0"/>
              <a:t> encuentra principalmente en nariz, </a:t>
            </a:r>
          </a:p>
          <a:p>
            <a:r>
              <a:rPr lang="es-ES" dirty="0"/>
              <a:t>garganta y lesiones cutáneas. </a:t>
            </a:r>
          </a:p>
          <a:p>
            <a:r>
              <a:rPr lang="es-ES" dirty="0"/>
              <a:t> </a:t>
            </a:r>
            <a:r>
              <a:rPr lang="es-ES" dirty="0" err="1"/>
              <a:t>Clostridium</a:t>
            </a:r>
            <a:r>
              <a:rPr lang="es-ES" dirty="0"/>
              <a:t> </a:t>
            </a:r>
            <a:r>
              <a:rPr lang="es-ES" dirty="0" err="1"/>
              <a:t>perfringen:Se</a:t>
            </a:r>
            <a:r>
              <a:rPr lang="es-ES" dirty="0"/>
              <a:t> halla principalmente en el intestino animal </a:t>
            </a:r>
          </a:p>
          <a:p>
            <a:r>
              <a:rPr lang="es-ES" dirty="0"/>
              <a:t>y humano, suelo y polvo. </a:t>
            </a:r>
          </a:p>
          <a:p>
            <a:r>
              <a:rPr lang="es-ES" dirty="0"/>
              <a:t> </a:t>
            </a:r>
            <a:r>
              <a:rPr lang="es-ES" dirty="0" err="1"/>
              <a:t>Clostridium</a:t>
            </a:r>
            <a:r>
              <a:rPr lang="es-ES" dirty="0"/>
              <a:t> </a:t>
            </a:r>
            <a:r>
              <a:rPr lang="es-ES" dirty="0" err="1"/>
              <a:t>botulinum</a:t>
            </a:r>
            <a:r>
              <a:rPr lang="es-ES" dirty="0"/>
              <a:t>: Se encuentra en el suelo, vegetales, carne y </a:t>
            </a:r>
          </a:p>
          <a:p>
            <a:r>
              <a:rPr lang="es-ES" dirty="0"/>
              <a:t>pescado.</a:t>
            </a:r>
          </a:p>
          <a:p>
            <a:r>
              <a:rPr lang="es-ES" dirty="0"/>
              <a:t> </a:t>
            </a:r>
            <a:r>
              <a:rPr lang="es-ES" dirty="0" err="1"/>
              <a:t>Escherichia</a:t>
            </a:r>
            <a:r>
              <a:rPr lang="es-ES" dirty="0"/>
              <a:t> </a:t>
            </a:r>
            <a:r>
              <a:rPr lang="es-ES" dirty="0" err="1"/>
              <a:t>coli</a:t>
            </a:r>
            <a:r>
              <a:rPr lang="es-ES" dirty="0"/>
              <a:t> :Suele vivir en el intestino de los vacunos. La </a:t>
            </a:r>
          </a:p>
          <a:p>
            <a:r>
              <a:rPr lang="es-ES" dirty="0"/>
              <a:t>principal fuente es la carne.</a:t>
            </a:r>
          </a:p>
          <a:p>
            <a:r>
              <a:rPr lang="es-ES" dirty="0" err="1"/>
              <a:t>Listeria:Esta</a:t>
            </a:r>
            <a:r>
              <a:rPr lang="es-ES" dirty="0"/>
              <a:t> bacteria se encentra en la tierra y el agua. </a:t>
            </a:r>
          </a:p>
          <a:p>
            <a:r>
              <a:rPr lang="es-ES" dirty="0" err="1"/>
              <a:t>Shigella</a:t>
            </a:r>
            <a:r>
              <a:rPr lang="es-ES" dirty="0"/>
              <a:t> :Los brotes están asociados con condiciones </a:t>
            </a:r>
          </a:p>
          <a:p>
            <a:r>
              <a:rPr lang="es-ES" dirty="0"/>
              <a:t>sanitarias de clientes, agua y alimentos contaminados.</a:t>
            </a:r>
          </a:p>
          <a:p>
            <a:r>
              <a:rPr lang="es-ES" dirty="0"/>
              <a:t>Vibrio </a:t>
            </a:r>
            <a:r>
              <a:rPr lang="es-ES" dirty="0" err="1"/>
              <a:t>cholerae</a:t>
            </a:r>
            <a:r>
              <a:rPr lang="es-ES" dirty="0"/>
              <a:t>: Esta bacteria vive muy bien en el medio </a:t>
            </a:r>
          </a:p>
          <a:p>
            <a:r>
              <a:rPr lang="es-ES" dirty="0"/>
              <a:t>acuoso y salino. </a:t>
            </a:r>
          </a:p>
          <a:p>
            <a:r>
              <a:rPr lang="es-ES" dirty="0" err="1"/>
              <a:t>Campilobacter</a:t>
            </a:r>
            <a:r>
              <a:rPr lang="es-ES" dirty="0"/>
              <a:t>: Es una bacteria fecal relativamente fácil de </a:t>
            </a:r>
          </a:p>
          <a:p>
            <a:r>
              <a:rPr lang="es-ES" dirty="0"/>
              <a:t>encontrar en el intestino de personas y animales. </a:t>
            </a:r>
          </a:p>
          <a:p>
            <a:r>
              <a:rPr lang="es-ES" dirty="0" err="1"/>
              <a:t>Streptococo:Operarios</a:t>
            </a:r>
            <a:r>
              <a:rPr lang="es-ES" dirty="0"/>
              <a:t> con infecciones por estreptococos </a:t>
            </a:r>
          </a:p>
          <a:p>
            <a:r>
              <a:rPr lang="es-ES" dirty="0"/>
              <a:t>como dolor de garganta. </a:t>
            </a:r>
          </a:p>
          <a:p>
            <a:r>
              <a:rPr lang="es-ES" dirty="0" err="1"/>
              <a:t>Hepatitis:Contaminación</a:t>
            </a:r>
            <a:r>
              <a:rPr lang="es-ES" dirty="0"/>
              <a:t> fecal humana, directa o a </a:t>
            </a:r>
          </a:p>
          <a:p>
            <a:r>
              <a:rPr lang="es-ES" dirty="0"/>
              <a:t>través del agua. </a:t>
            </a:r>
          </a:p>
          <a:p>
            <a:endParaRPr lang="es-ES" dirty="0"/>
          </a:p>
          <a:p>
            <a:endParaRPr lang="es-ES" dirty="0"/>
          </a:p>
          <a:p>
            <a:endParaRPr lang="es-CR" dirty="0"/>
          </a:p>
        </p:txBody>
      </p:sp>
    </p:spTree>
    <p:extLst>
      <p:ext uri="{BB962C8B-B14F-4D97-AF65-F5344CB8AC3E}">
        <p14:creationId xmlns:p14="http://schemas.microsoft.com/office/powerpoint/2010/main" val="1980469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EC9C9B9-5D3A-EC80-2A31-89BFB17B41C8}"/>
              </a:ext>
            </a:extLst>
          </p:cNvPr>
          <p:cNvSpPr txBox="1"/>
          <p:nvPr/>
        </p:nvSpPr>
        <p:spPr>
          <a:xfrm>
            <a:off x="783771" y="609600"/>
            <a:ext cx="8368393" cy="2862322"/>
          </a:xfrm>
          <a:prstGeom prst="rect">
            <a:avLst/>
          </a:prstGeom>
          <a:noFill/>
        </p:spPr>
        <p:txBody>
          <a:bodyPr wrap="square">
            <a:spAutoFit/>
          </a:bodyPr>
          <a:lstStyle/>
          <a:p>
            <a:r>
              <a:rPr lang="es-ES" dirty="0" err="1"/>
              <a:t>Cistercosis</a:t>
            </a:r>
            <a:r>
              <a:rPr lang="es-ES" dirty="0"/>
              <a:t>:</a:t>
            </a:r>
          </a:p>
          <a:p>
            <a:r>
              <a:rPr lang="es-ES" dirty="0"/>
              <a:t> El parásito  </a:t>
            </a:r>
            <a:r>
              <a:rPr lang="es-ES" dirty="0" err="1"/>
              <a:t>Taenia</a:t>
            </a:r>
            <a:r>
              <a:rPr lang="es-ES" dirty="0"/>
              <a:t> </a:t>
            </a:r>
            <a:r>
              <a:rPr lang="es-ES" dirty="0" err="1"/>
              <a:t>solium</a:t>
            </a:r>
            <a:r>
              <a:rPr lang="es-ES" dirty="0"/>
              <a:t> es el responsable de </a:t>
            </a:r>
          </a:p>
          <a:p>
            <a:r>
              <a:rPr lang="es-ES" dirty="0"/>
              <a:t>la cisticercosis. </a:t>
            </a:r>
          </a:p>
          <a:p>
            <a:r>
              <a:rPr lang="es-ES" dirty="0" err="1"/>
              <a:t>Basillus</a:t>
            </a:r>
            <a:r>
              <a:rPr lang="es-ES" dirty="0"/>
              <a:t> </a:t>
            </a:r>
            <a:r>
              <a:rPr lang="es-ES" dirty="0" err="1"/>
              <a:t>cereus</a:t>
            </a:r>
            <a:r>
              <a:rPr lang="es-ES" dirty="0"/>
              <a:t>:</a:t>
            </a:r>
          </a:p>
          <a:p>
            <a:r>
              <a:rPr lang="es-ES" dirty="0"/>
              <a:t> Es una bacteria que puede encontrarse con </a:t>
            </a:r>
          </a:p>
          <a:p>
            <a:r>
              <a:rPr lang="es-ES" dirty="0"/>
              <a:t>cierta facilidad en una gran proporción de </a:t>
            </a:r>
          </a:p>
          <a:p>
            <a:r>
              <a:rPr lang="es-ES" dirty="0"/>
              <a:t>alimentos. </a:t>
            </a:r>
          </a:p>
          <a:p>
            <a:r>
              <a:rPr lang="es-ES" dirty="0" err="1"/>
              <a:t>Leptospira</a:t>
            </a:r>
            <a:r>
              <a:rPr lang="es-ES" dirty="0"/>
              <a:t>:</a:t>
            </a:r>
          </a:p>
          <a:p>
            <a:r>
              <a:rPr lang="es-ES" dirty="0"/>
              <a:t> Es una enfermedad transmitida por las ratas y </a:t>
            </a:r>
          </a:p>
          <a:p>
            <a:r>
              <a:rPr lang="es-ES" dirty="0"/>
              <a:t>los ratones. </a:t>
            </a:r>
            <a:endParaRPr lang="es-CR" dirty="0"/>
          </a:p>
        </p:txBody>
      </p:sp>
    </p:spTree>
    <p:extLst>
      <p:ext uri="{BB962C8B-B14F-4D97-AF65-F5344CB8AC3E}">
        <p14:creationId xmlns:p14="http://schemas.microsoft.com/office/powerpoint/2010/main" val="2249953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12F8CE-AE72-5705-2C17-619AAD3A942C}"/>
              </a:ext>
            </a:extLst>
          </p:cNvPr>
          <p:cNvSpPr txBox="1"/>
          <p:nvPr/>
        </p:nvSpPr>
        <p:spPr>
          <a:xfrm>
            <a:off x="424543" y="413658"/>
            <a:ext cx="8727621" cy="4524315"/>
          </a:xfrm>
          <a:prstGeom prst="rect">
            <a:avLst/>
          </a:prstGeom>
          <a:noFill/>
        </p:spPr>
        <p:txBody>
          <a:bodyPr wrap="square">
            <a:spAutoFit/>
          </a:bodyPr>
          <a:lstStyle/>
          <a:p>
            <a:r>
              <a:rPr lang="es-ES" dirty="0"/>
              <a:t>Toxinas en moluscos. Marea Roja. </a:t>
            </a:r>
          </a:p>
          <a:p>
            <a:r>
              <a:rPr lang="es-ES" dirty="0"/>
              <a:t> “Las toxinas que se acumulan en los moluscos son producidas por pequeñas o diminutas plantas, que solo pueden ser vistas con microscopio y se llaman FITOPLANCTON. Este Fitoplancton son pequeños seres vivos que viven o </a:t>
            </a:r>
            <a:r>
              <a:rPr lang="es-ES" dirty="0" err="1"/>
              <a:t>otan</a:t>
            </a:r>
            <a:r>
              <a:rPr lang="es-ES" dirty="0"/>
              <a:t>, se multiplican en el agua de mar. </a:t>
            </a:r>
          </a:p>
          <a:p>
            <a:endParaRPr lang="es-ES" dirty="0"/>
          </a:p>
          <a:p>
            <a:r>
              <a:rPr lang="es-ES" dirty="0"/>
              <a:t>Síntomas Principales: Parálisis, dificultad respiratoria, causa la muerte.</a:t>
            </a:r>
          </a:p>
          <a:p>
            <a:endParaRPr lang="es-ES" dirty="0"/>
          </a:p>
          <a:p>
            <a:r>
              <a:rPr lang="es-ES" dirty="0"/>
              <a:t>MAREA ROJA : Es un fenómeno que se da de forma natural al multiplicarse </a:t>
            </a:r>
          </a:p>
          <a:p>
            <a:r>
              <a:rPr lang="es-ES" dirty="0"/>
              <a:t>las microalgas. La marea roja casi siempre la compone una especie de microalga.</a:t>
            </a:r>
          </a:p>
          <a:p>
            <a:endParaRPr lang="es-ES" dirty="0"/>
          </a:p>
          <a:p>
            <a:r>
              <a:rPr lang="es-ES" dirty="0"/>
              <a:t>APARECE: Por cambios del clima (cantidad de lluvia y por </a:t>
            </a:r>
          </a:p>
          <a:p>
            <a:r>
              <a:rPr lang="es-ES" dirty="0"/>
              <a:t>la cantidad de horas de luz ),Variación en la temperatura y salinidad del mar</a:t>
            </a:r>
          </a:p>
          <a:p>
            <a:r>
              <a:rPr lang="es-ES" dirty="0"/>
              <a:t> Por el exceso de nutrientes (fosfatos).</a:t>
            </a:r>
          </a:p>
          <a:p>
            <a:endParaRPr lang="es-ES" dirty="0"/>
          </a:p>
          <a:p>
            <a:endParaRPr lang="es-CR" dirty="0"/>
          </a:p>
        </p:txBody>
      </p:sp>
    </p:spTree>
    <p:extLst>
      <p:ext uri="{BB962C8B-B14F-4D97-AF65-F5344CB8AC3E}">
        <p14:creationId xmlns:p14="http://schemas.microsoft.com/office/powerpoint/2010/main" val="879090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57C1355-C26E-8495-9823-659CA304D7A9}"/>
              </a:ext>
            </a:extLst>
          </p:cNvPr>
          <p:cNvSpPr txBox="1"/>
          <p:nvPr/>
        </p:nvSpPr>
        <p:spPr>
          <a:xfrm>
            <a:off x="0" y="1443841"/>
            <a:ext cx="9152164" cy="3323987"/>
          </a:xfrm>
          <a:prstGeom prst="rect">
            <a:avLst/>
          </a:prstGeom>
          <a:noFill/>
        </p:spPr>
        <p:txBody>
          <a:bodyPr wrap="square">
            <a:spAutoFit/>
          </a:bodyPr>
          <a:lstStyle/>
          <a:p>
            <a:r>
              <a:rPr lang="es-ES" dirty="0"/>
              <a:t>                             ¿Qué es una enfermedad alimentaria?</a:t>
            </a:r>
          </a:p>
          <a:p>
            <a:endParaRPr lang="es-ES" dirty="0"/>
          </a:p>
          <a:p>
            <a:endParaRPr lang="es-ES" dirty="0"/>
          </a:p>
          <a:p>
            <a:endParaRPr lang="es-ES" dirty="0"/>
          </a:p>
          <a:p>
            <a:r>
              <a:rPr lang="es-ES" sz="2000" dirty="0"/>
              <a:t>  Las Enfermedades Transmitidas por Alimentos (ETA) son aquellas que se </a:t>
            </a:r>
          </a:p>
          <a:p>
            <a:r>
              <a:rPr lang="es-ES" sz="2000" dirty="0"/>
              <a:t>originan por la ingestión de alimentos contaminados en cantidades </a:t>
            </a:r>
          </a:p>
          <a:p>
            <a:r>
              <a:rPr lang="es-ES" sz="2000" dirty="0"/>
              <a:t>su clientes para afectar la salud de la persona consumidora.</a:t>
            </a:r>
          </a:p>
          <a:p>
            <a:r>
              <a:rPr lang="es-ES" sz="2000" dirty="0"/>
              <a:t> Los síntomas que se pueden presentar varían de acuerdo con la persona </a:t>
            </a:r>
          </a:p>
          <a:p>
            <a:r>
              <a:rPr lang="es-ES" sz="2000" dirty="0"/>
              <a:t>consumidora, la cantidad de alimento contaminado ingerido y al tipo de </a:t>
            </a:r>
          </a:p>
          <a:p>
            <a:r>
              <a:rPr lang="es-ES" sz="2000" dirty="0"/>
              <a:t>peligro presente en el alimento.</a:t>
            </a:r>
          </a:p>
          <a:p>
            <a:r>
              <a:rPr lang="es-ES" dirty="0"/>
              <a:t> </a:t>
            </a:r>
            <a:endParaRPr lang="es-CR" dirty="0"/>
          </a:p>
        </p:txBody>
      </p:sp>
    </p:spTree>
    <p:extLst>
      <p:ext uri="{BB962C8B-B14F-4D97-AF65-F5344CB8AC3E}">
        <p14:creationId xmlns:p14="http://schemas.microsoft.com/office/powerpoint/2010/main" val="3772066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1ED4E52-7BDD-8BE9-0ED9-FCF77E2C7173}"/>
              </a:ext>
            </a:extLst>
          </p:cNvPr>
          <p:cNvSpPr txBox="1"/>
          <p:nvPr/>
        </p:nvSpPr>
        <p:spPr>
          <a:xfrm>
            <a:off x="87086" y="511629"/>
            <a:ext cx="9065078" cy="6186309"/>
          </a:xfrm>
          <a:prstGeom prst="rect">
            <a:avLst/>
          </a:prstGeom>
          <a:noFill/>
        </p:spPr>
        <p:txBody>
          <a:bodyPr wrap="square">
            <a:spAutoFit/>
          </a:bodyPr>
          <a:lstStyle/>
          <a:p>
            <a:r>
              <a:rPr lang="es-ES" dirty="0"/>
              <a:t>                        ¿Cómo SE CLASIFICAN enfermedades alimentarias?</a:t>
            </a:r>
          </a:p>
          <a:p>
            <a:r>
              <a:rPr lang="es-ES" dirty="0"/>
              <a:t>INFECCIONES ALIMENTARIAS: Consumo de alimentos con microrganismos patógenos.</a:t>
            </a:r>
          </a:p>
          <a:p>
            <a:r>
              <a:rPr lang="es-ES" dirty="0"/>
              <a:t>INTOXICACIONES ALIME4NYTARIAS: Consumo alimento contaminado con toxinas sustancias toxicas</a:t>
            </a:r>
          </a:p>
          <a:p>
            <a:r>
              <a:rPr lang="es-ES" dirty="0"/>
              <a:t>PARASITOS: infección causada por protozoarios y lombrices intestinales .</a:t>
            </a:r>
          </a:p>
          <a:p>
            <a:endParaRPr lang="es-ES" dirty="0"/>
          </a:p>
          <a:p>
            <a:r>
              <a:rPr lang="es-ES" dirty="0"/>
              <a:t>                                                     SINTOMAS</a:t>
            </a:r>
          </a:p>
          <a:p>
            <a:r>
              <a:rPr lang="es-ES" dirty="0"/>
              <a:t>Dolor de estomago, diarrea, nauseas ,fiebre ,dolor de cabeza y cuerpo.</a:t>
            </a:r>
          </a:p>
          <a:p>
            <a:endParaRPr lang="es-ES" dirty="0"/>
          </a:p>
          <a:p>
            <a:r>
              <a:rPr lang="es-ES" dirty="0"/>
              <a:t>POBLACION EN RIESGO:</a:t>
            </a:r>
          </a:p>
          <a:p>
            <a:r>
              <a:rPr lang="es-ES" dirty="0"/>
              <a:t>Niños y niñas ,personas con bajas defensas ,personas adultas mayores y mujeres embarazadas.</a:t>
            </a:r>
          </a:p>
          <a:p>
            <a:endParaRPr lang="es-ES" dirty="0"/>
          </a:p>
          <a:p>
            <a:endParaRPr lang="es-ES" dirty="0"/>
          </a:p>
          <a:p>
            <a:r>
              <a:rPr lang="es-ES" dirty="0"/>
              <a:t>Casi todas las enfermedades alimentarias están relacionadas a tres errores en la manipulación de </a:t>
            </a:r>
          </a:p>
          <a:p>
            <a:r>
              <a:rPr lang="es-ES" dirty="0"/>
              <a:t>alimentos:</a:t>
            </a:r>
          </a:p>
          <a:p>
            <a:r>
              <a:rPr lang="es-ES" dirty="0"/>
              <a:t> • Abuso de tiempo y temperatura</a:t>
            </a:r>
          </a:p>
          <a:p>
            <a:r>
              <a:rPr lang="es-ES" dirty="0"/>
              <a:t> • Mala higiene personal y lavado de manos ineficiente</a:t>
            </a:r>
          </a:p>
          <a:p>
            <a:r>
              <a:rPr lang="es-ES" dirty="0"/>
              <a:t> .Contaminación cruzada.</a:t>
            </a:r>
          </a:p>
          <a:p>
            <a:endParaRPr lang="es-ES" dirty="0"/>
          </a:p>
          <a:p>
            <a:endParaRPr lang="es-ES" dirty="0"/>
          </a:p>
        </p:txBody>
      </p:sp>
    </p:spTree>
    <p:extLst>
      <p:ext uri="{BB962C8B-B14F-4D97-AF65-F5344CB8AC3E}">
        <p14:creationId xmlns:p14="http://schemas.microsoft.com/office/powerpoint/2010/main" val="3685848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32BEF41-896E-424A-D93A-FD9E1BDE7783}"/>
              </a:ext>
            </a:extLst>
          </p:cNvPr>
          <p:cNvSpPr txBox="1"/>
          <p:nvPr/>
        </p:nvSpPr>
        <p:spPr>
          <a:xfrm>
            <a:off x="337457" y="511629"/>
            <a:ext cx="8814707" cy="4154984"/>
          </a:xfrm>
          <a:prstGeom prst="rect">
            <a:avLst/>
          </a:prstGeom>
          <a:noFill/>
        </p:spPr>
        <p:txBody>
          <a:bodyPr wrap="square">
            <a:spAutoFit/>
          </a:bodyPr>
          <a:lstStyle/>
          <a:p>
            <a:r>
              <a:rPr lang="es-ES" sz="2400" dirty="0"/>
              <a:t>¿Cómo podemos prevenir las enfermedades alimentarias? </a:t>
            </a:r>
          </a:p>
          <a:p>
            <a:endParaRPr lang="es-ES" sz="2400" dirty="0"/>
          </a:p>
          <a:p>
            <a:endParaRPr lang="es-ES" sz="2400" dirty="0"/>
          </a:p>
          <a:p>
            <a:endParaRPr lang="es-ES" sz="2400" dirty="0"/>
          </a:p>
          <a:p>
            <a:r>
              <a:rPr lang="es-ES" sz="2400" dirty="0"/>
              <a:t>Usted ya debe saber que las enfermedades alimentarias son causadas por microorganismos </a:t>
            </a:r>
          </a:p>
          <a:p>
            <a:r>
              <a:rPr lang="es-ES" sz="2400" dirty="0"/>
              <a:t>patógenos, los cuales a pesar de que no podemos ver, están en todas partes.  </a:t>
            </a:r>
          </a:p>
          <a:p>
            <a:r>
              <a:rPr lang="es-ES" sz="2400" dirty="0"/>
              <a:t>La tarea de prevención no es nada fácil, porque tenemos que luchar contra algo que no vemos y </a:t>
            </a:r>
          </a:p>
          <a:p>
            <a:r>
              <a:rPr lang="es-ES" sz="2400" dirty="0"/>
              <a:t>que además nos puede causar daño.</a:t>
            </a:r>
            <a:endParaRPr lang="es-CR" sz="2400" dirty="0"/>
          </a:p>
        </p:txBody>
      </p:sp>
    </p:spTree>
    <p:extLst>
      <p:ext uri="{BB962C8B-B14F-4D97-AF65-F5344CB8AC3E}">
        <p14:creationId xmlns:p14="http://schemas.microsoft.com/office/powerpoint/2010/main" val="2940315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B9BBD5-C7E0-68AF-D119-AFC667D8447B}"/>
              </a:ext>
            </a:extLst>
          </p:cNvPr>
          <p:cNvSpPr txBox="1"/>
          <p:nvPr/>
        </p:nvSpPr>
        <p:spPr>
          <a:xfrm>
            <a:off x="293914" y="348344"/>
            <a:ext cx="8858250" cy="5632311"/>
          </a:xfrm>
          <a:prstGeom prst="rect">
            <a:avLst/>
          </a:prstGeom>
          <a:noFill/>
        </p:spPr>
        <p:txBody>
          <a:bodyPr wrap="square">
            <a:spAutoFit/>
          </a:bodyPr>
          <a:lstStyle/>
          <a:p>
            <a:endParaRPr lang="es-ES" dirty="0"/>
          </a:p>
          <a:p>
            <a:r>
              <a:rPr lang="es-ES" dirty="0"/>
              <a:t>HIPERSENSILILIDAD DE ALIMENTOS:</a:t>
            </a:r>
          </a:p>
          <a:p>
            <a:endParaRPr lang="es-ES" dirty="0"/>
          </a:p>
          <a:p>
            <a:r>
              <a:rPr lang="es-ES" dirty="0"/>
              <a:t>Los alimentos asociados a la hipersensibilidad se conocen como ALERGENOS</a:t>
            </a:r>
          </a:p>
          <a:p>
            <a:r>
              <a:rPr lang="es-ES" dirty="0"/>
              <a:t> Una vez que se diagnostica una hipersensibilidad  no hay medicamento que la haga desaparecer. </a:t>
            </a:r>
          </a:p>
          <a:p>
            <a:r>
              <a:rPr lang="es-ES" dirty="0"/>
              <a:t>Por lo anterior no se debe probar, tocar u oler los alimentos a los cuales se les tiene </a:t>
            </a:r>
          </a:p>
          <a:p>
            <a:r>
              <a:rPr lang="es-ES" dirty="0"/>
              <a:t>hipersensibilidad. Es importante recordar que en los alimentos procesados se pueden encontrar </a:t>
            </a:r>
          </a:p>
          <a:p>
            <a:r>
              <a:rPr lang="es-ES" dirty="0"/>
              <a:t>ingredientes alérgenos, por esto se recomienda leer las etiquetas.</a:t>
            </a:r>
          </a:p>
          <a:p>
            <a:r>
              <a:rPr lang="es-ES" dirty="0"/>
              <a:t> La gran mayoría de las hipersensibilidades se dan por el consumo de 8 alimentos:</a:t>
            </a:r>
          </a:p>
          <a:p>
            <a:endParaRPr lang="es-ES" dirty="0"/>
          </a:p>
          <a:p>
            <a:pPr marL="342900" indent="-342900">
              <a:buAutoNum type="arabicPeriod"/>
            </a:pPr>
            <a:r>
              <a:rPr lang="es-ES" dirty="0"/>
              <a:t>Huevo </a:t>
            </a:r>
          </a:p>
          <a:p>
            <a:pPr marL="342900" indent="-342900">
              <a:buAutoNum type="arabicPeriod"/>
            </a:pPr>
            <a:r>
              <a:rPr lang="es-ES" dirty="0"/>
              <a:t>Maní</a:t>
            </a:r>
          </a:p>
          <a:p>
            <a:pPr marL="342900" indent="-342900">
              <a:buAutoNum type="arabicPeriod"/>
            </a:pPr>
            <a:r>
              <a:rPr lang="es-ES" dirty="0"/>
              <a:t>Nueces de árbol (almendras, nueces de Brasil, pistachos, nuez, avellana y coco.</a:t>
            </a:r>
          </a:p>
          <a:p>
            <a:r>
              <a:rPr lang="pt-BR" dirty="0"/>
              <a:t>4. Pescado</a:t>
            </a:r>
          </a:p>
          <a:p>
            <a:r>
              <a:rPr lang="pt-BR" dirty="0"/>
              <a:t>5.Mariscos</a:t>
            </a:r>
          </a:p>
          <a:p>
            <a:r>
              <a:rPr lang="pt-BR" dirty="0"/>
              <a:t>6. Soya</a:t>
            </a:r>
          </a:p>
          <a:p>
            <a:r>
              <a:rPr lang="pt-BR" dirty="0"/>
              <a:t>7. Proteína de trigo (Glúten</a:t>
            </a:r>
          </a:p>
          <a:p>
            <a:r>
              <a:rPr lang="pt-BR" dirty="0"/>
              <a:t>8.leche.</a:t>
            </a:r>
            <a:endParaRPr lang="es-CR" dirty="0"/>
          </a:p>
        </p:txBody>
      </p:sp>
    </p:spTree>
    <p:extLst>
      <p:ext uri="{BB962C8B-B14F-4D97-AF65-F5344CB8AC3E}">
        <p14:creationId xmlns:p14="http://schemas.microsoft.com/office/powerpoint/2010/main" val="93043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C73F199-4270-C766-59D1-2F4CD2F9B94C}"/>
              </a:ext>
            </a:extLst>
          </p:cNvPr>
          <p:cNvSpPr txBox="1"/>
          <p:nvPr/>
        </p:nvSpPr>
        <p:spPr>
          <a:xfrm>
            <a:off x="500743" y="2274838"/>
            <a:ext cx="9220200" cy="1754326"/>
          </a:xfrm>
          <a:prstGeom prst="rect">
            <a:avLst/>
          </a:prstGeom>
          <a:noFill/>
        </p:spPr>
        <p:txBody>
          <a:bodyPr wrap="square">
            <a:spAutoFit/>
          </a:bodyPr>
          <a:lstStyle/>
          <a:p>
            <a:r>
              <a:rPr lang="es-ES" dirty="0"/>
              <a:t>Legislación y personas responsables </a:t>
            </a:r>
          </a:p>
          <a:p>
            <a:r>
              <a:rPr lang="es-ES" dirty="0"/>
              <a:t>en la Inocuidad de Alimentos:</a:t>
            </a:r>
          </a:p>
          <a:p>
            <a:endParaRPr lang="es-ES" dirty="0"/>
          </a:p>
          <a:p>
            <a:r>
              <a:rPr lang="es-ES" dirty="0"/>
              <a:t> Objetivo: Describir la responsabilidad de las diferentes personas involucradas en el aseguramiento de la inocuidad alimentaria, determinando la importancia del </a:t>
            </a:r>
          </a:p>
          <a:p>
            <a:r>
              <a:rPr lang="es-ES" dirty="0"/>
              <a:t>cumplimiento de sus obligaciones durante la manipulación de los alimentos.</a:t>
            </a:r>
          </a:p>
        </p:txBody>
      </p:sp>
    </p:spTree>
    <p:extLst>
      <p:ext uri="{BB962C8B-B14F-4D97-AF65-F5344CB8AC3E}">
        <p14:creationId xmlns:p14="http://schemas.microsoft.com/office/powerpoint/2010/main" val="648536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F165EFC-0841-F3BA-D816-A44FF04B8906}"/>
              </a:ext>
            </a:extLst>
          </p:cNvPr>
          <p:cNvSpPr txBox="1"/>
          <p:nvPr/>
        </p:nvSpPr>
        <p:spPr>
          <a:xfrm>
            <a:off x="762000" y="718457"/>
            <a:ext cx="8390164" cy="4801314"/>
          </a:xfrm>
          <a:prstGeom prst="rect">
            <a:avLst/>
          </a:prstGeom>
          <a:noFill/>
        </p:spPr>
        <p:txBody>
          <a:bodyPr wrap="square">
            <a:spAutoFit/>
          </a:bodyPr>
          <a:lstStyle/>
          <a:p>
            <a:r>
              <a:rPr lang="es-ES" dirty="0"/>
              <a:t> capitulo 2 respuesta corta.  </a:t>
            </a:r>
          </a:p>
          <a:p>
            <a:r>
              <a:rPr lang="es-ES" dirty="0"/>
              <a:t>1. Indique qué son los microorganismos. </a:t>
            </a:r>
          </a:p>
          <a:p>
            <a:r>
              <a:rPr lang="es-ES" dirty="0"/>
              <a:t>__________________________________________________________________</a:t>
            </a:r>
          </a:p>
          <a:p>
            <a:r>
              <a:rPr lang="es-ES" dirty="0"/>
              <a:t> ____________________________________________________________ </a:t>
            </a:r>
          </a:p>
          <a:p>
            <a:r>
              <a:rPr lang="es-ES" dirty="0"/>
              <a:t>2. Anote las condiciones que favorecen el crecimiento de los microorganismos.  </a:t>
            </a:r>
          </a:p>
          <a:p>
            <a:r>
              <a:rPr lang="es-ES" dirty="0"/>
              <a:t>1._________________     2. _________________    3. _________________  </a:t>
            </a:r>
          </a:p>
          <a:p>
            <a:r>
              <a:rPr lang="es-ES" dirty="0"/>
              <a:t>4._________________     5. __________________   6. ________________ </a:t>
            </a:r>
          </a:p>
          <a:p>
            <a:r>
              <a:rPr lang="es-ES" dirty="0"/>
              <a:t>3. ¿Qué es una enfermedad alimentaria?  </a:t>
            </a:r>
          </a:p>
          <a:p>
            <a:r>
              <a:rPr lang="es-ES" dirty="0"/>
              <a:t>__________________________________________________________________</a:t>
            </a:r>
          </a:p>
          <a:p>
            <a:r>
              <a:rPr lang="es-ES" dirty="0"/>
              <a:t> ____________________________________________________________ </a:t>
            </a:r>
          </a:p>
          <a:p>
            <a:r>
              <a:rPr lang="es-ES" dirty="0"/>
              <a:t>4. ¿Qué síntomas producen las enfermedades alimentarias?  </a:t>
            </a:r>
          </a:p>
          <a:p>
            <a:r>
              <a:rPr lang="es-ES" dirty="0"/>
              <a:t>1._________________     2. _________________    3. _________________  </a:t>
            </a:r>
          </a:p>
          <a:p>
            <a:r>
              <a:rPr lang="es-ES" dirty="0"/>
              <a:t>4._________________     5. _________________    6. _________________ </a:t>
            </a:r>
          </a:p>
          <a:p>
            <a:r>
              <a:rPr lang="es-ES" dirty="0"/>
              <a:t>5. Indique cuáles son las poblaciones susceptibles a las enfermedades </a:t>
            </a:r>
          </a:p>
          <a:p>
            <a:r>
              <a:rPr lang="es-ES" dirty="0"/>
              <a:t>alimentarias (población de riesgo) </a:t>
            </a:r>
          </a:p>
          <a:p>
            <a:r>
              <a:rPr lang="es-ES" dirty="0"/>
              <a:t>1._________________     2. _________________    3. __________________  </a:t>
            </a:r>
          </a:p>
          <a:p>
            <a:r>
              <a:rPr lang="es-ES" dirty="0"/>
              <a:t>4. __________________</a:t>
            </a:r>
            <a:endParaRPr lang="es-CR" dirty="0"/>
          </a:p>
        </p:txBody>
      </p:sp>
    </p:spTree>
    <p:extLst>
      <p:ext uri="{BB962C8B-B14F-4D97-AF65-F5344CB8AC3E}">
        <p14:creationId xmlns:p14="http://schemas.microsoft.com/office/powerpoint/2010/main" val="3431788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376C973-C333-5C96-2B6B-AF35494BCB6E}"/>
              </a:ext>
            </a:extLst>
          </p:cNvPr>
          <p:cNvSpPr txBox="1"/>
          <p:nvPr/>
        </p:nvSpPr>
        <p:spPr>
          <a:xfrm>
            <a:off x="457200" y="381000"/>
            <a:ext cx="8694964" cy="5355312"/>
          </a:xfrm>
          <a:prstGeom prst="rect">
            <a:avLst/>
          </a:prstGeom>
          <a:noFill/>
        </p:spPr>
        <p:txBody>
          <a:bodyPr wrap="square">
            <a:spAutoFit/>
          </a:bodyPr>
          <a:lstStyle/>
          <a:p>
            <a:r>
              <a:rPr lang="es-ES" dirty="0"/>
              <a:t>CAPITULO 3</a:t>
            </a:r>
          </a:p>
          <a:p>
            <a:r>
              <a:rPr lang="es-ES" dirty="0"/>
              <a:t>ALIMENTO ALTERADO</a:t>
            </a:r>
          </a:p>
          <a:p>
            <a:endParaRPr lang="es-ES" dirty="0"/>
          </a:p>
          <a:p>
            <a:r>
              <a:rPr lang="es-ES" dirty="0"/>
              <a:t>Se dice que un alimento está alterado si:  </a:t>
            </a:r>
          </a:p>
          <a:p>
            <a:r>
              <a:rPr lang="es-ES" dirty="0"/>
              <a:t> Tiene mala apariencia.</a:t>
            </a:r>
          </a:p>
          <a:p>
            <a:r>
              <a:rPr lang="es-ES" dirty="0"/>
              <a:t> Sus características normales han variado, como su sabor, color, olor.</a:t>
            </a:r>
          </a:p>
          <a:p>
            <a:r>
              <a:rPr lang="es-ES" dirty="0"/>
              <a:t> ¡Un alimento alterado no necesariamente es un alimento no inocuo!</a:t>
            </a:r>
          </a:p>
          <a:p>
            <a:r>
              <a:rPr lang="es-ES" dirty="0"/>
              <a:t> Los alimentos pueden deteriorarse tanto por Factores internos como por Factores externos.</a:t>
            </a:r>
          </a:p>
          <a:p>
            <a:endParaRPr lang="es-ES" dirty="0"/>
          </a:p>
          <a:p>
            <a:r>
              <a:rPr lang="es-ES" dirty="0"/>
              <a:t>- Por ejemplo el proceso de maduración en frutas, lo cual es normal porque algunas frutas una vez que son cosechadas siguen con su proceso de respiración, el cual las hace madurar, este proceso conlleva una serie de reacciones bioquímicas internas que a la vez las hace más susceptibles al deterioro.</a:t>
            </a:r>
          </a:p>
          <a:p>
            <a:r>
              <a:rPr lang="es-ES" dirty="0"/>
              <a:t>-Además, hay otros factores como la actividad del agua en los alimentos,</a:t>
            </a:r>
          </a:p>
          <a:p>
            <a:r>
              <a:rPr lang="es-ES" dirty="0"/>
              <a:t>agua que puede ser utilizada por los microorganismos para el deterioro.</a:t>
            </a:r>
          </a:p>
          <a:p>
            <a:r>
              <a:rPr lang="es-ES" dirty="0"/>
              <a:t> -El pH es una medida de la acidez o alcalinidad de un alimento. Según sea este valor, el alimento puede ser más susceptible al deterioro, entre más ácido menos susceptible al deterioro ejemplo naranjas y limones.</a:t>
            </a:r>
            <a:endParaRPr lang="es-CR" dirty="0"/>
          </a:p>
        </p:txBody>
      </p:sp>
    </p:spTree>
    <p:extLst>
      <p:ext uri="{BB962C8B-B14F-4D97-AF65-F5344CB8AC3E}">
        <p14:creationId xmlns:p14="http://schemas.microsoft.com/office/powerpoint/2010/main" val="1018781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B46930B-3FEE-359F-E3A7-A5C27CDBCFF0}"/>
              </a:ext>
            </a:extLst>
          </p:cNvPr>
          <p:cNvSpPr txBox="1"/>
          <p:nvPr/>
        </p:nvSpPr>
        <p:spPr>
          <a:xfrm>
            <a:off x="272143" y="130629"/>
            <a:ext cx="8708572" cy="5632311"/>
          </a:xfrm>
          <a:prstGeom prst="rect">
            <a:avLst/>
          </a:prstGeom>
          <a:noFill/>
        </p:spPr>
        <p:txBody>
          <a:bodyPr wrap="square">
            <a:spAutoFit/>
          </a:bodyPr>
          <a:lstStyle/>
          <a:p>
            <a:endParaRPr lang="es-ES" sz="2000" dirty="0"/>
          </a:p>
          <a:p>
            <a:endParaRPr lang="es-ES" sz="2000" dirty="0"/>
          </a:p>
          <a:p>
            <a:r>
              <a:rPr lang="es-ES" sz="2000" dirty="0"/>
              <a:t>¿Cómo prevenir la alteración de los alimentos?</a:t>
            </a:r>
          </a:p>
          <a:p>
            <a:endParaRPr lang="es-ES" sz="2000" dirty="0"/>
          </a:p>
          <a:p>
            <a:r>
              <a:rPr lang="es-ES" sz="2000" dirty="0"/>
              <a:t> </a:t>
            </a:r>
          </a:p>
          <a:p>
            <a:r>
              <a:rPr lang="es-ES" sz="2000" dirty="0"/>
              <a:t> Existen otras formas para evitar que los alimentos no se alteren tan rápido,  son los llamados "métodos de conservación".  Gracias a estos métodos el alimento puede mantenerse en buenas condiciones por más tiempo, es decir, su vida útil se prolonga.  Algunos de ellos son:</a:t>
            </a:r>
          </a:p>
          <a:p>
            <a:r>
              <a:rPr lang="es-ES" sz="2000" dirty="0"/>
              <a:t> -Proteja los alimentos contra insectos y roedores.</a:t>
            </a:r>
          </a:p>
          <a:p>
            <a:r>
              <a:rPr lang="es-ES" sz="2000" dirty="0"/>
              <a:t> -Si el alimento es sensible a la luz, protéjalo contra ella.</a:t>
            </a:r>
          </a:p>
          <a:p>
            <a:r>
              <a:rPr lang="es-ES" sz="2000" dirty="0"/>
              <a:t> -Almacene el alimento en sitios con la humedad adecuada.</a:t>
            </a:r>
          </a:p>
          <a:p>
            <a:r>
              <a:rPr lang="es-ES" sz="2000" dirty="0"/>
              <a:t> -No aplique mucho calor, ni mucho frío al alimento, sólo el necesario.</a:t>
            </a:r>
          </a:p>
          <a:p>
            <a:r>
              <a:rPr lang="es-ES" sz="2000" dirty="0"/>
              <a:t> - Controle la maduración de las frutas, consúmalas cuando tengan la madurez que </a:t>
            </a:r>
          </a:p>
          <a:p>
            <a:r>
              <a:rPr lang="es-ES" sz="2000" dirty="0"/>
              <a:t>usted necesita.</a:t>
            </a:r>
          </a:p>
          <a:p>
            <a:r>
              <a:rPr lang="es-ES" sz="2000" dirty="0"/>
              <a:t>- Prepare los alimentos con mucha higiene.</a:t>
            </a:r>
          </a:p>
          <a:p>
            <a:r>
              <a:rPr lang="es-ES" sz="2000" dirty="0"/>
              <a:t>- Mientras más pronto consuma los alimentos, mejor.  Así estará fresco</a:t>
            </a:r>
            <a:endParaRPr lang="es-CR" sz="2000" dirty="0"/>
          </a:p>
        </p:txBody>
      </p:sp>
    </p:spTree>
    <p:extLst>
      <p:ext uri="{BB962C8B-B14F-4D97-AF65-F5344CB8AC3E}">
        <p14:creationId xmlns:p14="http://schemas.microsoft.com/office/powerpoint/2010/main" val="3040464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C3C20F4-98EF-D02C-AE63-196DCBA1E49E}"/>
              </a:ext>
            </a:extLst>
          </p:cNvPr>
          <p:cNvSpPr txBox="1"/>
          <p:nvPr/>
        </p:nvSpPr>
        <p:spPr>
          <a:xfrm>
            <a:off x="413657" y="239486"/>
            <a:ext cx="8738507" cy="5632311"/>
          </a:xfrm>
          <a:prstGeom prst="rect">
            <a:avLst/>
          </a:prstGeom>
          <a:noFill/>
        </p:spPr>
        <p:txBody>
          <a:bodyPr wrap="square">
            <a:spAutoFit/>
          </a:bodyPr>
          <a:lstStyle/>
          <a:p>
            <a:r>
              <a:rPr lang="es-ES" dirty="0"/>
              <a:t>Refrigeración  </a:t>
            </a:r>
          </a:p>
          <a:p>
            <a:r>
              <a:rPr lang="es-ES" dirty="0"/>
              <a:t>Es un método de conservación a corto plazo, por días o semanas, dependiendo de la naturaleza y el estado higiénico del producto.  La temperatura ideal de refrigeración es entre los 0°C y 5°C, donde el producto se mantiene fresco y se retarda la multiplicación de la mayoría de los microorganismos, especialmente los </a:t>
            </a:r>
          </a:p>
          <a:p>
            <a:r>
              <a:rPr lang="es-ES" dirty="0"/>
              <a:t>patógenos.  Este método se usa cuando el producto se va a consumir rápido. Para refrigerar existen equipos como: cámaras de refrigeración, refrigeradoras </a:t>
            </a:r>
            <a:r>
              <a:rPr lang="es-ES" dirty="0" err="1"/>
              <a:t>ycuartos</a:t>
            </a:r>
            <a:r>
              <a:rPr lang="es-ES" dirty="0"/>
              <a:t> fríos. </a:t>
            </a:r>
          </a:p>
          <a:p>
            <a:r>
              <a:rPr lang="es-ES" dirty="0"/>
              <a:t>Estos equipos deben contar con un termómetro visible o un dispositivo de registro de temperatura funcionando y en buen estado.</a:t>
            </a:r>
          </a:p>
          <a:p>
            <a:endParaRPr lang="es-ES" dirty="0"/>
          </a:p>
          <a:p>
            <a:r>
              <a:rPr lang="es-ES" dirty="0"/>
              <a:t>Congelación</a:t>
            </a:r>
          </a:p>
          <a:p>
            <a:r>
              <a:rPr lang="es-ES" dirty="0"/>
              <a:t> No elimina los microorganismos, sin embargo algunas bacterias y parásitos mueren durante la congelación al romperse su estructura celular.  Es importante saber que la congelación detiene la multiplicación de los microorganismos.  Se considera congelación cuando la temperatura es de 0ºC o menor.  Idealmente la temperatura </a:t>
            </a:r>
          </a:p>
          <a:p>
            <a:r>
              <a:rPr lang="es-ES" dirty="0"/>
              <a:t>de congelación debe alcanzar los -18ºC en el menor tiempo posible, para mantener las características sensoriales del alimento, una vez que éste se descongela. Estos equipos deben contar con un termómetro visible o un dispositivo de registro de temperatura funcionando y en buen estado.</a:t>
            </a:r>
            <a:endParaRPr lang="es-CR" dirty="0"/>
          </a:p>
        </p:txBody>
      </p:sp>
    </p:spTree>
    <p:extLst>
      <p:ext uri="{BB962C8B-B14F-4D97-AF65-F5344CB8AC3E}">
        <p14:creationId xmlns:p14="http://schemas.microsoft.com/office/powerpoint/2010/main" val="2008967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9DD20F7-968B-B009-4021-32B650F8E4B8}"/>
              </a:ext>
            </a:extLst>
          </p:cNvPr>
          <p:cNvSpPr txBox="1"/>
          <p:nvPr/>
        </p:nvSpPr>
        <p:spPr>
          <a:xfrm>
            <a:off x="816429" y="1166842"/>
            <a:ext cx="8716735" cy="4524315"/>
          </a:xfrm>
          <a:prstGeom prst="rect">
            <a:avLst/>
          </a:prstGeom>
          <a:noFill/>
        </p:spPr>
        <p:txBody>
          <a:bodyPr wrap="square">
            <a:spAutoFit/>
          </a:bodyPr>
          <a:lstStyle/>
          <a:p>
            <a:r>
              <a:rPr lang="es-ES" dirty="0"/>
              <a:t>Capitulo 3 respuesta corta.  </a:t>
            </a:r>
          </a:p>
          <a:p>
            <a:r>
              <a:rPr lang="es-ES" dirty="0"/>
              <a:t>1. Defina el término alimento alterado.  </a:t>
            </a:r>
          </a:p>
          <a:p>
            <a:r>
              <a:rPr lang="es-ES" dirty="0"/>
              <a:t>__________________________________________________________________</a:t>
            </a:r>
          </a:p>
          <a:p>
            <a:r>
              <a:rPr lang="es-ES" dirty="0"/>
              <a:t> ____________________________________________________________ </a:t>
            </a:r>
          </a:p>
          <a:p>
            <a:r>
              <a:rPr lang="es-ES" dirty="0"/>
              <a:t>2. Anote los factores externos que pueden alterar los alimentos. </a:t>
            </a:r>
          </a:p>
          <a:p>
            <a:r>
              <a:rPr lang="es-ES" dirty="0"/>
              <a:t>1._________________     2. _________________    3. _________________  </a:t>
            </a:r>
          </a:p>
          <a:p>
            <a:r>
              <a:rPr lang="es-ES" dirty="0"/>
              <a:t>3. Anote 3 formas de prevención de la alteración de los alimentos.  </a:t>
            </a:r>
          </a:p>
          <a:p>
            <a:r>
              <a:rPr lang="es-ES" dirty="0"/>
              <a:t>1.__________________________________________________________   </a:t>
            </a:r>
          </a:p>
          <a:p>
            <a:r>
              <a:rPr lang="es-ES" dirty="0"/>
              <a:t>2. __________________________________________________________ </a:t>
            </a:r>
          </a:p>
          <a:p>
            <a:r>
              <a:rPr lang="es-ES" dirty="0"/>
              <a:t>3. __________________________________________________________ </a:t>
            </a:r>
          </a:p>
          <a:p>
            <a:r>
              <a:rPr lang="es-ES" dirty="0"/>
              <a:t>4. ¿Cuál es la diferencia entre el método de conservación de refrigeración y el de </a:t>
            </a:r>
          </a:p>
          <a:p>
            <a:r>
              <a:rPr lang="es-ES" dirty="0"/>
              <a:t>congelación?  </a:t>
            </a:r>
          </a:p>
          <a:p>
            <a:r>
              <a:rPr lang="es-ES" dirty="0"/>
              <a:t>__________________________________________________________________</a:t>
            </a:r>
          </a:p>
          <a:p>
            <a:r>
              <a:rPr lang="es-ES" dirty="0"/>
              <a:t> ____________________________________________________________ </a:t>
            </a:r>
          </a:p>
          <a:p>
            <a:r>
              <a:rPr lang="es-ES" dirty="0"/>
              <a:t>5. ¿Cuál es el objetivo principal de los métodos de conservación?  </a:t>
            </a:r>
          </a:p>
          <a:p>
            <a:r>
              <a:rPr lang="es-ES" dirty="0"/>
              <a:t>_________________________________________________________________</a:t>
            </a:r>
            <a:endParaRPr lang="es-CR" dirty="0"/>
          </a:p>
        </p:txBody>
      </p:sp>
    </p:spTree>
    <p:extLst>
      <p:ext uri="{BB962C8B-B14F-4D97-AF65-F5344CB8AC3E}">
        <p14:creationId xmlns:p14="http://schemas.microsoft.com/office/powerpoint/2010/main" val="1517026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ED0D327-AB4C-D958-63C1-7DA0E598D6A4}"/>
              </a:ext>
            </a:extLst>
          </p:cNvPr>
          <p:cNvSpPr txBox="1"/>
          <p:nvPr/>
        </p:nvSpPr>
        <p:spPr>
          <a:xfrm>
            <a:off x="163286" y="217714"/>
            <a:ext cx="8988878" cy="5786199"/>
          </a:xfrm>
          <a:prstGeom prst="rect">
            <a:avLst/>
          </a:prstGeom>
          <a:noFill/>
        </p:spPr>
        <p:txBody>
          <a:bodyPr wrap="square">
            <a:spAutoFit/>
          </a:bodyPr>
          <a:lstStyle/>
          <a:p>
            <a:endParaRPr lang="es-ES" dirty="0"/>
          </a:p>
          <a:p>
            <a:r>
              <a:rPr lang="es-ES" dirty="0"/>
              <a:t>Capitulo 4 </a:t>
            </a:r>
          </a:p>
          <a:p>
            <a:r>
              <a:rPr lang="es-ES" sz="2000" dirty="0"/>
              <a:t>Persona que manipula alimentos e higiene:</a:t>
            </a:r>
          </a:p>
          <a:p>
            <a:r>
              <a:rPr lang="es-ES" sz="2000" dirty="0"/>
              <a:t> </a:t>
            </a:r>
          </a:p>
          <a:p>
            <a:r>
              <a:rPr lang="es-ES" sz="2000" dirty="0"/>
              <a:t> La persona manipuladora de alimentos y la contaminación de los alimentos</a:t>
            </a:r>
          </a:p>
          <a:p>
            <a:r>
              <a:rPr lang="es-ES" sz="2000" dirty="0"/>
              <a:t> Generalmente, las personas manipuladoras de alimentos pueden contaminar los </a:t>
            </a:r>
          </a:p>
          <a:p>
            <a:r>
              <a:rPr lang="es-ES" sz="2000" dirty="0"/>
              <a:t>alimentos si:</a:t>
            </a:r>
          </a:p>
          <a:p>
            <a:r>
              <a:rPr lang="es-ES" sz="2000" dirty="0"/>
              <a:t> Objetivo: </a:t>
            </a:r>
          </a:p>
          <a:p>
            <a:r>
              <a:rPr lang="es-ES" sz="2000" dirty="0"/>
              <a:t>-Explicar la importancia del cumplimiento de las normas de higiene personal, para una posterior aplicación en su puesto de trabajo.</a:t>
            </a:r>
          </a:p>
          <a:p>
            <a:r>
              <a:rPr lang="es-ES" sz="2000" dirty="0"/>
              <a:t>- Muestran o presentan síntomas de una enfermedad alimentaria.</a:t>
            </a:r>
          </a:p>
          <a:p>
            <a:r>
              <a:rPr lang="es-ES" sz="2000" dirty="0"/>
              <a:t>- Tienen heridas infectadas.</a:t>
            </a:r>
          </a:p>
          <a:p>
            <a:r>
              <a:rPr lang="es-ES" sz="2000" dirty="0"/>
              <a:t>-Tocan algo que puedan contaminar las manos y luego los alimentos.</a:t>
            </a:r>
          </a:p>
          <a:p>
            <a:r>
              <a:rPr lang="es-ES" sz="2000" dirty="0"/>
              <a:t>-No cumplen con las normas de higiene establecidas para el manejo de alimentos.</a:t>
            </a:r>
          </a:p>
          <a:p>
            <a:endParaRPr lang="es-ES" dirty="0"/>
          </a:p>
          <a:p>
            <a:endParaRPr lang="es-ES" dirty="0"/>
          </a:p>
          <a:p>
            <a:endParaRPr lang="es-CR" dirty="0"/>
          </a:p>
        </p:txBody>
      </p:sp>
    </p:spTree>
    <p:extLst>
      <p:ext uri="{BB962C8B-B14F-4D97-AF65-F5344CB8AC3E}">
        <p14:creationId xmlns:p14="http://schemas.microsoft.com/office/powerpoint/2010/main" val="4226391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6052ABC-9658-5C3E-FD3E-27E83D849072}"/>
              </a:ext>
            </a:extLst>
          </p:cNvPr>
          <p:cNvSpPr txBox="1"/>
          <p:nvPr/>
        </p:nvSpPr>
        <p:spPr>
          <a:xfrm>
            <a:off x="391887" y="391886"/>
            <a:ext cx="8760278" cy="6740307"/>
          </a:xfrm>
          <a:prstGeom prst="rect">
            <a:avLst/>
          </a:prstGeom>
          <a:noFill/>
        </p:spPr>
        <p:txBody>
          <a:bodyPr wrap="square">
            <a:spAutoFit/>
          </a:bodyPr>
          <a:lstStyle/>
          <a:p>
            <a:r>
              <a:rPr lang="es-ES" dirty="0"/>
              <a:t>NORMAS:</a:t>
            </a:r>
          </a:p>
          <a:p>
            <a:endParaRPr lang="es-ES" dirty="0"/>
          </a:p>
          <a:p>
            <a:r>
              <a:rPr lang="es-ES" dirty="0"/>
              <a:t>A- ROPA U UNIFORME DE TRABAJO : </a:t>
            </a:r>
          </a:p>
          <a:p>
            <a:r>
              <a:rPr lang="es-ES" dirty="0"/>
              <a:t>Use un uniforme limpio al iniciar las labores y manténgalo limpio. Sería bueno que use un delantal de plástico o de tela.</a:t>
            </a:r>
          </a:p>
          <a:p>
            <a:r>
              <a:rPr lang="es-ES" dirty="0"/>
              <a:t>El uniforme debe ser de color claro.</a:t>
            </a:r>
          </a:p>
          <a:p>
            <a:r>
              <a:rPr lang="es-ES" dirty="0"/>
              <a:t>Si su uniforme tiene bolsas no ponga objetos dentro de ellas porque podrían caer en el alimento. </a:t>
            </a:r>
          </a:p>
          <a:p>
            <a:r>
              <a:rPr lang="es-ES" dirty="0"/>
              <a:t>Quítese el delantal cuando deje el área de preparación de alimentos, por ejemplo, cada vez que vaya al baño o cuando va a sacar la basura.</a:t>
            </a:r>
          </a:p>
          <a:p>
            <a:r>
              <a:rPr lang="es-ES" dirty="0"/>
              <a:t> Siempre mantenga sus zapatos limpios. Nunca use zapatos de tela, ni zapatos abiertos como sandalias.  Use zapatos antideslizantes.</a:t>
            </a:r>
          </a:p>
          <a:p>
            <a:r>
              <a:rPr lang="es-ES" dirty="0"/>
              <a:t>Cubra su cabello con redecillas y/o gorros u otra cubierta limpia. Así evitará que caiga algún cabello en el alimento, ya que sería desagradable y antihigiénico encontrar un cabello en la comida.</a:t>
            </a:r>
          </a:p>
          <a:p>
            <a:r>
              <a:rPr lang="es-ES" dirty="0"/>
              <a:t> Quítese las joyas antes de preparar o servir los alimentos o mientras se encuentra en las áreas de preparación o producción de alimentos.  RECUERDE que:</a:t>
            </a:r>
          </a:p>
          <a:p>
            <a:r>
              <a:rPr lang="es-ES" dirty="0"/>
              <a:t> Quítese el maquillaje y no use esmalte en las uñas.  Tampoco se permite el uso de uñas postizas.</a:t>
            </a:r>
          </a:p>
          <a:p>
            <a:r>
              <a:rPr lang="es-ES" dirty="0"/>
              <a:t> a) Las joyas de las manos no pueden ser adecuadamente desinfectadas ya que las </a:t>
            </a:r>
          </a:p>
          <a:p>
            <a:r>
              <a:rPr lang="es-ES" dirty="0"/>
              <a:t>bacterias se pueden esconder debajo y dentro de ellas.</a:t>
            </a:r>
          </a:p>
          <a:p>
            <a:r>
              <a:rPr lang="es-ES" dirty="0"/>
              <a:t> b) Existe el peligro de que partes de las joyas se desprendan y caigan en el producto.</a:t>
            </a:r>
          </a:p>
          <a:p>
            <a:r>
              <a:rPr lang="es-ES" dirty="0"/>
              <a:t> </a:t>
            </a:r>
            <a:endParaRPr lang="es-CR" dirty="0"/>
          </a:p>
        </p:txBody>
      </p:sp>
    </p:spTree>
    <p:extLst>
      <p:ext uri="{BB962C8B-B14F-4D97-AF65-F5344CB8AC3E}">
        <p14:creationId xmlns:p14="http://schemas.microsoft.com/office/powerpoint/2010/main" val="2255816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655D5B-B75F-E573-FFAE-4EEE13FA823A}"/>
              </a:ext>
            </a:extLst>
          </p:cNvPr>
          <p:cNvSpPr txBox="1"/>
          <p:nvPr/>
        </p:nvSpPr>
        <p:spPr>
          <a:xfrm>
            <a:off x="272143" y="391886"/>
            <a:ext cx="8880021" cy="4801314"/>
          </a:xfrm>
          <a:prstGeom prst="rect">
            <a:avLst/>
          </a:prstGeom>
          <a:noFill/>
        </p:spPr>
        <p:txBody>
          <a:bodyPr wrap="square">
            <a:spAutoFit/>
          </a:bodyPr>
          <a:lstStyle/>
          <a:p>
            <a:r>
              <a:rPr lang="es-ES" dirty="0"/>
              <a:t>B-HIGIENE Y CUIDADO DE LAS MANOS:</a:t>
            </a:r>
          </a:p>
          <a:p>
            <a:endParaRPr lang="es-ES" dirty="0"/>
          </a:p>
          <a:p>
            <a:r>
              <a:rPr lang="es-ES" dirty="0"/>
              <a:t>Tenga siempre las manos limpias y desinfectadas, antes de tocar o preparar los </a:t>
            </a:r>
          </a:p>
          <a:p>
            <a:r>
              <a:rPr lang="es-ES" dirty="0"/>
              <a:t>alimentos.  Debemos lavarnos las manos antes de empezar a trabajar.</a:t>
            </a:r>
          </a:p>
          <a:p>
            <a:r>
              <a:rPr lang="es-ES" dirty="0"/>
              <a:t> Mantenga las uñas cortas, limpias y sin esmalte.</a:t>
            </a:r>
          </a:p>
          <a:p>
            <a:r>
              <a:rPr lang="es-ES" dirty="0"/>
              <a:t> Si lleva las manos vendadas debe usar guantes limpios, dedales o cubiertas protectoras para evitar que las vendas caigan dentro del alimento.</a:t>
            </a:r>
          </a:p>
          <a:p>
            <a:r>
              <a:rPr lang="es-ES" dirty="0"/>
              <a:t> Uso de guantes: No deben usarse como sustituto del lavado de manos.  Sólo deben </a:t>
            </a:r>
          </a:p>
          <a:p>
            <a:r>
              <a:rPr lang="es-ES" dirty="0"/>
              <a:t>usarse una vez, deben cambiarse cuando se rompen, antes de comenzar una tarea </a:t>
            </a:r>
          </a:p>
          <a:p>
            <a:r>
              <a:rPr lang="es-ES" dirty="0"/>
              <a:t>diferente y con más frecuencia durante un uso continuo.</a:t>
            </a:r>
          </a:p>
          <a:p>
            <a:r>
              <a:rPr lang="es-ES" dirty="0"/>
              <a:t> Controle el uso de sus manos cuando está preparando alimentos, así se evitarán </a:t>
            </a:r>
          </a:p>
          <a:p>
            <a:r>
              <a:rPr lang="es-ES" dirty="0"/>
              <a:t>prácticas no sanitarias.  Cuando está trabajando con alimentos:</a:t>
            </a:r>
          </a:p>
          <a:p>
            <a:r>
              <a:rPr lang="es-ES" dirty="0"/>
              <a:t> No se rasque la cabeza</a:t>
            </a:r>
          </a:p>
          <a:p>
            <a:r>
              <a:rPr lang="es-ES" dirty="0"/>
              <a:t> No se toque la frente</a:t>
            </a:r>
          </a:p>
          <a:p>
            <a:r>
              <a:rPr lang="es-ES" dirty="0"/>
              <a:t> No se ponga los dedos en las orejas, en la nariz o boca.</a:t>
            </a:r>
          </a:p>
          <a:p>
            <a:r>
              <a:rPr lang="es-ES" dirty="0"/>
              <a:t> No toque objetos que pueden estar contaminados como el basurero, el uniforme o el gorro.</a:t>
            </a:r>
            <a:endParaRPr lang="es-CR" dirty="0"/>
          </a:p>
        </p:txBody>
      </p:sp>
    </p:spTree>
    <p:extLst>
      <p:ext uri="{BB962C8B-B14F-4D97-AF65-F5344CB8AC3E}">
        <p14:creationId xmlns:p14="http://schemas.microsoft.com/office/powerpoint/2010/main" val="3301947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C94B85-BC77-628D-8E34-F121BD21F83F}"/>
              </a:ext>
            </a:extLst>
          </p:cNvPr>
          <p:cNvSpPr txBox="1"/>
          <p:nvPr/>
        </p:nvSpPr>
        <p:spPr>
          <a:xfrm>
            <a:off x="250371" y="1088571"/>
            <a:ext cx="8901793" cy="4524315"/>
          </a:xfrm>
          <a:prstGeom prst="rect">
            <a:avLst/>
          </a:prstGeom>
          <a:noFill/>
        </p:spPr>
        <p:txBody>
          <a:bodyPr wrap="square">
            <a:spAutoFit/>
          </a:bodyPr>
          <a:lstStyle/>
          <a:p>
            <a:r>
              <a:rPr lang="es-ES" dirty="0"/>
              <a:t>C- MANTENER LA LIMPIEZA PERSONAL:</a:t>
            </a:r>
          </a:p>
          <a:p>
            <a:endParaRPr lang="es-ES" dirty="0"/>
          </a:p>
          <a:p>
            <a:r>
              <a:rPr lang="es-ES" dirty="0"/>
              <a:t> Báñese todos los días.  Estar sucios(as) a la hora de manipular alimentos contamina los productos que estamos preparando. </a:t>
            </a:r>
          </a:p>
          <a:p>
            <a:r>
              <a:rPr lang="es-ES" dirty="0"/>
              <a:t>No use ni barba ni patillas.  En caso de que use bigote, recórtelo BIEN.</a:t>
            </a:r>
          </a:p>
          <a:p>
            <a:endParaRPr lang="es-ES" dirty="0"/>
          </a:p>
          <a:p>
            <a:r>
              <a:rPr lang="es-ES" dirty="0"/>
              <a:t>D- OTRAS:</a:t>
            </a:r>
          </a:p>
          <a:p>
            <a:r>
              <a:rPr lang="es-ES" dirty="0"/>
              <a:t> No debe fumar, ni masticar chicle mientras prepara o sirve alimentos.  </a:t>
            </a:r>
          </a:p>
          <a:p>
            <a:r>
              <a:rPr lang="es-ES" dirty="0"/>
              <a:t>En general, no se permite en ninguna área de producción de </a:t>
            </a:r>
          </a:p>
          <a:p>
            <a:r>
              <a:rPr lang="es-ES" dirty="0"/>
              <a:t>alimentos.</a:t>
            </a:r>
          </a:p>
          <a:p>
            <a:r>
              <a:rPr lang="es-ES" dirty="0"/>
              <a:t> Tampoco es permitido comer ni beber mientras se encuentra en las áreas de trabajo (a excepción de los cocineros que prueban la comida </a:t>
            </a:r>
          </a:p>
          <a:p>
            <a:r>
              <a:rPr lang="es-ES" dirty="0"/>
              <a:t>REPORTAR ENFERMEDADES O LESIONES: Si usted tiene una cortadura, herida infectada o presenta algún síntoma de enfermedad alimentaria, informe a su jefatura o supervisor (a) para que lo reasigne a otro puesto en donde no tenga que manipular alimentos.</a:t>
            </a:r>
            <a:endParaRPr lang="es-CR" dirty="0"/>
          </a:p>
        </p:txBody>
      </p:sp>
    </p:spTree>
    <p:extLst>
      <p:ext uri="{BB962C8B-B14F-4D97-AF65-F5344CB8AC3E}">
        <p14:creationId xmlns:p14="http://schemas.microsoft.com/office/powerpoint/2010/main" val="4286745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D1598A6-B3E0-B6C0-0B1F-8DF775FF8BE7}"/>
              </a:ext>
            </a:extLst>
          </p:cNvPr>
          <p:cNvSpPr txBox="1"/>
          <p:nvPr/>
        </p:nvSpPr>
        <p:spPr>
          <a:xfrm>
            <a:off x="457200" y="424543"/>
            <a:ext cx="8694964" cy="4801314"/>
          </a:xfrm>
          <a:prstGeom prst="rect">
            <a:avLst/>
          </a:prstGeom>
          <a:noFill/>
        </p:spPr>
        <p:txBody>
          <a:bodyPr wrap="square">
            <a:spAutoFit/>
          </a:bodyPr>
          <a:lstStyle/>
          <a:p>
            <a:r>
              <a:rPr lang="es-ES" dirty="0"/>
              <a:t>                            Importancia de lavarse las manos :</a:t>
            </a:r>
          </a:p>
          <a:p>
            <a:endParaRPr lang="es-ES" dirty="0"/>
          </a:p>
          <a:p>
            <a:r>
              <a:rPr lang="es-ES" dirty="0"/>
              <a:t> Los microorganismos fecales en los dedos es una de las principales causas de enfermedades alimentarias, por tanto el lavado de manos es el único control para evitarlas.</a:t>
            </a:r>
          </a:p>
          <a:p>
            <a:endParaRPr lang="es-ES" dirty="0"/>
          </a:p>
          <a:p>
            <a:r>
              <a:rPr lang="es-ES" dirty="0"/>
              <a:t>USTED DEBE LAVARSE LAS MANOS:</a:t>
            </a:r>
          </a:p>
          <a:p>
            <a:r>
              <a:rPr lang="es-ES" dirty="0"/>
              <a:t>-Después de tocarse la boca,nariz,ore4jas y cabello.</a:t>
            </a:r>
          </a:p>
          <a:p>
            <a:r>
              <a:rPr lang="es-ES" dirty="0"/>
              <a:t>-después de tocar áreas infectadas y no sanitarias.</a:t>
            </a:r>
          </a:p>
          <a:p>
            <a:r>
              <a:rPr lang="es-ES" dirty="0"/>
              <a:t>-después de toser o destornudar.</a:t>
            </a:r>
          </a:p>
          <a:p>
            <a:r>
              <a:rPr lang="es-ES" dirty="0"/>
              <a:t>-después de tocar equipo y platos sucios</a:t>
            </a:r>
          </a:p>
          <a:p>
            <a:r>
              <a:rPr lang="es-ES" dirty="0"/>
              <a:t>-después de ir al sanitario.</a:t>
            </a:r>
          </a:p>
          <a:p>
            <a:r>
              <a:rPr lang="es-ES" dirty="0"/>
              <a:t>-después de haber trabajado con alimentos crudos.</a:t>
            </a:r>
          </a:p>
          <a:p>
            <a:r>
              <a:rPr lang="es-ES" dirty="0"/>
              <a:t>-después de fumar ,comer y beber.</a:t>
            </a:r>
          </a:p>
          <a:p>
            <a:r>
              <a:rPr lang="es-ES" dirty="0"/>
              <a:t>-antes de volver a las horas de trabajo después de receso.</a:t>
            </a:r>
          </a:p>
          <a:p>
            <a:r>
              <a:rPr lang="es-ES" dirty="0"/>
              <a:t>-cada vez que lo considere necesario.</a:t>
            </a:r>
          </a:p>
          <a:p>
            <a:endParaRPr lang="es-CR" dirty="0"/>
          </a:p>
        </p:txBody>
      </p:sp>
    </p:spTree>
    <p:extLst>
      <p:ext uri="{BB962C8B-B14F-4D97-AF65-F5344CB8AC3E}">
        <p14:creationId xmlns:p14="http://schemas.microsoft.com/office/powerpoint/2010/main" val="343799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8C9F6E-BC1C-8C67-7239-FA0F7B634C8B}"/>
              </a:ext>
            </a:extLst>
          </p:cNvPr>
          <p:cNvSpPr txBox="1"/>
          <p:nvPr/>
        </p:nvSpPr>
        <p:spPr>
          <a:xfrm>
            <a:off x="816429" y="1720840"/>
            <a:ext cx="8654142" cy="4154984"/>
          </a:xfrm>
          <a:prstGeom prst="rect">
            <a:avLst/>
          </a:prstGeom>
          <a:noFill/>
        </p:spPr>
        <p:txBody>
          <a:bodyPr wrap="square">
            <a:spAutoFit/>
          </a:bodyPr>
          <a:lstStyle/>
          <a:p>
            <a:r>
              <a:rPr lang="es-ES" sz="2400" dirty="0"/>
              <a:t>Responsables en la inocuidad alimentaria:</a:t>
            </a:r>
          </a:p>
          <a:p>
            <a:r>
              <a:rPr lang="es-ES" sz="2400" dirty="0"/>
              <a:t> 1.   Autoridades sanitarias</a:t>
            </a:r>
          </a:p>
          <a:p>
            <a:r>
              <a:rPr lang="es-ES" sz="2400" dirty="0"/>
              <a:t> Los casos de enfermedades transmitidas por alimentos es un problema que preocupa a las </a:t>
            </a:r>
          </a:p>
          <a:p>
            <a:r>
              <a:rPr lang="es-ES" sz="2400" dirty="0"/>
              <a:t>autoridades sanitarias.  Ellas funcionan como entes reguladores, por eso como parte de sus </a:t>
            </a:r>
          </a:p>
          <a:p>
            <a:r>
              <a:rPr lang="es-ES" sz="2400" dirty="0"/>
              <a:t>responsabilidades están:</a:t>
            </a:r>
          </a:p>
          <a:p>
            <a:r>
              <a:rPr lang="es-ES" sz="2400" dirty="0"/>
              <a:t> Los alimentos podrán ser inocuos en la medida que se </a:t>
            </a:r>
          </a:p>
          <a:p>
            <a:r>
              <a:rPr lang="es-ES" sz="2400" dirty="0"/>
              <a:t>establezcan controles a lo largo de la cadena alimentaria, es </a:t>
            </a:r>
          </a:p>
          <a:p>
            <a:r>
              <a:rPr lang="es-ES" sz="2400" dirty="0"/>
              <a:t>decir desde el campo hasta la mesa de las personas </a:t>
            </a:r>
          </a:p>
          <a:p>
            <a:r>
              <a:rPr lang="es-ES" sz="2400" dirty="0"/>
              <a:t>consumidoras.</a:t>
            </a:r>
          </a:p>
        </p:txBody>
      </p:sp>
    </p:spTree>
    <p:extLst>
      <p:ext uri="{BB962C8B-B14F-4D97-AF65-F5344CB8AC3E}">
        <p14:creationId xmlns:p14="http://schemas.microsoft.com/office/powerpoint/2010/main" val="2734854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17FF4FE-9CF8-C5CE-10ED-463C0DA73176}"/>
              </a:ext>
            </a:extLst>
          </p:cNvPr>
          <p:cNvPicPr>
            <a:picLocks noChangeAspect="1"/>
          </p:cNvPicPr>
          <p:nvPr/>
        </p:nvPicPr>
        <p:blipFill>
          <a:blip r:embed="rId2"/>
          <a:stretch>
            <a:fillRect/>
          </a:stretch>
        </p:blipFill>
        <p:spPr>
          <a:xfrm>
            <a:off x="1290034" y="348342"/>
            <a:ext cx="6558566" cy="5798378"/>
          </a:xfrm>
          <a:prstGeom prst="rect">
            <a:avLst/>
          </a:prstGeom>
        </p:spPr>
      </p:pic>
    </p:spTree>
    <p:extLst>
      <p:ext uri="{BB962C8B-B14F-4D97-AF65-F5344CB8AC3E}">
        <p14:creationId xmlns:p14="http://schemas.microsoft.com/office/powerpoint/2010/main" val="3840058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18AF11-5D70-D02E-3673-C415D41B156B}"/>
              </a:ext>
            </a:extLst>
          </p:cNvPr>
          <p:cNvSpPr txBox="1"/>
          <p:nvPr/>
        </p:nvSpPr>
        <p:spPr>
          <a:xfrm>
            <a:off x="566057" y="293914"/>
            <a:ext cx="8586107" cy="5632311"/>
          </a:xfrm>
          <a:prstGeom prst="rect">
            <a:avLst/>
          </a:prstGeom>
          <a:noFill/>
        </p:spPr>
        <p:txBody>
          <a:bodyPr wrap="square">
            <a:spAutoFit/>
          </a:bodyPr>
          <a:lstStyle/>
          <a:p>
            <a:r>
              <a:rPr lang="es-ES" dirty="0"/>
              <a:t>ACTIVIDADES DE APRENDIZAJE DEL CAPÍTULO 4 </a:t>
            </a:r>
          </a:p>
          <a:p>
            <a:r>
              <a:rPr lang="es-ES" dirty="0"/>
              <a:t> respuesta corta. </a:t>
            </a:r>
          </a:p>
          <a:p>
            <a:r>
              <a:rPr lang="es-ES" dirty="0"/>
              <a:t>1. ¿por qué es importante cumplir con las normas de higiene personal al manipular </a:t>
            </a:r>
          </a:p>
          <a:p>
            <a:r>
              <a:rPr lang="es-ES" dirty="0"/>
              <a:t>alimentos? </a:t>
            </a:r>
          </a:p>
          <a:p>
            <a:r>
              <a:rPr lang="es-ES" dirty="0"/>
              <a:t>__________________________________________________________________</a:t>
            </a:r>
          </a:p>
          <a:p>
            <a:r>
              <a:rPr lang="es-ES" dirty="0"/>
              <a:t> ____________________________________________________________  </a:t>
            </a:r>
          </a:p>
          <a:p>
            <a:r>
              <a:rPr lang="es-ES" dirty="0"/>
              <a:t>_______________________________________________________________ </a:t>
            </a:r>
          </a:p>
          <a:p>
            <a:r>
              <a:rPr lang="es-ES" dirty="0"/>
              <a:t>2. ¿mencione tres características de la ropa o uniformes de trabajo?  </a:t>
            </a:r>
          </a:p>
          <a:p>
            <a:r>
              <a:rPr lang="es-ES" dirty="0"/>
              <a:t>1.__________________________________________________________   </a:t>
            </a:r>
          </a:p>
          <a:p>
            <a:r>
              <a:rPr lang="es-ES" dirty="0"/>
              <a:t>2. __________________________________________________________ </a:t>
            </a:r>
          </a:p>
          <a:p>
            <a:r>
              <a:rPr lang="es-ES" dirty="0"/>
              <a:t>3. __________________________________________________________ </a:t>
            </a:r>
          </a:p>
          <a:p>
            <a:r>
              <a:rPr lang="es-ES" dirty="0"/>
              <a:t>3. ¿Por qué es importante un lavado adecuado de manos?  </a:t>
            </a:r>
          </a:p>
          <a:p>
            <a:r>
              <a:rPr lang="es-ES" dirty="0"/>
              <a:t>__________________________________________________________________</a:t>
            </a:r>
          </a:p>
          <a:p>
            <a:r>
              <a:rPr lang="es-ES" dirty="0"/>
              <a:t> __________________________________________________________________</a:t>
            </a:r>
          </a:p>
          <a:p>
            <a:r>
              <a:rPr lang="es-ES" dirty="0"/>
              <a:t> _________________________________________________________ </a:t>
            </a:r>
          </a:p>
          <a:p>
            <a:r>
              <a:rPr lang="es-ES" dirty="0"/>
              <a:t>4. ¿En qué momentos es necesario lavarse las manos?  </a:t>
            </a:r>
          </a:p>
          <a:p>
            <a:r>
              <a:rPr lang="es-ES" dirty="0"/>
              <a:t>__________________________________________________________________</a:t>
            </a:r>
          </a:p>
          <a:p>
            <a:r>
              <a:rPr lang="es-ES" dirty="0"/>
              <a:t> __________________________________________________________________</a:t>
            </a:r>
          </a:p>
          <a:p>
            <a:r>
              <a:rPr lang="es-ES" dirty="0"/>
              <a:t> __________________________________________________________________</a:t>
            </a:r>
            <a:endParaRPr lang="es-CR" dirty="0"/>
          </a:p>
        </p:txBody>
      </p:sp>
    </p:spTree>
    <p:extLst>
      <p:ext uri="{BB962C8B-B14F-4D97-AF65-F5344CB8AC3E}">
        <p14:creationId xmlns:p14="http://schemas.microsoft.com/office/powerpoint/2010/main" val="3633771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BD0DDD1-64AA-2827-4E46-338D89D5D6DE}"/>
              </a:ext>
            </a:extLst>
          </p:cNvPr>
          <p:cNvSpPr txBox="1"/>
          <p:nvPr/>
        </p:nvSpPr>
        <p:spPr>
          <a:xfrm>
            <a:off x="141514" y="228600"/>
            <a:ext cx="9010650" cy="6463308"/>
          </a:xfrm>
          <a:prstGeom prst="rect">
            <a:avLst/>
          </a:prstGeom>
          <a:noFill/>
        </p:spPr>
        <p:txBody>
          <a:bodyPr wrap="square">
            <a:spAutoFit/>
          </a:bodyPr>
          <a:lstStyle/>
          <a:p>
            <a:r>
              <a:rPr lang="es-ES" dirty="0"/>
              <a:t>CAPITULO 5 </a:t>
            </a:r>
          </a:p>
          <a:p>
            <a:endParaRPr lang="es-ES" dirty="0"/>
          </a:p>
          <a:p>
            <a:r>
              <a:rPr lang="es-ES" sz="1400" dirty="0"/>
              <a:t>CONTROLES EN LA PRODUCCION DE ALIMENTOS:</a:t>
            </a:r>
          </a:p>
          <a:p>
            <a:endParaRPr lang="es-ES" sz="1400" dirty="0"/>
          </a:p>
          <a:p>
            <a:r>
              <a:rPr lang="es-ES" sz="1400" dirty="0"/>
              <a:t>-Compre sólo a personas proveedoras confiables, responsables y que tengan buena </a:t>
            </a:r>
          </a:p>
          <a:p>
            <a:r>
              <a:rPr lang="es-ES" sz="1400" dirty="0"/>
              <a:t>Reputación, proveedoras y personal las conozcan.</a:t>
            </a:r>
          </a:p>
          <a:p>
            <a:r>
              <a:rPr lang="es-ES" sz="1400" dirty="0"/>
              <a:t> -Inspeccione el lugar en donde se procesan o almacenan los productos que venden </a:t>
            </a:r>
          </a:p>
          <a:p>
            <a:r>
              <a:rPr lang="es-ES" sz="1400" dirty="0"/>
              <a:t>y determine si cumplen con las normas de higiene establecidas.</a:t>
            </a:r>
          </a:p>
          <a:p>
            <a:r>
              <a:rPr lang="es-ES" sz="1400" dirty="0"/>
              <a:t> -Programe las entregas, es preferible que la entrega no se dé durante las horas pico.</a:t>
            </a:r>
          </a:p>
          <a:p>
            <a:r>
              <a:rPr lang="es-ES" sz="1400" dirty="0"/>
              <a:t> -Mantenga las áreas de recibo limpias, ordenadas e iluminadas.</a:t>
            </a:r>
          </a:p>
          <a:p>
            <a:r>
              <a:rPr lang="es-ES" sz="1400" dirty="0"/>
              <a:t> -Monitoree a las personas que hacen la entrega de las materias primas.</a:t>
            </a:r>
          </a:p>
          <a:p>
            <a:r>
              <a:rPr lang="es-ES" sz="1400" dirty="0"/>
              <a:t> -Asegure que las personas que se encargan de recibir la mercadería estén </a:t>
            </a:r>
          </a:p>
          <a:p>
            <a:r>
              <a:rPr lang="es-ES" sz="1400" dirty="0"/>
              <a:t>entrenadas para aceptar o rechazar los productos según especificaciones.</a:t>
            </a:r>
          </a:p>
          <a:p>
            <a:r>
              <a:rPr lang="es-ES" sz="1400" dirty="0"/>
              <a:t> Use termómetros calibrados para verificar la temperatura de las materias primas </a:t>
            </a:r>
          </a:p>
          <a:p>
            <a:r>
              <a:rPr lang="es-ES" sz="1400" dirty="0"/>
              <a:t>que recibe.</a:t>
            </a:r>
          </a:p>
          <a:p>
            <a:r>
              <a:rPr lang="es-ES" sz="1400" dirty="0"/>
              <a:t> -Inspeccione los alimentos inmediatamente y verifique que los productos </a:t>
            </a:r>
          </a:p>
          <a:p>
            <a:r>
              <a:rPr lang="es-ES" sz="1400" dirty="0"/>
              <a:t>entregados vengan etiquetados, así como la temperatura, la apariencia y otras </a:t>
            </a:r>
          </a:p>
          <a:p>
            <a:r>
              <a:rPr lang="es-ES" sz="1400" dirty="0"/>
              <a:t>características que le indiquen que el producto es satisfactorio.</a:t>
            </a:r>
          </a:p>
          <a:p>
            <a:r>
              <a:rPr lang="es-ES" sz="1400" dirty="0"/>
              <a:t>- Marque los productos para almacenar con fecha de recibo o con fecha de entrega. </a:t>
            </a:r>
          </a:p>
          <a:p>
            <a:r>
              <a:rPr lang="es-ES" sz="1400" dirty="0"/>
              <a:t>-Cuando su empresa vaya a realizar las compras de los alimentos que van a ser utilizados como insumos para producir o preparar los alimentos, es recomendable que se lleve a cabo en forma planificada.</a:t>
            </a:r>
          </a:p>
          <a:p>
            <a:endParaRPr lang="es-ES" sz="1400" dirty="0"/>
          </a:p>
          <a:p>
            <a:r>
              <a:rPr lang="es-ES" sz="1400" dirty="0"/>
              <a:t> Algunos aspectos generales que se recomiendan en las </a:t>
            </a:r>
          </a:p>
          <a:p>
            <a:r>
              <a:rPr lang="es-ES" sz="1400" dirty="0"/>
              <a:t>etapas de compra y recibo de alimentos son:</a:t>
            </a:r>
          </a:p>
          <a:p>
            <a:r>
              <a:rPr lang="es-ES" sz="1400" dirty="0"/>
              <a:t> Cuando usted hace una selección,  tome en </a:t>
            </a:r>
          </a:p>
          <a:p>
            <a:r>
              <a:rPr lang="es-ES" sz="1400" dirty="0"/>
              <a:t>cuenta características como:</a:t>
            </a:r>
          </a:p>
          <a:p>
            <a:r>
              <a:rPr lang="es-ES" sz="1400" dirty="0"/>
              <a:t> Tamaño  Olor</a:t>
            </a:r>
          </a:p>
          <a:p>
            <a:r>
              <a:rPr lang="es-ES" sz="1400" dirty="0"/>
              <a:t> Forma  Textura</a:t>
            </a:r>
          </a:p>
          <a:p>
            <a:r>
              <a:rPr lang="es-ES" sz="1400" dirty="0"/>
              <a:t> Color  Sabor</a:t>
            </a:r>
            <a:endParaRPr lang="es-CR" sz="1400" dirty="0"/>
          </a:p>
        </p:txBody>
      </p:sp>
    </p:spTree>
    <p:extLst>
      <p:ext uri="{BB962C8B-B14F-4D97-AF65-F5344CB8AC3E}">
        <p14:creationId xmlns:p14="http://schemas.microsoft.com/office/powerpoint/2010/main" val="651206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2E1B22B-24D4-8087-0152-2226F3CBF144}"/>
              </a:ext>
            </a:extLst>
          </p:cNvPr>
          <p:cNvSpPr txBox="1"/>
          <p:nvPr/>
        </p:nvSpPr>
        <p:spPr>
          <a:xfrm>
            <a:off x="283029" y="304800"/>
            <a:ext cx="8869135" cy="5755422"/>
          </a:xfrm>
          <a:prstGeom prst="rect">
            <a:avLst/>
          </a:prstGeom>
          <a:noFill/>
        </p:spPr>
        <p:txBody>
          <a:bodyPr wrap="square">
            <a:spAutoFit/>
          </a:bodyPr>
          <a:lstStyle/>
          <a:p>
            <a:r>
              <a:rPr lang="es-ES" sz="1600" dirty="0"/>
              <a:t>Selección de abarrotes:</a:t>
            </a:r>
          </a:p>
          <a:p>
            <a:r>
              <a:rPr lang="es-ES" sz="1600" dirty="0"/>
              <a:t>-Los abarrotes son los productos que se venden empacados,  por tanto, las primeras </a:t>
            </a:r>
          </a:p>
          <a:p>
            <a:r>
              <a:rPr lang="es-ES" sz="1600" dirty="0"/>
              <a:t>características que se deben tomar en cuenta en su selección son: Condiciones del empaque: Por ejemplo, los productos enlatados deben rechazarse si presentan abolladuras, corrosión, abombamiento, etc.</a:t>
            </a:r>
          </a:p>
          <a:p>
            <a:r>
              <a:rPr lang="es-ES" sz="1600" dirty="0"/>
              <a:t> -Fecha de producción y fecha de vencimiento</a:t>
            </a:r>
          </a:p>
          <a:p>
            <a:r>
              <a:rPr lang="es-ES" sz="1600" dirty="0"/>
              <a:t> -Características propias del alimento.  Por ejemplo, las grasas y aceites no deben tener olores rancios, las galletas deben estar crujientes, el pan no debe tener moho.</a:t>
            </a:r>
          </a:p>
          <a:p>
            <a:endParaRPr lang="es-ES" sz="1600" dirty="0"/>
          </a:p>
          <a:p>
            <a:r>
              <a:rPr lang="es-CR" sz="1600" dirty="0"/>
              <a:t>Selección de frutas y hortalizas:</a:t>
            </a:r>
          </a:p>
          <a:p>
            <a:r>
              <a:rPr lang="es-ES" sz="1600" dirty="0"/>
              <a:t>Textura -  La corteza o cáscara debe estar libre de cortaduras o magulladuras.</a:t>
            </a:r>
          </a:p>
          <a:p>
            <a:r>
              <a:rPr lang="es-ES" sz="1600" dirty="0"/>
              <a:t> Empaque - Deben estar en canastas plásticas limpias o en bolsas plásticas con aberturas.</a:t>
            </a:r>
          </a:p>
          <a:p>
            <a:r>
              <a:rPr lang="es-ES" sz="1600" dirty="0"/>
              <a:t> Transporte -  El camión donde se transporta el producto </a:t>
            </a:r>
          </a:p>
          <a:p>
            <a:r>
              <a:rPr lang="es-ES" sz="1600" dirty="0"/>
              <a:t>debe estar en buenas condiciones higiénicas.</a:t>
            </a:r>
          </a:p>
          <a:p>
            <a:endParaRPr lang="es-ES" sz="1600" dirty="0"/>
          </a:p>
          <a:p>
            <a:r>
              <a:rPr lang="es-ES" sz="1600" dirty="0"/>
              <a:t>Selección de leche y derivados:</a:t>
            </a:r>
          </a:p>
          <a:p>
            <a:r>
              <a:rPr lang="es-ES" sz="1600" dirty="0"/>
              <a:t> La leche y sus derivados deben ser pasteurizados.</a:t>
            </a:r>
          </a:p>
          <a:p>
            <a:r>
              <a:rPr lang="es-ES" sz="1600" dirty="0"/>
              <a:t> El envase en buenas condiciones y cerrado.</a:t>
            </a:r>
          </a:p>
          <a:p>
            <a:r>
              <a:rPr lang="es-ES" sz="1600" dirty="0"/>
              <a:t> Fecha de vencimiento vigente.</a:t>
            </a:r>
          </a:p>
          <a:p>
            <a:r>
              <a:rPr lang="es-ES" sz="1600" dirty="0"/>
              <a:t> Mantener en refrigeración.</a:t>
            </a:r>
          </a:p>
          <a:p>
            <a:r>
              <a:rPr lang="es-ES" sz="1600" dirty="0"/>
              <a:t> Conocimiento de su procedencia y de las condiciones en que fue procesado cada uno de los productos.</a:t>
            </a:r>
          </a:p>
          <a:p>
            <a:r>
              <a:rPr lang="es-ES" sz="1600" dirty="0"/>
              <a:t> Sin sabores ni olores extraños</a:t>
            </a:r>
            <a:endParaRPr lang="es-CR" sz="1600" dirty="0"/>
          </a:p>
        </p:txBody>
      </p:sp>
    </p:spTree>
    <p:extLst>
      <p:ext uri="{BB962C8B-B14F-4D97-AF65-F5344CB8AC3E}">
        <p14:creationId xmlns:p14="http://schemas.microsoft.com/office/powerpoint/2010/main" val="2714467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629F3E1-905C-85DD-92C9-EB1B05DB3853}"/>
              </a:ext>
            </a:extLst>
          </p:cNvPr>
          <p:cNvSpPr txBox="1"/>
          <p:nvPr/>
        </p:nvSpPr>
        <p:spPr>
          <a:xfrm>
            <a:off x="359229" y="272143"/>
            <a:ext cx="8792935" cy="5632311"/>
          </a:xfrm>
          <a:prstGeom prst="rect">
            <a:avLst/>
          </a:prstGeom>
          <a:noFill/>
        </p:spPr>
        <p:txBody>
          <a:bodyPr wrap="square">
            <a:spAutoFit/>
          </a:bodyPr>
          <a:lstStyle/>
          <a:p>
            <a:r>
              <a:rPr lang="es-ES" dirty="0"/>
              <a:t>SELECCIÓN DE CARNES ROJAS: </a:t>
            </a:r>
          </a:p>
          <a:p>
            <a:r>
              <a:rPr lang="es-ES" dirty="0"/>
              <a:t>“Las carnes deben mantenerse a una temperatura menor a los 5°C” Color – OLOR CARACTERISTICO A PRODUCTO FRESCO, Textura -  Jugosa y FIRME.</a:t>
            </a:r>
          </a:p>
          <a:p>
            <a:endParaRPr lang="es-ES" dirty="0"/>
          </a:p>
          <a:p>
            <a:r>
              <a:rPr lang="es-ES" dirty="0"/>
              <a:t>Selección de pollo:</a:t>
            </a:r>
          </a:p>
          <a:p>
            <a:r>
              <a:rPr lang="es-ES" dirty="0"/>
              <a:t>Color – rosado brillante</a:t>
            </a:r>
          </a:p>
          <a:p>
            <a:r>
              <a:rPr lang="es-ES" dirty="0"/>
              <a:t> Olor -  Característico del producto fresco</a:t>
            </a:r>
          </a:p>
          <a:p>
            <a:r>
              <a:rPr lang="es-ES" dirty="0"/>
              <a:t> Signos de descomposición – Partes pegajosas bajo </a:t>
            </a:r>
          </a:p>
          <a:p>
            <a:r>
              <a:rPr lang="es-ES" dirty="0"/>
              <a:t>las alas y alrededor de las articulaciones y un color </a:t>
            </a:r>
          </a:p>
          <a:p>
            <a:r>
              <a:rPr lang="es-ES" dirty="0"/>
              <a:t>oscuro en las puntas de las alas.</a:t>
            </a:r>
          </a:p>
          <a:p>
            <a:endParaRPr lang="es-ES" dirty="0"/>
          </a:p>
          <a:p>
            <a:r>
              <a:rPr lang="es-ES" dirty="0"/>
              <a:t>Selección de pescado :</a:t>
            </a:r>
          </a:p>
          <a:p>
            <a:r>
              <a:rPr lang="es-ES" dirty="0"/>
              <a:t> Color -  Color natural de la especie</a:t>
            </a:r>
          </a:p>
          <a:p>
            <a:r>
              <a:rPr lang="es-ES" dirty="0"/>
              <a:t> Olor -  Característico del producto fresco</a:t>
            </a:r>
          </a:p>
          <a:p>
            <a:r>
              <a:rPr lang="es-ES" dirty="0"/>
              <a:t> Textura -  Firme, elástica y resistente a la presión de </a:t>
            </a:r>
          </a:p>
          <a:p>
            <a:r>
              <a:rPr lang="es-ES" dirty="0"/>
              <a:t>los dedos</a:t>
            </a:r>
          </a:p>
          <a:p>
            <a:r>
              <a:rPr lang="es-ES" dirty="0"/>
              <a:t> Otras características -  Ojos salientes y brillantes;  </a:t>
            </a:r>
          </a:p>
          <a:p>
            <a:r>
              <a:rPr lang="es-ES" dirty="0"/>
              <a:t>agallas de color rojo brillante y húmedas; escamas </a:t>
            </a:r>
          </a:p>
          <a:p>
            <a:r>
              <a:rPr lang="es-ES" dirty="0"/>
              <a:t>bien adheridas a la piel; vientre no abultado;  carne </a:t>
            </a:r>
          </a:p>
          <a:p>
            <a:r>
              <a:rPr lang="es-ES" dirty="0"/>
              <a:t>limpia y fresca.</a:t>
            </a:r>
          </a:p>
        </p:txBody>
      </p:sp>
    </p:spTree>
    <p:extLst>
      <p:ext uri="{BB962C8B-B14F-4D97-AF65-F5344CB8AC3E}">
        <p14:creationId xmlns:p14="http://schemas.microsoft.com/office/powerpoint/2010/main" val="2587707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E4C191-52E0-67C0-B93C-A9E83C0301E1}"/>
              </a:ext>
            </a:extLst>
          </p:cNvPr>
          <p:cNvSpPr txBox="1"/>
          <p:nvPr/>
        </p:nvSpPr>
        <p:spPr>
          <a:xfrm>
            <a:off x="97971" y="239486"/>
            <a:ext cx="9054193" cy="6740307"/>
          </a:xfrm>
          <a:prstGeom prst="rect">
            <a:avLst/>
          </a:prstGeom>
          <a:noFill/>
        </p:spPr>
        <p:txBody>
          <a:bodyPr wrap="square">
            <a:spAutoFit/>
          </a:bodyPr>
          <a:lstStyle/>
          <a:p>
            <a:r>
              <a:rPr lang="es-ES" dirty="0"/>
              <a:t> Recomendaciones generales para almacenar los alimentos:</a:t>
            </a:r>
          </a:p>
          <a:p>
            <a:endParaRPr lang="es-ES" dirty="0"/>
          </a:p>
          <a:p>
            <a:r>
              <a:rPr lang="es-ES" dirty="0"/>
              <a:t> Una vez que la persona proveedora le ha entregado la mercadería y ésta cumple con las especificaciones, se debe proceder a su almacenamiento tan pronto como sea posible. </a:t>
            </a:r>
          </a:p>
          <a:p>
            <a:r>
              <a:rPr lang="es-ES" dirty="0"/>
              <a:t>Al almacenar rápidamente, usted evitará que el producto se deteriore o se contamine.</a:t>
            </a:r>
          </a:p>
          <a:p>
            <a:r>
              <a:rPr lang="es-ES" dirty="0"/>
              <a:t> Tome en cuenta las características de cada uno de los alimentos que usted maneja y asegúrese </a:t>
            </a:r>
          </a:p>
          <a:p>
            <a:r>
              <a:rPr lang="es-ES" dirty="0"/>
              <a:t>que sean trasladados a las áreas de almacenamiento más convenientes.</a:t>
            </a:r>
          </a:p>
          <a:p>
            <a:r>
              <a:rPr lang="es-ES" dirty="0"/>
              <a:t> Hay tres tipos de áreas de  almacenamiento: refrigeración, congelación y bodegas de producto o alacenas.</a:t>
            </a:r>
          </a:p>
          <a:p>
            <a:endParaRPr lang="es-ES" dirty="0"/>
          </a:p>
          <a:p>
            <a:r>
              <a:rPr lang="es-ES" dirty="0"/>
              <a:t>Condiciones que se deben controlar en el proceso de almacenamiento:</a:t>
            </a:r>
          </a:p>
          <a:p>
            <a:r>
              <a:rPr lang="es-ES" dirty="0"/>
              <a:t>-temperatura</a:t>
            </a:r>
          </a:p>
          <a:p>
            <a:r>
              <a:rPr lang="es-ES" dirty="0"/>
              <a:t>-humedad</a:t>
            </a:r>
          </a:p>
          <a:p>
            <a:r>
              <a:rPr lang="es-ES" dirty="0"/>
              <a:t>-luz</a:t>
            </a:r>
          </a:p>
          <a:p>
            <a:r>
              <a:rPr lang="es-ES" dirty="0"/>
              <a:t>-limpieza</a:t>
            </a:r>
          </a:p>
          <a:p>
            <a:r>
              <a:rPr lang="es-ES" dirty="0"/>
              <a:t>-independencia</a:t>
            </a:r>
          </a:p>
          <a:p>
            <a:r>
              <a:rPr lang="es-ES" dirty="0"/>
              <a:t>-ventilación </a:t>
            </a:r>
          </a:p>
          <a:p>
            <a:r>
              <a:rPr lang="es-ES" dirty="0"/>
              <a:t>-acondicionamiento</a:t>
            </a:r>
          </a:p>
          <a:p>
            <a:r>
              <a:rPr lang="es-ES" dirty="0"/>
              <a:t>-espacio.</a:t>
            </a:r>
          </a:p>
          <a:p>
            <a:endParaRPr lang="es-ES" dirty="0"/>
          </a:p>
          <a:p>
            <a:endParaRPr lang="es-CR" dirty="0"/>
          </a:p>
        </p:txBody>
      </p:sp>
    </p:spTree>
    <p:extLst>
      <p:ext uri="{BB962C8B-B14F-4D97-AF65-F5344CB8AC3E}">
        <p14:creationId xmlns:p14="http://schemas.microsoft.com/office/powerpoint/2010/main" val="667065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4F1432F-F42D-EE9B-DF65-D4D748BB3DDA}"/>
              </a:ext>
            </a:extLst>
          </p:cNvPr>
          <p:cNvSpPr txBox="1"/>
          <p:nvPr/>
        </p:nvSpPr>
        <p:spPr>
          <a:xfrm>
            <a:off x="359229" y="522514"/>
            <a:ext cx="9775371" cy="5262979"/>
          </a:xfrm>
          <a:prstGeom prst="rect">
            <a:avLst/>
          </a:prstGeom>
          <a:noFill/>
        </p:spPr>
        <p:txBody>
          <a:bodyPr wrap="square">
            <a:spAutoFit/>
          </a:bodyPr>
          <a:lstStyle/>
          <a:p>
            <a:r>
              <a:rPr lang="es-ES" dirty="0"/>
              <a:t> </a:t>
            </a:r>
            <a:r>
              <a:rPr lang="es-ES" sz="2400" dirty="0"/>
              <a:t>Controles que deben aplicarse durante la preparación de alimentos:</a:t>
            </a:r>
          </a:p>
          <a:p>
            <a:endParaRPr lang="es-ES" sz="2400" dirty="0"/>
          </a:p>
          <a:p>
            <a:r>
              <a:rPr lang="es-ES" sz="2400" dirty="0"/>
              <a:t> Cuando usted manipula alimentos, es importante que usted tome medidas</a:t>
            </a:r>
          </a:p>
          <a:p>
            <a:r>
              <a:rPr lang="es-ES" sz="2400" dirty="0"/>
              <a:t> para prevenir enfermedades alimentarias, tres de ellas son:</a:t>
            </a:r>
          </a:p>
          <a:p>
            <a:endParaRPr lang="es-ES" sz="2400" dirty="0"/>
          </a:p>
          <a:p>
            <a:r>
              <a:rPr lang="es-ES" sz="2400" dirty="0"/>
              <a:t> -Buena higiene personal</a:t>
            </a:r>
          </a:p>
          <a:p>
            <a:r>
              <a:rPr lang="es-ES" sz="2400" dirty="0"/>
              <a:t> -Evitar la contaminación cruzada</a:t>
            </a:r>
          </a:p>
          <a:p>
            <a:r>
              <a:rPr lang="es-ES" sz="2400" dirty="0"/>
              <a:t> -Evitar el abuso de temperaturas</a:t>
            </a:r>
          </a:p>
          <a:p>
            <a:r>
              <a:rPr lang="es-ES" sz="2400" dirty="0"/>
              <a:t> -La buena higiene personal ya fue discutida en el capítulo 4, y quedó claro de que el lavado de las manos es esencial para evitar la contaminación de los alimentos.  </a:t>
            </a:r>
          </a:p>
          <a:p>
            <a:r>
              <a:rPr lang="es-ES" sz="2400" dirty="0"/>
              <a:t>-Esto es especialmente importante durante la preparación y el servicio de  alimentos.</a:t>
            </a:r>
            <a:endParaRPr lang="es-CR" sz="2400" dirty="0"/>
          </a:p>
        </p:txBody>
      </p:sp>
    </p:spTree>
    <p:extLst>
      <p:ext uri="{BB962C8B-B14F-4D97-AF65-F5344CB8AC3E}">
        <p14:creationId xmlns:p14="http://schemas.microsoft.com/office/powerpoint/2010/main" val="3521909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BBA22EA-1186-56BE-C595-F5EA4613B4F0}"/>
              </a:ext>
            </a:extLst>
          </p:cNvPr>
          <p:cNvSpPr txBox="1"/>
          <p:nvPr/>
        </p:nvSpPr>
        <p:spPr>
          <a:xfrm>
            <a:off x="304800" y="217715"/>
            <a:ext cx="8847364" cy="6093976"/>
          </a:xfrm>
          <a:prstGeom prst="rect">
            <a:avLst/>
          </a:prstGeom>
          <a:noFill/>
        </p:spPr>
        <p:txBody>
          <a:bodyPr wrap="square">
            <a:spAutoFit/>
          </a:bodyPr>
          <a:lstStyle/>
          <a:p>
            <a:r>
              <a:rPr lang="es-ES" dirty="0"/>
              <a:t>                                          </a:t>
            </a:r>
          </a:p>
          <a:p>
            <a:endParaRPr lang="es-ES" dirty="0"/>
          </a:p>
          <a:p>
            <a:r>
              <a:rPr lang="es-ES" dirty="0"/>
              <a:t>                                        CONTAMINACION CRUZADA:</a:t>
            </a:r>
          </a:p>
          <a:p>
            <a:endParaRPr lang="es-ES" dirty="0"/>
          </a:p>
          <a:p>
            <a:r>
              <a:rPr lang="es-ES" dirty="0"/>
              <a:t> </a:t>
            </a:r>
            <a:r>
              <a:rPr lang="es-ES" sz="2400" dirty="0"/>
              <a:t>Ejemplo de contaminación cruzada es cuando los microorganismos presentes en un alimento crudo, pasan a uno cocinado o listo para comer.  Esta transferencia de microorganismos puede ocurrir a través de las manos, equipos o utensilios empleados durante la preparación o el servicio de alimentos.</a:t>
            </a:r>
          </a:p>
          <a:p>
            <a:r>
              <a:rPr lang="es-ES" sz="2400" dirty="0"/>
              <a:t> Otro ejemplo ocurre cuando no se elimina totalmente el detergente durante el lavado de equipos o utensilios, ya que los residuos de esta sustancia química se transfieren al alimento que tiene contacto directo con la super cie del equipo o utensilio.</a:t>
            </a:r>
          </a:p>
          <a:p>
            <a:endParaRPr lang="es-ES" dirty="0"/>
          </a:p>
          <a:p>
            <a:endParaRPr lang="es-ES" dirty="0"/>
          </a:p>
          <a:p>
            <a:r>
              <a:rPr lang="es-ES" dirty="0"/>
              <a:t> </a:t>
            </a:r>
            <a:endParaRPr lang="es-CR" dirty="0"/>
          </a:p>
        </p:txBody>
      </p:sp>
    </p:spTree>
    <p:extLst>
      <p:ext uri="{BB962C8B-B14F-4D97-AF65-F5344CB8AC3E}">
        <p14:creationId xmlns:p14="http://schemas.microsoft.com/office/powerpoint/2010/main" val="4189162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FEF3917-173B-ACFE-A99B-9D136426D463}"/>
              </a:ext>
            </a:extLst>
          </p:cNvPr>
          <p:cNvSpPr txBox="1"/>
          <p:nvPr/>
        </p:nvSpPr>
        <p:spPr>
          <a:xfrm>
            <a:off x="446315" y="348342"/>
            <a:ext cx="8705850" cy="5909310"/>
          </a:xfrm>
          <a:prstGeom prst="rect">
            <a:avLst/>
          </a:prstGeom>
          <a:noFill/>
        </p:spPr>
        <p:txBody>
          <a:bodyPr wrap="square">
            <a:spAutoFit/>
          </a:bodyPr>
          <a:lstStyle/>
          <a:p>
            <a:r>
              <a:rPr lang="es-ES" dirty="0"/>
              <a:t>EVITAR LA CONTAMINACION CRUZADA:</a:t>
            </a:r>
          </a:p>
          <a:p>
            <a:r>
              <a:rPr lang="es-ES" dirty="0"/>
              <a:t>Mantenga limpios los equipos y las áreas de preparación de alimentos.</a:t>
            </a:r>
          </a:p>
          <a:p>
            <a:r>
              <a:rPr lang="es-ES" dirty="0"/>
              <a:t> Cámbiese el delantal y/o uniforme diariamente o cuando se ensucie.</a:t>
            </a:r>
          </a:p>
          <a:p>
            <a:r>
              <a:rPr lang="es-ES" dirty="0"/>
              <a:t> Lave y desinfecte completamente los utensilios y superficies después de usarlos. </a:t>
            </a:r>
          </a:p>
          <a:p>
            <a:r>
              <a:rPr lang="es-ES" dirty="0"/>
              <a:t>Lávese y desinféctese las manos antes y después de manipular cada alimento diferente. </a:t>
            </a:r>
          </a:p>
          <a:p>
            <a:r>
              <a:rPr lang="es-ES" dirty="0"/>
              <a:t>Es recomendable que use áreas de preparación separadas.  Cuartos independientes para preparar carnes, frutas, vegetales, etc.</a:t>
            </a:r>
          </a:p>
          <a:p>
            <a:r>
              <a:rPr lang="es-ES" dirty="0"/>
              <a:t> No mezcle sobrantes de comida con alimentos recién preparados.</a:t>
            </a:r>
          </a:p>
          <a:p>
            <a:r>
              <a:rPr lang="es-ES" dirty="0"/>
              <a:t> No reutilice los marinados o los adobos para carne</a:t>
            </a:r>
          </a:p>
          <a:p>
            <a:r>
              <a:rPr lang="es-ES" dirty="0"/>
              <a:t> Los alimentos de origen animal crudos no deben estar en contacto con alimentos </a:t>
            </a:r>
          </a:p>
          <a:p>
            <a:r>
              <a:rPr lang="es-ES" dirty="0"/>
              <a:t>cocidos.</a:t>
            </a:r>
          </a:p>
          <a:p>
            <a:r>
              <a:rPr lang="es-ES" dirty="0"/>
              <a:t> Los alimentos cocidos no deben ser procesados donde se han elaborado alimentos </a:t>
            </a:r>
          </a:p>
          <a:p>
            <a:r>
              <a:rPr lang="es-ES" dirty="0"/>
              <a:t>crudos, ni deben estar en contacto con sus envases y/o líquidos descongelamiento.  </a:t>
            </a:r>
          </a:p>
          <a:p>
            <a:r>
              <a:rPr lang="es-ES" dirty="0"/>
              <a:t>Primero debe limpiar y desinfectar completamente las superficies.</a:t>
            </a:r>
          </a:p>
          <a:p>
            <a:r>
              <a:rPr lang="es-ES" dirty="0"/>
              <a:t> No toque alimentos cocinados, después de haber tocado alimentos crudos; salvo que se haya lavado eficientemente las manos.</a:t>
            </a:r>
          </a:p>
          <a:p>
            <a:r>
              <a:rPr lang="es-ES" dirty="0"/>
              <a:t> Mantenga los materiales de limpieza y sustancias químicas lejos de los alimentos.</a:t>
            </a:r>
          </a:p>
          <a:p>
            <a:r>
              <a:rPr lang="es-ES" dirty="0"/>
              <a:t> Use utensilios limpios cada vez que pruebe los alimentos.</a:t>
            </a:r>
          </a:p>
          <a:p>
            <a:r>
              <a:rPr lang="es-ES" dirty="0"/>
              <a:t> Use platos limpios para servir alimentos, no los usados durante la preparación. </a:t>
            </a:r>
          </a:p>
        </p:txBody>
      </p:sp>
    </p:spTree>
    <p:extLst>
      <p:ext uri="{BB962C8B-B14F-4D97-AF65-F5344CB8AC3E}">
        <p14:creationId xmlns:p14="http://schemas.microsoft.com/office/powerpoint/2010/main" val="1223339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3169C3F-6828-8B9E-7E63-B05744EFC986}"/>
              </a:ext>
            </a:extLst>
          </p:cNvPr>
          <p:cNvSpPr txBox="1"/>
          <p:nvPr/>
        </p:nvSpPr>
        <p:spPr>
          <a:xfrm>
            <a:off x="152400" y="250371"/>
            <a:ext cx="8999764" cy="6278642"/>
          </a:xfrm>
          <a:prstGeom prst="rect">
            <a:avLst/>
          </a:prstGeom>
          <a:noFill/>
        </p:spPr>
        <p:txBody>
          <a:bodyPr wrap="square">
            <a:spAutoFit/>
          </a:bodyPr>
          <a:lstStyle/>
          <a:p>
            <a:r>
              <a:rPr lang="es-ES" sz="2400" dirty="0"/>
              <a:t> IMPORTANTE:</a:t>
            </a:r>
          </a:p>
          <a:p>
            <a:r>
              <a:rPr lang="es-ES" sz="2400" dirty="0"/>
              <a:t> Usted debe controlar la temperatura y el tiempo! </a:t>
            </a:r>
          </a:p>
          <a:p>
            <a:r>
              <a:rPr lang="es-ES" sz="2400" dirty="0"/>
              <a:t>RECUERDE: el termómetro debe utilizarse pare el control de la temperatura durante </a:t>
            </a:r>
          </a:p>
          <a:p>
            <a:r>
              <a:rPr lang="es-ES" sz="2400" dirty="0"/>
              <a:t>las diferentes etapas del procesamiento o preparación de alimentos.</a:t>
            </a:r>
          </a:p>
          <a:p>
            <a:endParaRPr lang="es-ES" sz="2400" dirty="0"/>
          </a:p>
          <a:p>
            <a:r>
              <a:rPr lang="es-ES" sz="2400" dirty="0"/>
              <a:t> Entre 5°C y 60ºC,  la mayoría de las bacterias, levaduras y </a:t>
            </a:r>
          </a:p>
          <a:p>
            <a:r>
              <a:rPr lang="es-ES" sz="2400" dirty="0"/>
              <a:t>mohos crecen y se multiplican, por ello es necesario evitar </a:t>
            </a:r>
          </a:p>
          <a:p>
            <a:r>
              <a:rPr lang="es-ES" sz="2400" dirty="0"/>
              <a:t>que los alimentos estén a esas temperaturas por mucho </a:t>
            </a:r>
          </a:p>
          <a:p>
            <a:r>
              <a:rPr lang="es-ES" sz="2400" dirty="0"/>
              <a:t>tiempo.  Si los alimentos se mantienen en este rango de </a:t>
            </a:r>
          </a:p>
          <a:p>
            <a:r>
              <a:rPr lang="es-ES" sz="2400" dirty="0"/>
              <a:t>temperaturas, las bacterias se multiplicarán rápidamente, a </a:t>
            </a:r>
          </a:p>
          <a:p>
            <a:r>
              <a:rPr lang="es-ES" sz="2400" dirty="0"/>
              <a:t>tal grado que podrían causar una enfermedad alimentaria.</a:t>
            </a:r>
          </a:p>
          <a:p>
            <a:r>
              <a:rPr lang="es-ES" sz="2400" dirty="0"/>
              <a:t> Por eso es mejor que mantenga los alimentos </a:t>
            </a:r>
          </a:p>
          <a:p>
            <a:r>
              <a:rPr lang="es-ES" sz="2400" dirty="0"/>
              <a:t>potencialmente peligrosos a temperaturas menores a 5ºC o </a:t>
            </a:r>
          </a:p>
          <a:p>
            <a:r>
              <a:rPr lang="es-ES" sz="2400" dirty="0"/>
              <a:t>sobre los 60°C, es decir fuera de la ZONA DE PELIGRO.  </a:t>
            </a:r>
          </a:p>
          <a:p>
            <a:endParaRPr lang="es-ES" dirty="0"/>
          </a:p>
        </p:txBody>
      </p:sp>
    </p:spTree>
    <p:extLst>
      <p:ext uri="{BB962C8B-B14F-4D97-AF65-F5344CB8AC3E}">
        <p14:creationId xmlns:p14="http://schemas.microsoft.com/office/powerpoint/2010/main" val="155991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960F42E-9E04-C544-9C8B-C626A45B2BB6}"/>
              </a:ext>
            </a:extLst>
          </p:cNvPr>
          <p:cNvSpPr txBox="1"/>
          <p:nvPr/>
        </p:nvSpPr>
        <p:spPr>
          <a:xfrm>
            <a:off x="631371" y="1720840"/>
            <a:ext cx="8520793" cy="3693319"/>
          </a:xfrm>
          <a:prstGeom prst="rect">
            <a:avLst/>
          </a:prstGeom>
          <a:noFill/>
        </p:spPr>
        <p:txBody>
          <a:bodyPr wrap="square">
            <a:spAutoFit/>
          </a:bodyPr>
          <a:lstStyle/>
          <a:p>
            <a:r>
              <a:rPr lang="es-ES" sz="2400" dirty="0"/>
              <a:t>DESDE LA FINCA HASTA LA MESA.</a:t>
            </a:r>
          </a:p>
          <a:p>
            <a:r>
              <a:rPr lang="es-ES" sz="2400" dirty="0"/>
              <a:t>2.  Establecimientos y Empresas de Alimentos. Actualmente la responsabilidad de las Empresas y Servicios de alimentos es mayor, deben enfrentar un nuevo reto: la salud de las personas que consumen sus alimentos.  Al reconocer los peligros de contaminación que pueden ocurrir en sus procesos, podrán evitarse problemas relacionados con enfermedades alimentarias causadas por alimentos contaminados y pérdida de reputación. </a:t>
            </a:r>
          </a:p>
          <a:p>
            <a:endParaRPr lang="es-ES" dirty="0"/>
          </a:p>
        </p:txBody>
      </p:sp>
    </p:spTree>
    <p:extLst>
      <p:ext uri="{BB962C8B-B14F-4D97-AF65-F5344CB8AC3E}">
        <p14:creationId xmlns:p14="http://schemas.microsoft.com/office/powerpoint/2010/main" val="3845876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DC8282-E579-1727-F111-19BDA01351B6}"/>
              </a:ext>
            </a:extLst>
          </p:cNvPr>
          <p:cNvSpPr txBox="1"/>
          <p:nvPr/>
        </p:nvSpPr>
        <p:spPr>
          <a:xfrm>
            <a:off x="304800" y="380999"/>
            <a:ext cx="8847364" cy="6186309"/>
          </a:xfrm>
          <a:prstGeom prst="rect">
            <a:avLst/>
          </a:prstGeom>
          <a:noFill/>
        </p:spPr>
        <p:txBody>
          <a:bodyPr wrap="square">
            <a:spAutoFit/>
          </a:bodyPr>
          <a:lstStyle/>
          <a:p>
            <a:r>
              <a:rPr lang="es-ES" dirty="0"/>
              <a:t>Cuidados que se deben tener con los alimentos cocinados:</a:t>
            </a:r>
          </a:p>
          <a:p>
            <a:endParaRPr lang="es-ES" dirty="0"/>
          </a:p>
          <a:p>
            <a:r>
              <a:rPr lang="es-ES" dirty="0"/>
              <a:t> Al momento de almacenar los alimentos, es importante mantenerlos protegidos de </a:t>
            </a:r>
          </a:p>
          <a:p>
            <a:r>
              <a:rPr lang="es-ES" dirty="0"/>
              <a:t>cualquier tipo de contaminación, esto se logra utilizando recipientes con tapa, papel </a:t>
            </a:r>
          </a:p>
          <a:p>
            <a:r>
              <a:rPr lang="es-ES" dirty="0"/>
              <a:t>plástico adhesivo o de aluminio de uso alimentario para envolver el producto. </a:t>
            </a:r>
          </a:p>
          <a:p>
            <a:r>
              <a:rPr lang="es-ES" dirty="0"/>
              <a:t>Una vez cocinados los alimentos, si estos  no pueden ser consumidos el mismo día, estos </a:t>
            </a:r>
          </a:p>
          <a:p>
            <a:r>
              <a:rPr lang="es-ES" dirty="0"/>
              <a:t>han de ser enfriados con rapidez y posteriormente recalentados su </a:t>
            </a:r>
            <a:r>
              <a:rPr lang="es-ES" dirty="0" err="1"/>
              <a:t>cientemente</a:t>
            </a:r>
            <a:r>
              <a:rPr lang="es-ES" dirty="0"/>
              <a:t> antes </a:t>
            </a:r>
          </a:p>
          <a:p>
            <a:r>
              <a:rPr lang="es-ES" dirty="0"/>
              <a:t>de ser servidos.</a:t>
            </a:r>
          </a:p>
          <a:p>
            <a:r>
              <a:rPr lang="es-ES" dirty="0"/>
              <a:t> En el caso de alimentos sobrantes, el recalentamiento debe efectuarse de forma que </a:t>
            </a:r>
          </a:p>
          <a:p>
            <a:r>
              <a:rPr lang="es-ES" dirty="0"/>
              <a:t>alcance rápidamente una temperatura interna de 75ºC. Hay que tener presente que los </a:t>
            </a:r>
          </a:p>
          <a:p>
            <a:r>
              <a:rPr lang="es-ES" dirty="0"/>
              <a:t>alimentos recalentados y no consumidos deben desecharse.</a:t>
            </a:r>
          </a:p>
          <a:p>
            <a:r>
              <a:rPr lang="es-ES" dirty="0"/>
              <a:t> Al exhibir los alimentos para su venta se deben respetar las temperaturas antes </a:t>
            </a:r>
          </a:p>
          <a:p>
            <a:r>
              <a:rPr lang="es-ES" dirty="0"/>
              <a:t>mencionadas. Así mismo, el alimento tiene que estar protegido de polvo, insectos, </a:t>
            </a:r>
          </a:p>
          <a:p>
            <a:r>
              <a:rPr lang="es-ES" dirty="0"/>
              <a:t>roedores, saliva, entre otros.</a:t>
            </a:r>
          </a:p>
          <a:p>
            <a:r>
              <a:rPr lang="es-ES" dirty="0"/>
              <a:t> Es conveniente que se mantenga la menor cantidad de productos y durante el mínimo </a:t>
            </a:r>
          </a:p>
          <a:p>
            <a:r>
              <a:rPr lang="es-ES" dirty="0"/>
              <a:t>de tiempo posible en las áreas de exhibición, como el caso de vitrinas.</a:t>
            </a:r>
            <a:endParaRPr lang="es-CR" dirty="0"/>
          </a:p>
        </p:txBody>
      </p:sp>
    </p:spTree>
    <p:extLst>
      <p:ext uri="{BB962C8B-B14F-4D97-AF65-F5344CB8AC3E}">
        <p14:creationId xmlns:p14="http://schemas.microsoft.com/office/powerpoint/2010/main" val="337648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F5D3CBE-781A-E175-4C86-63F83F618653}"/>
              </a:ext>
            </a:extLst>
          </p:cNvPr>
          <p:cNvSpPr txBox="1"/>
          <p:nvPr/>
        </p:nvSpPr>
        <p:spPr>
          <a:xfrm>
            <a:off x="555172" y="119743"/>
            <a:ext cx="10003972" cy="6463308"/>
          </a:xfrm>
          <a:prstGeom prst="rect">
            <a:avLst/>
          </a:prstGeom>
          <a:noFill/>
        </p:spPr>
        <p:txBody>
          <a:bodyPr wrap="square">
            <a:spAutoFit/>
          </a:bodyPr>
          <a:lstStyle/>
          <a:p>
            <a:r>
              <a:rPr lang="es-ES" dirty="0"/>
              <a:t>ACTIVIDADES DE APRENDIZAJE DEL CAPÍTULO 5 </a:t>
            </a:r>
          </a:p>
          <a:p>
            <a:r>
              <a:rPr lang="es-ES" dirty="0"/>
              <a:t>respuesta corta. </a:t>
            </a:r>
          </a:p>
          <a:p>
            <a:r>
              <a:rPr lang="es-ES" dirty="0"/>
              <a:t>1. ¿Mencione tres recomendaciones que se consideran para la compra y selección </a:t>
            </a:r>
          </a:p>
          <a:p>
            <a:r>
              <a:rPr lang="es-ES" dirty="0"/>
              <a:t>de alimentos que reducen la posibilidad de obtener alimentos de inadecuada calidad </a:t>
            </a:r>
          </a:p>
          <a:p>
            <a:r>
              <a:rPr lang="es-ES" dirty="0"/>
              <a:t>e inocuidad?  </a:t>
            </a:r>
          </a:p>
          <a:p>
            <a:r>
              <a:rPr lang="es-ES" dirty="0"/>
              <a:t>1. _______________________________________________________________</a:t>
            </a:r>
          </a:p>
          <a:p>
            <a:r>
              <a:rPr lang="es-ES" dirty="0"/>
              <a:t> _________________________________________________________ </a:t>
            </a:r>
          </a:p>
          <a:p>
            <a:r>
              <a:rPr lang="es-ES" dirty="0"/>
              <a:t>2. _______________________________________________________________</a:t>
            </a:r>
          </a:p>
          <a:p>
            <a:r>
              <a:rPr lang="es-ES" dirty="0"/>
              <a:t> _________________________________________________________ </a:t>
            </a:r>
          </a:p>
          <a:p>
            <a:r>
              <a:rPr lang="es-ES" dirty="0"/>
              <a:t>3. _______________________________________________________________</a:t>
            </a:r>
          </a:p>
          <a:p>
            <a:r>
              <a:rPr lang="es-ES" dirty="0"/>
              <a:t> _________________________________________________________ </a:t>
            </a:r>
          </a:p>
          <a:p>
            <a:r>
              <a:rPr lang="es-ES" dirty="0"/>
              <a:t>2. Defina el siguiente concepto. </a:t>
            </a:r>
          </a:p>
          <a:p>
            <a:r>
              <a:rPr lang="es-ES" dirty="0"/>
              <a:t>1. Contaminación cruzada: ______________________________________ </a:t>
            </a:r>
          </a:p>
          <a:p>
            <a:r>
              <a:rPr lang="es-ES" dirty="0"/>
              <a:t>____________________________________________________________ </a:t>
            </a:r>
          </a:p>
          <a:p>
            <a:r>
              <a:rPr lang="es-ES" dirty="0"/>
              <a:t>3. ¿Mencione tres medidas para evitar la contaminación cruzada? </a:t>
            </a:r>
          </a:p>
          <a:p>
            <a:r>
              <a:rPr lang="es-ES" dirty="0"/>
              <a:t>1. _______________________________________________________________</a:t>
            </a:r>
          </a:p>
          <a:p>
            <a:r>
              <a:rPr lang="es-ES" dirty="0"/>
              <a:t> _________________________________________________________ </a:t>
            </a:r>
          </a:p>
          <a:p>
            <a:r>
              <a:rPr lang="es-ES" dirty="0"/>
              <a:t>2. _______________________________________________________________</a:t>
            </a:r>
          </a:p>
          <a:p>
            <a:r>
              <a:rPr lang="es-ES" dirty="0"/>
              <a:t> _________________________________________________________ </a:t>
            </a:r>
          </a:p>
          <a:p>
            <a:r>
              <a:rPr lang="es-ES" dirty="0"/>
              <a:t>3. _______________________________________________________________</a:t>
            </a:r>
          </a:p>
          <a:p>
            <a:r>
              <a:rPr lang="es-ES" dirty="0"/>
              <a:t> _________________________________________________________ </a:t>
            </a:r>
          </a:p>
          <a:p>
            <a:r>
              <a:rPr lang="es-ES" dirty="0"/>
              <a:t>4. ¿Cuál es el rango de temperatura considerado como “zona de peligro”?  </a:t>
            </a:r>
          </a:p>
          <a:p>
            <a:r>
              <a:rPr lang="es-ES" dirty="0"/>
              <a:t>___________________________</a:t>
            </a:r>
            <a:endParaRPr lang="es-CR" dirty="0"/>
          </a:p>
        </p:txBody>
      </p:sp>
    </p:spTree>
    <p:extLst>
      <p:ext uri="{BB962C8B-B14F-4D97-AF65-F5344CB8AC3E}">
        <p14:creationId xmlns:p14="http://schemas.microsoft.com/office/powerpoint/2010/main" val="1509554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29DA02-4EA2-EBBB-84A3-135A62E6E234}"/>
              </a:ext>
            </a:extLst>
          </p:cNvPr>
          <p:cNvSpPr txBox="1"/>
          <p:nvPr/>
        </p:nvSpPr>
        <p:spPr>
          <a:xfrm>
            <a:off x="0" y="402771"/>
            <a:ext cx="11930743" cy="6186309"/>
          </a:xfrm>
          <a:prstGeom prst="rect">
            <a:avLst/>
          </a:prstGeom>
          <a:noFill/>
        </p:spPr>
        <p:txBody>
          <a:bodyPr wrap="square">
            <a:spAutoFit/>
          </a:bodyPr>
          <a:lstStyle/>
          <a:p>
            <a:r>
              <a:rPr lang="es-ES" dirty="0"/>
              <a:t>CAPITULO 6</a:t>
            </a:r>
          </a:p>
          <a:p>
            <a:r>
              <a:rPr lang="es-ES" dirty="0"/>
              <a:t>Condiciones del edificio y equipos de un establecimiento e industria de alimento:</a:t>
            </a:r>
          </a:p>
          <a:p>
            <a:endParaRPr lang="es-ES" dirty="0"/>
          </a:p>
          <a:p>
            <a:endParaRPr lang="es-ES" dirty="0"/>
          </a:p>
          <a:p>
            <a:r>
              <a:rPr lang="es-ES" dirty="0"/>
              <a:t>Algunas características generales que deben cumplir los establecimientos o plantas de </a:t>
            </a:r>
          </a:p>
          <a:p>
            <a:r>
              <a:rPr lang="es-ES" dirty="0"/>
              <a:t>alimentos son:</a:t>
            </a:r>
          </a:p>
          <a:p>
            <a:r>
              <a:rPr lang="es-ES" dirty="0"/>
              <a:t> </a:t>
            </a:r>
          </a:p>
          <a:p>
            <a:r>
              <a:rPr lang="es-ES" dirty="0"/>
              <a:t> Objetivo: Identificar las características de las instalaciones, utensilios, mobiliario y equipo de un establecimiento e industria de alimentos, así como el manejo de desechos y el control de plagas considerando la legislación vigente. </a:t>
            </a:r>
          </a:p>
          <a:p>
            <a:r>
              <a:rPr lang="es-ES" dirty="0"/>
              <a:t>Los alrededores deben estar bien cuidados, de tal manera que se evite la presencia de polvo y maleza, los cuales podrían ser refugio de insectos y roedore. Debe haber su cliente espacio para colocar equipo, almacenar materia prima y productos , así como servicios para que el personal tenga prácticas sanitarias que sirvan para prevenir la contaminación y proveer fáciles prácticas de limpieza de la planta.</a:t>
            </a:r>
          </a:p>
          <a:p>
            <a:r>
              <a:rPr lang="es-ES" dirty="0"/>
              <a:t> Los pisos, paredes y cielorrasos deben ser de un material lavable, resistente y estar en buenas condiciones.  La administración </a:t>
            </a:r>
          </a:p>
          <a:p>
            <a:r>
              <a:rPr lang="es-ES" dirty="0"/>
              <a:t>debe establecer un programa de limpieza </a:t>
            </a:r>
          </a:p>
          <a:p>
            <a:r>
              <a:rPr lang="es-ES" dirty="0"/>
              <a:t>para éstas superficies. Los pasillos y los espacios de trabajo deben estar libres de obstrucciones.  </a:t>
            </a:r>
          </a:p>
          <a:p>
            <a:r>
              <a:rPr lang="es-ES" dirty="0"/>
              <a:t>Además, deben ser lo suficientemente grandes como para permitirle a al personal llevar a cabo sus tareas, sin caer en prácticas que podrían contaminar el alimento.  Por ejemplo, debido al contacto </a:t>
            </a:r>
          </a:p>
          <a:p>
            <a:r>
              <a:rPr lang="es-ES" dirty="0"/>
              <a:t>de la ropa con los alimentos o las superficies que están en contacto con los mismos.</a:t>
            </a:r>
          </a:p>
          <a:p>
            <a:r>
              <a:rPr lang="es-ES" dirty="0"/>
              <a:t> Los pisos deben ser de material Antideslizante.</a:t>
            </a:r>
            <a:endParaRPr lang="es-CR" dirty="0"/>
          </a:p>
        </p:txBody>
      </p:sp>
    </p:spTree>
    <p:extLst>
      <p:ext uri="{BB962C8B-B14F-4D97-AF65-F5344CB8AC3E}">
        <p14:creationId xmlns:p14="http://schemas.microsoft.com/office/powerpoint/2010/main" val="1641880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A0BEC48-3E30-EACA-6B87-F3F632DCD0F7}"/>
              </a:ext>
            </a:extLst>
          </p:cNvPr>
          <p:cNvSpPr txBox="1"/>
          <p:nvPr/>
        </p:nvSpPr>
        <p:spPr>
          <a:xfrm>
            <a:off x="337459" y="217714"/>
            <a:ext cx="8912679" cy="6217087"/>
          </a:xfrm>
          <a:prstGeom prst="rect">
            <a:avLst/>
          </a:prstGeom>
          <a:noFill/>
        </p:spPr>
        <p:txBody>
          <a:bodyPr wrap="square">
            <a:spAutoFit/>
          </a:bodyPr>
          <a:lstStyle/>
          <a:p>
            <a:r>
              <a:rPr lang="es-ES" dirty="0"/>
              <a:t> </a:t>
            </a:r>
            <a:r>
              <a:rPr lang="es-ES" sz="2000" dirty="0"/>
              <a:t>Manejo de la basura y los desechos:</a:t>
            </a:r>
          </a:p>
          <a:p>
            <a:r>
              <a:rPr lang="es-ES" sz="2000" dirty="0"/>
              <a:t> Comprometerse a la minimización de residuos, siguiendo estos pasos: reducir la cantidad de desechos, reutilizar los desechos </a:t>
            </a:r>
            <a:r>
              <a:rPr lang="es-ES" sz="2000" dirty="0" err="1"/>
              <a:t>qeu</a:t>
            </a:r>
            <a:r>
              <a:rPr lang="es-ES" sz="2000" dirty="0"/>
              <a:t> se puedan y reciclar lo que no se puede reutilizar.</a:t>
            </a:r>
          </a:p>
          <a:p>
            <a:r>
              <a:rPr lang="es-ES" sz="2000" dirty="0"/>
              <a:t> Entrega a terceros, lo siguientes tipos de residuos sólidos: papel y cartón, plástico, latas, </a:t>
            </a:r>
            <a:r>
              <a:rPr lang="es-ES" sz="2000" dirty="0" err="1"/>
              <a:t>tetrapack</a:t>
            </a:r>
            <a:r>
              <a:rPr lang="es-ES" sz="2000" dirty="0"/>
              <a:t> y vidrio.</a:t>
            </a:r>
          </a:p>
          <a:p>
            <a:r>
              <a:rPr lang="es-ES" sz="2000" dirty="0"/>
              <a:t> Comprar materias primas en envases de mayor tamaño para disminuir el número de envases generados.</a:t>
            </a:r>
          </a:p>
          <a:p>
            <a:endParaRPr lang="es-ES" sz="2000" dirty="0"/>
          </a:p>
          <a:p>
            <a:r>
              <a:rPr lang="es-ES" sz="2000" dirty="0"/>
              <a:t>Control de plagas en los establecimientos de alimentos:</a:t>
            </a:r>
          </a:p>
          <a:p>
            <a:r>
              <a:rPr lang="es-ES" sz="2000" dirty="0"/>
              <a:t>Provocan grandes daños en las materias primas</a:t>
            </a:r>
          </a:p>
          <a:p>
            <a:r>
              <a:rPr lang="es-ES" sz="2000" dirty="0"/>
              <a:t> Pérdidas económicas</a:t>
            </a:r>
          </a:p>
          <a:p>
            <a:r>
              <a:rPr lang="es-ES" sz="2000" dirty="0"/>
              <a:t> Causan daños a las instalaciones</a:t>
            </a:r>
          </a:p>
          <a:p>
            <a:r>
              <a:rPr lang="es-ES" sz="2000" dirty="0"/>
              <a:t> Son repulsivas para la clientela.</a:t>
            </a:r>
          </a:p>
          <a:p>
            <a:endParaRPr lang="es-ES" sz="2000" dirty="0"/>
          </a:p>
          <a:p>
            <a:r>
              <a:rPr lang="es-ES" sz="2000" dirty="0"/>
              <a:t> Sin embargo, el mayor peligro asociado con las plagas es </a:t>
            </a:r>
          </a:p>
          <a:p>
            <a:r>
              <a:rPr lang="es-ES" sz="2000" dirty="0"/>
              <a:t>que éstas... Causan y transmiten enfermedades alimentaria.</a:t>
            </a:r>
          </a:p>
          <a:p>
            <a:endParaRPr lang="es-ES" sz="2000" dirty="0"/>
          </a:p>
          <a:p>
            <a:endParaRPr lang="es-ES" sz="2000" dirty="0"/>
          </a:p>
          <a:p>
            <a:endParaRPr lang="es-CR" dirty="0"/>
          </a:p>
        </p:txBody>
      </p:sp>
    </p:spTree>
    <p:extLst>
      <p:ext uri="{BB962C8B-B14F-4D97-AF65-F5344CB8AC3E}">
        <p14:creationId xmlns:p14="http://schemas.microsoft.com/office/powerpoint/2010/main" val="126793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36ABF6E-655F-723A-B604-231FF0091940}"/>
              </a:ext>
            </a:extLst>
          </p:cNvPr>
          <p:cNvSpPr txBox="1"/>
          <p:nvPr/>
        </p:nvSpPr>
        <p:spPr>
          <a:xfrm>
            <a:off x="185057" y="130630"/>
            <a:ext cx="10472057" cy="5632311"/>
          </a:xfrm>
          <a:prstGeom prst="rect">
            <a:avLst/>
          </a:prstGeom>
          <a:noFill/>
        </p:spPr>
        <p:txBody>
          <a:bodyPr wrap="square">
            <a:spAutoFit/>
          </a:bodyPr>
          <a:lstStyle/>
          <a:p>
            <a:r>
              <a:rPr lang="es-ES" dirty="0"/>
              <a:t>Programa manejo integral de plagas:</a:t>
            </a:r>
          </a:p>
          <a:p>
            <a:endParaRPr lang="es-ES" dirty="0"/>
          </a:p>
          <a:p>
            <a:r>
              <a:rPr lang="es-ES" dirty="0"/>
              <a:t> Proteja todas las aberturas del edificio hacia el exterior con cedazo, de esta manera los roedores no podrán entrar a la planta.  Trate de mantener siempre las puertas cerradas o use cortinas de aire y puertas flexibles. </a:t>
            </a:r>
          </a:p>
          <a:p>
            <a:r>
              <a:rPr lang="es-ES" dirty="0"/>
              <a:t>Evite la acumulación de basura en los alrededores y en toda la planta.  Las pilas de canastas, cajas, maquinaria y equipo en desuso, y basura en general son refugios ideales para los roedores</a:t>
            </a:r>
          </a:p>
          <a:p>
            <a:r>
              <a:rPr lang="es-ES" dirty="0"/>
              <a:t> Almacene adecuadamente las materias primas y el producto para prevenir la invasión por roedores.</a:t>
            </a:r>
          </a:p>
          <a:p>
            <a:r>
              <a:rPr lang="es-ES" dirty="0"/>
              <a:t> Mantenga todas las áreas de preparación y almacenamientos de alimentos limpios y desinfectados. </a:t>
            </a:r>
          </a:p>
          <a:p>
            <a:r>
              <a:rPr lang="es-ES" dirty="0"/>
              <a:t>Controle bien la basura y revise que los basureros permanezcan tapados cuando no los está usando.</a:t>
            </a:r>
          </a:p>
          <a:p>
            <a:r>
              <a:rPr lang="es-ES" dirty="0"/>
              <a:t> Proteja todas las aberturas del edificio hacia el exterior con cedazo, de esta manera los roedores no podrán entrar a la planta.  Trate de mantener siempre las puertas cerradas o use cortinas de aire y puertas flexibles. </a:t>
            </a:r>
          </a:p>
          <a:p>
            <a:r>
              <a:rPr lang="es-ES" dirty="0"/>
              <a:t>Evite la acumulación de basura en los alrededores y en toda la planta.  Las pilas de canastas, cajas, maquinaria y equipo en desuso, y basura en general son refugios ideales para los roedores.</a:t>
            </a:r>
          </a:p>
          <a:p>
            <a:r>
              <a:rPr lang="es-ES" dirty="0"/>
              <a:t> Puede usar plaguicidas, pero limite su aplicación a aquellos casos en que resulte necesario.  Además deben ser aprobados y aplicados por operarios de control de plagas certificados. </a:t>
            </a:r>
          </a:p>
          <a:p>
            <a:r>
              <a:rPr lang="es-ES" dirty="0"/>
              <a:t>Realice inspecciones periódicas de todas las áreas del edificio para  determinar si hay presencia de plaga.</a:t>
            </a:r>
            <a:endParaRPr lang="es-CR" dirty="0"/>
          </a:p>
        </p:txBody>
      </p:sp>
    </p:spTree>
    <p:extLst>
      <p:ext uri="{BB962C8B-B14F-4D97-AF65-F5344CB8AC3E}">
        <p14:creationId xmlns:p14="http://schemas.microsoft.com/office/powerpoint/2010/main" val="718829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BB2C640-15D3-FDD3-FBEE-ABE39B3EBDD2}"/>
              </a:ext>
            </a:extLst>
          </p:cNvPr>
          <p:cNvSpPr txBox="1"/>
          <p:nvPr/>
        </p:nvSpPr>
        <p:spPr>
          <a:xfrm>
            <a:off x="783771" y="359229"/>
            <a:ext cx="8654143" cy="5632311"/>
          </a:xfrm>
          <a:prstGeom prst="rect">
            <a:avLst/>
          </a:prstGeom>
          <a:noFill/>
        </p:spPr>
        <p:txBody>
          <a:bodyPr wrap="square">
            <a:spAutoFit/>
          </a:bodyPr>
          <a:lstStyle/>
          <a:p>
            <a:r>
              <a:rPr lang="es-ES" dirty="0"/>
              <a:t>ACTIVIDADES DE APRENDIZAJE DEL CAPÍTULO 6 </a:t>
            </a:r>
          </a:p>
          <a:p>
            <a:r>
              <a:rPr lang="es-ES" dirty="0"/>
              <a:t>respuesta corta. </a:t>
            </a:r>
          </a:p>
          <a:p>
            <a:r>
              <a:rPr lang="es-ES" dirty="0"/>
              <a:t>1. ¿Mencione tres características generales que debe de cumplir una instalación en </a:t>
            </a:r>
          </a:p>
          <a:p>
            <a:r>
              <a:rPr lang="es-ES" dirty="0"/>
              <a:t>donde se procesan alimentos? </a:t>
            </a:r>
          </a:p>
          <a:p>
            <a:r>
              <a:rPr lang="es-ES" dirty="0"/>
              <a:t>1. _______________________________________________________________</a:t>
            </a:r>
          </a:p>
          <a:p>
            <a:r>
              <a:rPr lang="es-ES" dirty="0"/>
              <a:t> _______________________________________________________________ </a:t>
            </a:r>
          </a:p>
          <a:p>
            <a:r>
              <a:rPr lang="es-ES" dirty="0"/>
              <a:t>2. _______________________________________________________________</a:t>
            </a:r>
          </a:p>
          <a:p>
            <a:r>
              <a:rPr lang="es-ES" dirty="0"/>
              <a:t> _______________________________________________________________ </a:t>
            </a:r>
          </a:p>
          <a:p>
            <a:r>
              <a:rPr lang="es-ES" dirty="0"/>
              <a:t>3. _______________________________________________________________</a:t>
            </a:r>
          </a:p>
          <a:p>
            <a:r>
              <a:rPr lang="es-ES" dirty="0"/>
              <a:t> _______________________________________________________________ </a:t>
            </a:r>
          </a:p>
          <a:p>
            <a:r>
              <a:rPr lang="es-ES" dirty="0"/>
              <a:t>2. ¿Cuál es el mayor peligro asociado a las plagas? </a:t>
            </a:r>
          </a:p>
          <a:p>
            <a:r>
              <a:rPr lang="es-ES" dirty="0"/>
              <a:t>_______________________________________________________________ </a:t>
            </a:r>
          </a:p>
          <a:p>
            <a:r>
              <a:rPr lang="es-ES" dirty="0"/>
              <a:t>3. ¿Menciones tres pasos a seguir en el manejo integrado de plagas? </a:t>
            </a:r>
          </a:p>
          <a:p>
            <a:r>
              <a:rPr lang="es-ES" dirty="0"/>
              <a:t>1. _______________________________________________________________</a:t>
            </a:r>
          </a:p>
          <a:p>
            <a:r>
              <a:rPr lang="es-ES" dirty="0"/>
              <a:t> _______________________________________________________________ </a:t>
            </a:r>
          </a:p>
          <a:p>
            <a:r>
              <a:rPr lang="es-ES" dirty="0"/>
              <a:t>2. _______________________________________________________________</a:t>
            </a:r>
          </a:p>
          <a:p>
            <a:r>
              <a:rPr lang="es-ES" dirty="0"/>
              <a:t> _______________________________________________________________ </a:t>
            </a:r>
          </a:p>
          <a:p>
            <a:r>
              <a:rPr lang="es-ES" dirty="0"/>
              <a:t>3. _______________________________________________________________</a:t>
            </a:r>
          </a:p>
          <a:p>
            <a:r>
              <a:rPr lang="es-ES" dirty="0"/>
              <a:t> _______________________________________________________________</a:t>
            </a:r>
            <a:endParaRPr lang="es-CR" dirty="0"/>
          </a:p>
        </p:txBody>
      </p:sp>
    </p:spTree>
    <p:extLst>
      <p:ext uri="{BB962C8B-B14F-4D97-AF65-F5344CB8AC3E}">
        <p14:creationId xmlns:p14="http://schemas.microsoft.com/office/powerpoint/2010/main" val="3588623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0165949-9CB0-4237-31B4-88C8AAB4E341}"/>
              </a:ext>
            </a:extLst>
          </p:cNvPr>
          <p:cNvSpPr txBox="1"/>
          <p:nvPr/>
        </p:nvSpPr>
        <p:spPr>
          <a:xfrm>
            <a:off x="283028" y="0"/>
            <a:ext cx="8890907" cy="6463308"/>
          </a:xfrm>
          <a:prstGeom prst="rect">
            <a:avLst/>
          </a:prstGeom>
          <a:noFill/>
        </p:spPr>
        <p:txBody>
          <a:bodyPr wrap="square">
            <a:spAutoFit/>
          </a:bodyPr>
          <a:lstStyle/>
          <a:p>
            <a:endParaRPr lang="es-ES" dirty="0"/>
          </a:p>
          <a:p>
            <a:endParaRPr lang="es-ES" dirty="0"/>
          </a:p>
          <a:p>
            <a:r>
              <a:rPr lang="es-ES" dirty="0"/>
              <a:t>Capítulo 7 Limpieza y desinfección:</a:t>
            </a:r>
          </a:p>
          <a:p>
            <a:endParaRPr lang="es-ES" dirty="0"/>
          </a:p>
          <a:p>
            <a:r>
              <a:rPr lang="es-ES" dirty="0"/>
              <a:t> Limpiar : es un proceso en el que la suciedad se disuelve o suspende, generalmente en agua ayudada de detergentes.</a:t>
            </a:r>
          </a:p>
          <a:p>
            <a:r>
              <a:rPr lang="es-ES" dirty="0"/>
              <a:t> Desinfectar : consiste en destruir la mayor parte de los microorganismos de las  superficies mediante agentes químicos.</a:t>
            </a:r>
          </a:p>
          <a:p>
            <a:endParaRPr lang="es-ES" dirty="0"/>
          </a:p>
          <a:p>
            <a:r>
              <a:rPr lang="es-ES" dirty="0"/>
              <a:t>En todo servicio de alimentos debe establecerse un sistema de limpieza y desinfección </a:t>
            </a:r>
          </a:p>
          <a:p>
            <a:r>
              <a:rPr lang="es-ES" dirty="0"/>
              <a:t>programado y periódico, que incluya todas las instalaciones, maquinaria y demás equipos,  </a:t>
            </a:r>
          </a:p>
          <a:p>
            <a:r>
              <a:rPr lang="es-ES" dirty="0"/>
              <a:t>determinando aquellos equipos y materiales considerados como más críticos, con el objeto de </a:t>
            </a:r>
          </a:p>
          <a:p>
            <a:r>
              <a:rPr lang="es-ES" dirty="0"/>
              <a:t>prestarles una mayor atención.</a:t>
            </a:r>
          </a:p>
          <a:p>
            <a:r>
              <a:rPr lang="es-ES" dirty="0"/>
              <a:t> Es recomendable establecer por escrito un PROGRAMA DE LIMPIEZA del material e </a:t>
            </a:r>
          </a:p>
          <a:p>
            <a:r>
              <a:rPr lang="es-ES" dirty="0"/>
              <a:t>instalaciones de los locales, en el que se </a:t>
            </a:r>
            <a:r>
              <a:rPr lang="es-ES" dirty="0" err="1"/>
              <a:t>especi</a:t>
            </a:r>
            <a:r>
              <a:rPr lang="es-ES" dirty="0"/>
              <a:t> que la frecuencia, procedimientos, productos </a:t>
            </a:r>
          </a:p>
          <a:p>
            <a:r>
              <a:rPr lang="es-ES" dirty="0"/>
              <a:t>utilizados y personal responsable.</a:t>
            </a:r>
          </a:p>
          <a:p>
            <a:endParaRPr lang="es-ES" dirty="0"/>
          </a:p>
          <a:p>
            <a:endParaRPr lang="es-ES" dirty="0"/>
          </a:p>
          <a:p>
            <a:endParaRPr lang="es-ES" dirty="0"/>
          </a:p>
        </p:txBody>
      </p:sp>
    </p:spTree>
    <p:extLst>
      <p:ext uri="{BB962C8B-B14F-4D97-AF65-F5344CB8AC3E}">
        <p14:creationId xmlns:p14="http://schemas.microsoft.com/office/powerpoint/2010/main" val="397034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A096C3-E8E8-A189-4ABD-122712F3FA2C}"/>
              </a:ext>
            </a:extLst>
          </p:cNvPr>
          <p:cNvSpPr txBox="1"/>
          <p:nvPr/>
        </p:nvSpPr>
        <p:spPr>
          <a:xfrm>
            <a:off x="195943" y="239487"/>
            <a:ext cx="8956221" cy="5355312"/>
          </a:xfrm>
          <a:prstGeom prst="rect">
            <a:avLst/>
          </a:prstGeom>
          <a:noFill/>
        </p:spPr>
        <p:txBody>
          <a:bodyPr wrap="square">
            <a:spAutoFit/>
          </a:bodyPr>
          <a:lstStyle/>
          <a:p>
            <a:endParaRPr lang="es-ES" dirty="0"/>
          </a:p>
          <a:p>
            <a:endParaRPr lang="es-ES" dirty="0"/>
          </a:p>
          <a:p>
            <a:r>
              <a:rPr lang="es-ES" dirty="0"/>
              <a:t>LIMPIAR Y DESINFECTAR ES IMPORTANTE PORQUE:</a:t>
            </a:r>
          </a:p>
          <a:p>
            <a:endParaRPr lang="es-ES" dirty="0"/>
          </a:p>
          <a:p>
            <a:endParaRPr lang="es-ES" dirty="0"/>
          </a:p>
          <a:p>
            <a:r>
              <a:rPr lang="es-ES" dirty="0"/>
              <a:t>Minimiza los riesgos de contaminación de los alimentos durante las etapas de proceso.</a:t>
            </a:r>
          </a:p>
          <a:p>
            <a:r>
              <a:rPr lang="es-ES" dirty="0"/>
              <a:t> Aumenta la vida útil y e ciencia del equipo.</a:t>
            </a:r>
          </a:p>
          <a:p>
            <a:r>
              <a:rPr lang="es-ES" dirty="0"/>
              <a:t> Reduce la infestación por plagas.</a:t>
            </a:r>
          </a:p>
          <a:p>
            <a:r>
              <a:rPr lang="es-ES" dirty="0"/>
              <a:t> Extiende la vida de útil del producto.</a:t>
            </a:r>
          </a:p>
          <a:p>
            <a:r>
              <a:rPr lang="es-ES" dirty="0"/>
              <a:t> Reduce el riesgo de presencia de microorganismos causantes de enfermedades </a:t>
            </a:r>
          </a:p>
          <a:p>
            <a:r>
              <a:rPr lang="es-ES" dirty="0"/>
              <a:t>alimentarias.</a:t>
            </a:r>
          </a:p>
          <a:p>
            <a:r>
              <a:rPr lang="es-ES" dirty="0"/>
              <a:t> Crea buenas costumbres de limpieza en el personal.</a:t>
            </a:r>
          </a:p>
          <a:p>
            <a:r>
              <a:rPr lang="es-ES" dirty="0"/>
              <a:t> Es un requisito de las Buenas Prácticas de Manufactura.</a:t>
            </a:r>
          </a:p>
          <a:p>
            <a:r>
              <a:rPr lang="es-ES" dirty="0"/>
              <a:t> Se requieren para cumplir con el sistema de control de peligros/ HACCP.</a:t>
            </a:r>
          </a:p>
          <a:p>
            <a:r>
              <a:rPr lang="es-ES" dirty="0"/>
              <a:t> Mejora la imagen del local frente a la clientela.</a:t>
            </a:r>
          </a:p>
          <a:p>
            <a:r>
              <a:rPr lang="es-ES" dirty="0"/>
              <a:t> Aumenta la confianza de la persona consumidora.</a:t>
            </a:r>
          </a:p>
          <a:p>
            <a:r>
              <a:rPr lang="es-ES" dirty="0"/>
              <a:t> ¡Es lo más sano para todos (as)!</a:t>
            </a:r>
          </a:p>
          <a:p>
            <a:r>
              <a:rPr lang="es-ES" dirty="0"/>
              <a:t> </a:t>
            </a:r>
            <a:endParaRPr lang="es-CR" dirty="0"/>
          </a:p>
        </p:txBody>
      </p:sp>
    </p:spTree>
    <p:extLst>
      <p:ext uri="{BB962C8B-B14F-4D97-AF65-F5344CB8AC3E}">
        <p14:creationId xmlns:p14="http://schemas.microsoft.com/office/powerpoint/2010/main" val="2668365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C297610-053B-5E83-ED10-CC7D67C1DECA}"/>
              </a:ext>
            </a:extLst>
          </p:cNvPr>
          <p:cNvSpPr txBox="1"/>
          <p:nvPr/>
        </p:nvSpPr>
        <p:spPr>
          <a:xfrm>
            <a:off x="753836" y="952810"/>
            <a:ext cx="9010650" cy="4154984"/>
          </a:xfrm>
          <a:prstGeom prst="rect">
            <a:avLst/>
          </a:prstGeom>
          <a:noFill/>
        </p:spPr>
        <p:txBody>
          <a:bodyPr wrap="square">
            <a:spAutoFit/>
          </a:bodyPr>
          <a:lstStyle/>
          <a:p>
            <a:r>
              <a:rPr lang="es-ES" dirty="0"/>
              <a:t> </a:t>
            </a:r>
            <a:r>
              <a:rPr lang="es-ES" sz="2400" dirty="0"/>
              <a:t>Método de agua caliente:</a:t>
            </a:r>
          </a:p>
          <a:p>
            <a:endParaRPr lang="es-ES" sz="2400" dirty="0"/>
          </a:p>
          <a:p>
            <a:r>
              <a:rPr lang="es-ES" sz="2400" dirty="0"/>
              <a:t> El calor destruye los microorganismos.  Este método consiste en desinfectar con agua caliente </a:t>
            </a:r>
          </a:p>
          <a:p>
            <a:r>
              <a:rPr lang="es-ES" sz="2400" dirty="0"/>
              <a:t>o vapor. Si el proceso es manual se sumergen los utensilios en agua caliente.  Una </a:t>
            </a:r>
          </a:p>
          <a:p>
            <a:r>
              <a:rPr lang="es-ES" sz="2400" dirty="0"/>
              <a:t>recomendación es que el agua esté a 77°C durante 30 segundos, dicha temperatura debe ser </a:t>
            </a:r>
          </a:p>
          <a:p>
            <a:r>
              <a:rPr lang="es-ES" sz="2400" dirty="0"/>
              <a:t>constante.  Si hay una máquina de limpieza y desinfección, la temperatura que se recomienda </a:t>
            </a:r>
          </a:p>
          <a:p>
            <a:r>
              <a:rPr lang="es-ES" sz="2400" dirty="0"/>
              <a:t>para desinfectar debe estar entre 82°C y 90°C</a:t>
            </a:r>
            <a:endParaRPr lang="es-CR" sz="2400" dirty="0"/>
          </a:p>
        </p:txBody>
      </p:sp>
    </p:spTree>
    <p:extLst>
      <p:ext uri="{BB962C8B-B14F-4D97-AF65-F5344CB8AC3E}">
        <p14:creationId xmlns:p14="http://schemas.microsoft.com/office/powerpoint/2010/main" val="428120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0AEAC0-5446-E51D-FB98-CA78C311A622}"/>
              </a:ext>
            </a:extLst>
          </p:cNvPr>
          <p:cNvSpPr txBox="1"/>
          <p:nvPr/>
        </p:nvSpPr>
        <p:spPr>
          <a:xfrm>
            <a:off x="609599" y="612845"/>
            <a:ext cx="10853057" cy="4401205"/>
          </a:xfrm>
          <a:prstGeom prst="rect">
            <a:avLst/>
          </a:prstGeom>
          <a:noFill/>
        </p:spPr>
        <p:txBody>
          <a:bodyPr wrap="square">
            <a:spAutoFit/>
          </a:bodyPr>
          <a:lstStyle/>
          <a:p>
            <a:r>
              <a:rPr lang="es-ES" sz="2000" dirty="0"/>
              <a:t>Método con soluciones desinfectantes:</a:t>
            </a:r>
          </a:p>
          <a:p>
            <a:endParaRPr lang="es-ES" sz="2000" dirty="0"/>
          </a:p>
          <a:p>
            <a:r>
              <a:rPr lang="es-ES" sz="2000" dirty="0"/>
              <a:t> El método de desinfección química es el más utilizado y es efectivo para eliminación de </a:t>
            </a:r>
          </a:p>
          <a:p>
            <a:r>
              <a:rPr lang="es-ES" sz="2000" dirty="0"/>
              <a:t>microorganismos. </a:t>
            </a:r>
          </a:p>
          <a:p>
            <a:r>
              <a:rPr lang="es-ES" sz="2000" dirty="0"/>
              <a:t>Existe gran variedad de productos químicos que pueden eliminar y evitar el crecimiento de </a:t>
            </a:r>
          </a:p>
          <a:p>
            <a:r>
              <a:rPr lang="es-ES" sz="2000" dirty="0"/>
              <a:t>los microorganismos.  Sin embargo, muchos no se recomiendan en superficies que están en </a:t>
            </a:r>
          </a:p>
          <a:p>
            <a:r>
              <a:rPr lang="es-ES" sz="2000" dirty="0"/>
              <a:t>contacto con alimentos, porque podrían dañar los equipos y utensilios. Por eso es importante </a:t>
            </a:r>
          </a:p>
          <a:p>
            <a:r>
              <a:rPr lang="es-ES" sz="2000" dirty="0"/>
              <a:t>que en los establecimientos donde se manipulan alimentos, se utilicen desinfectantes </a:t>
            </a:r>
          </a:p>
          <a:p>
            <a:r>
              <a:rPr lang="es-ES" sz="2000" dirty="0"/>
              <a:t>autorizados y su manejo sea controlado, de esta manera evitaremos una contaminación </a:t>
            </a:r>
          </a:p>
          <a:p>
            <a:r>
              <a:rPr lang="es-ES" sz="2000" dirty="0"/>
              <a:t>Los desinfectantes más usados en los establecimientos donde se preparan alimentos, son:</a:t>
            </a:r>
          </a:p>
          <a:p>
            <a:endParaRPr lang="es-ES" sz="2000" dirty="0"/>
          </a:p>
          <a:p>
            <a:r>
              <a:rPr lang="es-ES" sz="2000" dirty="0"/>
              <a:t> Cloro</a:t>
            </a:r>
          </a:p>
          <a:p>
            <a:r>
              <a:rPr lang="es-ES" sz="2000" dirty="0"/>
              <a:t> Yodo</a:t>
            </a:r>
          </a:p>
          <a:p>
            <a:r>
              <a:rPr lang="es-ES" sz="2000" dirty="0"/>
              <a:t> Amonio cuaternario</a:t>
            </a:r>
            <a:endParaRPr lang="es-CR" sz="2000" dirty="0"/>
          </a:p>
        </p:txBody>
      </p:sp>
    </p:spTree>
    <p:extLst>
      <p:ext uri="{BB962C8B-B14F-4D97-AF65-F5344CB8AC3E}">
        <p14:creationId xmlns:p14="http://schemas.microsoft.com/office/powerpoint/2010/main" val="118583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68F45E-6F88-2F95-68D5-57E3AFF6BCFB}"/>
              </a:ext>
            </a:extLst>
          </p:cNvPr>
          <p:cNvSpPr txBox="1"/>
          <p:nvPr/>
        </p:nvSpPr>
        <p:spPr>
          <a:xfrm>
            <a:off x="468086" y="1366468"/>
            <a:ext cx="8466364" cy="4401205"/>
          </a:xfrm>
          <a:prstGeom prst="rect">
            <a:avLst/>
          </a:prstGeom>
          <a:noFill/>
        </p:spPr>
        <p:txBody>
          <a:bodyPr wrap="square">
            <a:spAutoFit/>
          </a:bodyPr>
          <a:lstStyle/>
          <a:p>
            <a:r>
              <a:rPr lang="es-ES" sz="2800" dirty="0"/>
              <a:t>Costo de las enfermedades alimentarias para Establecimientos y Empresas de Alimentos:</a:t>
            </a:r>
          </a:p>
          <a:p>
            <a:endParaRPr lang="es-ES" sz="2800" dirty="0"/>
          </a:p>
          <a:p>
            <a:r>
              <a:rPr lang="es-ES" sz="2800" dirty="0"/>
              <a:t> Pérdida de clientela</a:t>
            </a:r>
          </a:p>
          <a:p>
            <a:r>
              <a:rPr lang="es-ES" sz="2800" dirty="0"/>
              <a:t> Pérdida de prestigio y reputación</a:t>
            </a:r>
          </a:p>
          <a:p>
            <a:r>
              <a:rPr lang="es-ES" sz="2800" dirty="0"/>
              <a:t> Demandas y quejas por parte de </a:t>
            </a:r>
          </a:p>
          <a:p>
            <a:r>
              <a:rPr lang="es-ES" sz="2800" dirty="0"/>
              <a:t>clientela insatisfecha</a:t>
            </a:r>
          </a:p>
          <a:p>
            <a:r>
              <a:rPr lang="es-ES" sz="2800" dirty="0"/>
              <a:t> Personal desmotivado</a:t>
            </a:r>
          </a:p>
          <a:p>
            <a:r>
              <a:rPr lang="es-ES" sz="2800" dirty="0"/>
              <a:t> Ausentismo de personal</a:t>
            </a:r>
          </a:p>
          <a:p>
            <a:r>
              <a:rPr lang="es-ES" sz="2800" dirty="0"/>
              <a:t> Vergüenza</a:t>
            </a:r>
          </a:p>
        </p:txBody>
      </p:sp>
    </p:spTree>
    <p:extLst>
      <p:ext uri="{BB962C8B-B14F-4D97-AF65-F5344CB8AC3E}">
        <p14:creationId xmlns:p14="http://schemas.microsoft.com/office/powerpoint/2010/main" val="10304665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3933994-C4C3-8F9E-27F2-9EDEF403C80F}"/>
              </a:ext>
            </a:extLst>
          </p:cNvPr>
          <p:cNvSpPr txBox="1"/>
          <p:nvPr/>
        </p:nvSpPr>
        <p:spPr>
          <a:xfrm>
            <a:off x="740229" y="947057"/>
            <a:ext cx="8411935" cy="5262979"/>
          </a:xfrm>
          <a:prstGeom prst="rect">
            <a:avLst/>
          </a:prstGeom>
          <a:noFill/>
        </p:spPr>
        <p:txBody>
          <a:bodyPr wrap="square">
            <a:spAutoFit/>
          </a:bodyPr>
          <a:lstStyle/>
          <a:p>
            <a:r>
              <a:rPr lang="es-ES" sz="2400" dirty="0"/>
              <a:t>PROGRAMA DE LIMPIEZA Y DESINFECTACION:</a:t>
            </a:r>
          </a:p>
          <a:p>
            <a:endParaRPr lang="es-ES" sz="2400" dirty="0"/>
          </a:p>
          <a:p>
            <a:r>
              <a:rPr lang="es-ES" sz="2400" dirty="0"/>
              <a:t> Para iniciar un programa de limpieza y desinfección es necesario ORGANIZARSE y plantearse cinco preguntas Básicas:</a:t>
            </a:r>
          </a:p>
          <a:p>
            <a:endParaRPr lang="es-ES" sz="2400" dirty="0"/>
          </a:p>
          <a:p>
            <a:endParaRPr lang="es-ES" sz="2400" dirty="0"/>
          </a:p>
          <a:p>
            <a:endParaRPr lang="es-ES" sz="2400" dirty="0"/>
          </a:p>
          <a:p>
            <a:endParaRPr lang="es-ES" sz="2400" dirty="0"/>
          </a:p>
          <a:p>
            <a:r>
              <a:rPr lang="es-ES" sz="2400" dirty="0"/>
              <a:t>¿Qué necesito limpiar y desinfectar?</a:t>
            </a:r>
          </a:p>
          <a:p>
            <a:r>
              <a:rPr lang="es-ES" sz="2400" dirty="0"/>
              <a:t> ¿Cómo voy a limpiarlo y desinfectarlo?</a:t>
            </a:r>
          </a:p>
          <a:p>
            <a:r>
              <a:rPr lang="es-ES" sz="2400" dirty="0"/>
              <a:t> ¿Con qué frecuencia se va a limpiar y desinfectar?</a:t>
            </a:r>
          </a:p>
          <a:p>
            <a:r>
              <a:rPr lang="es-ES" sz="2400" dirty="0"/>
              <a:t> ¿Quiénes son las personas responsables de limpiar y </a:t>
            </a:r>
          </a:p>
          <a:p>
            <a:r>
              <a:rPr lang="es-ES" sz="2400" dirty="0"/>
              <a:t>desinfectar</a:t>
            </a:r>
            <a:endParaRPr lang="es-CR" sz="2400" dirty="0"/>
          </a:p>
        </p:txBody>
      </p:sp>
    </p:spTree>
    <p:extLst>
      <p:ext uri="{BB962C8B-B14F-4D97-AF65-F5344CB8AC3E}">
        <p14:creationId xmlns:p14="http://schemas.microsoft.com/office/powerpoint/2010/main" val="23380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4867773-87C2-3A7A-5505-32482F1583D2}"/>
              </a:ext>
            </a:extLst>
          </p:cNvPr>
          <p:cNvSpPr txBox="1"/>
          <p:nvPr/>
        </p:nvSpPr>
        <p:spPr>
          <a:xfrm>
            <a:off x="642257" y="239485"/>
            <a:ext cx="8509907" cy="5909310"/>
          </a:xfrm>
          <a:prstGeom prst="rect">
            <a:avLst/>
          </a:prstGeom>
          <a:noFill/>
        </p:spPr>
        <p:txBody>
          <a:bodyPr wrap="square">
            <a:spAutoFit/>
          </a:bodyPr>
          <a:lstStyle/>
          <a:p>
            <a:r>
              <a:rPr lang="es-ES" dirty="0"/>
              <a:t>ACTIVIDADES DE APRENDIZAJE DEL CAPÍTULO 7 </a:t>
            </a:r>
          </a:p>
          <a:p>
            <a:r>
              <a:rPr lang="es-ES" dirty="0"/>
              <a:t> respuesta corta</a:t>
            </a:r>
          </a:p>
          <a:p>
            <a:r>
              <a:rPr lang="es-ES" dirty="0"/>
              <a:t> </a:t>
            </a:r>
          </a:p>
          <a:p>
            <a:r>
              <a:rPr lang="es-ES" dirty="0"/>
              <a:t>1. Defina los siguientes términos. </a:t>
            </a:r>
          </a:p>
          <a:p>
            <a:r>
              <a:rPr lang="es-ES" dirty="0"/>
              <a:t>Limpieza: __________________________________________________ </a:t>
            </a:r>
          </a:p>
          <a:p>
            <a:r>
              <a:rPr lang="es-ES" dirty="0"/>
              <a:t>__________________________________________________________ </a:t>
            </a:r>
          </a:p>
          <a:p>
            <a:r>
              <a:rPr lang="es-ES" dirty="0"/>
              <a:t>Desinfección: _______________________________________________ </a:t>
            </a:r>
          </a:p>
          <a:p>
            <a:r>
              <a:rPr lang="es-ES" dirty="0"/>
              <a:t>__________________________________________________________    </a:t>
            </a:r>
          </a:p>
          <a:p>
            <a:r>
              <a:rPr lang="es-ES" dirty="0"/>
              <a:t>2. Mencione 3 aspectos que describan porqué es importante realizar el proceso de </a:t>
            </a:r>
          </a:p>
          <a:p>
            <a:r>
              <a:rPr lang="es-ES" dirty="0"/>
              <a:t>limpieza y desinfección.  </a:t>
            </a:r>
          </a:p>
          <a:p>
            <a:r>
              <a:rPr lang="es-ES" dirty="0"/>
              <a:t>1.__________________________________________________________   </a:t>
            </a:r>
          </a:p>
          <a:p>
            <a:r>
              <a:rPr lang="es-ES" dirty="0"/>
              <a:t>2. __________________________________________________________ </a:t>
            </a:r>
          </a:p>
          <a:p>
            <a:r>
              <a:rPr lang="es-ES" dirty="0"/>
              <a:t>3. __________________________________________________________ </a:t>
            </a:r>
          </a:p>
          <a:p>
            <a:r>
              <a:rPr lang="es-ES" dirty="0"/>
              <a:t>3. ¿Cuáles son los productos químicos de desinfección que se utilizan con mayor </a:t>
            </a:r>
          </a:p>
          <a:p>
            <a:r>
              <a:rPr lang="es-ES" dirty="0"/>
              <a:t>frecuencia?  </a:t>
            </a:r>
          </a:p>
          <a:p>
            <a:r>
              <a:rPr lang="es-ES" dirty="0"/>
              <a:t>1.__________________     2. __________________    3. __________________ </a:t>
            </a:r>
          </a:p>
          <a:p>
            <a:r>
              <a:rPr lang="es-ES" dirty="0"/>
              <a:t>4. mencione las 4 preguntas que complementan un plan de limpieza y </a:t>
            </a:r>
          </a:p>
          <a:p>
            <a:r>
              <a:rPr lang="es-ES" dirty="0"/>
              <a:t>desinfección.  </a:t>
            </a:r>
          </a:p>
          <a:p>
            <a:r>
              <a:rPr lang="es-ES" dirty="0"/>
              <a:t>1._________________________     2. _________________________ </a:t>
            </a:r>
          </a:p>
          <a:p>
            <a:r>
              <a:rPr lang="es-ES" dirty="0"/>
              <a:t>3. _________________________    4. _________________________</a:t>
            </a:r>
            <a:endParaRPr lang="es-CR" dirty="0"/>
          </a:p>
        </p:txBody>
      </p:sp>
    </p:spTree>
    <p:extLst>
      <p:ext uri="{BB962C8B-B14F-4D97-AF65-F5344CB8AC3E}">
        <p14:creationId xmlns:p14="http://schemas.microsoft.com/office/powerpoint/2010/main" val="3884729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1B36C4-DA84-1A9A-2587-1EB223D96A1D}"/>
              </a:ext>
            </a:extLst>
          </p:cNvPr>
          <p:cNvSpPr txBox="1"/>
          <p:nvPr/>
        </p:nvSpPr>
        <p:spPr>
          <a:xfrm>
            <a:off x="1752601" y="2095810"/>
            <a:ext cx="7345135" cy="3108543"/>
          </a:xfrm>
          <a:prstGeom prst="rect">
            <a:avLst/>
          </a:prstGeom>
          <a:noFill/>
        </p:spPr>
        <p:txBody>
          <a:bodyPr wrap="square">
            <a:spAutoFit/>
          </a:bodyPr>
          <a:lstStyle/>
          <a:p>
            <a:r>
              <a:rPr lang="es-ES" sz="4400" dirty="0"/>
              <a:t>FIN…   </a:t>
            </a:r>
          </a:p>
          <a:p>
            <a:endParaRPr lang="es-ES" sz="4400" dirty="0"/>
          </a:p>
          <a:p>
            <a:endParaRPr lang="es-ES" dirty="0"/>
          </a:p>
          <a:p>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45621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F7DC8D6-1802-6E1C-169A-18C965D422FE}"/>
              </a:ext>
            </a:extLst>
          </p:cNvPr>
          <p:cNvSpPr txBox="1"/>
          <p:nvPr/>
        </p:nvSpPr>
        <p:spPr>
          <a:xfrm>
            <a:off x="631371" y="1443841"/>
            <a:ext cx="8520793" cy="3293209"/>
          </a:xfrm>
          <a:prstGeom prst="rect">
            <a:avLst/>
          </a:prstGeom>
          <a:noFill/>
        </p:spPr>
        <p:txBody>
          <a:bodyPr wrap="square">
            <a:spAutoFit/>
          </a:bodyPr>
          <a:lstStyle/>
          <a:p>
            <a:r>
              <a:rPr lang="es-ES" sz="2000" dirty="0"/>
              <a:t>Si usted elabora, transporta, cosecha, comercializa, sirve alimentos o los consume, entonces usted es un manipulador de alimentos.  Su desempeño está directamente relacionado con la inocuidad de los mismos. Su </a:t>
            </a:r>
            <a:r>
              <a:rPr lang="es-ES" sz="2800" dirty="0"/>
              <a:t>principal</a:t>
            </a:r>
            <a:r>
              <a:rPr lang="es-ES" sz="2000" dirty="0"/>
              <a:t> responsabilidad es cumplir las normas de higiene que veremos en este curso.</a:t>
            </a:r>
          </a:p>
          <a:p>
            <a:r>
              <a:rPr lang="es-ES" sz="2000" dirty="0"/>
              <a:t> Si usted como persona manipuladora de alimentos no conoce la forma correcta de manejarlos en forma higiénica, las personas que van a consumirlos corren el riesgo de enfermarse.</a:t>
            </a:r>
          </a:p>
          <a:p>
            <a:r>
              <a:rPr lang="es-ES" sz="2000" dirty="0"/>
              <a:t> Tenga presente que la salud de las personas consumidoras está en sus manos, de usted depende que ellos no se enfermen.</a:t>
            </a:r>
          </a:p>
        </p:txBody>
      </p:sp>
    </p:spTree>
    <p:extLst>
      <p:ext uri="{BB962C8B-B14F-4D97-AF65-F5344CB8AC3E}">
        <p14:creationId xmlns:p14="http://schemas.microsoft.com/office/powerpoint/2010/main" val="381033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DEA0488-2B1D-947C-AD22-96600FC3A9AC}"/>
              </a:ext>
            </a:extLst>
          </p:cNvPr>
          <p:cNvSpPr txBox="1"/>
          <p:nvPr/>
        </p:nvSpPr>
        <p:spPr>
          <a:xfrm>
            <a:off x="685800" y="1850295"/>
            <a:ext cx="8684078" cy="3416320"/>
          </a:xfrm>
          <a:prstGeom prst="rect">
            <a:avLst/>
          </a:prstGeom>
          <a:noFill/>
        </p:spPr>
        <p:txBody>
          <a:bodyPr wrap="square">
            <a:spAutoFit/>
          </a:bodyPr>
          <a:lstStyle/>
          <a:p>
            <a:r>
              <a:rPr lang="es-ES" sz="2400" dirty="0"/>
              <a:t>Importante:</a:t>
            </a:r>
          </a:p>
          <a:p>
            <a:endParaRPr lang="es-ES" sz="2400" dirty="0"/>
          </a:p>
          <a:p>
            <a:r>
              <a:rPr lang="es-ES" sz="2400" dirty="0"/>
              <a:t>usted tiene que hacerlo </a:t>
            </a:r>
          </a:p>
          <a:p>
            <a:r>
              <a:rPr lang="es-ES" sz="2400" dirty="0"/>
              <a:t>bien.</a:t>
            </a:r>
          </a:p>
          <a:p>
            <a:r>
              <a:rPr lang="es-ES" sz="2400" dirty="0"/>
              <a:t> La prevención de las enfermedades alimentarias empieza con saber dónde y cómo pueden contaminarse los alimentos.</a:t>
            </a:r>
          </a:p>
          <a:p>
            <a:r>
              <a:rPr lang="es-ES" sz="2400" dirty="0"/>
              <a:t> Si tiene dudas acerca de su trabajo, pregunte, es mejor preguntar que poner en riesgo la salud de las personas consumidoras.</a:t>
            </a:r>
          </a:p>
        </p:txBody>
      </p:sp>
    </p:spTree>
    <p:extLst>
      <p:ext uri="{BB962C8B-B14F-4D97-AF65-F5344CB8AC3E}">
        <p14:creationId xmlns:p14="http://schemas.microsoft.com/office/powerpoint/2010/main" val="422106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530525E-8F29-1C5B-8FB6-68346DC3C87D}"/>
              </a:ext>
            </a:extLst>
          </p:cNvPr>
          <p:cNvSpPr txBox="1"/>
          <p:nvPr/>
        </p:nvSpPr>
        <p:spPr>
          <a:xfrm>
            <a:off x="620486" y="1166843"/>
            <a:ext cx="8531678" cy="5262979"/>
          </a:xfrm>
          <a:prstGeom prst="rect">
            <a:avLst/>
          </a:prstGeom>
          <a:noFill/>
        </p:spPr>
        <p:txBody>
          <a:bodyPr wrap="square">
            <a:spAutoFit/>
          </a:bodyPr>
          <a:lstStyle/>
          <a:p>
            <a:r>
              <a:rPr lang="es-ES" sz="2400" dirty="0"/>
              <a:t>3. Persona que manipula alimentos</a:t>
            </a:r>
          </a:p>
          <a:p>
            <a:r>
              <a:rPr lang="es-ES" sz="2400" dirty="0"/>
              <a:t> Para asumir su responsabilidad, el establecimiento y la empresa de alimentos debe cumplir con las personas consumidoras y con las autoridades sanitarias.</a:t>
            </a:r>
          </a:p>
          <a:p>
            <a:r>
              <a:rPr lang="es-ES" sz="2400" dirty="0"/>
              <a:t> Y usted, manipulador y manipuladora de alimentos...</a:t>
            </a:r>
          </a:p>
          <a:p>
            <a:r>
              <a:rPr lang="es-ES" sz="2400" dirty="0"/>
              <a:t> Revise el estado de los empaques y etiquetas de sus alimentos.</a:t>
            </a:r>
          </a:p>
          <a:p>
            <a:r>
              <a:rPr lang="es-ES" sz="2400" dirty="0"/>
              <a:t> Este atento(a) a las condiciones de higiene del establecimiento donde consume o compra sus alimentos.</a:t>
            </a:r>
          </a:p>
          <a:p>
            <a:r>
              <a:rPr lang="es-ES" sz="2400" dirty="0"/>
              <a:t> Denuncie cualquier acto que atente contra la inocuidad de los alimentos.</a:t>
            </a:r>
          </a:p>
          <a:p>
            <a:r>
              <a:rPr lang="es-ES" sz="2400" dirty="0"/>
              <a:t> ¡Usted es una persona manipuladora de alimentos, por lo tanto: Aplique todas las normas de higiene durante el manejo de los alimentos!</a:t>
            </a:r>
          </a:p>
        </p:txBody>
      </p:sp>
    </p:spTree>
    <p:extLst>
      <p:ext uri="{BB962C8B-B14F-4D97-AF65-F5344CB8AC3E}">
        <p14:creationId xmlns:p14="http://schemas.microsoft.com/office/powerpoint/2010/main" val="102818358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395</TotalTime>
  <Words>7074</Words>
  <Application>Microsoft Office PowerPoint</Application>
  <PresentationFormat>Panorámica</PresentationFormat>
  <Paragraphs>742</Paragraphs>
  <Slides>62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62</vt:i4>
      </vt:variant>
    </vt:vector>
  </HeadingPairs>
  <TitlesOfParts>
    <vt:vector size="66" baseType="lpstr">
      <vt:lpstr>Arial</vt:lpstr>
      <vt:lpstr>Trebuchet MS</vt:lpstr>
      <vt:lpstr>Wingdings 3</vt:lpstr>
      <vt:lpstr>Faceta</vt:lpstr>
      <vt:lpstr>            CAPITULO 1                                              Concepto de inocuidad alimentaria       Inocuidad es la garantía de que los alimentos no van a causar daño a la persona consumidora  cuando se preparen y/o consuman de acuerdo con el uso al que se destinan , es decir, un alimento inocuo es aquel que está libre de peligros físicos (huesos,  piedras, fragmentos de metal o cualquier materia extraña), peligros químicos (medicamentos  veterinarios, pesticidas, toxinas de microorganismos, agentes de limpieza y desinfección) y  peligros biológicos (microorganismos patógenos).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Matías Castro</dc:creator>
  <cp:lastModifiedBy>Matías Castro</cp:lastModifiedBy>
  <cp:revision>2</cp:revision>
  <dcterms:created xsi:type="dcterms:W3CDTF">2024-06-03T14:14:32Z</dcterms:created>
  <dcterms:modified xsi:type="dcterms:W3CDTF">2024-06-03T20:53:55Z</dcterms:modified>
</cp:coreProperties>
</file>