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22" r:id="rId4"/>
    <p:sldId id="325" r:id="rId5"/>
    <p:sldId id="327" r:id="rId6"/>
    <p:sldId id="328" r:id="rId7"/>
    <p:sldId id="329" r:id="rId8"/>
    <p:sldId id="330" r:id="rId9"/>
    <p:sldId id="331" r:id="rId10"/>
    <p:sldId id="332" r:id="rId11"/>
    <p:sldId id="333" r:id="rId12"/>
    <p:sldId id="334" r:id="rId13"/>
    <p:sldId id="335" r:id="rId14"/>
    <p:sldId id="336" r:id="rId15"/>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5"/>
    <p:restoredTop sz="96281"/>
  </p:normalViewPr>
  <p:slideViewPr>
    <p:cSldViewPr snapToGrid="0" snapToObjects="1">
      <p:cViewPr varScale="1">
        <p:scale>
          <a:sx n="72" d="100"/>
          <a:sy n="72" d="100"/>
        </p:scale>
        <p:origin x="208"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5811-192E-A74E-BF2A-EB0C3CB58E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D17C26F3-0B38-8044-9013-5FAD27DAE8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91A831F0-7580-CC48-9D74-CC84975FAB71}"/>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1B799D11-792E-2C47-A830-417690CBE4E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C00390C-FEAA-4142-A3E3-6085D08A2285}"/>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294229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5B43-CFF7-3746-8050-712DB1112765}"/>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16D831D-5FC1-5445-A0B7-346E1CC2FA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F5249E63-8691-3649-8F92-F4F99CFB4302}"/>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1FC2B71F-42B1-5447-939F-5C9AB6CBCE9B}"/>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1E0BE8C-2D9E-9747-B6CA-285970B1DFAE}"/>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107000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658CD-E758-CD46-A334-478E08D530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755B2596-EB18-EB4B-A1DA-4897DD2FC2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9108BCB6-67C0-394A-80AE-059D0F43256C}"/>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DB94BC93-12E6-6444-A86B-06B2D10FAA6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6C90EEE-784D-EA44-878B-10F6C4EDF1A0}"/>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289244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562" y="476938"/>
            <a:ext cx="10971684" cy="737510"/>
          </a:xfrm>
          <a:prstGeom prst="rect">
            <a:avLst/>
          </a:prstGeom>
        </p:spPr>
        <p:txBody>
          <a:bodyPr lIns="0" tIns="0" rIns="0" bIns="0" anchor="ctr">
            <a:spAutoFit/>
          </a:bodyPr>
          <a:lstStyle/>
          <a:p>
            <a:pPr algn="ctr"/>
            <a:endParaRPr lang="en-GB" sz="5325" b="0" strike="noStrike" spc="-1" dirty="0">
              <a:latin typeface="Arial"/>
            </a:endParaRPr>
          </a:p>
        </p:txBody>
      </p:sp>
      <p:sp>
        <p:nvSpPr>
          <p:cNvPr id="7" name="PlaceHolder 2"/>
          <p:cNvSpPr>
            <a:spLocks noGrp="1"/>
          </p:cNvSpPr>
          <p:nvPr>
            <p:ph type="subTitle"/>
          </p:nvPr>
        </p:nvSpPr>
        <p:spPr>
          <a:xfrm>
            <a:off x="609562" y="3392240"/>
            <a:ext cx="10971684" cy="402033"/>
          </a:xfrm>
          <a:prstGeom prst="rect">
            <a:avLst/>
          </a:prstGeom>
        </p:spPr>
        <p:txBody>
          <a:bodyPr lIns="0" tIns="0" rIns="0" bIns="0" anchor="ctr">
            <a:spAutoFit/>
          </a:bodyPr>
          <a:lstStyle/>
          <a:p>
            <a:pPr algn="ctr"/>
            <a:endParaRPr lang="en-GB" sz="2903" b="0" strike="noStrike" spc="-1">
              <a:latin typeface="Arial"/>
            </a:endParaRPr>
          </a:p>
        </p:txBody>
      </p:sp>
    </p:spTree>
    <p:extLst>
      <p:ext uri="{BB962C8B-B14F-4D97-AF65-F5344CB8AC3E}">
        <p14:creationId xmlns:p14="http://schemas.microsoft.com/office/powerpoint/2010/main" val="137221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73B7-6784-884A-AB63-BF493AB413C0}"/>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40E83892-831C-2B4E-A3B3-A7AE2FCEBA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6D9E9BF0-B088-2445-A898-832E422934C4}"/>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19EF3198-1A44-F84D-B92F-71A8C838B1B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1C3A48A-33E6-1C44-9690-AC578A928F3E}"/>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137448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BC09-F61B-744B-9773-DFB11F76BB1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0AE34C86-70CB-E64E-88DF-CF1E9D0C7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90EE5D8-5BE2-3747-B833-5718F5E5EA71}"/>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19F54CFF-4FDF-954C-9D37-C2FA757D842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E2C97CC-ACAA-D147-B48A-9908B566059D}"/>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94925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CC83-7240-E647-A0A3-F22BB40B81A7}"/>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BF116798-E3AC-2D46-AA38-7AE64AE5F3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0072C89F-44A9-F540-B456-387005E364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1539FC2B-6E0D-7745-B051-22175120E1CF}"/>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6" name="Footer Placeholder 5">
            <a:extLst>
              <a:ext uri="{FF2B5EF4-FFF2-40B4-BE49-F238E27FC236}">
                <a16:creationId xmlns:a16="http://schemas.microsoft.com/office/drawing/2014/main" id="{159EC8D8-ACBF-5C41-85E5-D5521900ECA1}"/>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048534F-4BE7-5444-8117-C6307E25ACBC}"/>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221913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8C37-ECD3-FD45-8C1B-6BF1FE72F7E6}"/>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7ACC4BD5-59BD-F042-99C9-D47954904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B9FB65-212F-F343-B0E7-679C9EA990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3F3F1413-8557-C148-8489-88B728564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371F47-FE1C-1847-A208-E4A82FEA21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41C7CB4C-9983-C445-B6A8-29DE009751ED}"/>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8" name="Footer Placeholder 7">
            <a:extLst>
              <a:ext uri="{FF2B5EF4-FFF2-40B4-BE49-F238E27FC236}">
                <a16:creationId xmlns:a16="http://schemas.microsoft.com/office/drawing/2014/main" id="{FA632EB2-DFBB-C246-B51D-3CB1C30B64E7}"/>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DF8A4E20-AD2B-7B4F-8814-A5D3D85C1E24}"/>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168622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E724-FF9B-9245-9455-F874E9B2390B}"/>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501C95AB-5ED7-3D4F-BA94-2E74DA154FAF}"/>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4" name="Footer Placeholder 3">
            <a:extLst>
              <a:ext uri="{FF2B5EF4-FFF2-40B4-BE49-F238E27FC236}">
                <a16:creationId xmlns:a16="http://schemas.microsoft.com/office/drawing/2014/main" id="{BCFCBB4A-9DE3-4B4F-AC34-78C293E8A730}"/>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2211AAAF-3593-4044-AFF7-7CF569C2281C}"/>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374216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C3FE1-DB1D-244D-9F33-CA151F543CBD}"/>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3" name="Footer Placeholder 2">
            <a:extLst>
              <a:ext uri="{FF2B5EF4-FFF2-40B4-BE49-F238E27FC236}">
                <a16:creationId xmlns:a16="http://schemas.microsoft.com/office/drawing/2014/main" id="{8B8885BF-958D-0844-BCB5-7660E9893745}"/>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CF98FB5A-0C2F-8944-9EC7-FFB859547EF0}"/>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191560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B14B-DA29-3D4A-A56B-449DA43BBD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11B7DD92-2DEF-724D-BDD3-AF4A082ACF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BBCA5C47-3CBD-8D48-8D0C-259D4FEFF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168D31-DAB8-6F4C-8076-D52E86B6CC56}"/>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6" name="Footer Placeholder 5">
            <a:extLst>
              <a:ext uri="{FF2B5EF4-FFF2-40B4-BE49-F238E27FC236}">
                <a16:creationId xmlns:a16="http://schemas.microsoft.com/office/drawing/2014/main" id="{D24EC8E6-3C5C-0744-BB05-5F1DF5B52F0C}"/>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FDE9DB62-363D-9544-8D3A-FEE9B8A92762}"/>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55155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E733-7CFB-E94A-979F-3CFD401E01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3D174AA1-7DB3-1F40-A679-BFB4ABE6C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1A56BC37-BA67-3D41-A880-6D77D5F47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1DD75D-6B31-6545-BB6D-3EB5C9729B27}"/>
              </a:ext>
            </a:extLst>
          </p:cNvPr>
          <p:cNvSpPr>
            <a:spLocks noGrp="1"/>
          </p:cNvSpPr>
          <p:nvPr>
            <p:ph type="dt" sz="half" idx="10"/>
          </p:nvPr>
        </p:nvSpPr>
        <p:spPr/>
        <p:txBody>
          <a:bodyPr/>
          <a:lstStyle/>
          <a:p>
            <a:fld id="{DA0C4CE1-D9DF-D740-BAF1-FB46D3B6B0C0}" type="datetimeFigureOut">
              <a:rPr lang="en-GH" smtClean="0"/>
              <a:t>15/02/2021</a:t>
            </a:fld>
            <a:endParaRPr lang="en-GH"/>
          </a:p>
        </p:txBody>
      </p:sp>
      <p:sp>
        <p:nvSpPr>
          <p:cNvPr id="6" name="Footer Placeholder 5">
            <a:extLst>
              <a:ext uri="{FF2B5EF4-FFF2-40B4-BE49-F238E27FC236}">
                <a16:creationId xmlns:a16="http://schemas.microsoft.com/office/drawing/2014/main" id="{01EC85ED-0727-174F-90B9-6285588FC21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A34C4792-EC19-754F-9537-B8F456E1055D}"/>
              </a:ext>
            </a:extLst>
          </p:cNvPr>
          <p:cNvSpPr>
            <a:spLocks noGrp="1"/>
          </p:cNvSpPr>
          <p:nvPr>
            <p:ph type="sldNum" sz="quarter" idx="12"/>
          </p:nvPr>
        </p:nvSpPr>
        <p:spPr/>
        <p:txBody>
          <a:bodyPr/>
          <a:lstStyle/>
          <a:p>
            <a:fld id="{FD7CD503-F1CA-1341-9755-F0E486F042E9}" type="slidenum">
              <a:rPr lang="en-GH" smtClean="0"/>
              <a:t>‹#›</a:t>
            </a:fld>
            <a:endParaRPr lang="en-GH"/>
          </a:p>
        </p:txBody>
      </p:sp>
    </p:spTree>
    <p:extLst>
      <p:ext uri="{BB962C8B-B14F-4D97-AF65-F5344CB8AC3E}">
        <p14:creationId xmlns:p14="http://schemas.microsoft.com/office/powerpoint/2010/main" val="158809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14D82-BB67-7E42-8594-4F76B1A4F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6CB584D7-DADE-B448-8424-DDD05EC7E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CF85F16B-52EE-1444-B295-C4AC14A89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C4CE1-D9DF-D740-BAF1-FB46D3B6B0C0}" type="datetimeFigureOut">
              <a:rPr lang="en-GH" smtClean="0"/>
              <a:t>15/02/2021</a:t>
            </a:fld>
            <a:endParaRPr lang="en-GH"/>
          </a:p>
        </p:txBody>
      </p:sp>
      <p:sp>
        <p:nvSpPr>
          <p:cNvPr id="5" name="Footer Placeholder 4">
            <a:extLst>
              <a:ext uri="{FF2B5EF4-FFF2-40B4-BE49-F238E27FC236}">
                <a16:creationId xmlns:a16="http://schemas.microsoft.com/office/drawing/2014/main" id="{8B8E9603-F42B-9346-9CBB-BE8C539AF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9492193-9420-EF4C-A277-BBA57CD603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CD503-F1CA-1341-9755-F0E486F042E9}" type="slidenum">
              <a:rPr lang="en-GH" smtClean="0"/>
              <a:t>‹#›</a:t>
            </a:fld>
            <a:endParaRPr lang="en-GH"/>
          </a:p>
        </p:txBody>
      </p:sp>
    </p:spTree>
    <p:extLst>
      <p:ext uri="{BB962C8B-B14F-4D97-AF65-F5344CB8AC3E}">
        <p14:creationId xmlns:p14="http://schemas.microsoft.com/office/powerpoint/2010/main" val="2792546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Pull-up_resis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B052-A365-5E4E-BE2C-2845282904C0}"/>
              </a:ext>
            </a:extLst>
          </p:cNvPr>
          <p:cNvSpPr>
            <a:spLocks noGrp="1"/>
          </p:cNvSpPr>
          <p:nvPr>
            <p:ph type="ctrTitle"/>
          </p:nvPr>
        </p:nvSpPr>
        <p:spPr/>
        <p:txBody>
          <a:bodyPr/>
          <a:lstStyle/>
          <a:p>
            <a:r>
              <a:rPr lang="en-GB" spc="-1" dirty="0">
                <a:latin typeface="Arial"/>
              </a:rPr>
              <a:t>Switches</a:t>
            </a:r>
            <a:endParaRPr lang="en-GH" dirty="0"/>
          </a:p>
        </p:txBody>
      </p:sp>
      <p:sp>
        <p:nvSpPr>
          <p:cNvPr id="3" name="Subtitle 2">
            <a:extLst>
              <a:ext uri="{FF2B5EF4-FFF2-40B4-BE49-F238E27FC236}">
                <a16:creationId xmlns:a16="http://schemas.microsoft.com/office/drawing/2014/main" id="{0A78679B-6951-254E-87F9-2BE6711A58ED}"/>
              </a:ext>
            </a:extLst>
          </p:cNvPr>
          <p:cNvSpPr>
            <a:spLocks noGrp="1"/>
          </p:cNvSpPr>
          <p:nvPr>
            <p:ph type="subTitle" idx="1"/>
          </p:nvPr>
        </p:nvSpPr>
        <p:spPr/>
        <p:txBody>
          <a:bodyPr/>
          <a:lstStyle/>
          <a:p>
            <a:endParaRPr lang="en-GH"/>
          </a:p>
        </p:txBody>
      </p:sp>
    </p:spTree>
    <p:extLst>
      <p:ext uri="{BB962C8B-B14F-4D97-AF65-F5344CB8AC3E}">
        <p14:creationId xmlns:p14="http://schemas.microsoft.com/office/powerpoint/2010/main" val="235639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32DF-E87D-1547-BA85-FAD08B2B0C48}"/>
              </a:ext>
            </a:extLst>
          </p:cNvPr>
          <p:cNvSpPr>
            <a:spLocks noGrp="1"/>
          </p:cNvSpPr>
          <p:nvPr>
            <p:ph type="title"/>
          </p:nvPr>
        </p:nvSpPr>
        <p:spPr/>
        <p:txBody>
          <a:bodyPr/>
          <a:lstStyle/>
          <a:p>
            <a:r>
              <a:rPr lang="en-GB" dirty="0"/>
              <a:t>Passive infrared sensor shield.</a:t>
            </a:r>
            <a:endParaRPr lang="en-GH" dirty="0"/>
          </a:p>
        </p:txBody>
      </p:sp>
      <p:sp>
        <p:nvSpPr>
          <p:cNvPr id="3" name="Content Placeholder 2">
            <a:extLst>
              <a:ext uri="{FF2B5EF4-FFF2-40B4-BE49-F238E27FC236}">
                <a16:creationId xmlns:a16="http://schemas.microsoft.com/office/drawing/2014/main" id="{FE5DF304-64C3-9443-B7C3-DF2331296C3F}"/>
              </a:ext>
            </a:extLst>
          </p:cNvPr>
          <p:cNvSpPr>
            <a:spLocks noGrp="1"/>
          </p:cNvSpPr>
          <p:nvPr>
            <p:ph idx="1"/>
          </p:nvPr>
        </p:nvSpPr>
        <p:spPr/>
        <p:txBody>
          <a:bodyPr/>
          <a:lstStyle/>
          <a:p>
            <a:endParaRPr lang="en-GH" dirty="0"/>
          </a:p>
        </p:txBody>
      </p:sp>
      <p:pic>
        <p:nvPicPr>
          <p:cNvPr id="3076" name="Picture 4" descr="ESP32 Arduino: PIR motion sensor - techtutorialsx">
            <a:extLst>
              <a:ext uri="{FF2B5EF4-FFF2-40B4-BE49-F238E27FC236}">
                <a16:creationId xmlns:a16="http://schemas.microsoft.com/office/drawing/2014/main" id="{518DB679-FCCE-3346-BD48-F8FAB03ED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801" y="1770020"/>
            <a:ext cx="8770398" cy="403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22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CFC-EFB7-8E49-980C-34B95BCBE6D5}"/>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1C2BF503-3A51-674F-9FE8-89621B0971E6}"/>
              </a:ext>
            </a:extLst>
          </p:cNvPr>
          <p:cNvSpPr>
            <a:spLocks noGrp="1"/>
          </p:cNvSpPr>
          <p:nvPr>
            <p:ph idx="1"/>
          </p:nvPr>
        </p:nvSpPr>
        <p:spPr/>
        <p:txBody>
          <a:bodyPr/>
          <a:lstStyle/>
          <a:p>
            <a:endParaRPr lang="en-GH"/>
          </a:p>
        </p:txBody>
      </p:sp>
      <p:pic>
        <p:nvPicPr>
          <p:cNvPr id="4102" name="Picture 6" descr="Connectez le capteur de mouvement PIR et l'ESP32 à ...">
            <a:extLst>
              <a:ext uri="{FF2B5EF4-FFF2-40B4-BE49-F238E27FC236}">
                <a16:creationId xmlns:a16="http://schemas.microsoft.com/office/drawing/2014/main" id="{FE06EE4F-3BB7-2249-A566-432D8AB05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34" y="1434353"/>
            <a:ext cx="11341634" cy="387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4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76FB-4A68-1747-B3AF-1B43483AF760}"/>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8F32628D-AF31-6346-A618-0C523E7106F7}"/>
              </a:ext>
            </a:extLst>
          </p:cNvPr>
          <p:cNvSpPr>
            <a:spLocks noGrp="1"/>
          </p:cNvSpPr>
          <p:nvPr>
            <p:ph idx="1"/>
          </p:nvPr>
        </p:nvSpPr>
        <p:spPr>
          <a:xfrm>
            <a:off x="215153" y="365124"/>
            <a:ext cx="11618259" cy="6492875"/>
          </a:xfrm>
        </p:spPr>
        <p:txBody>
          <a:bodyPr>
            <a:normAutofit/>
          </a:bodyPr>
          <a:lstStyle/>
          <a:p>
            <a:r>
              <a:rPr lang="en-GB" dirty="0"/>
              <a:t>PIR stands for </a:t>
            </a:r>
            <a:r>
              <a:rPr lang="en-GB" dirty="0" err="1"/>
              <a:t>Pyroelectic</a:t>
            </a:r>
            <a:r>
              <a:rPr lang="en-GB" dirty="0"/>
              <a:t> Infrared Radial Sensor or Passive Infrared Sensor. </a:t>
            </a:r>
          </a:p>
          <a:p>
            <a:r>
              <a:rPr lang="en-GB" dirty="0"/>
              <a:t>PIR is an electronic sensor which detects the changes in the infrared light across certain distance and gives out an electrical signal at its output in response to a detected IR signal. </a:t>
            </a:r>
          </a:p>
          <a:p>
            <a:r>
              <a:rPr lang="en-GB" dirty="0"/>
              <a:t>It can detect any infrared emitting object(Objects that generate heat) such as human beings or animals if it is the range of the sensor, or moves away from the range, or moves within the range of the sensor.</a:t>
            </a:r>
          </a:p>
          <a:p>
            <a:r>
              <a:rPr lang="en-GB" dirty="0"/>
              <a:t>The radiation  of the infrared object should be strongest at a wavelength of 9.4</a:t>
            </a:r>
            <a:r>
              <a:rPr lang="el-GR" dirty="0"/>
              <a:t>μ</a:t>
            </a:r>
            <a:r>
              <a:rPr lang="en-GB" dirty="0"/>
              <a:t>m. </a:t>
            </a:r>
          </a:p>
          <a:p>
            <a:r>
              <a:rPr lang="en-GB" dirty="0"/>
              <a:t>Infrared in this range will not pass through many types of material that pass visible light such as ordinary window glass and plastic.</a:t>
            </a:r>
          </a:p>
          <a:p>
            <a:r>
              <a:rPr lang="en-GB" dirty="0"/>
              <a:t>However it will pass through, with some attenuation, material that is opaque to visible light such as germanium and silicon.</a:t>
            </a:r>
            <a:endParaRPr lang="en-GH" dirty="0"/>
          </a:p>
        </p:txBody>
      </p:sp>
    </p:spTree>
    <p:extLst>
      <p:ext uri="{BB962C8B-B14F-4D97-AF65-F5344CB8AC3E}">
        <p14:creationId xmlns:p14="http://schemas.microsoft.com/office/powerpoint/2010/main" val="329657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B9C9-F00B-734A-9674-511AAC2A8451}"/>
              </a:ext>
            </a:extLst>
          </p:cNvPr>
          <p:cNvSpPr>
            <a:spLocks noGrp="1"/>
          </p:cNvSpPr>
          <p:nvPr>
            <p:ph type="title"/>
          </p:nvPr>
        </p:nvSpPr>
        <p:spPr>
          <a:xfrm>
            <a:off x="838200" y="365125"/>
            <a:ext cx="8177303" cy="1325563"/>
          </a:xfrm>
        </p:spPr>
        <p:txBody>
          <a:bodyPr/>
          <a:lstStyle/>
          <a:p>
            <a:r>
              <a:rPr lang="en-GB" b="1" dirty="0"/>
              <a:t> PIR sensitive crystal</a:t>
            </a:r>
            <a:endParaRPr lang="en-GH" dirty="0"/>
          </a:p>
        </p:txBody>
      </p:sp>
      <p:sp>
        <p:nvSpPr>
          <p:cNvPr id="3" name="Content Placeholder 2">
            <a:extLst>
              <a:ext uri="{FF2B5EF4-FFF2-40B4-BE49-F238E27FC236}">
                <a16:creationId xmlns:a16="http://schemas.microsoft.com/office/drawing/2014/main" id="{8571990D-52F2-7647-871A-92FE4CDCA9E7}"/>
              </a:ext>
            </a:extLst>
          </p:cNvPr>
          <p:cNvSpPr>
            <a:spLocks noGrp="1"/>
          </p:cNvSpPr>
          <p:nvPr>
            <p:ph idx="1"/>
          </p:nvPr>
        </p:nvSpPr>
        <p:spPr>
          <a:xfrm>
            <a:off x="838200" y="1825625"/>
            <a:ext cx="10887635" cy="4667250"/>
          </a:xfrm>
        </p:spPr>
        <p:txBody>
          <a:bodyPr>
            <a:normAutofit/>
          </a:bodyPr>
          <a:lstStyle/>
          <a:p>
            <a:r>
              <a:rPr lang="en-GB" dirty="0"/>
              <a:t>The dark portion of the metal is where the IR sensitive</a:t>
            </a:r>
            <a:br>
              <a:rPr lang="en-GB" dirty="0"/>
            </a:br>
            <a:r>
              <a:rPr lang="en-GB" dirty="0"/>
              <a:t> crystal is housed, </a:t>
            </a:r>
          </a:p>
          <a:p>
            <a:r>
              <a:rPr lang="en-GB" dirty="0"/>
              <a:t>The sensitive crystal can detect the level of infrared in the surroundings. </a:t>
            </a:r>
          </a:p>
          <a:p>
            <a:r>
              <a:rPr lang="en-GB" dirty="0"/>
              <a:t>It actually houses two </a:t>
            </a:r>
            <a:r>
              <a:rPr lang="en-GB" dirty="0" err="1"/>
              <a:t>pyroelectic</a:t>
            </a:r>
            <a:r>
              <a:rPr lang="en-GB" dirty="0"/>
              <a:t> sensors for detecting moving objects. </a:t>
            </a:r>
          </a:p>
          <a:p>
            <a:pPr lvl="1"/>
            <a:r>
              <a:rPr lang="en-GB" dirty="0"/>
              <a:t>If one of the sensitive crystals detects change in infrared (increment or decrement) than the other sensitive crystal, </a:t>
            </a:r>
          </a:p>
          <a:p>
            <a:pPr lvl="1"/>
            <a:r>
              <a:rPr lang="en-GB" dirty="0"/>
              <a:t>the output gets triggered.</a:t>
            </a:r>
          </a:p>
          <a:p>
            <a:r>
              <a:rPr lang="en-GB" dirty="0"/>
              <a:t>A dome shaped plastic structure is normally placed over this sensitive crystal which acts as lens to focus the infrared light on the sensors.</a:t>
            </a:r>
            <a:endParaRPr lang="en-GH" dirty="0"/>
          </a:p>
        </p:txBody>
      </p:sp>
      <p:pic>
        <p:nvPicPr>
          <p:cNvPr id="5122" name="Picture 2" descr="PIR Sensor Image">
            <a:extLst>
              <a:ext uri="{FF2B5EF4-FFF2-40B4-BE49-F238E27FC236}">
                <a16:creationId xmlns:a16="http://schemas.microsoft.com/office/drawing/2014/main" id="{127C5D80-A075-054A-BE15-7DFE1821B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503" y="0"/>
            <a:ext cx="3302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63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912-9417-A048-A6A4-77F6F15C30C7}"/>
              </a:ext>
            </a:extLst>
          </p:cNvPr>
          <p:cNvSpPr>
            <a:spLocks noGrp="1"/>
          </p:cNvSpPr>
          <p:nvPr>
            <p:ph type="title"/>
          </p:nvPr>
        </p:nvSpPr>
        <p:spPr/>
        <p:txBody>
          <a:bodyPr/>
          <a:lstStyle/>
          <a:p>
            <a:r>
              <a:rPr lang="en-GH" dirty="0"/>
              <a:t>How it works</a:t>
            </a:r>
          </a:p>
        </p:txBody>
      </p:sp>
      <p:sp>
        <p:nvSpPr>
          <p:cNvPr id="3" name="Content Placeholder 2">
            <a:extLst>
              <a:ext uri="{FF2B5EF4-FFF2-40B4-BE49-F238E27FC236}">
                <a16:creationId xmlns:a16="http://schemas.microsoft.com/office/drawing/2014/main" id="{6280061A-4653-6347-899C-E8DFA2ED120D}"/>
              </a:ext>
            </a:extLst>
          </p:cNvPr>
          <p:cNvSpPr>
            <a:spLocks noGrp="1"/>
          </p:cNvSpPr>
          <p:nvPr>
            <p:ph idx="1"/>
          </p:nvPr>
        </p:nvSpPr>
        <p:spPr/>
        <p:txBody>
          <a:bodyPr>
            <a:normAutofit/>
          </a:bodyPr>
          <a:lstStyle/>
          <a:p>
            <a:r>
              <a:rPr lang="en-GB" dirty="0"/>
              <a:t>A single GPIO line is used. </a:t>
            </a:r>
          </a:p>
          <a:p>
            <a:r>
              <a:rPr lang="en-GB" dirty="0"/>
              <a:t>The pin in programmed as input and we can add a pullup or pulldown resistor:</a:t>
            </a:r>
          </a:p>
          <a:p>
            <a:pPr lvl="1"/>
            <a:r>
              <a:rPr lang="en-GB" dirty="0">
                <a:solidFill>
                  <a:srgbClr val="FF0000"/>
                </a:solidFill>
              </a:rPr>
              <a:t>_</a:t>
            </a:r>
            <a:r>
              <a:rPr lang="en-GB" i="1" dirty="0">
                <a:solidFill>
                  <a:srgbClr val="FF0000"/>
                </a:solidFill>
                <a:latin typeface="Arial" panose="020B0604020202020204" pitchFamily="34" charset="0"/>
                <a:cs typeface="Arial" panose="020B0604020202020204" pitchFamily="34" charset="0"/>
              </a:rPr>
              <a:t>IR_PIN = </a:t>
            </a:r>
            <a:r>
              <a:rPr lang="en-GH" i="1" dirty="0">
                <a:solidFill>
                  <a:srgbClr val="FF0000"/>
                </a:solidFill>
                <a:latin typeface="Arial" panose="020B0604020202020204" pitchFamily="34" charset="0"/>
                <a:cs typeface="Arial" panose="020B0604020202020204" pitchFamily="34" charset="0"/>
              </a:rPr>
              <a:t>16</a:t>
            </a:r>
            <a:br>
              <a:rPr lang="en-GB" i="1" dirty="0">
                <a:solidFill>
                  <a:srgbClr val="FF0000"/>
                </a:solidFill>
                <a:latin typeface="Arial" panose="020B0604020202020204" pitchFamily="34" charset="0"/>
                <a:cs typeface="Arial" panose="020B0604020202020204" pitchFamily="34" charset="0"/>
              </a:rPr>
            </a:br>
            <a:r>
              <a:rPr lang="en-GB" i="1" dirty="0" err="1">
                <a:solidFill>
                  <a:srgbClr val="FF0000"/>
                </a:solidFill>
                <a:latin typeface="Arial" panose="020B0604020202020204" pitchFamily="34" charset="0"/>
                <a:cs typeface="Arial" panose="020B0604020202020204" pitchFamily="34" charset="0"/>
              </a:rPr>
              <a:t>pir_sensor</a:t>
            </a:r>
            <a:r>
              <a:rPr lang="en-GB" i="1" dirty="0">
                <a:solidFill>
                  <a:srgbClr val="FF0000"/>
                </a:solidFill>
                <a:latin typeface="Arial" panose="020B0604020202020204" pitchFamily="34" charset="0"/>
                <a:cs typeface="Arial" panose="020B0604020202020204" pitchFamily="34" charset="0"/>
              </a:rPr>
              <a:t> = Pin(_</a:t>
            </a:r>
            <a:r>
              <a:rPr lang="en-GB" i="1" dirty="0" err="1">
                <a:solidFill>
                  <a:srgbClr val="FF0000"/>
                </a:solidFill>
                <a:latin typeface="Arial" panose="020B0604020202020204" pitchFamily="34" charset="0"/>
                <a:cs typeface="Arial" panose="020B0604020202020204" pitchFamily="34" charset="0"/>
              </a:rPr>
              <a:t>PB_PIN,Pin.IN,Pin.PULL_UP</a:t>
            </a:r>
            <a:r>
              <a:rPr lang="en-GB" i="1" dirty="0">
                <a:solidFill>
                  <a:srgbClr val="FF0000"/>
                </a:solidFill>
                <a:latin typeface="Arial" panose="020B0604020202020204" pitchFamily="34" charset="0"/>
                <a:cs typeface="Arial" panose="020B0604020202020204" pitchFamily="34" charset="0"/>
              </a:rPr>
              <a:t>)  </a:t>
            </a:r>
          </a:p>
          <a:p>
            <a:r>
              <a:rPr lang="en-GB" dirty="0"/>
              <a:t>Once the </a:t>
            </a:r>
            <a:r>
              <a:rPr lang="en-GB" dirty="0" err="1"/>
              <a:t>pushButton</a:t>
            </a:r>
            <a:r>
              <a:rPr lang="en-GB" dirty="0"/>
              <a:t> pin is defined we can get its current state with:</a:t>
            </a:r>
          </a:p>
          <a:p>
            <a:pPr lvl="1"/>
            <a:r>
              <a:rPr lang="en-GB" i="1" dirty="0">
                <a:solidFill>
                  <a:srgbClr val="FF0000"/>
                </a:solidFill>
                <a:latin typeface="Arial" panose="020B0604020202020204" pitchFamily="34" charset="0"/>
                <a:cs typeface="Arial" panose="020B0604020202020204" pitchFamily="34" charset="0"/>
              </a:rPr>
              <a:t>state = </a:t>
            </a:r>
            <a:r>
              <a:rPr lang="en-GB" i="1" dirty="0" err="1">
                <a:solidFill>
                  <a:srgbClr val="FF0000"/>
                </a:solidFill>
                <a:latin typeface="Arial" panose="020B0604020202020204" pitchFamily="34" charset="0"/>
                <a:cs typeface="Arial" panose="020B0604020202020204" pitchFamily="34" charset="0"/>
              </a:rPr>
              <a:t>pir_sensor.value</a:t>
            </a:r>
            <a:r>
              <a:rPr lang="en-GB" i="1" dirty="0">
                <a:solidFill>
                  <a:srgbClr val="FF0000"/>
                </a:solidFill>
                <a:latin typeface="Arial" panose="020B0604020202020204" pitchFamily="34" charset="0"/>
                <a:cs typeface="Arial" panose="020B0604020202020204" pitchFamily="34" charset="0"/>
              </a:rPr>
              <a:t>()</a:t>
            </a:r>
          </a:p>
          <a:p>
            <a:endParaRPr lang="en-GH" dirty="0"/>
          </a:p>
        </p:txBody>
      </p:sp>
    </p:spTree>
    <p:extLst>
      <p:ext uri="{BB962C8B-B14F-4D97-AF65-F5344CB8AC3E}">
        <p14:creationId xmlns:p14="http://schemas.microsoft.com/office/powerpoint/2010/main" val="76210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6621-BF57-F94E-ABDD-447B18B03731}"/>
              </a:ext>
            </a:extLst>
          </p:cNvPr>
          <p:cNvSpPr>
            <a:spLocks noGrp="1"/>
          </p:cNvSpPr>
          <p:nvPr>
            <p:ph type="title"/>
          </p:nvPr>
        </p:nvSpPr>
        <p:spPr/>
        <p:txBody>
          <a:bodyPr/>
          <a:lstStyle/>
          <a:p>
            <a:pPr algn="ctr"/>
            <a:r>
              <a:rPr lang="en-GH" dirty="0"/>
              <a:t>Types of Switches</a:t>
            </a:r>
          </a:p>
        </p:txBody>
      </p:sp>
      <p:sp>
        <p:nvSpPr>
          <p:cNvPr id="3" name="Content Placeholder 2">
            <a:extLst>
              <a:ext uri="{FF2B5EF4-FFF2-40B4-BE49-F238E27FC236}">
                <a16:creationId xmlns:a16="http://schemas.microsoft.com/office/drawing/2014/main" id="{A6DF5467-92C5-684C-A0B3-BFB869D66B53}"/>
              </a:ext>
            </a:extLst>
          </p:cNvPr>
          <p:cNvSpPr>
            <a:spLocks noGrp="1"/>
          </p:cNvSpPr>
          <p:nvPr>
            <p:ph idx="1"/>
          </p:nvPr>
        </p:nvSpPr>
        <p:spPr/>
        <p:txBody>
          <a:bodyPr>
            <a:normAutofit/>
          </a:bodyPr>
          <a:lstStyle/>
          <a:p>
            <a:r>
              <a:rPr lang="en-GB" dirty="0"/>
              <a:t>Switches exist in various incarnation. </a:t>
            </a:r>
          </a:p>
          <a:p>
            <a:r>
              <a:rPr lang="en-GB" dirty="0"/>
              <a:t>A Switch object is used to control a push-button switch.</a:t>
            </a:r>
          </a:p>
          <a:p>
            <a:r>
              <a:rPr lang="en-GB" dirty="0"/>
              <a:t>There are the simple mechanical switches: on/off or push button switches </a:t>
            </a:r>
          </a:p>
          <a:p>
            <a:r>
              <a:rPr lang="en-GB" dirty="0"/>
              <a:t>There are also switches than turn on or off with various external conditions:</a:t>
            </a:r>
          </a:p>
          <a:p>
            <a:pPr lvl="1"/>
            <a:r>
              <a:rPr lang="en-GB" dirty="0"/>
              <a:t>Temperature</a:t>
            </a:r>
          </a:p>
          <a:p>
            <a:pPr lvl="1"/>
            <a:r>
              <a:rPr lang="en-GB" dirty="0"/>
              <a:t>infra red radiation (e.g. the Passive Infrared Sensor or PIR sensor)</a:t>
            </a:r>
          </a:p>
          <a:p>
            <a:pPr lvl="1"/>
            <a:r>
              <a:rPr lang="en-GB" dirty="0"/>
              <a:t>Hall switches detecting magnetic field</a:t>
            </a:r>
          </a:p>
          <a:p>
            <a:pPr lvl="1"/>
            <a:r>
              <a:rPr lang="en-GB" dirty="0"/>
              <a:t>microphone switches which turn on when a certain noise level is detected</a:t>
            </a:r>
          </a:p>
          <a:p>
            <a:endParaRPr lang="en-GH" dirty="0"/>
          </a:p>
        </p:txBody>
      </p:sp>
    </p:spTree>
    <p:extLst>
      <p:ext uri="{BB962C8B-B14F-4D97-AF65-F5344CB8AC3E}">
        <p14:creationId xmlns:p14="http://schemas.microsoft.com/office/powerpoint/2010/main" val="226607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B7C8-E125-E244-ADF7-348C36238301}"/>
              </a:ext>
            </a:extLst>
          </p:cNvPr>
          <p:cNvSpPr>
            <a:spLocks noGrp="1"/>
          </p:cNvSpPr>
          <p:nvPr>
            <p:ph type="title"/>
          </p:nvPr>
        </p:nvSpPr>
        <p:spPr>
          <a:xfrm>
            <a:off x="1980740" y="540995"/>
            <a:ext cx="8229627" cy="609398"/>
          </a:xfrm>
        </p:spPr>
        <p:txBody>
          <a:bodyPr/>
          <a:lstStyle/>
          <a:p>
            <a:pPr algn="ctr"/>
            <a:r>
              <a:rPr lang="en-GH" dirty="0"/>
              <a:t>The Push Button &amp; PIR</a:t>
            </a:r>
          </a:p>
        </p:txBody>
      </p:sp>
      <p:pic>
        <p:nvPicPr>
          <p:cNvPr id="2052" name="Picture 4">
            <a:extLst>
              <a:ext uri="{FF2B5EF4-FFF2-40B4-BE49-F238E27FC236}">
                <a16:creationId xmlns:a16="http://schemas.microsoft.com/office/drawing/2014/main" id="{D4AC0440-D7CE-4B4D-9402-EE3F0F366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23" y="1453191"/>
            <a:ext cx="4591414" cy="4835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C980E51-A5F7-E94D-A447-6D053B6A3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631" y="1431603"/>
            <a:ext cx="4559530" cy="485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4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6621-BF57-F94E-ABDD-447B18B03731}"/>
              </a:ext>
            </a:extLst>
          </p:cNvPr>
          <p:cNvSpPr>
            <a:spLocks noGrp="1"/>
          </p:cNvSpPr>
          <p:nvPr>
            <p:ph type="title"/>
          </p:nvPr>
        </p:nvSpPr>
        <p:spPr/>
        <p:txBody>
          <a:bodyPr/>
          <a:lstStyle/>
          <a:p>
            <a:pPr algn="ctr"/>
            <a:r>
              <a:rPr lang="en-GH" dirty="0"/>
              <a:t>Digital Inputs</a:t>
            </a:r>
          </a:p>
        </p:txBody>
      </p:sp>
      <p:sp>
        <p:nvSpPr>
          <p:cNvPr id="3" name="Content Placeholder 2">
            <a:extLst>
              <a:ext uri="{FF2B5EF4-FFF2-40B4-BE49-F238E27FC236}">
                <a16:creationId xmlns:a16="http://schemas.microsoft.com/office/drawing/2014/main" id="{A6DF5467-92C5-684C-A0B3-BFB869D66B53}"/>
              </a:ext>
            </a:extLst>
          </p:cNvPr>
          <p:cNvSpPr>
            <a:spLocks noGrp="1"/>
          </p:cNvSpPr>
          <p:nvPr>
            <p:ph idx="1"/>
          </p:nvPr>
        </p:nvSpPr>
        <p:spPr/>
        <p:txBody>
          <a:bodyPr>
            <a:normAutofit/>
          </a:bodyPr>
          <a:lstStyle/>
          <a:p>
            <a:r>
              <a:rPr lang="en-GB" dirty="0"/>
              <a:t>A digital input is a board pin which can read if it sees a high (on) or low (off) logic level connected to it.</a:t>
            </a:r>
          </a:p>
          <a:p>
            <a:r>
              <a:rPr lang="en-GB" dirty="0"/>
              <a:t>For example if you connect a button to a digital input you can detect when it's pressed and released.  </a:t>
            </a:r>
          </a:p>
          <a:p>
            <a:r>
              <a:rPr lang="en-GB" dirty="0"/>
              <a:t>Also if you connect a PIR(passive infrared sensor) to a digital input, it can detect the infrared (IR) light radiating from objects in its field of view.</a:t>
            </a:r>
          </a:p>
          <a:p>
            <a:r>
              <a:rPr lang="en-GB" dirty="0" err="1"/>
              <a:t>MicroPython</a:t>
            </a:r>
            <a:r>
              <a:rPr lang="en-GB" dirty="0"/>
              <a:t> makes it just as easy to use a pin digital inputs as it does outputs.</a:t>
            </a:r>
            <a:endParaRPr lang="en-GH" dirty="0"/>
          </a:p>
        </p:txBody>
      </p:sp>
    </p:spTree>
    <p:extLst>
      <p:ext uri="{BB962C8B-B14F-4D97-AF65-F5344CB8AC3E}">
        <p14:creationId xmlns:p14="http://schemas.microsoft.com/office/powerpoint/2010/main" val="28230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2967-CF3C-D94B-BD3D-C72216DC65A0}"/>
              </a:ext>
            </a:extLst>
          </p:cNvPr>
          <p:cNvSpPr>
            <a:spLocks noGrp="1"/>
          </p:cNvSpPr>
          <p:nvPr>
            <p:ph type="title"/>
          </p:nvPr>
        </p:nvSpPr>
        <p:spPr/>
        <p:txBody>
          <a:bodyPr/>
          <a:lstStyle/>
          <a:p>
            <a:pPr algn="ctr"/>
            <a:r>
              <a:rPr lang="en-GH" dirty="0"/>
              <a:t>Push Button</a:t>
            </a:r>
          </a:p>
        </p:txBody>
      </p:sp>
      <p:sp>
        <p:nvSpPr>
          <p:cNvPr id="3" name="Content Placeholder 2">
            <a:extLst>
              <a:ext uri="{FF2B5EF4-FFF2-40B4-BE49-F238E27FC236}">
                <a16:creationId xmlns:a16="http://schemas.microsoft.com/office/drawing/2014/main" id="{021993CA-C32E-9C44-8460-FAA407164869}"/>
              </a:ext>
            </a:extLst>
          </p:cNvPr>
          <p:cNvSpPr>
            <a:spLocks noGrp="1"/>
          </p:cNvSpPr>
          <p:nvPr>
            <p:ph idx="1"/>
          </p:nvPr>
        </p:nvSpPr>
        <p:spPr/>
        <p:txBody>
          <a:bodyPr>
            <a:normAutofit lnSpcReduction="10000"/>
          </a:bodyPr>
          <a:lstStyle/>
          <a:p>
            <a:r>
              <a:rPr lang="en-GB" dirty="0"/>
              <a:t>The </a:t>
            </a:r>
            <a:r>
              <a:rPr lang="en-GB" b="1" dirty="0"/>
              <a:t>push button switch</a:t>
            </a:r>
            <a:r>
              <a:rPr lang="en-GB" dirty="0"/>
              <a:t> is usually used to turn on and off the control </a:t>
            </a:r>
            <a:r>
              <a:rPr lang="en-GB" b="1" dirty="0"/>
              <a:t>circuit</a:t>
            </a:r>
            <a:r>
              <a:rPr lang="en-GB" dirty="0"/>
              <a:t>, and it is a kind of control </a:t>
            </a:r>
            <a:r>
              <a:rPr lang="en-GB" b="1" dirty="0"/>
              <a:t>switch</a:t>
            </a:r>
            <a:r>
              <a:rPr lang="en-GB" dirty="0"/>
              <a:t> appliance that is widely used.</a:t>
            </a:r>
          </a:p>
          <a:p>
            <a:r>
              <a:rPr lang="en-GB" dirty="0"/>
              <a:t>This is very similar to switching a LED on or off. </a:t>
            </a:r>
          </a:p>
          <a:p>
            <a:r>
              <a:rPr lang="en-GB" dirty="0"/>
              <a:t>A single GPIO line is used. </a:t>
            </a:r>
          </a:p>
          <a:p>
            <a:r>
              <a:rPr lang="en-GB" dirty="0"/>
              <a:t>The pin in programmed as input and we can add a pullup or pulldown resistor:</a:t>
            </a:r>
          </a:p>
          <a:p>
            <a:pPr lvl="1"/>
            <a:r>
              <a:rPr lang="en-GB" dirty="0">
                <a:solidFill>
                  <a:srgbClr val="FF0000"/>
                </a:solidFill>
              </a:rPr>
              <a:t>_</a:t>
            </a:r>
            <a:r>
              <a:rPr lang="en-GB" i="1" dirty="0">
                <a:solidFill>
                  <a:srgbClr val="FF0000"/>
                </a:solidFill>
                <a:latin typeface="Arial" panose="020B0604020202020204" pitchFamily="34" charset="0"/>
                <a:cs typeface="Arial" panose="020B0604020202020204" pitchFamily="34" charset="0"/>
              </a:rPr>
              <a:t>PB_PIN = 22</a:t>
            </a:r>
            <a:br>
              <a:rPr lang="en-GB" i="1" dirty="0">
                <a:solidFill>
                  <a:srgbClr val="FF0000"/>
                </a:solidFill>
                <a:latin typeface="Arial" panose="020B0604020202020204" pitchFamily="34" charset="0"/>
                <a:cs typeface="Arial" panose="020B0604020202020204" pitchFamily="34" charset="0"/>
              </a:rPr>
            </a:br>
            <a:r>
              <a:rPr lang="en-GB" i="1" dirty="0" err="1">
                <a:solidFill>
                  <a:srgbClr val="FF0000"/>
                </a:solidFill>
                <a:latin typeface="Arial" panose="020B0604020202020204" pitchFamily="34" charset="0"/>
                <a:cs typeface="Arial" panose="020B0604020202020204" pitchFamily="34" charset="0"/>
              </a:rPr>
              <a:t>pushButton</a:t>
            </a:r>
            <a:r>
              <a:rPr lang="en-GB" i="1" dirty="0">
                <a:solidFill>
                  <a:srgbClr val="FF0000"/>
                </a:solidFill>
                <a:latin typeface="Arial" panose="020B0604020202020204" pitchFamily="34" charset="0"/>
                <a:cs typeface="Arial" panose="020B0604020202020204" pitchFamily="34" charset="0"/>
              </a:rPr>
              <a:t> = Pin(_</a:t>
            </a:r>
            <a:r>
              <a:rPr lang="en-GB" i="1" dirty="0" err="1">
                <a:solidFill>
                  <a:srgbClr val="FF0000"/>
                </a:solidFill>
                <a:latin typeface="Arial" panose="020B0604020202020204" pitchFamily="34" charset="0"/>
                <a:cs typeface="Arial" panose="020B0604020202020204" pitchFamily="34" charset="0"/>
              </a:rPr>
              <a:t>PB_PIN,Pin.IN,Pin.PULL_UP</a:t>
            </a:r>
            <a:r>
              <a:rPr lang="en-GB" i="1" dirty="0">
                <a:solidFill>
                  <a:srgbClr val="FF0000"/>
                </a:solidFill>
                <a:latin typeface="Arial" panose="020B0604020202020204" pitchFamily="34" charset="0"/>
                <a:cs typeface="Arial" panose="020B0604020202020204" pitchFamily="34" charset="0"/>
              </a:rPr>
              <a:t>)  </a:t>
            </a:r>
          </a:p>
          <a:p>
            <a:r>
              <a:rPr lang="en-GB" dirty="0"/>
              <a:t>Once the </a:t>
            </a:r>
            <a:r>
              <a:rPr lang="en-GB" dirty="0" err="1"/>
              <a:t>pushButton</a:t>
            </a:r>
            <a:r>
              <a:rPr lang="en-GB" dirty="0"/>
              <a:t> pin is defined we can get its current state with:</a:t>
            </a:r>
          </a:p>
          <a:p>
            <a:pPr lvl="1"/>
            <a:r>
              <a:rPr lang="en-GB" i="1" dirty="0">
                <a:solidFill>
                  <a:srgbClr val="FF0000"/>
                </a:solidFill>
                <a:latin typeface="Arial" panose="020B0604020202020204" pitchFamily="34" charset="0"/>
                <a:cs typeface="Arial" panose="020B0604020202020204" pitchFamily="34" charset="0"/>
              </a:rPr>
              <a:t>state = </a:t>
            </a:r>
            <a:r>
              <a:rPr lang="en-GB" i="1" dirty="0" err="1">
                <a:solidFill>
                  <a:srgbClr val="FF0000"/>
                </a:solidFill>
                <a:latin typeface="Arial" panose="020B0604020202020204" pitchFamily="34" charset="0"/>
                <a:cs typeface="Arial" panose="020B0604020202020204" pitchFamily="34" charset="0"/>
              </a:rPr>
              <a:t>pushButton.value</a:t>
            </a:r>
            <a:r>
              <a:rPr lang="en-GB" i="1" dirty="0">
                <a:solidFill>
                  <a:srgbClr val="FF0000"/>
                </a:solidFill>
                <a:latin typeface="Arial" panose="020B0604020202020204" pitchFamily="34" charset="0"/>
                <a:cs typeface="Arial" panose="020B0604020202020204" pitchFamily="34" charset="0"/>
              </a:rPr>
              <a:t>()</a:t>
            </a:r>
          </a:p>
          <a:p>
            <a:endParaRPr lang="en-GH" dirty="0"/>
          </a:p>
        </p:txBody>
      </p:sp>
    </p:spTree>
    <p:extLst>
      <p:ext uri="{BB962C8B-B14F-4D97-AF65-F5344CB8AC3E}">
        <p14:creationId xmlns:p14="http://schemas.microsoft.com/office/powerpoint/2010/main" val="16197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58C4-B606-1046-AA0B-C350C6C11D6F}"/>
              </a:ext>
            </a:extLst>
          </p:cNvPr>
          <p:cNvSpPr>
            <a:spLocks noGrp="1"/>
          </p:cNvSpPr>
          <p:nvPr>
            <p:ph type="title"/>
          </p:nvPr>
        </p:nvSpPr>
        <p:spPr/>
        <p:txBody>
          <a:bodyPr/>
          <a:lstStyle/>
          <a:p>
            <a:r>
              <a:rPr lang="en-GB" dirty="0"/>
              <a:t>Pull-up Resistors</a:t>
            </a:r>
            <a:endParaRPr lang="en-GH" dirty="0"/>
          </a:p>
        </p:txBody>
      </p:sp>
      <p:sp>
        <p:nvSpPr>
          <p:cNvPr id="3" name="Content Placeholder 2">
            <a:extLst>
              <a:ext uri="{FF2B5EF4-FFF2-40B4-BE49-F238E27FC236}">
                <a16:creationId xmlns:a16="http://schemas.microsoft.com/office/drawing/2014/main" id="{5BAC4830-6AF9-B246-B2ED-3C359F07C17E}"/>
              </a:ext>
            </a:extLst>
          </p:cNvPr>
          <p:cNvSpPr>
            <a:spLocks noGrp="1"/>
          </p:cNvSpPr>
          <p:nvPr>
            <p:ph idx="1"/>
          </p:nvPr>
        </p:nvSpPr>
        <p:spPr/>
        <p:txBody>
          <a:bodyPr>
            <a:normAutofit/>
          </a:bodyPr>
          <a:lstStyle/>
          <a:p>
            <a:r>
              <a:rPr lang="en-GB" dirty="0">
                <a:hlinkClick r:id="rId2"/>
              </a:rPr>
              <a:t>Pull-up resistors</a:t>
            </a:r>
            <a:r>
              <a:rPr lang="en-GB" dirty="0"/>
              <a:t> are very common when using microcontrollers (MCUs) or any digital logic device.</a:t>
            </a:r>
            <a:r>
              <a:rPr lang="en-GH" dirty="0"/>
              <a:t>`</a:t>
            </a:r>
            <a:endParaRPr lang="en-GB" dirty="0"/>
          </a:p>
          <a:p>
            <a:r>
              <a:rPr lang="en-GB" dirty="0"/>
              <a:t>The value of the pull-up resistor needs to be chosen to satisfy two conditions:</a:t>
            </a:r>
          </a:p>
          <a:p>
            <a:pPr lvl="1"/>
            <a:r>
              <a:rPr lang="en-GB" i="1" dirty="0"/>
              <a:t>When the button is pressed</a:t>
            </a:r>
            <a:r>
              <a:rPr lang="en-GB" dirty="0"/>
              <a:t>, the input pin is pulled low. The value of resistor R1 controls how much current you want to flow from VCC, through the button, and then to ground.</a:t>
            </a:r>
          </a:p>
          <a:p>
            <a:pPr lvl="1"/>
            <a:r>
              <a:rPr lang="en-GB" i="1" dirty="0"/>
              <a:t>When the button is not pressed</a:t>
            </a:r>
            <a:r>
              <a:rPr lang="en-GB" dirty="0"/>
              <a:t>, the input pin is pulled high. The value of the pull-up resistor controls the voltage on the input pin.</a:t>
            </a:r>
          </a:p>
        </p:txBody>
      </p:sp>
    </p:spTree>
    <p:extLst>
      <p:ext uri="{BB962C8B-B14F-4D97-AF65-F5344CB8AC3E}">
        <p14:creationId xmlns:p14="http://schemas.microsoft.com/office/powerpoint/2010/main" val="143105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646D-76E8-2940-B1CE-8C239C444771}"/>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3C081515-FD10-0445-9CDF-E20918B312CC}"/>
              </a:ext>
            </a:extLst>
          </p:cNvPr>
          <p:cNvSpPr>
            <a:spLocks noGrp="1"/>
          </p:cNvSpPr>
          <p:nvPr>
            <p:ph idx="1"/>
          </p:nvPr>
        </p:nvSpPr>
        <p:spPr/>
        <p:txBody>
          <a:bodyPr/>
          <a:lstStyle/>
          <a:p>
            <a:endParaRPr lang="en-GH"/>
          </a:p>
        </p:txBody>
      </p:sp>
      <p:pic>
        <p:nvPicPr>
          <p:cNvPr id="4" name="Picture 2" descr="schematic pull-up internal">
            <a:extLst>
              <a:ext uri="{FF2B5EF4-FFF2-40B4-BE49-F238E27FC236}">
                <a16:creationId xmlns:a16="http://schemas.microsoft.com/office/drawing/2014/main" id="{263A4F17-C20E-C840-A669-E5C73CFB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492" y="365125"/>
            <a:ext cx="8640118" cy="615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10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937D-AF9E-3F40-B6B5-23FF65823545}"/>
              </a:ext>
            </a:extLst>
          </p:cNvPr>
          <p:cNvSpPr>
            <a:spLocks noGrp="1"/>
          </p:cNvSpPr>
          <p:nvPr>
            <p:ph type="title"/>
          </p:nvPr>
        </p:nvSpPr>
        <p:spPr/>
        <p:txBody>
          <a:bodyPr/>
          <a:lstStyle/>
          <a:p>
            <a:r>
              <a:rPr lang="en-GH" dirty="0"/>
              <a:t>Interrupts</a:t>
            </a:r>
          </a:p>
        </p:txBody>
      </p:sp>
      <p:sp>
        <p:nvSpPr>
          <p:cNvPr id="3" name="Content Placeholder 2">
            <a:extLst>
              <a:ext uri="{FF2B5EF4-FFF2-40B4-BE49-F238E27FC236}">
                <a16:creationId xmlns:a16="http://schemas.microsoft.com/office/drawing/2014/main" id="{A8B7A898-977E-5042-9AD4-4580E35C39AC}"/>
              </a:ext>
            </a:extLst>
          </p:cNvPr>
          <p:cNvSpPr>
            <a:spLocks noGrp="1"/>
          </p:cNvSpPr>
          <p:nvPr>
            <p:ph idx="1"/>
          </p:nvPr>
        </p:nvSpPr>
        <p:spPr/>
        <p:txBody>
          <a:bodyPr>
            <a:normAutofit lnSpcReduction="10000"/>
          </a:bodyPr>
          <a:lstStyle/>
          <a:p>
            <a:r>
              <a:rPr lang="en-GB" dirty="0"/>
              <a:t>Interrupts are useful for making things happen automatically in microcontroller programs </a:t>
            </a:r>
          </a:p>
          <a:p>
            <a:r>
              <a:rPr lang="en-GB" dirty="0"/>
              <a:t>With interrupts you don’t need to constantly check the current pin value. When a change is detected, an event is triggered (a function is called).</a:t>
            </a:r>
          </a:p>
          <a:p>
            <a:r>
              <a:rPr lang="en-GB" dirty="0"/>
              <a:t>When an interrupt happens, the processor stops the execution of the main program to execute a task, and then gets back to the main program</a:t>
            </a:r>
          </a:p>
          <a:p>
            <a:r>
              <a:rPr lang="en-GB" dirty="0"/>
              <a:t>This is especially useful to trigger an action whenever motion is detected or whenever a pushbutton is pressed without the need for constantly checking its state.</a:t>
            </a:r>
          </a:p>
          <a:p>
            <a:endParaRPr lang="en-GH" dirty="0"/>
          </a:p>
        </p:txBody>
      </p:sp>
    </p:spTree>
    <p:extLst>
      <p:ext uri="{BB962C8B-B14F-4D97-AF65-F5344CB8AC3E}">
        <p14:creationId xmlns:p14="http://schemas.microsoft.com/office/powerpoint/2010/main" val="403745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D40E-C41C-994A-A312-925D5D7766F3}"/>
              </a:ext>
            </a:extLst>
          </p:cNvPr>
          <p:cNvSpPr>
            <a:spLocks noGrp="1"/>
          </p:cNvSpPr>
          <p:nvPr>
            <p:ph type="title"/>
          </p:nvPr>
        </p:nvSpPr>
        <p:spPr/>
        <p:txBody>
          <a:bodyPr/>
          <a:lstStyle/>
          <a:p>
            <a:r>
              <a:rPr lang="en-GH" dirty="0"/>
              <a:t>Interrupt Method</a:t>
            </a:r>
          </a:p>
        </p:txBody>
      </p:sp>
      <p:sp>
        <p:nvSpPr>
          <p:cNvPr id="3" name="Content Placeholder 2">
            <a:extLst>
              <a:ext uri="{FF2B5EF4-FFF2-40B4-BE49-F238E27FC236}">
                <a16:creationId xmlns:a16="http://schemas.microsoft.com/office/drawing/2014/main" id="{1CB8EAE9-9081-AE41-B303-7D1DB1F419FF}"/>
              </a:ext>
            </a:extLst>
          </p:cNvPr>
          <p:cNvSpPr>
            <a:spLocks noGrp="1"/>
          </p:cNvSpPr>
          <p:nvPr>
            <p:ph idx="1"/>
          </p:nvPr>
        </p:nvSpPr>
        <p:spPr/>
        <p:txBody>
          <a:bodyPr>
            <a:normAutofit/>
          </a:bodyPr>
          <a:lstStyle/>
          <a:p>
            <a:r>
              <a:rPr lang="en-GB" dirty="0"/>
              <a:t>The </a:t>
            </a:r>
            <a:r>
              <a:rPr lang="en-GB" dirty="0" err="1"/>
              <a:t>irq</a:t>
            </a:r>
            <a:r>
              <a:rPr lang="en-GB" dirty="0"/>
              <a:t>() method accepts the following arguments:</a:t>
            </a:r>
          </a:p>
          <a:p>
            <a:pPr lvl="1"/>
            <a:r>
              <a:rPr lang="en-GB" b="1" dirty="0"/>
              <a:t>trigger:</a:t>
            </a:r>
            <a:r>
              <a:rPr lang="en-GB" dirty="0"/>
              <a:t> this defines the trigger mode. There are 3 different conditions:</a:t>
            </a:r>
          </a:p>
          <a:p>
            <a:pPr lvl="2"/>
            <a:r>
              <a:rPr lang="en-GB" b="1" dirty="0" err="1"/>
              <a:t>Pin.IRQ_FALLING</a:t>
            </a:r>
            <a:r>
              <a:rPr lang="en-GB" b="1" dirty="0"/>
              <a:t>:</a:t>
            </a:r>
            <a:r>
              <a:rPr lang="en-GB" dirty="0"/>
              <a:t> to trigger the interrupt whenever the pin goes from HIGH to LOW;</a:t>
            </a:r>
          </a:p>
          <a:p>
            <a:pPr lvl="2"/>
            <a:r>
              <a:rPr lang="en-GB" b="1" dirty="0" err="1"/>
              <a:t>Pin.IRQ_RISING</a:t>
            </a:r>
            <a:r>
              <a:rPr lang="en-GB" b="1" dirty="0"/>
              <a:t>:</a:t>
            </a:r>
            <a:r>
              <a:rPr lang="en-GB" dirty="0"/>
              <a:t> to trigger the interrupt whenever the pin goes from LOW to HIGH.</a:t>
            </a:r>
          </a:p>
          <a:p>
            <a:pPr lvl="2"/>
            <a:r>
              <a:rPr lang="en-GB" b="1" dirty="0"/>
              <a:t>3 or </a:t>
            </a:r>
            <a:r>
              <a:rPr lang="en-GB" b="1" i="1" dirty="0" err="1"/>
              <a:t>Pin.IRQ_FALLING</a:t>
            </a:r>
            <a:r>
              <a:rPr lang="en-GB" b="1" i="1" dirty="0"/>
              <a:t> | </a:t>
            </a:r>
            <a:r>
              <a:rPr lang="en-GB" b="1" i="1" dirty="0" err="1"/>
              <a:t>Pin.IRQ_RISING</a:t>
            </a:r>
            <a:r>
              <a:rPr lang="en-GB" b="1" dirty="0"/>
              <a:t>:</a:t>
            </a:r>
            <a:r>
              <a:rPr lang="en-GB" dirty="0"/>
              <a:t> to trigger the interrupt in both edges (this means, when any change is detected)</a:t>
            </a:r>
          </a:p>
          <a:p>
            <a:pPr lvl="1"/>
            <a:r>
              <a:rPr lang="en-GB" b="1" dirty="0"/>
              <a:t>handler:</a:t>
            </a:r>
            <a:r>
              <a:rPr lang="en-GB" dirty="0"/>
              <a:t> this is a function that will be called when an interrupt is detected, in this case the </a:t>
            </a:r>
            <a:r>
              <a:rPr lang="en-GB" dirty="0" err="1"/>
              <a:t>handle_interrupt</a:t>
            </a:r>
            <a:r>
              <a:rPr lang="en-GB" dirty="0"/>
              <a:t>() function.</a:t>
            </a:r>
          </a:p>
          <a:p>
            <a:pPr lvl="1"/>
            <a:endParaRPr lang="en-GB" dirty="0"/>
          </a:p>
          <a:p>
            <a:r>
              <a:rPr lang="en-GB" dirty="0" err="1"/>
              <a:t>pushButton.irq</a:t>
            </a:r>
            <a:r>
              <a:rPr lang="en-GB" dirty="0"/>
              <a:t>(trigger=</a:t>
            </a:r>
            <a:r>
              <a:rPr lang="en-GB" dirty="0" err="1"/>
              <a:t>Pin.IRQ_RISING</a:t>
            </a:r>
            <a:r>
              <a:rPr lang="en-GB" dirty="0"/>
              <a:t>, handler=</a:t>
            </a:r>
            <a:r>
              <a:rPr lang="en-GB" dirty="0" err="1"/>
              <a:t>handle_interrupt</a:t>
            </a:r>
            <a:r>
              <a:rPr lang="en-GB" dirty="0"/>
              <a:t>)</a:t>
            </a:r>
          </a:p>
        </p:txBody>
      </p:sp>
    </p:spTree>
    <p:extLst>
      <p:ext uri="{BB962C8B-B14F-4D97-AF65-F5344CB8AC3E}">
        <p14:creationId xmlns:p14="http://schemas.microsoft.com/office/powerpoint/2010/main" val="2930841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965</Words>
  <Application>Microsoft Macintosh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Switches</vt:lpstr>
      <vt:lpstr>Types of Switches</vt:lpstr>
      <vt:lpstr>The Push Button &amp; PIR</vt:lpstr>
      <vt:lpstr>Digital Inputs</vt:lpstr>
      <vt:lpstr>Push Button</vt:lpstr>
      <vt:lpstr>Pull-up Resistors</vt:lpstr>
      <vt:lpstr>PowerPoint Presentation</vt:lpstr>
      <vt:lpstr>Interrupts</vt:lpstr>
      <vt:lpstr>Interrupt Method</vt:lpstr>
      <vt:lpstr>Passive infrared sensor shield.</vt:lpstr>
      <vt:lpstr>PowerPoint Presentation</vt:lpstr>
      <vt:lpstr>PowerPoint Presentation</vt:lpstr>
      <vt:lpstr> PIR sensitive crystal</vt:lpstr>
      <vt:lpstr>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Switches</dc:title>
  <dc:creator>Isaac Armah-Mensah</dc:creator>
  <cp:lastModifiedBy>Isaac Armah-Mensah</cp:lastModifiedBy>
  <cp:revision>9</cp:revision>
  <dcterms:created xsi:type="dcterms:W3CDTF">2021-02-15T07:56:42Z</dcterms:created>
  <dcterms:modified xsi:type="dcterms:W3CDTF">2021-02-15T10:48:33Z</dcterms:modified>
</cp:coreProperties>
</file>