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nnygao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" d="100"/>
          <a:sy n="19" d="100"/>
        </p:scale>
        <p:origin x="-2964" y="-216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nnygao\code\thesis\AntiEntropy\poster\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nnygao\code\thesis\AntiEntropy\poster\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en-US" sz="3200" dirty="0"/>
              <a:t>Network Usage vs. Conflict Count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merkle</c:v>
                </c:pt>
              </c:strCache>
            </c:strRef>
          </c:tx>
          <c:marker>
            <c:symbol val="none"/>
          </c:marker>
          <c:val>
            <c:numRef>
              <c:f>Sheet1!$A$2:$A$33</c:f>
              <c:numCache>
                <c:formatCode>General</c:formatCode>
                <c:ptCount val="32"/>
                <c:pt idx="0">
                  <c:v>1</c:v>
                </c:pt>
                <c:pt idx="1">
                  <c:v>11.53</c:v>
                </c:pt>
                <c:pt idx="2">
                  <c:v>18.43</c:v>
                </c:pt>
                <c:pt idx="3">
                  <c:v>24.16</c:v>
                </c:pt>
                <c:pt idx="4">
                  <c:v>28.28</c:v>
                </c:pt>
                <c:pt idx="5">
                  <c:v>33.15</c:v>
                </c:pt>
                <c:pt idx="6">
                  <c:v>36.96</c:v>
                </c:pt>
                <c:pt idx="7">
                  <c:v>41.22</c:v>
                </c:pt>
                <c:pt idx="8">
                  <c:v>43.2</c:v>
                </c:pt>
                <c:pt idx="9">
                  <c:v>47.2</c:v>
                </c:pt>
                <c:pt idx="10">
                  <c:v>49.35</c:v>
                </c:pt>
                <c:pt idx="11">
                  <c:v>52.25</c:v>
                </c:pt>
                <c:pt idx="12">
                  <c:v>54.2</c:v>
                </c:pt>
                <c:pt idx="13">
                  <c:v>56.98</c:v>
                </c:pt>
                <c:pt idx="14">
                  <c:v>58.6</c:v>
                </c:pt>
                <c:pt idx="15">
                  <c:v>60.19</c:v>
                </c:pt>
                <c:pt idx="16">
                  <c:v>62.64</c:v>
                </c:pt>
                <c:pt idx="17">
                  <c:v>64.41</c:v>
                </c:pt>
                <c:pt idx="18">
                  <c:v>65.5</c:v>
                </c:pt>
                <c:pt idx="19">
                  <c:v>67.59</c:v>
                </c:pt>
                <c:pt idx="20">
                  <c:v>68.75</c:v>
                </c:pt>
                <c:pt idx="21">
                  <c:v>69.86</c:v>
                </c:pt>
                <c:pt idx="22">
                  <c:v>70.64</c:v>
                </c:pt>
                <c:pt idx="23">
                  <c:v>72.02</c:v>
                </c:pt>
                <c:pt idx="24">
                  <c:v>73</c:v>
                </c:pt>
                <c:pt idx="25">
                  <c:v>74.349999999999994</c:v>
                </c:pt>
                <c:pt idx="26">
                  <c:v>75.19</c:v>
                </c:pt>
                <c:pt idx="27">
                  <c:v>76</c:v>
                </c:pt>
                <c:pt idx="28">
                  <c:v>76.5</c:v>
                </c:pt>
                <c:pt idx="29">
                  <c:v>77.099999999999994</c:v>
                </c:pt>
                <c:pt idx="30">
                  <c:v>77.87</c:v>
                </c:pt>
                <c:pt idx="31">
                  <c:v>78.89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naive</c:v>
                </c:pt>
              </c:strCache>
            </c:strRef>
          </c:tx>
          <c:marker>
            <c:symbol val="none"/>
          </c:marker>
          <c:val>
            <c:numRef>
              <c:f>Sheet1!$B$2:$B$33</c:f>
              <c:numCache>
                <c:formatCode>General</c:formatCode>
                <c:ptCount val="32"/>
                <c:pt idx="0">
                  <c:v>32</c:v>
                </c:pt>
                <c:pt idx="1">
                  <c:v>32.53</c:v>
                </c:pt>
                <c:pt idx="2">
                  <c:v>32.99</c:v>
                </c:pt>
                <c:pt idx="3">
                  <c:v>33.619999999999997</c:v>
                </c:pt>
                <c:pt idx="4">
                  <c:v>33.96</c:v>
                </c:pt>
                <c:pt idx="5">
                  <c:v>34.549999999999997</c:v>
                </c:pt>
                <c:pt idx="6">
                  <c:v>34.94</c:v>
                </c:pt>
                <c:pt idx="7">
                  <c:v>35.5</c:v>
                </c:pt>
                <c:pt idx="8">
                  <c:v>35.94</c:v>
                </c:pt>
                <c:pt idx="9">
                  <c:v>36.58</c:v>
                </c:pt>
                <c:pt idx="10">
                  <c:v>37.03</c:v>
                </c:pt>
                <c:pt idx="11">
                  <c:v>37.39</c:v>
                </c:pt>
                <c:pt idx="12">
                  <c:v>38.020000000000003</c:v>
                </c:pt>
                <c:pt idx="13">
                  <c:v>38.92</c:v>
                </c:pt>
                <c:pt idx="14">
                  <c:v>38.799999999999997</c:v>
                </c:pt>
                <c:pt idx="15">
                  <c:v>39.53</c:v>
                </c:pt>
                <c:pt idx="16">
                  <c:v>40.14</c:v>
                </c:pt>
                <c:pt idx="17">
                  <c:v>40.770000000000003</c:v>
                </c:pt>
                <c:pt idx="18">
                  <c:v>40.74</c:v>
                </c:pt>
                <c:pt idx="19">
                  <c:v>41.89</c:v>
                </c:pt>
                <c:pt idx="20">
                  <c:v>42.77</c:v>
                </c:pt>
                <c:pt idx="21">
                  <c:v>42.64</c:v>
                </c:pt>
                <c:pt idx="22">
                  <c:v>42.56</c:v>
                </c:pt>
                <c:pt idx="23">
                  <c:v>43.4</c:v>
                </c:pt>
                <c:pt idx="24">
                  <c:v>43.76</c:v>
                </c:pt>
                <c:pt idx="25">
                  <c:v>44.67</c:v>
                </c:pt>
                <c:pt idx="26">
                  <c:v>45.31</c:v>
                </c:pt>
                <c:pt idx="27">
                  <c:v>45.66</c:v>
                </c:pt>
                <c:pt idx="28">
                  <c:v>45.9</c:v>
                </c:pt>
                <c:pt idx="29">
                  <c:v>46.3</c:v>
                </c:pt>
                <c:pt idx="30">
                  <c:v>46.93</c:v>
                </c:pt>
                <c:pt idx="31">
                  <c:v>47.89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947904"/>
        <c:axId val="39812416"/>
      </c:lineChart>
      <c:catAx>
        <c:axId val="85947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Conflict Count (Data Count = 32)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9812416"/>
        <c:crosses val="autoZero"/>
        <c:auto val="1"/>
        <c:lblAlgn val="ctr"/>
        <c:lblOffset val="100"/>
        <c:noMultiLvlLbl val="0"/>
      </c:catAx>
      <c:valAx>
        <c:axId val="3981241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Network Usage (Data Objects + Hashes)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594790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en-US" sz="3200"/>
              <a:t>Network Usage vs. Conflict Count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Sheet2!$A$1</c:f>
              <c:strCache>
                <c:ptCount val="1"/>
                <c:pt idx="0">
                  <c:v>merkle</c:v>
                </c:pt>
              </c:strCache>
            </c:strRef>
          </c:tx>
          <c:marker>
            <c:symbol val="none"/>
          </c:marker>
          <c:val>
            <c:numRef>
              <c:f>Sheet2!$A$2:$A$17</c:f>
              <c:numCache>
                <c:formatCode>General</c:formatCode>
                <c:ptCount val="16"/>
                <c:pt idx="0">
                  <c:v>1</c:v>
                </c:pt>
                <c:pt idx="1">
                  <c:v>9.5500000000000007</c:v>
                </c:pt>
                <c:pt idx="2">
                  <c:v>14.43</c:v>
                </c:pt>
                <c:pt idx="3">
                  <c:v>18.760000000000002</c:v>
                </c:pt>
                <c:pt idx="4">
                  <c:v>21.87</c:v>
                </c:pt>
                <c:pt idx="5">
                  <c:v>24.62</c:v>
                </c:pt>
                <c:pt idx="6">
                  <c:v>27.41</c:v>
                </c:pt>
                <c:pt idx="7">
                  <c:v>29.24</c:v>
                </c:pt>
                <c:pt idx="8">
                  <c:v>31.01</c:v>
                </c:pt>
                <c:pt idx="9">
                  <c:v>32.46</c:v>
                </c:pt>
                <c:pt idx="10">
                  <c:v>33.72</c:v>
                </c:pt>
                <c:pt idx="11">
                  <c:v>34.72</c:v>
                </c:pt>
                <c:pt idx="12">
                  <c:v>36.15</c:v>
                </c:pt>
                <c:pt idx="13">
                  <c:v>37.31</c:v>
                </c:pt>
                <c:pt idx="14">
                  <c:v>37.96</c:v>
                </c:pt>
                <c:pt idx="15">
                  <c:v>38.29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Sheet2!$B$1</c:f>
              <c:strCache>
                <c:ptCount val="1"/>
                <c:pt idx="0">
                  <c:v>naive</c:v>
                </c:pt>
              </c:strCache>
            </c:strRef>
          </c:tx>
          <c:marker>
            <c:symbol val="none"/>
          </c:marker>
          <c:val>
            <c:numRef>
              <c:f>Sheet2!$B$2:$B$17</c:f>
              <c:numCache>
                <c:formatCode>General</c:formatCode>
                <c:ptCount val="16"/>
                <c:pt idx="0">
                  <c:v>16</c:v>
                </c:pt>
                <c:pt idx="1">
                  <c:v>16.55</c:v>
                </c:pt>
                <c:pt idx="2">
                  <c:v>16.93</c:v>
                </c:pt>
                <c:pt idx="3">
                  <c:v>17.46</c:v>
                </c:pt>
                <c:pt idx="4">
                  <c:v>18.149999999999999</c:v>
                </c:pt>
                <c:pt idx="5">
                  <c:v>18.440000000000001</c:v>
                </c:pt>
                <c:pt idx="6">
                  <c:v>19.23</c:v>
                </c:pt>
                <c:pt idx="7">
                  <c:v>19.48</c:v>
                </c:pt>
                <c:pt idx="8">
                  <c:v>20.190000000000001</c:v>
                </c:pt>
                <c:pt idx="9">
                  <c:v>20.46</c:v>
                </c:pt>
                <c:pt idx="10">
                  <c:v>20.96</c:v>
                </c:pt>
                <c:pt idx="11">
                  <c:v>21.04</c:v>
                </c:pt>
                <c:pt idx="12">
                  <c:v>21.97</c:v>
                </c:pt>
                <c:pt idx="13">
                  <c:v>22.73</c:v>
                </c:pt>
                <c:pt idx="14">
                  <c:v>23.1</c:v>
                </c:pt>
                <c:pt idx="15">
                  <c:v>23.29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376320"/>
        <c:axId val="37586048"/>
      </c:lineChart>
      <c:catAx>
        <c:axId val="120376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Conflict Count (Data Count = 16)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7586048"/>
        <c:crosses val="autoZero"/>
        <c:auto val="1"/>
        <c:lblAlgn val="ctr"/>
        <c:lblOffset val="100"/>
        <c:noMultiLvlLbl val="0"/>
      </c:catAx>
      <c:valAx>
        <c:axId val="375860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Network Usage (Data Objects + Hashes)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2037632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4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1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277-226F-4369-9025-38C433126409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277-226F-4369-9025-38C433126409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36209" y="10698560"/>
            <a:ext cx="22542814" cy="2278396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07766" y="10698560"/>
            <a:ext cx="67123988" cy="227839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277-226F-4369-9025-38C433126409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277-226F-4369-9025-38C433126409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277-226F-4369-9025-38C433126409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3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7764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5620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277-226F-4369-9025-38C433126409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0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6"/>
            <a:ext cx="13373303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1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6"/>
            <a:ext cx="13378556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1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277-226F-4369-9025-38C433126409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0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277-226F-4369-9025-38C433126409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277-226F-4369-9025-38C433126409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1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8"/>
            <a:ext cx="16920247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3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277-226F-4369-9025-38C433126409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8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4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8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277-226F-4369-9025-38C433126409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5"/>
            <a:ext cx="27240548" cy="28242219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C7277-226F-4369-9025-38C433126409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3D10B-0830-4099-B881-BBA345ED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1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876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4174876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4174876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4174876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4174876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43492" y="1280319"/>
            <a:ext cx="251802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latin typeface="Century Gothic" pitchFamily="34" charset="0"/>
              </a:rPr>
              <a:t>Evaluating Performance of Anti-Entropy Algorithms</a:t>
            </a:r>
            <a:endParaRPr lang="en-US" sz="8000" b="1" dirty="0"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7637" y="4023519"/>
            <a:ext cx="4706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Century Gothic" pitchFamily="34" charset="0"/>
              </a:rPr>
              <a:t>Introduction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7637" y="15910560"/>
            <a:ext cx="4815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Century Gothic" pitchFamily="34" charset="0"/>
              </a:rPr>
              <a:t>Visualization</a:t>
            </a:r>
          </a:p>
        </p:txBody>
      </p:sp>
      <p:pic>
        <p:nvPicPr>
          <p:cNvPr id="1031" name="Picture 7" descr="C:\Users\kennygao\code\thesis\AntiEntropy\poster\visual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20" y="17739360"/>
            <a:ext cx="8275935" cy="640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17636" y="25969119"/>
            <a:ext cx="9190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Century Gothic" pitchFamily="34" charset="0"/>
              </a:rPr>
              <a:t>Evaluating Performance</a:t>
            </a:r>
            <a:endParaRPr lang="en-US" sz="6000" b="1" dirty="0"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7634" y="34198719"/>
            <a:ext cx="11920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Century Gothic" pitchFamily="34" charset="0"/>
              </a:rPr>
              <a:t>Approach and Implementation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48037" y="4023519"/>
            <a:ext cx="2675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Century Gothic" pitchFamily="34" charset="0"/>
              </a:rPr>
              <a:t>Results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19160"/>
              </p:ext>
            </p:extLst>
          </p:nvPr>
        </p:nvGraphicFramePr>
        <p:xfrm>
          <a:off x="16048037" y="14081919"/>
          <a:ext cx="12801600" cy="7315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6048037" y="25054560"/>
            <a:ext cx="10455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Century Gothic" pitchFamily="34" charset="0"/>
              </a:rPr>
              <a:t>Discussion and Further 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048035" y="35112960"/>
            <a:ext cx="46907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Century Gothic" pitchFamily="34" charset="0"/>
              </a:rPr>
              <a:t>Conclusions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71843" y="3109119"/>
            <a:ext cx="7723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entury Gothic" pitchFamily="34" charset="0"/>
              </a:rPr>
              <a:t>Kenny Gao and Sriram Mohan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5133637" y="4023519"/>
            <a:ext cx="0" cy="37490400"/>
          </a:xfrm>
          <a:prstGeom prst="line">
            <a:avLst/>
          </a:prstGeom>
          <a:ln w="76200"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246120" y="6766720"/>
            <a:ext cx="4572000" cy="4572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pitchFamily="34" charset="0"/>
              </a:rPr>
              <a:t>Consistency</a:t>
            </a:r>
          </a:p>
        </p:txBody>
      </p:sp>
      <p:sp>
        <p:nvSpPr>
          <p:cNvPr id="22" name="Oval 21"/>
          <p:cNvSpPr/>
          <p:nvPr/>
        </p:nvSpPr>
        <p:spPr>
          <a:xfrm>
            <a:off x="6920243" y="6766719"/>
            <a:ext cx="4572001" cy="457200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pitchFamily="34" charset="0"/>
              </a:rPr>
              <a:t>Availability</a:t>
            </a:r>
          </a:p>
        </p:txBody>
      </p:sp>
      <p:sp>
        <p:nvSpPr>
          <p:cNvPr id="23" name="Oval 22"/>
          <p:cNvSpPr/>
          <p:nvPr/>
        </p:nvSpPr>
        <p:spPr>
          <a:xfrm>
            <a:off x="5074605" y="9509919"/>
            <a:ext cx="4572000" cy="4572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pitchFamily="34" charset="0"/>
              </a:rPr>
              <a:t>Partition Tolerance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97481" y="5852160"/>
            <a:ext cx="5726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entury Gothic" pitchFamily="34" charset="0"/>
              </a:rPr>
              <a:t>Brewer's CAP Theorem</a:t>
            </a:r>
            <a:endParaRPr lang="en-US" sz="4000" b="1" dirty="0">
              <a:latin typeface="Century Gothic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8994" y="14081760"/>
            <a:ext cx="240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entury Gothic" pitchFamily="34" charset="0"/>
              </a:rPr>
              <a:t>Pick two.</a:t>
            </a:r>
            <a:endParaRPr lang="en-US" sz="4000" b="1" dirty="0">
              <a:latin typeface="Century Gothic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1091" y="24139947"/>
            <a:ext cx="9005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entury Gothic" pitchFamily="34" charset="0"/>
              </a:rPr>
              <a:t>Visualization of Merkle Tree-Based Algorithm</a:t>
            </a:r>
            <a:endParaRPr lang="en-US" sz="3200" b="1" dirty="0">
              <a:latin typeface="Century Gothic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17637" y="26984782"/>
            <a:ext cx="13455928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entury Gothic" pitchFamily="34" charset="0"/>
              </a:rPr>
              <a:t>What performance can be:</a:t>
            </a:r>
            <a:endParaRPr lang="en-US" sz="4000" dirty="0" smtClean="0">
              <a:latin typeface="Century Gothic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latin typeface="Century Gothic" pitchFamily="34" charset="0"/>
              </a:rPr>
              <a:t>Network usage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>
                <a:latin typeface="Century Gothic" pitchFamily="34" charset="0"/>
              </a:rPr>
              <a:t>Speed (time)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>
                <a:latin typeface="Century Gothic" pitchFamily="34" charset="0"/>
              </a:rPr>
              <a:t>Robustness/resistance to </a:t>
            </a:r>
            <a:r>
              <a:rPr lang="en-US" sz="4000" dirty="0" smtClean="0">
                <a:latin typeface="Century Gothic" pitchFamily="34" charset="0"/>
              </a:rPr>
              <a:t>failure</a:t>
            </a:r>
            <a:endParaRPr lang="en-US" sz="4000" dirty="0">
              <a:latin typeface="Century Gothic" pitchFamily="34" charset="0"/>
            </a:endParaRPr>
          </a:p>
          <a:p>
            <a:endParaRPr lang="en-US" sz="4000" dirty="0" smtClean="0">
              <a:latin typeface="Century Gothic" pitchFamily="34" charset="0"/>
            </a:endParaRPr>
          </a:p>
          <a:p>
            <a:r>
              <a:rPr lang="en-US" sz="4000" dirty="0" smtClean="0">
                <a:latin typeface="Century Gothic" pitchFamily="34" charset="0"/>
              </a:rPr>
              <a:t>What </a:t>
            </a:r>
            <a:r>
              <a:rPr lang="en-US" sz="4000" dirty="0">
                <a:latin typeface="Century Gothic" pitchFamily="34" charset="0"/>
              </a:rPr>
              <a:t>to measure: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>
                <a:latin typeface="Century Gothic" pitchFamily="34" charset="0"/>
              </a:rPr>
              <a:t>Pairwise data comparison (naive)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>
                <a:latin typeface="Century Gothic" pitchFamily="34" charset="0"/>
              </a:rPr>
              <a:t>Naive algorithm with single hash of all data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>
                <a:latin typeface="Century Gothic" pitchFamily="34" charset="0"/>
              </a:rPr>
              <a:t>Naive algorithm with multiple layers of hashing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>
                <a:latin typeface="Century Gothic" pitchFamily="34" charset="0"/>
              </a:rPr>
              <a:t>Standard Merkle tree algorithm (full hash tree)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>
                <a:latin typeface="Century Gothic" pitchFamily="34" charset="0"/>
              </a:rPr>
              <a:t>Variations: non-binary trees, lazy hash computation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17637" y="16926223"/>
            <a:ext cx="11381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entury Gothic" pitchFamily="34" charset="0"/>
              </a:rPr>
              <a:t>Algorithm visualization as a pedagogical tool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17637" y="35214382"/>
            <a:ext cx="13716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entury Gothic" pitchFamily="34" charset="0"/>
              </a:rPr>
              <a:t>Given the following variables: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>
                <a:latin typeface="Century Gothic" pitchFamily="34" charset="0"/>
              </a:rPr>
              <a:t># of data items stored on replicas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>
                <a:latin typeface="Century Gothic" pitchFamily="34" charset="0"/>
              </a:rPr>
              <a:t># of conflicts between replicas</a:t>
            </a:r>
          </a:p>
          <a:p>
            <a:r>
              <a:rPr lang="en-US" sz="4000" dirty="0">
                <a:latin typeface="Century Gothic" pitchFamily="34" charset="0"/>
              </a:rPr>
              <a:t>Measure each algorithm's performance in terms of network usage.</a:t>
            </a:r>
          </a:p>
          <a:p>
            <a:endParaRPr lang="en-US" sz="4000" dirty="0">
              <a:latin typeface="Century Gothic" pitchFamily="34" charset="0"/>
            </a:endParaRPr>
          </a:p>
          <a:p>
            <a:r>
              <a:rPr lang="en-US" sz="4000" dirty="0">
                <a:latin typeface="Century Gothic" pitchFamily="34" charset="0"/>
              </a:rPr>
              <a:t>Naive and standard Merkle tree algorithms implemented in Python and repeatedly simulated on randomly-generated data for each configuration of variables.</a:t>
            </a:r>
            <a:endParaRPr lang="en-US" sz="4000" dirty="0">
              <a:latin typeface="Century Gothic" pitchFamily="34" charset="0"/>
            </a:endParaRPr>
          </a:p>
        </p:txBody>
      </p:sp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708909"/>
              </p:ext>
            </p:extLst>
          </p:nvPr>
        </p:nvGraphicFramePr>
        <p:xfrm>
          <a:off x="16047720" y="5852159"/>
          <a:ext cx="12801600" cy="7315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6048036" y="22311519"/>
            <a:ext cx="13716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entury Gothic" pitchFamily="34" charset="0"/>
              </a:rPr>
              <a:t>Each data point is the mean value of 100 simulations of an algorithm for some configuration of variables.</a:t>
            </a:r>
            <a:endParaRPr lang="en-US" sz="4000" dirty="0" smtClean="0">
              <a:latin typeface="Century Gothic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48035" y="26070223"/>
            <a:ext cx="13716002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entury Gothic" pitchFamily="34" charset="0"/>
              </a:rPr>
              <a:t>Results seem to scale with data count</a:t>
            </a:r>
            <a:r>
              <a:rPr lang="en-US" sz="4000" dirty="0" smtClean="0">
                <a:latin typeface="Century Gothic" pitchFamily="34" charset="0"/>
              </a:rPr>
              <a:t>.</a:t>
            </a:r>
          </a:p>
          <a:p>
            <a:endParaRPr lang="en-US" sz="4000" dirty="0">
              <a:latin typeface="Century Gothic" pitchFamily="34" charset="0"/>
            </a:endParaRPr>
          </a:p>
          <a:p>
            <a:r>
              <a:rPr lang="en-US" sz="4000" i="1" dirty="0" smtClean="0">
                <a:latin typeface="Century Gothic" pitchFamily="34" charset="0"/>
              </a:rPr>
              <a:t>merkle</a:t>
            </a:r>
            <a:r>
              <a:rPr lang="en-US" sz="4000" dirty="0" smtClean="0">
                <a:latin typeface="Century Gothic" pitchFamily="34" charset="0"/>
              </a:rPr>
              <a:t> </a:t>
            </a:r>
            <a:r>
              <a:rPr lang="en-US" sz="4000" dirty="0">
                <a:latin typeface="Century Gothic" pitchFamily="34" charset="0"/>
              </a:rPr>
              <a:t>outperforms </a:t>
            </a:r>
            <a:r>
              <a:rPr lang="en-US" sz="4000" i="1" dirty="0">
                <a:latin typeface="Century Gothic" pitchFamily="34" charset="0"/>
              </a:rPr>
              <a:t>naive</a:t>
            </a:r>
            <a:r>
              <a:rPr lang="en-US" sz="4000" dirty="0">
                <a:latin typeface="Century Gothic" pitchFamily="34" charset="0"/>
              </a:rPr>
              <a:t> when conflict count is low, and vice versa</a:t>
            </a:r>
            <a:r>
              <a:rPr lang="en-US" sz="4000" dirty="0" smtClean="0">
                <a:latin typeface="Century Gothic" pitchFamily="34" charset="0"/>
              </a:rPr>
              <a:t>.</a:t>
            </a:r>
          </a:p>
          <a:p>
            <a:endParaRPr lang="en-US" sz="4000" dirty="0">
              <a:latin typeface="Century Gothic" pitchFamily="34" charset="0"/>
            </a:endParaRPr>
          </a:p>
          <a:p>
            <a:r>
              <a:rPr lang="en-US" sz="4000" i="1" dirty="0">
                <a:latin typeface="Century Gothic" pitchFamily="34" charset="0"/>
              </a:rPr>
              <a:t>naive</a:t>
            </a:r>
            <a:r>
              <a:rPr lang="en-US" sz="4000" dirty="0">
                <a:latin typeface="Century Gothic" pitchFamily="34" charset="0"/>
              </a:rPr>
              <a:t> grows linearly with respect to conflict count, whereas </a:t>
            </a:r>
            <a:r>
              <a:rPr lang="en-US" sz="4000" i="1" dirty="0">
                <a:latin typeface="Century Gothic" pitchFamily="34" charset="0"/>
              </a:rPr>
              <a:t>merkle</a:t>
            </a:r>
            <a:r>
              <a:rPr lang="en-US" sz="4000" dirty="0">
                <a:latin typeface="Century Gothic" pitchFamily="34" charset="0"/>
              </a:rPr>
              <a:t> grows logarithmically (approximately</a:t>
            </a:r>
            <a:r>
              <a:rPr lang="en-US" sz="4000" dirty="0" smtClean="0">
                <a:latin typeface="Century Gothic" pitchFamily="34" charset="0"/>
              </a:rPr>
              <a:t>).</a:t>
            </a:r>
            <a:endParaRPr lang="en-US" sz="4000" dirty="0">
              <a:latin typeface="Century Gothic" pitchFamily="34" charset="0"/>
            </a:endParaRPr>
          </a:p>
          <a:p>
            <a:endParaRPr lang="en-US" sz="4000" dirty="0" smtClean="0">
              <a:latin typeface="Century Gothic" pitchFamily="34" charset="0"/>
            </a:endParaRPr>
          </a:p>
          <a:p>
            <a:r>
              <a:rPr lang="en-US" sz="4000" dirty="0">
                <a:latin typeface="Century Gothic" pitchFamily="34" charset="0"/>
              </a:rPr>
              <a:t>Further work: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>
                <a:latin typeface="Century Gothic" pitchFamily="34" charset="0"/>
              </a:rPr>
              <a:t>Implement remaining algorithms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>
                <a:latin typeface="Century Gothic" pitchFamily="34" charset="0"/>
              </a:rPr>
              <a:t>Extend performance evaluation to speed (quantitative)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>
                <a:latin typeface="Century Gothic" pitchFamily="34" charset="0"/>
              </a:rPr>
              <a:t>Extend performance evaluation to robustness (qualitative)</a:t>
            </a:r>
            <a:endParaRPr lang="en-US" sz="4000" dirty="0" smtClean="0">
              <a:latin typeface="Century Gothic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048038" y="36129378"/>
            <a:ext cx="13716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entury Gothic" pitchFamily="34" charset="0"/>
              </a:rPr>
              <a:t>The standard Merkle tree algorithm is superior to the naive algorithm in terms of network usage provided that the conflict count is below the threshold of roughly 22% of the data count. Above the threshold, the naive algorithm is superior.</a:t>
            </a:r>
          </a:p>
        </p:txBody>
      </p:sp>
    </p:spTree>
    <p:extLst>
      <p:ext uri="{BB962C8B-B14F-4D97-AF65-F5344CB8AC3E}">
        <p14:creationId xmlns:p14="http://schemas.microsoft.com/office/powerpoint/2010/main" val="36583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314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Performance of Anti-Entropy Algorithms</dc:title>
  <dc:creator>kennygao</dc:creator>
  <cp:lastModifiedBy>kennygao</cp:lastModifiedBy>
  <cp:revision>37</cp:revision>
  <dcterms:created xsi:type="dcterms:W3CDTF">2012-03-23T08:37:11Z</dcterms:created>
  <dcterms:modified xsi:type="dcterms:W3CDTF">2012-03-26T11:46:00Z</dcterms:modified>
</cp:coreProperties>
</file>