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6" r:id="rId4"/>
    <p:sldId id="268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0" d="100"/>
          <a:sy n="80" d="100"/>
        </p:scale>
        <p:origin x="7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7:53:00.03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24575,'58'54'0,"74"99"0,36 81 0,13 52 0,-21-20 0,-32-45 0,-38-60-8191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7:53:09.42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24575,'9'0'0,"12"0"0,7 0 0,-2 9 0,-4 34 0,-7 42 0,-5 47 0,8 18 0,11-7 0,14-22 0,17-33 0,17-31 0,4-26 0,-12-21 0,-17-14-8191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7:53:09.76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74 24575,'23'-5'0,"42"-9"0,30-4 0,15 2 0,-5 4 0,-22 3-8191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7:53:12.40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127 198 24575,'0'17'0,"-2"0"0,0 0 0,-1 0 0,0-1 0,-8 23 0,-36 75 0,31-80 0,2 0 0,-10 39 0,23-71 0,0-1 0,1 0 0,-1 1 0,1-1 0,-1 1 0,1-1 0,0 1 0,-1-1 0,1 1 0,0-1 0,0 1 0,0-1 0,0 1 0,1-1 0,-1 1 0,0-1 0,1 1 0,-1-1 0,0 1 0,1-1 0,0 1 0,-1-1 0,1 0 0,0 1 0,0-1 0,0 0 0,0 0 0,0 1 0,1 0 0,18 24 0,-13-7 0,0 0 0,-1 0 0,-2 0 0,1 1 0,-2 0 0,-1 0 0,0 23 0,2 0 0,16 365 0,-3-35 0,-17-365 0,1 0 0,0 0 0,0 0 0,0-1 0,1 1 0,3 7 0,-5-15 0,0 0 0,0 0 0,1 1 0,-1-1 0,0 0 0,0 0 0,0 0 0,1 0 0,-1 1 0,0-1 0,0 0 0,0 0 0,1 0 0,-1 0 0,0 0 0,0 0 0,1 0 0,-1 0 0,0 0 0,0 0 0,1 0 0,-1 0 0,0 0 0,0 0 0,1 0 0,-1 0 0,0 0 0,0 0 0,1 0 0,-1 0 0,0 0 0,0 0 0,1 0 0,-1 0 0,0-1 0,0 1 0,0 0 0,1 0 0,-1 0 0,0 0 0,0-1 0,0 1 0,0 0 0,1 0 0,-1 0 0,0-1 0,0 1 0,0 0 0,0 0 0,0-1 0,0 1 0,0-1 0,16-36 0,6-37 0,13-88 0,3-88 0,-34 217 0,45-558 0,-49 565 0,1-1 0,2 1 0,0 0 0,2 0 0,9-28 0,-14 52 0,1 1 0,-1-1 0,1 0 0,-1 1 0,1-1 0,0 1 0,0-1 0,-1 1 0,1 0 0,0-1 0,0 1 0,0 0 0,1 0 0,0-2 0,3 9 0,-2 16 0,-3 28 0,-11 84 0,2-39 0,9-94 0,-1 6 0,1 0 0,0 0 0,0 0 0,0 0 0,1 0 0,2 10 0,-2-15 0,-1-1 0,1 0 0,0 1 0,-1-1 0,1 1 0,0-1 0,0 0 0,0 0 0,0 0 0,1 1 0,-1-1 0,0 0 0,0 0 0,1-1 0,-1 1 0,0 0 0,1 0 0,-1-1 0,1 1 0,-1 0 0,1-1 0,-1 0 0,1 1 0,-1-1 0,1 0 0,0 0 0,-1 0 0,1 0 0,-1 0 0,1 0 0,-1 0 0,4-1 0,9-2 0,0-1 0,0 0 0,0-1 0,-1 0 0,21-12 0,-21 10 0,1 0 0,-1 1 0,1 1 0,0 0 0,24-4 0,-36 9 0,0-1 0,0 1 0,0 0 0,0 0 0,0 0 0,0 0 0,0 0 0,0 0 0,0 0 0,0 1 0,-1-1 0,1 1 0,0-1 0,0 1 0,0 0 0,-1 0 0,1 0 0,0 0 0,-1 0 0,1 0 0,0 0 0,-1 1 0,0-1 0,1 0 0,-1 1 0,0-1 0,0 1 0,0-1 0,2 4 0,-1 2 0,0-1 0,-1 1 0,0 0 0,0-1 0,0 1 0,-1 0 0,0 0 0,0-1 0,-2 8 0,-4 30 0,-1-1 0,-16 47 0,-35 92 0,27-92 0,-3-2 0,-48 88 0,76-166 0,0 0 0,0 0 0,-1-1 0,-15 16 0,21-24 0,0 0 0,0 0 0,0 0 0,0 0 0,-1 0 0,1 0 0,0 0 0,-1 0 0,1-1 0,0 1 0,-1 0 0,1-1 0,-1 0 0,1 1 0,-1-1 0,1 0 0,-1 1 0,1-1 0,-1 0 0,0 0 0,1-1 0,-1 1 0,1 0 0,-1 0 0,1-1 0,-1 1 0,1-1 0,-1 1 0,1-1 0,0 1 0,-1-1 0,1 0 0,0 0 0,-1 0 0,1 0 0,0 0 0,0 0 0,0 0 0,0 0 0,-1-2 0,-4-5 0,0-1 0,0-1 0,1 1 0,0-1 0,1 0 0,0 0 0,1 0 0,-4-19 0,1 0 0,2-1 0,-2-30 0,6 52 0,0 0 0,0 0 0,0 0 0,1 0 0,0 0 0,1 0 0,0 1 0,0-1 0,6-13 0,-5 16 0,0 0 0,0 0 0,1 0 0,0 1 0,0-1 0,0 1 0,0 0 0,1 0 0,-1 0 0,1 1 0,0-1 0,1 1 0,6-3 0,18-7 0,56-15 0,-62 22 0,0-2 0,-1 0 0,0-2 0,32-17 0,-50 23 0,1-1 0,-1 1 0,1-1 0,-1 0 0,-1 0 0,1-1 0,-1 1 0,0-1 0,0 0 0,0 0 0,-1-1 0,0 1 0,2-8 0,2-9 0,0-1 0,4-34 0,-9 41 0,27-196 0,-19 145 0,-4 58 0,1 16 0,-1 6 0,-1 1 0,6 22 0,-9-26 0,1 0 0,-1 0 0,2 0 0,-1-1 0,1 1 0,0-1 0,1 0 0,0 0 0,11 13 0,-15-20 0,0 0 0,0 0 0,0 0 0,0 0 0,1 0 0,-1 0 0,0 0 0,0 0 0,1-1 0,-1 1 0,0-1 0,1 1 0,-1-1 0,0 1 0,1-1 0,-1 0 0,1 0 0,-1 0 0,1 0 0,-1 0 0,1 0 0,-1 0 0,0 0 0,1 0 0,-1-1 0,1 1 0,-1 0 0,0-1 0,1 1 0,-1-1 0,0 0 0,1 0 0,-1 1 0,2-3 0,2-2 0,0 0 0,-1 0 0,1 0 0,-1-1 0,0 0 0,4-9 0,9-18 0,-1-1 0,-3-1 0,0 0 0,8-45 0,23-156 0,-25 117 0,-1 41 0,-18 76 0,1 0 0,-1 0 0,1 0 0,-1 0 0,1 0 0,0 0 0,-1 0 0,1 0 0,0 1 0,0-1 0,0 0 0,1 0 0,-1 1 0,0-1 0,1 1 0,-1-1 0,1 1 0,1-2 0,-2 3 0,0 0 0,-1 0 0,1 0 0,0 0 0,-1 0 0,1 1 0,0-1 0,-1 0 0,1 0 0,-1 0 0,1 1 0,0-1 0,-1 0 0,1 0 0,-1 1 0,1-1 0,-1 1 0,1-1 0,-1 0 0,1 1 0,0 0 0,15 23 0,1 16 0,-2 0 0,-2 2 0,-1-1 0,6 52 0,71 444 0,35 161 0,-118-673 0,-3-19 0,-1 1 0,0 0 0,-1-1 0,0 1 0,0 0 0,0 0 0,-1 0 0,0 0 0,-1 7 0,0-12 0,0 0 0,1-1 0,-1 1 0,0 0 0,-1-1 0,1 1 0,0-1 0,0 1 0,-1-1 0,1 0 0,0 1 0,-1-1 0,0 0 0,1 0 0,-1 0 0,0 0 0,1 0 0,-1-1 0,0 1 0,0 0 0,0-1 0,1 0 0,-1 1 0,0-1 0,0 0 0,0 0 0,0 0 0,-2 0 0,-6 0 0,-1 0 0,1-1 0,0-1 0,-11-2 0,-8-4 11,0-1-1,0-2 0,1-1 1,-28-16-1,-106-71-307,86 51-823,45 28-5706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7:53:00.40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1683 0 24575,'-14'32'0,"-4"28"0,-17 58 0,-52 112 0,-101 170 0,-109 152 0,-44 59-1034,26-61 1034,81-125 254,80-133-7665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7:53:00.97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0 379 24575,'5'0'0,"1"9"0,4 25 0,14 12 0,35-2 0,38-31 0,16-40 0,-6-47 0,-21-30 0,-26 0 0,-27 16 0,-33 24 0,-26 23 0,-21 22 0,-3 15-8191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7:53:01.59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1 614 24575,'0'-13'0,"0"-14"0,0-11 0,4-4 0,7 6 0,14 9 0,13-5 0,21-2 0,28-7 0,67-16 0,75-16 0,34-4 0,-5 10 0,-46 17-8191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7:53:02.40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344 1 24575,'0'5'0,"-27"23"0,-22 17 0,-12 5 0,0 2 0,5 11 0,13 0 0,14-8 0,11-12-8191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7:53:03.08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24575,'0'17'0,"0"39"0,0 35 0,0 26 0,0 19 0,0-4 0,0-15 0,0-24 0,0-27-8191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7:53:07.44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1 111 24575,'27'0'0,"99"-18"0,122-6 0,132 1 0,104 5 0,74 5-912,-22 5 912,-85 3 0,-118 4-7279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7:53:08.71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7 24575,'13'-5'0,"5"4"0,-1 37 0,6 36 0,16 23 0,39 4 0,41-14 0,5-21 0,-18-23-8191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9T07:53:09.09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1 100 24575,'4'-4'0,"33"-2"0,20 0 0,8-12 0,3-3 0,-11-3 0,-14 3-8191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7BDB84-27AB-68CE-27DD-C58F91242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DA415D-CE07-8841-660D-9589F01AA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EFE514-8102-0A3F-74BE-36E18EA4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DF903B-12E1-7BA1-05F9-502456E27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B2E9B3-2B39-9035-C218-69A84E7D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38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366F09-ED94-B14C-A9BC-A8CB71418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B1835FF-4FE0-F763-87FF-88AB47DE5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F03E88-C4CC-2C3E-FE35-6749278F3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0BB88B-0B55-BBE3-E827-24E119AF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92B19D-DC5A-B4ED-7437-52394C29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88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3855ED8-9082-BD20-1FDA-B5F36A43A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6EC4BA8-B798-C3B9-BF8A-F8D2AFEFF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82E299-4B96-4478-E1E9-67387BC14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2B42A6-22DB-4291-75C7-E87A8CD4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E46B1C-C8A9-0CD3-5390-7D6720965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47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0526F-5908-35FA-0B5E-EF8C1E143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BAA893-211A-FBC3-2A76-FE1C8CC46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0CB2A5-0814-4D79-9925-903CC5BC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5DB9C2-9631-8BC5-D66E-DD27D389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5297E0-B947-8970-3D1D-B6A7E99A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20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4378FB-0250-F470-755F-2ACD1C120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7F1933-3002-A9C4-9D54-AA25503B5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17695B-A510-5EAC-4821-C1554BCC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6C9E9F-9B12-60BE-0C67-7CDD75F5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E5DAEE-4802-FC0B-6A7D-656E0734E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2785C6-CAB7-AFEF-DAFF-292434F3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C5F959-807A-E5D6-D441-E7840094A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025E6D7-A322-7A8F-F8A0-F0243C511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6FBC2A-2E38-3CA5-FC16-9DAD29D8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00B987-BDC9-A74C-4300-B7EE4FED7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02C08E-5DAB-4DAD-4B96-B2677BB4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238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79C098-729A-8AFF-16C5-9961FB51F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0BCBC4-A653-1B4A-C595-27B68BEA9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6673657-BFF2-B13E-DB6A-D8E1611DA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BB17054-6015-5FF9-C8ED-812B20ECB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EA0A569-7490-8167-BE94-8D8EA1C0F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DBEDC4A-D7A4-9CFD-4D5A-32651DF59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BDB9389-71C9-ED11-58BC-6A4504F3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5E5DD4E-9038-795B-8D27-895786CE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142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21C373-6275-6C1E-3265-CF18EDC4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AA69C6D-832B-9EE3-DA22-1CDF6657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A42D572-49CA-DACD-2A00-44A2CE8F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15A6136-1959-4453-F88E-C4C3FD09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81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5ED59CC-A179-D955-0570-A01149EAB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99D2E55-7BDF-F14A-FAA0-B24FB6D4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CBD6DE-D27C-ADA5-6BBB-12153ABC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79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A43621-75DF-4F18-DD56-E30BC3B4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D57515-0AFD-4ACC-375B-19A47BC94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DEF93B4-BB3D-0B46-3B50-C7F7ABEEB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B9B272-EF5E-B1EC-1FBD-F69A9555B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D96402-4408-FD0D-056F-9A57B053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A98C8B-EFE8-22B9-F9B3-AE78B8FA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98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447557-EBAD-A121-DB19-CB67DC69A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50EFF04-5514-D566-82D1-74B27F004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CFE3D49-A863-A9F7-0AD8-DB72A3052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EE90C2-C793-9BD6-0DDC-1E3397565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49CE-61EB-4CCC-8A7C-8BB63C6169E2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CEE198-436E-ECD3-84EA-68F7224C4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1DC4FB-9DAE-0C68-F41C-147492E6A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0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9750099-0E99-24FD-F3A8-05AEFBFCC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0D6C16-EC70-9FC8-E815-084B899F8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CD7371-9377-5C76-719A-6A227DAEF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5749CE-61EB-4CCC-8A7C-8BB63C6169E2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A69B22-8F2F-10A9-5D08-4D0FCE60B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FDBA7A-EA4C-E534-B74B-028E119E9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077519-FE70-4A09-8382-635F48B83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74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C7FC6-52BD-4E56-BBF5-15BB21F2FC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嵌入式影像處理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D3B88-9A4B-4BF0-915A-06928CA735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撲克牌分析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1CD4C9C-D305-4C6C-B17A-7E35D3F92B3B}"/>
              </a:ext>
            </a:extLst>
          </p:cNvPr>
          <p:cNvSpPr txBox="1">
            <a:spLocks/>
          </p:cNvSpPr>
          <p:nvPr/>
        </p:nvSpPr>
        <p:spPr>
          <a:xfrm>
            <a:off x="1524000" y="452199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dirty="0"/>
              <a:t>授課教授：陳朝烈老師</a:t>
            </a:r>
            <a:endParaRPr lang="en-US" altLang="zh-TW" sz="3200" dirty="0"/>
          </a:p>
          <a:p>
            <a:endParaRPr lang="en-US" altLang="zh-TW" sz="3200" dirty="0"/>
          </a:p>
          <a:p>
            <a:r>
              <a:rPr lang="zh-TW" altLang="en-US" sz="3200" dirty="0"/>
              <a:t>組員：曾鈺恩，朱泂樺，黃湟喜，吳永保</a:t>
            </a:r>
          </a:p>
        </p:txBody>
      </p:sp>
    </p:spTree>
    <p:extLst>
      <p:ext uri="{BB962C8B-B14F-4D97-AF65-F5344CB8AC3E}">
        <p14:creationId xmlns:p14="http://schemas.microsoft.com/office/powerpoint/2010/main" val="2022212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6DE70A-29B5-458B-B996-E8F6787D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D9BC1E6-74E0-174D-DB2F-87072D50D087}"/>
              </a:ext>
            </a:extLst>
          </p:cNvPr>
          <p:cNvSpPr txBox="1"/>
          <p:nvPr/>
        </p:nvSpPr>
        <p:spPr>
          <a:xfrm>
            <a:off x="729789" y="1721018"/>
            <a:ext cx="243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取輪廓邊角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88F1C4E-BFA3-14CB-6D3C-624480B41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471759"/>
              </p:ext>
            </p:extLst>
          </p:nvPr>
        </p:nvGraphicFramePr>
        <p:xfrm>
          <a:off x="729789" y="2394652"/>
          <a:ext cx="11181474" cy="2499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0737">
                  <a:extLst>
                    <a:ext uri="{9D8B030D-6E8A-4147-A177-3AD203B41FA5}">
                      <a16:colId xmlns:a16="http://schemas.microsoft.com/office/drawing/2014/main" val="3762263208"/>
                    </a:ext>
                  </a:extLst>
                </a:gridCol>
                <a:gridCol w="5590737">
                  <a:extLst>
                    <a:ext uri="{9D8B030D-6E8A-4147-A177-3AD203B41FA5}">
                      <a16:colId xmlns:a16="http://schemas.microsoft.com/office/drawing/2014/main" val="2372617071"/>
                    </a:ext>
                  </a:extLst>
                </a:gridCol>
              </a:tblGrid>
              <a:tr h="578272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cnt</a:t>
                      </a:r>
                      <a:r>
                        <a:rPr lang="en-US" altLang="zh-TW" dirty="0"/>
                        <a:t> </a:t>
                      </a:r>
                      <a:r>
                        <a:rPr lang="zh-TW" altLang="en-US" dirty="0"/>
                        <a:t>的外接矩形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959509"/>
                  </a:ext>
                </a:extLst>
              </a:tr>
              <a:tr h="519727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邊角</a:t>
                      </a:r>
                      <a:r>
                        <a:rPr lang="en-US" altLang="zh-TW" dirty="0"/>
                        <a:t>array [</a:t>
                      </a:r>
                      <a:r>
                        <a:rPr lang="en-US" altLang="zh-TW" dirty="0" err="1"/>
                        <a:t>x,y,w,h</a:t>
                      </a:r>
                      <a:r>
                        <a:rPr lang="en-US" altLang="zh-TW" dirty="0"/>
                        <a:t>]</a:t>
                      </a:r>
                    </a:p>
                    <a:p>
                      <a:r>
                        <a:rPr lang="en-US" altLang="zh-TW" dirty="0"/>
                        <a:t>x, y</a:t>
                      </a:r>
                      <a:r>
                        <a:rPr lang="zh-TW" altLang="en-US" dirty="0"/>
                        <a:t>：矩形的左上角座標。</a:t>
                      </a:r>
                      <a:r>
                        <a:rPr lang="en-US" altLang="zh-TW" dirty="0"/>
                        <a:t>w, h</a:t>
                      </a:r>
                      <a:r>
                        <a:rPr lang="zh-TW" altLang="en-US" dirty="0"/>
                        <a:t>：矩形的寬度和高度。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61442"/>
                  </a:ext>
                </a:extLst>
              </a:tr>
              <a:tr h="1281517">
                <a:tc>
                  <a:txBody>
                    <a:bodyPr/>
                    <a:lstStyle/>
                    <a:p>
                      <a:r>
                        <a:rPr lang="zh-TW" altLang="en-US" dirty="0"/>
                        <a:t>程式碼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top_left_rect</a:t>
                      </a:r>
                      <a:r>
                        <a:rPr lang="en-US" altLang="zh-TW" dirty="0"/>
                        <a:t> = (10, 10, 50, 50)  #</a:t>
                      </a:r>
                    </a:p>
                    <a:p>
                      <a:r>
                        <a:rPr lang="en-US" altLang="zh-TW" dirty="0"/>
                        <a:t> x, y, w, h</a:t>
                      </a:r>
                      <a:r>
                        <a:rPr lang="zh-TW" altLang="en-US" dirty="0"/>
                        <a:t>設定擷取範圍</a:t>
                      </a:r>
                      <a:r>
                        <a:rPr lang="en-US" altLang="zh-TW" dirty="0"/>
                        <a:t>]</a:t>
                      </a:r>
                      <a:r>
                        <a:rPr lang="en-US" altLang="zh-TW" dirty="0" err="1"/>
                        <a:t>cropped_img</a:t>
                      </a:r>
                      <a:r>
                        <a:rPr lang="en-US" altLang="zh-TW" dirty="0"/>
                        <a:t> = </a:t>
                      </a:r>
                    </a:p>
                    <a:p>
                      <a:r>
                        <a:rPr lang="en-US" altLang="zh-TW" dirty="0" err="1"/>
                        <a:t>extract_top_left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img_gray</a:t>
                      </a:r>
                      <a:r>
                        <a:rPr lang="en-US" altLang="zh-TW" dirty="0"/>
                        <a:t>, </a:t>
                      </a:r>
                      <a:r>
                        <a:rPr lang="en-US" altLang="zh-TW" dirty="0" err="1"/>
                        <a:t>top_left_rect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擷取動作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274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587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6DE70A-29B5-458B-B996-E8F6787D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D9BC1E6-74E0-174D-DB2F-87072D50D087}"/>
              </a:ext>
            </a:extLst>
          </p:cNvPr>
          <p:cNvSpPr txBox="1"/>
          <p:nvPr/>
        </p:nvSpPr>
        <p:spPr>
          <a:xfrm>
            <a:off x="621383" y="1408933"/>
            <a:ext cx="243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透視變換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88F1C4E-BFA3-14CB-6D3C-624480B41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495369"/>
              </p:ext>
            </p:extLst>
          </p:nvPr>
        </p:nvGraphicFramePr>
        <p:xfrm>
          <a:off x="838200" y="1836165"/>
          <a:ext cx="9088226" cy="1423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4113">
                  <a:extLst>
                    <a:ext uri="{9D8B030D-6E8A-4147-A177-3AD203B41FA5}">
                      <a16:colId xmlns:a16="http://schemas.microsoft.com/office/drawing/2014/main" val="3762263208"/>
                    </a:ext>
                  </a:extLst>
                </a:gridCol>
                <a:gridCol w="4544113">
                  <a:extLst>
                    <a:ext uri="{9D8B030D-6E8A-4147-A177-3AD203B41FA5}">
                      <a16:colId xmlns:a16="http://schemas.microsoft.com/office/drawing/2014/main" val="2372617071"/>
                    </a:ext>
                  </a:extLst>
                </a:gridCol>
              </a:tblGrid>
              <a:tr h="412614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邊角</a:t>
                      </a:r>
                      <a:r>
                        <a:rPr lang="en-US" altLang="zh-TW" dirty="0"/>
                        <a:t>array [</a:t>
                      </a:r>
                      <a:r>
                        <a:rPr lang="en-US" altLang="zh-TW" dirty="0" err="1"/>
                        <a:t>x,y,w,h</a:t>
                      </a:r>
                      <a:r>
                        <a:rPr lang="en-US" altLang="zh-TW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959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卡片影像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6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程式碼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cv2.getPerspectiveTransform(</a:t>
                      </a:r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rect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dst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cv2.warpPerspective(</a:t>
                      </a:r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img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M, (width, height))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274193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6686A7BD-F9E5-B57F-FBC2-89FC898B8729}"/>
              </a:ext>
            </a:extLst>
          </p:cNvPr>
          <p:cNvSpPr txBox="1"/>
          <p:nvPr/>
        </p:nvSpPr>
        <p:spPr>
          <a:xfrm>
            <a:off x="621382" y="3688439"/>
            <a:ext cx="752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分割花色、數字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1C53495-D006-31E5-9DA1-24051AB9E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767052"/>
              </p:ext>
            </p:extLst>
          </p:nvPr>
        </p:nvGraphicFramePr>
        <p:xfrm>
          <a:off x="838200" y="4098412"/>
          <a:ext cx="9088226" cy="1442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4113">
                  <a:extLst>
                    <a:ext uri="{9D8B030D-6E8A-4147-A177-3AD203B41FA5}">
                      <a16:colId xmlns:a16="http://schemas.microsoft.com/office/drawing/2014/main" val="3762263208"/>
                    </a:ext>
                  </a:extLst>
                </a:gridCol>
                <a:gridCol w="4544113">
                  <a:extLst>
                    <a:ext uri="{9D8B030D-6E8A-4147-A177-3AD203B41FA5}">
                      <a16:colId xmlns:a16="http://schemas.microsoft.com/office/drawing/2014/main" val="2372617071"/>
                    </a:ext>
                  </a:extLst>
                </a:gridCol>
              </a:tblGrid>
              <a:tr h="507017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卡片影像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959509"/>
                  </a:ext>
                </a:extLst>
              </a:tr>
              <a:tr h="467642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卡片影響</a:t>
                      </a:r>
                      <a:r>
                        <a:rPr lang="en-US" altLang="zh-TW" dirty="0"/>
                        <a:t>[</a:t>
                      </a:r>
                      <a:r>
                        <a:rPr lang="en-US" altLang="zh-TW" dirty="0" err="1"/>
                        <a:t>y:y+h,x:x+w</a:t>
                      </a:r>
                      <a:r>
                        <a:rPr lang="en-US" altLang="zh-TW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61442"/>
                  </a:ext>
                </a:extLst>
              </a:tr>
              <a:tr h="467642">
                <a:tc>
                  <a:txBody>
                    <a:bodyPr/>
                    <a:lstStyle/>
                    <a:p>
                      <a:r>
                        <a:rPr lang="zh-TW" altLang="en-US" dirty="0"/>
                        <a:t>程式碼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cv2.resize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分辨率一致化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274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097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6DE70A-29B5-458B-B996-E8F6787D9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D9BC1E6-74E0-174D-DB2F-87072D50D087}"/>
              </a:ext>
            </a:extLst>
          </p:cNvPr>
          <p:cNvSpPr txBox="1"/>
          <p:nvPr/>
        </p:nvSpPr>
        <p:spPr>
          <a:xfrm>
            <a:off x="1047511" y="1506022"/>
            <a:ext cx="243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花色及</a:t>
            </a:r>
            <a:r>
              <a:rPr lang="zh-TW" altLang="en-US" sz="1800"/>
              <a:t>數值比對</a:t>
            </a:r>
            <a:endParaRPr lang="zh-TW" altLang="en-US" sz="18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88F1C4E-BFA3-14CB-6D3C-624480B41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690742"/>
              </p:ext>
            </p:extLst>
          </p:nvPr>
        </p:nvGraphicFramePr>
        <p:xfrm>
          <a:off x="838200" y="2060020"/>
          <a:ext cx="9088226" cy="1697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4113">
                  <a:extLst>
                    <a:ext uri="{9D8B030D-6E8A-4147-A177-3AD203B41FA5}">
                      <a16:colId xmlns:a16="http://schemas.microsoft.com/office/drawing/2014/main" val="3762263208"/>
                    </a:ext>
                  </a:extLst>
                </a:gridCol>
                <a:gridCol w="4544113">
                  <a:extLst>
                    <a:ext uri="{9D8B030D-6E8A-4147-A177-3AD203B41FA5}">
                      <a16:colId xmlns:a16="http://schemas.microsoft.com/office/drawing/2014/main" val="2372617071"/>
                    </a:ext>
                  </a:extLst>
                </a:gridCol>
              </a:tblGrid>
              <a:tr h="412614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花色、數字影像</a:t>
                      </a:r>
                      <a:r>
                        <a:rPr lang="en-US" altLang="zh-TW" dirty="0"/>
                        <a:t>array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959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num_result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array [</a:t>
                      </a:r>
                      <a:r>
                        <a:rPr lang="zh-TW" altLang="en-US" dirty="0"/>
                        <a:t>編號</a:t>
                      </a:r>
                      <a:r>
                        <a:rPr lang="en-US" altLang="zh-TW" dirty="0"/>
                        <a:t>][</a:t>
                      </a:r>
                      <a:r>
                        <a:rPr lang="zh-TW" altLang="en-US" dirty="0"/>
                        <a:t>原影像座標</a:t>
                      </a:r>
                      <a:r>
                        <a:rPr lang="en-US" altLang="zh-TW" dirty="0"/>
                        <a:t>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6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程式碼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min_diff</a:t>
                      </a:r>
                      <a:r>
                        <a:rPr lang="fr-FR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fr-FR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</a:t>
                      </a:r>
                      <a:r>
                        <a:rPr lang="fr-FR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(Cv2.absdiff(</a:t>
                      </a:r>
                      <a:r>
                        <a:rPr lang="zh-TW" alt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模板</a:t>
                      </a:r>
                      <a:r>
                        <a:rPr lang="fr-FR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</a:t>
                      </a:r>
                      <a:r>
                        <a:rPr lang="zh-TW" alt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模板</a:t>
                      </a:r>
                      <a:r>
                        <a:rPr lang="fr-FR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2)</a:t>
                      </a:r>
                      <a:endParaRPr lang="zh-TW" altLang="en-US" sz="1800" b="1" i="0" kern="1200" cap="all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threshold = 5000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</a:t>
                      </a:r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min_diff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 threshold -&gt;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取最小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num_result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274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09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00C69-E546-4D30-9806-1B7DD878D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規格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40161-27E8-4B02-9C74-0F66E5D2E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20" y="1825625"/>
            <a:ext cx="5257800" cy="4667250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/>
              <a:t>功能</a:t>
            </a:r>
            <a:endParaRPr lang="en-US" altLang="zh-TW" dirty="0"/>
          </a:p>
          <a:p>
            <a:pPr lvl="1"/>
            <a:r>
              <a:rPr lang="en-US" altLang="zh-TW" dirty="0"/>
              <a:t>Use case: </a:t>
            </a:r>
            <a:r>
              <a:rPr lang="zh-TW" altLang="en-US" dirty="0"/>
              <a:t>輸入德州撲克影片，分類畫面上的影片有哪幾張卡，玩家是否有組合 </a:t>
            </a:r>
            <a:endParaRPr lang="en-US" altLang="zh-TW" dirty="0"/>
          </a:p>
          <a:p>
            <a:pPr lvl="1"/>
            <a:r>
              <a:rPr lang="en-US" altLang="zh-TW" dirty="0"/>
              <a:t>2</a:t>
            </a:r>
            <a:r>
              <a:rPr lang="zh-TW" altLang="en-US" dirty="0"/>
              <a:t>張卡</a:t>
            </a:r>
            <a:r>
              <a:rPr lang="en-US" altLang="zh-TW" dirty="0"/>
              <a:t>45</a:t>
            </a:r>
            <a:r>
              <a:rPr lang="zh-TW" altLang="en-US" dirty="0"/>
              <a:t>度重疊的各個花色</a:t>
            </a:r>
            <a:endParaRPr lang="en-US" altLang="zh-TW" dirty="0"/>
          </a:p>
          <a:p>
            <a:r>
              <a:rPr lang="zh-TW" altLang="en-US" dirty="0"/>
              <a:t>軟硬體規格：</a:t>
            </a:r>
            <a:endParaRPr lang="en-US" altLang="zh-TW" dirty="0"/>
          </a:p>
          <a:p>
            <a:pPr lvl="1"/>
            <a:r>
              <a:rPr lang="zh-TW" altLang="en-US" dirty="0"/>
              <a:t>軟體：</a:t>
            </a:r>
            <a:endParaRPr lang="en-US" altLang="zh-TW" dirty="0"/>
          </a:p>
          <a:p>
            <a:pPr lvl="2"/>
            <a:r>
              <a:rPr lang="en-US" altLang="zh-TW" dirty="0"/>
              <a:t>Python 3.4 </a:t>
            </a:r>
            <a:r>
              <a:rPr lang="zh-TW" altLang="en-US" dirty="0"/>
              <a:t>以上</a:t>
            </a:r>
            <a:endParaRPr lang="en-US" altLang="zh-TW" dirty="0"/>
          </a:p>
          <a:p>
            <a:pPr lvl="2"/>
            <a:r>
              <a:rPr lang="en-US" altLang="zh-TW" dirty="0"/>
              <a:t>OpenCV</a:t>
            </a:r>
            <a:r>
              <a:rPr lang="zh-TW" altLang="en-US" dirty="0"/>
              <a:t>套件</a:t>
            </a:r>
            <a:endParaRPr lang="en-US" altLang="zh-TW" dirty="0"/>
          </a:p>
          <a:p>
            <a:pPr lvl="1"/>
            <a:r>
              <a:rPr lang="zh-TW" altLang="en-US" dirty="0"/>
              <a:t>硬體：</a:t>
            </a:r>
            <a:endParaRPr lang="en-US" altLang="zh-TW" dirty="0"/>
          </a:p>
          <a:p>
            <a:pPr lvl="2"/>
            <a:r>
              <a:rPr lang="en-US" altLang="zh-TW" dirty="0"/>
              <a:t>CPU</a:t>
            </a:r>
            <a:r>
              <a:rPr lang="zh-TW" altLang="en-US" dirty="0"/>
              <a:t>運算能力 </a:t>
            </a:r>
            <a:r>
              <a:rPr lang="en-US" altLang="zh-TW" dirty="0"/>
              <a:t>(</a:t>
            </a:r>
            <a:r>
              <a:rPr lang="zh-TW" altLang="en-US" dirty="0"/>
              <a:t>不需要使用</a:t>
            </a:r>
            <a:r>
              <a:rPr lang="en-US" altLang="zh-TW" dirty="0"/>
              <a:t>GPU</a:t>
            </a:r>
            <a:r>
              <a:rPr lang="zh-TW" altLang="en-US" dirty="0"/>
              <a:t>運算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/>
              <a:t>樹梅派</a:t>
            </a:r>
            <a:r>
              <a:rPr lang="en-US" altLang="zh-TW" dirty="0"/>
              <a:t>3b</a:t>
            </a:r>
          </a:p>
          <a:p>
            <a:pPr lvl="2"/>
            <a:r>
              <a:rPr lang="zh-TW" altLang="en-US" dirty="0"/>
              <a:t>攝影機 </a:t>
            </a:r>
            <a:r>
              <a:rPr lang="en-US" altLang="zh-TW" dirty="0"/>
              <a:t>(</a:t>
            </a:r>
            <a:r>
              <a:rPr lang="zh-TW" altLang="en-US" dirty="0"/>
              <a:t>或影片檔</a:t>
            </a:r>
            <a:r>
              <a:rPr lang="en-US" altLang="zh-TW" dirty="0"/>
              <a:t>)</a:t>
            </a:r>
          </a:p>
          <a:p>
            <a:pPr lvl="3"/>
            <a:r>
              <a:rPr lang="en-US" altLang="zh-TW" dirty="0"/>
              <a:t>30FPS/720p</a:t>
            </a:r>
          </a:p>
          <a:p>
            <a:pPr lvl="3"/>
            <a:r>
              <a:rPr lang="en-US" altLang="zh-TW" dirty="0"/>
              <a:t>FOV</a:t>
            </a:r>
            <a:r>
              <a:rPr lang="zh-TW" altLang="en-US" dirty="0"/>
              <a:t> 約 </a:t>
            </a:r>
            <a:r>
              <a:rPr lang="en-US" altLang="zh-TW" dirty="0"/>
              <a:t>50</a:t>
            </a:r>
            <a:r>
              <a:rPr lang="zh-TW" altLang="en-US" dirty="0"/>
              <a:t>度</a:t>
            </a:r>
            <a:endParaRPr lang="en-US" altLang="zh-TW" dirty="0"/>
          </a:p>
          <a:p>
            <a:pPr lvl="3"/>
            <a:r>
              <a:rPr lang="zh-TW" altLang="en-US" dirty="0"/>
              <a:t>擺設高度約</a:t>
            </a:r>
            <a:r>
              <a:rPr lang="en-US" altLang="zh-TW" dirty="0"/>
              <a:t>95</a:t>
            </a:r>
            <a:r>
              <a:rPr lang="zh-TW" altLang="en-US" dirty="0"/>
              <a:t>公分 </a:t>
            </a:r>
            <a:endParaRPr lang="en-US" altLang="zh-TW" dirty="0"/>
          </a:p>
          <a:p>
            <a:pPr lvl="2"/>
            <a:r>
              <a:rPr lang="zh-TW" altLang="en-US" dirty="0"/>
              <a:t>桌面布色為長方形深綠色或深藍色，可</a:t>
            </a:r>
            <a:r>
              <a:rPr lang="en-US" altLang="zh-TW" dirty="0"/>
              <a:t>3</a:t>
            </a:r>
            <a:r>
              <a:rPr lang="zh-TW" altLang="en-US" dirty="0"/>
              <a:t>人玩的空間</a:t>
            </a:r>
            <a:r>
              <a:rPr lang="en-US" altLang="zh-TW" dirty="0"/>
              <a:t>&amp;</a:t>
            </a:r>
            <a:r>
              <a:rPr lang="zh-TW" altLang="en-US" dirty="0"/>
              <a:t>大小 </a:t>
            </a:r>
            <a:r>
              <a:rPr lang="en-US" altLang="zh-TW" dirty="0"/>
              <a:t>(</a:t>
            </a:r>
            <a:r>
              <a:rPr lang="zh-TW" altLang="en-US" dirty="0"/>
              <a:t>照攝直徑約</a:t>
            </a:r>
            <a:r>
              <a:rPr lang="en-US" altLang="zh-TW" dirty="0"/>
              <a:t>100cm)</a:t>
            </a:r>
          </a:p>
          <a:p>
            <a:pPr lvl="3"/>
            <a:endParaRPr lang="en-US" altLang="zh-TW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2194D7-8D65-4F41-8E1D-2611039D0CBA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4945380" cy="4667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效能</a:t>
            </a:r>
            <a:endParaRPr lang="en-US" altLang="zh-TW" dirty="0"/>
          </a:p>
          <a:p>
            <a:pPr lvl="1"/>
            <a:r>
              <a:rPr lang="en-US" altLang="zh-TW" dirty="0"/>
              <a:t>FPS:</a:t>
            </a:r>
            <a:r>
              <a:rPr lang="zh-TW" altLang="en-US" dirty="0"/>
              <a:t> 目標達到</a:t>
            </a:r>
            <a:r>
              <a:rPr lang="en-US" altLang="zh-TW" dirty="0"/>
              <a:t>15FPS</a:t>
            </a:r>
          </a:p>
          <a:p>
            <a:r>
              <a:rPr lang="zh-TW" altLang="en-US" dirty="0"/>
              <a:t>限制</a:t>
            </a:r>
            <a:endParaRPr lang="en-US" altLang="zh-TW" dirty="0"/>
          </a:p>
          <a:p>
            <a:pPr lvl="1"/>
            <a:r>
              <a:rPr lang="zh-TW" altLang="en-US" dirty="0"/>
              <a:t>桌上畫面，非第一視角</a:t>
            </a:r>
            <a:endParaRPr lang="en-US" altLang="zh-TW" dirty="0"/>
          </a:p>
          <a:p>
            <a:pPr lvl="1"/>
            <a:r>
              <a:rPr lang="zh-TW" altLang="en-US" dirty="0"/>
              <a:t>著光相對均勻，桌面乾淨</a:t>
            </a:r>
            <a:endParaRPr lang="en-US" altLang="zh-TW" dirty="0"/>
          </a:p>
          <a:p>
            <a:pPr lvl="1"/>
            <a:r>
              <a:rPr lang="zh-TW" altLang="en-US" dirty="0"/>
              <a:t>撲克牌種類為邊角使用標準牌型</a:t>
            </a:r>
            <a:endParaRPr lang="en-US" altLang="zh-TW" dirty="0"/>
          </a:p>
          <a:p>
            <a:r>
              <a:rPr lang="zh-TW" altLang="en-US" dirty="0"/>
              <a:t>介面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endParaRPr lang="en-US" altLang="zh-TW" dirty="0"/>
          </a:p>
          <a:p>
            <a:pPr lvl="2"/>
            <a:r>
              <a:rPr lang="zh-TW" altLang="en-US" dirty="0"/>
              <a:t>影片檔</a:t>
            </a:r>
            <a:r>
              <a:rPr lang="en-US" altLang="zh-TW" dirty="0"/>
              <a:t>(.</a:t>
            </a:r>
            <a:r>
              <a:rPr lang="en-US" altLang="zh-TW" dirty="0" err="1"/>
              <a:t>mkv</a:t>
            </a:r>
            <a:r>
              <a:rPr lang="zh-TW" altLang="en-US" dirty="0"/>
              <a:t>或</a:t>
            </a:r>
            <a:r>
              <a:rPr lang="en-US" altLang="zh-TW" dirty="0"/>
              <a:t>.mp4)</a:t>
            </a:r>
          </a:p>
          <a:p>
            <a:pPr lvl="2"/>
            <a:r>
              <a:rPr lang="en-US" altLang="zh-TW" dirty="0"/>
              <a:t>USB</a:t>
            </a:r>
            <a:r>
              <a:rPr lang="zh-TW" altLang="en-US" dirty="0"/>
              <a:t>攝影機傳輸</a:t>
            </a:r>
            <a:endParaRPr lang="en-US" altLang="zh-TW" dirty="0"/>
          </a:p>
          <a:p>
            <a:pPr lvl="1"/>
            <a:r>
              <a:rPr lang="zh-TW" altLang="en-US" dirty="0"/>
              <a:t>輸出</a:t>
            </a:r>
            <a:endParaRPr lang="en-US" altLang="zh-TW" dirty="0"/>
          </a:p>
          <a:p>
            <a:pPr lvl="2"/>
            <a:r>
              <a:rPr lang="en-US" altLang="zh-TW" dirty="0"/>
              <a:t>OS</a:t>
            </a:r>
            <a:r>
              <a:rPr lang="zh-TW" altLang="en-US" dirty="0"/>
              <a:t>裡的</a:t>
            </a:r>
            <a:r>
              <a:rPr lang="en-US" altLang="zh-TW" dirty="0" err="1"/>
              <a:t>Videostream</a:t>
            </a:r>
            <a:r>
              <a:rPr lang="zh-TW" altLang="en-US" dirty="0"/>
              <a:t>畫面</a:t>
            </a:r>
            <a:r>
              <a:rPr lang="en-US" altLang="zh-TW" dirty="0"/>
              <a:t>(720p</a:t>
            </a:r>
            <a:r>
              <a:rPr lang="zh-TW" altLang="en-US" dirty="0"/>
              <a:t>視窗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89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9245DF4C-BCD4-A0FA-3592-0E48FF535522}"/>
              </a:ext>
            </a:extLst>
          </p:cNvPr>
          <p:cNvSpPr/>
          <p:nvPr/>
        </p:nvSpPr>
        <p:spPr>
          <a:xfrm>
            <a:off x="4911305" y="961043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videoinput</a:t>
            </a:r>
            <a:endParaRPr lang="zh-TW" altLang="en-US" dirty="0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F694B0E5-7415-3153-654B-5332CEDEA413}"/>
              </a:ext>
            </a:extLst>
          </p:cNvPr>
          <p:cNvSpPr/>
          <p:nvPr/>
        </p:nvSpPr>
        <p:spPr>
          <a:xfrm>
            <a:off x="1600713" y="2904225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找輪廓</a:t>
            </a: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D8E51AFF-1B0B-87F9-39D6-C254F1D34CE0}"/>
              </a:ext>
            </a:extLst>
          </p:cNvPr>
          <p:cNvSpPr/>
          <p:nvPr/>
        </p:nvSpPr>
        <p:spPr>
          <a:xfrm>
            <a:off x="183639" y="2904226"/>
            <a:ext cx="1030520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前處理</a:t>
            </a:r>
          </a:p>
        </p:txBody>
      </p: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09BFBB7F-A0F1-31E7-6A01-5E698B9564A1}"/>
              </a:ext>
            </a:extLst>
          </p:cNvPr>
          <p:cNvCxnSpPr>
            <a:cxnSpLocks/>
            <a:stCxn id="13" idx="2"/>
            <a:endCxn id="26" idx="0"/>
          </p:cNvCxnSpPr>
          <p:nvPr/>
        </p:nvCxnSpPr>
        <p:spPr>
          <a:xfrm rot="5400000">
            <a:off x="2532251" y="-233953"/>
            <a:ext cx="1304828" cy="49715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接點: 肘形 34">
            <a:extLst>
              <a:ext uri="{FF2B5EF4-FFF2-40B4-BE49-F238E27FC236}">
                <a16:creationId xmlns:a16="http://schemas.microsoft.com/office/drawing/2014/main" id="{77319356-B368-439B-5E47-8DD26B0EEEE9}"/>
              </a:ext>
            </a:extLst>
          </p:cNvPr>
          <p:cNvCxnSpPr>
            <a:cxnSpLocks/>
            <a:stCxn id="13" idx="2"/>
            <a:endCxn id="25" idx="0"/>
          </p:cNvCxnSpPr>
          <p:nvPr/>
        </p:nvCxnSpPr>
        <p:spPr>
          <a:xfrm rot="5400000">
            <a:off x="3362721" y="596515"/>
            <a:ext cx="1304827" cy="33105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4D52C46F-BFBC-826F-A8E0-5AE365F4645B}"/>
              </a:ext>
            </a:extLst>
          </p:cNvPr>
          <p:cNvCxnSpPr>
            <a:cxnSpLocks/>
            <a:stCxn id="26" idx="2"/>
          </p:cNvCxnSpPr>
          <p:nvPr/>
        </p:nvCxnSpPr>
        <p:spPr>
          <a:xfrm rot="16200000" flipH="1">
            <a:off x="365663" y="3875816"/>
            <a:ext cx="66647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2F85935B-C755-1676-9CDE-BA1E8AB1E686}"/>
              </a:ext>
            </a:extLst>
          </p:cNvPr>
          <p:cNvSpPr/>
          <p:nvPr/>
        </p:nvSpPr>
        <p:spPr>
          <a:xfrm>
            <a:off x="192999" y="4209053"/>
            <a:ext cx="1030520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灰階</a:t>
            </a:r>
          </a:p>
        </p:txBody>
      </p: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E1E38EB2-8779-99C5-4D2C-24DF00A55C8E}"/>
              </a:ext>
            </a:extLst>
          </p:cNvPr>
          <p:cNvCxnSpPr>
            <a:cxnSpLocks/>
            <a:stCxn id="25" idx="2"/>
            <a:endCxn id="55" idx="0"/>
          </p:cNvCxnSpPr>
          <p:nvPr/>
        </p:nvCxnSpPr>
        <p:spPr>
          <a:xfrm rot="5400000">
            <a:off x="1924045" y="3773261"/>
            <a:ext cx="666474" cy="2051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BDB4BA32-A278-15BC-9142-228DFB3C99BE}"/>
              </a:ext>
            </a:extLst>
          </p:cNvPr>
          <p:cNvSpPr/>
          <p:nvPr/>
        </p:nvSpPr>
        <p:spPr>
          <a:xfrm>
            <a:off x="1395600" y="4209054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分割撲克牌</a:t>
            </a:r>
          </a:p>
        </p:txBody>
      </p:sp>
      <p:cxnSp>
        <p:nvCxnSpPr>
          <p:cNvPr id="56" name="接點: 肘形 55">
            <a:extLst>
              <a:ext uri="{FF2B5EF4-FFF2-40B4-BE49-F238E27FC236}">
                <a16:creationId xmlns:a16="http://schemas.microsoft.com/office/drawing/2014/main" id="{16A10E71-7375-D580-641E-BE03E3E25A6E}"/>
              </a:ext>
            </a:extLst>
          </p:cNvPr>
          <p:cNvCxnSpPr>
            <a:cxnSpLocks/>
            <a:stCxn id="25" idx="2"/>
            <a:endCxn id="59" idx="0"/>
          </p:cNvCxnSpPr>
          <p:nvPr/>
        </p:nvCxnSpPr>
        <p:spPr>
          <a:xfrm rot="16200000" flipH="1">
            <a:off x="2857070" y="3045348"/>
            <a:ext cx="666474" cy="16609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4B8F24C0-F8B3-AE4C-F6DA-9EE2B15E2CF8}"/>
              </a:ext>
            </a:extLst>
          </p:cNvPr>
          <p:cNvSpPr/>
          <p:nvPr/>
        </p:nvSpPr>
        <p:spPr>
          <a:xfrm>
            <a:off x="3261651" y="4209054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分割花色及數字</a:t>
            </a:r>
          </a:p>
        </p:txBody>
      </p:sp>
      <p:cxnSp>
        <p:nvCxnSpPr>
          <p:cNvPr id="60" name="接點: 肘形 59">
            <a:extLst>
              <a:ext uri="{FF2B5EF4-FFF2-40B4-BE49-F238E27FC236}">
                <a16:creationId xmlns:a16="http://schemas.microsoft.com/office/drawing/2014/main" id="{E5F004B0-CD96-4CC7-0CA4-780F0BAC9DD1}"/>
              </a:ext>
            </a:extLst>
          </p:cNvPr>
          <p:cNvCxnSpPr>
            <a:cxnSpLocks/>
            <a:stCxn id="13" idx="2"/>
            <a:endCxn id="65" idx="0"/>
          </p:cNvCxnSpPr>
          <p:nvPr/>
        </p:nvCxnSpPr>
        <p:spPr>
          <a:xfrm rot="16200000" flipH="1">
            <a:off x="5983366" y="1286461"/>
            <a:ext cx="1304827" cy="19306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520A395B-44A0-81CE-C955-0EA59804BC37}"/>
              </a:ext>
            </a:extLst>
          </p:cNvPr>
          <p:cNvSpPr/>
          <p:nvPr/>
        </p:nvSpPr>
        <p:spPr>
          <a:xfrm>
            <a:off x="6842004" y="2904225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花色及數值比對</a:t>
            </a:r>
          </a:p>
        </p:txBody>
      </p:sp>
      <p:sp>
        <p:nvSpPr>
          <p:cNvPr id="85" name="矩形: 圓角 84">
            <a:extLst>
              <a:ext uri="{FF2B5EF4-FFF2-40B4-BE49-F238E27FC236}">
                <a16:creationId xmlns:a16="http://schemas.microsoft.com/office/drawing/2014/main" id="{7867152F-DA74-2B78-B113-2E38ACB4A80C}"/>
              </a:ext>
            </a:extLst>
          </p:cNvPr>
          <p:cNvSpPr/>
          <p:nvPr/>
        </p:nvSpPr>
        <p:spPr>
          <a:xfrm>
            <a:off x="6842005" y="4113834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跟對照</a:t>
            </a:r>
            <a:r>
              <a:rPr lang="en-US" altLang="zh-TW" dirty="0"/>
              <a:t>array</a:t>
            </a:r>
            <a:r>
              <a:rPr lang="zh-TW" altLang="en-US" dirty="0"/>
              <a:t>相減</a:t>
            </a:r>
          </a:p>
        </p:txBody>
      </p:sp>
      <p:cxnSp>
        <p:nvCxnSpPr>
          <p:cNvPr id="86" name="接點: 肘形 85">
            <a:extLst>
              <a:ext uri="{FF2B5EF4-FFF2-40B4-BE49-F238E27FC236}">
                <a16:creationId xmlns:a16="http://schemas.microsoft.com/office/drawing/2014/main" id="{F1DCBBA0-B142-DBB5-2537-618405550861}"/>
              </a:ext>
            </a:extLst>
          </p:cNvPr>
          <p:cNvCxnSpPr>
            <a:cxnSpLocks/>
            <a:stCxn id="65" idx="2"/>
            <a:endCxn id="85" idx="0"/>
          </p:cNvCxnSpPr>
          <p:nvPr/>
        </p:nvCxnSpPr>
        <p:spPr>
          <a:xfrm rot="16200000" flipH="1">
            <a:off x="7315502" y="3828206"/>
            <a:ext cx="57125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接點: 肘形 90">
            <a:extLst>
              <a:ext uri="{FF2B5EF4-FFF2-40B4-BE49-F238E27FC236}">
                <a16:creationId xmlns:a16="http://schemas.microsoft.com/office/drawing/2014/main" id="{CF2AD43C-4772-2BAD-B080-854F3F137C3F}"/>
              </a:ext>
            </a:extLst>
          </p:cNvPr>
          <p:cNvCxnSpPr>
            <a:cxnSpLocks/>
            <a:stCxn id="85" idx="2"/>
          </p:cNvCxnSpPr>
          <p:nvPr/>
        </p:nvCxnSpPr>
        <p:spPr>
          <a:xfrm rot="16200000" flipH="1">
            <a:off x="7268529" y="5084789"/>
            <a:ext cx="66520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矩形: 圓角 95">
            <a:extLst>
              <a:ext uri="{FF2B5EF4-FFF2-40B4-BE49-F238E27FC236}">
                <a16:creationId xmlns:a16="http://schemas.microsoft.com/office/drawing/2014/main" id="{909C37B7-D5C0-DB3B-9694-B5F5992B59DB}"/>
              </a:ext>
            </a:extLst>
          </p:cNvPr>
          <p:cNvSpPr/>
          <p:nvPr/>
        </p:nvSpPr>
        <p:spPr>
          <a:xfrm>
            <a:off x="6842005" y="5417391"/>
            <a:ext cx="1644770" cy="10236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取得新</a:t>
            </a:r>
            <a:r>
              <a:rPr lang="en-US" altLang="zh-TW" dirty="0"/>
              <a:t>array</a:t>
            </a:r>
            <a:r>
              <a:rPr lang="zh-TW" altLang="en-US" dirty="0"/>
              <a:t>數值做絕對值並相加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誤差值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07" name="矩形: 圓角 106">
            <a:extLst>
              <a:ext uri="{FF2B5EF4-FFF2-40B4-BE49-F238E27FC236}">
                <a16:creationId xmlns:a16="http://schemas.microsoft.com/office/drawing/2014/main" id="{EAC8E76F-F4A4-DB8C-A611-2030D8F7F1D7}"/>
              </a:ext>
            </a:extLst>
          </p:cNvPr>
          <p:cNvSpPr/>
          <p:nvPr/>
        </p:nvSpPr>
        <p:spPr>
          <a:xfrm>
            <a:off x="8716805" y="4113832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誤差值比對</a:t>
            </a:r>
            <a:endParaRPr lang="en-US" altLang="zh-TW" dirty="0"/>
          </a:p>
        </p:txBody>
      </p:sp>
      <p:sp>
        <p:nvSpPr>
          <p:cNvPr id="109" name="矩形: 圓角 108">
            <a:extLst>
              <a:ext uri="{FF2B5EF4-FFF2-40B4-BE49-F238E27FC236}">
                <a16:creationId xmlns:a16="http://schemas.microsoft.com/office/drawing/2014/main" id="{FE1BEF51-5F36-B9CC-28CF-B4EDC98D9C11}"/>
              </a:ext>
            </a:extLst>
          </p:cNvPr>
          <p:cNvSpPr/>
          <p:nvPr/>
        </p:nvSpPr>
        <p:spPr>
          <a:xfrm>
            <a:off x="8626238" y="5258601"/>
            <a:ext cx="1012158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是否過筏值</a:t>
            </a:r>
          </a:p>
        </p:txBody>
      </p:sp>
      <p:sp>
        <p:nvSpPr>
          <p:cNvPr id="110" name="矩形: 圓角 109">
            <a:extLst>
              <a:ext uri="{FF2B5EF4-FFF2-40B4-BE49-F238E27FC236}">
                <a16:creationId xmlns:a16="http://schemas.microsoft.com/office/drawing/2014/main" id="{A55809B7-0009-23BA-4154-66DB8978725F}"/>
              </a:ext>
            </a:extLst>
          </p:cNvPr>
          <p:cNvSpPr/>
          <p:nvPr/>
        </p:nvSpPr>
        <p:spPr>
          <a:xfrm>
            <a:off x="9777859" y="5258600"/>
            <a:ext cx="1012158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取</a:t>
            </a:r>
            <a:r>
              <a:rPr lang="en-US" altLang="zh-TW" dirty="0"/>
              <a:t>min</a:t>
            </a:r>
            <a:endParaRPr lang="zh-TW" altLang="en-US" dirty="0"/>
          </a:p>
        </p:txBody>
      </p:sp>
      <p:cxnSp>
        <p:nvCxnSpPr>
          <p:cNvPr id="111" name="接點: 肘形 110">
            <a:extLst>
              <a:ext uri="{FF2B5EF4-FFF2-40B4-BE49-F238E27FC236}">
                <a16:creationId xmlns:a16="http://schemas.microsoft.com/office/drawing/2014/main" id="{53595035-B5FC-DD42-393A-2C99B8367125}"/>
              </a:ext>
            </a:extLst>
          </p:cNvPr>
          <p:cNvCxnSpPr>
            <a:cxnSpLocks/>
            <a:stCxn id="65" idx="2"/>
            <a:endCxn id="107" idx="0"/>
          </p:cNvCxnSpPr>
          <p:nvPr/>
        </p:nvCxnSpPr>
        <p:spPr>
          <a:xfrm rot="16200000" flipH="1">
            <a:off x="8252903" y="2890805"/>
            <a:ext cx="571252" cy="18748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接點: 肘形 117">
            <a:extLst>
              <a:ext uri="{FF2B5EF4-FFF2-40B4-BE49-F238E27FC236}">
                <a16:creationId xmlns:a16="http://schemas.microsoft.com/office/drawing/2014/main" id="{7EF6D869-130D-8162-DFCC-F8B3DF4687CA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26728" y="4601389"/>
            <a:ext cx="506413" cy="8080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接點: 肘形 118">
            <a:extLst>
              <a:ext uri="{FF2B5EF4-FFF2-40B4-BE49-F238E27FC236}">
                <a16:creationId xmlns:a16="http://schemas.microsoft.com/office/drawing/2014/main" id="{B467ED08-7958-A013-99F3-CBB3761DFEED}"/>
              </a:ext>
            </a:extLst>
          </p:cNvPr>
          <p:cNvCxnSpPr>
            <a:cxnSpLocks/>
            <a:stCxn id="107" idx="2"/>
            <a:endCxn id="109" idx="0"/>
          </p:cNvCxnSpPr>
          <p:nvPr/>
        </p:nvCxnSpPr>
        <p:spPr>
          <a:xfrm rot="5400000">
            <a:off x="9050917" y="4833588"/>
            <a:ext cx="506414" cy="3436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接點: 肘形 125">
            <a:extLst>
              <a:ext uri="{FF2B5EF4-FFF2-40B4-BE49-F238E27FC236}">
                <a16:creationId xmlns:a16="http://schemas.microsoft.com/office/drawing/2014/main" id="{55592424-4D75-1106-A992-29FC75E915D6}"/>
              </a:ext>
            </a:extLst>
          </p:cNvPr>
          <p:cNvCxnSpPr>
            <a:cxnSpLocks/>
            <a:stCxn id="13" idx="2"/>
            <a:endCxn id="130" idx="0"/>
          </p:cNvCxnSpPr>
          <p:nvPr/>
        </p:nvCxnSpPr>
        <p:spPr>
          <a:xfrm rot="16200000" flipH="1">
            <a:off x="7854759" y="-584932"/>
            <a:ext cx="1289012" cy="56576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矩形: 圓角 129">
            <a:extLst>
              <a:ext uri="{FF2B5EF4-FFF2-40B4-BE49-F238E27FC236}">
                <a16:creationId xmlns:a16="http://schemas.microsoft.com/office/drawing/2014/main" id="{C94F4165-ADF8-ADEF-8878-147AD43F7819}"/>
              </a:ext>
            </a:extLst>
          </p:cNvPr>
          <p:cNvSpPr/>
          <p:nvPr/>
        </p:nvSpPr>
        <p:spPr>
          <a:xfrm>
            <a:off x="10568976" y="2888410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得出花色及數值</a:t>
            </a:r>
          </a:p>
        </p:txBody>
      </p:sp>
      <p:sp>
        <p:nvSpPr>
          <p:cNvPr id="39" name="矩形: 圓角 58">
            <a:extLst>
              <a:ext uri="{FF2B5EF4-FFF2-40B4-BE49-F238E27FC236}">
                <a16:creationId xmlns:a16="http://schemas.microsoft.com/office/drawing/2014/main" id="{25F6CA80-320B-4B77-89F0-355DB7047A10}"/>
              </a:ext>
            </a:extLst>
          </p:cNvPr>
          <p:cNvSpPr/>
          <p:nvPr/>
        </p:nvSpPr>
        <p:spPr>
          <a:xfrm>
            <a:off x="1780796" y="5203472"/>
            <a:ext cx="744191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判斷面積</a:t>
            </a:r>
          </a:p>
        </p:txBody>
      </p:sp>
      <p:sp>
        <p:nvSpPr>
          <p:cNvPr id="41" name="矩形: 圓角 58">
            <a:extLst>
              <a:ext uri="{FF2B5EF4-FFF2-40B4-BE49-F238E27FC236}">
                <a16:creationId xmlns:a16="http://schemas.microsoft.com/office/drawing/2014/main" id="{DEA39E87-3BC8-4245-8A7D-B7C56A09225A}"/>
              </a:ext>
            </a:extLst>
          </p:cNvPr>
          <p:cNvSpPr/>
          <p:nvPr/>
        </p:nvSpPr>
        <p:spPr>
          <a:xfrm>
            <a:off x="3468733" y="5194702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取輪廓邊角</a:t>
            </a:r>
          </a:p>
        </p:txBody>
      </p:sp>
      <p:cxnSp>
        <p:nvCxnSpPr>
          <p:cNvPr id="43" name="接點: 肘形 51">
            <a:extLst>
              <a:ext uri="{FF2B5EF4-FFF2-40B4-BE49-F238E27FC236}">
                <a16:creationId xmlns:a16="http://schemas.microsoft.com/office/drawing/2014/main" id="{EFFDCDC2-4628-4659-9EA7-A29AC1506AD7}"/>
              </a:ext>
            </a:extLst>
          </p:cNvPr>
          <p:cNvCxnSpPr>
            <a:cxnSpLocks/>
            <a:stCxn id="55" idx="2"/>
            <a:endCxn id="39" idx="0"/>
          </p:cNvCxnSpPr>
          <p:nvPr/>
        </p:nvCxnSpPr>
        <p:spPr>
          <a:xfrm rot="5400000">
            <a:off x="1975778" y="5024524"/>
            <a:ext cx="356063" cy="18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接點: 肘形 55">
            <a:extLst>
              <a:ext uri="{FF2B5EF4-FFF2-40B4-BE49-F238E27FC236}">
                <a16:creationId xmlns:a16="http://schemas.microsoft.com/office/drawing/2014/main" id="{6461530F-4C1A-442A-ACC0-B77AB827CE06}"/>
              </a:ext>
            </a:extLst>
          </p:cNvPr>
          <p:cNvCxnSpPr>
            <a:cxnSpLocks/>
            <a:stCxn id="59" idx="2"/>
            <a:endCxn id="41" idx="0"/>
          </p:cNvCxnSpPr>
          <p:nvPr/>
        </p:nvCxnSpPr>
        <p:spPr>
          <a:xfrm rot="16200000" flipH="1">
            <a:off x="3950671" y="4917514"/>
            <a:ext cx="347293" cy="2070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矩形: 圓角 58">
            <a:extLst>
              <a:ext uri="{FF2B5EF4-FFF2-40B4-BE49-F238E27FC236}">
                <a16:creationId xmlns:a16="http://schemas.microsoft.com/office/drawing/2014/main" id="{AD88F631-EEA9-42E8-92DA-123F78C6058C}"/>
              </a:ext>
            </a:extLst>
          </p:cNvPr>
          <p:cNvSpPr/>
          <p:nvPr/>
        </p:nvSpPr>
        <p:spPr>
          <a:xfrm>
            <a:off x="5101379" y="5194701"/>
            <a:ext cx="1337977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取邊角的區域</a:t>
            </a:r>
          </a:p>
        </p:txBody>
      </p:sp>
      <p:cxnSp>
        <p:nvCxnSpPr>
          <p:cNvPr id="61" name="接點: 肘形 55">
            <a:extLst>
              <a:ext uri="{FF2B5EF4-FFF2-40B4-BE49-F238E27FC236}">
                <a16:creationId xmlns:a16="http://schemas.microsoft.com/office/drawing/2014/main" id="{650CCF7D-A85D-4D8F-9720-E46DE51E2601}"/>
              </a:ext>
            </a:extLst>
          </p:cNvPr>
          <p:cNvCxnSpPr>
            <a:cxnSpLocks/>
            <a:stCxn id="59" idx="2"/>
            <a:endCxn id="58" idx="0"/>
          </p:cNvCxnSpPr>
          <p:nvPr/>
        </p:nvCxnSpPr>
        <p:spPr>
          <a:xfrm rot="16200000" flipH="1">
            <a:off x="4721926" y="4146259"/>
            <a:ext cx="347292" cy="17495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矩形: 圓角 58">
            <a:extLst>
              <a:ext uri="{FF2B5EF4-FFF2-40B4-BE49-F238E27FC236}">
                <a16:creationId xmlns:a16="http://schemas.microsoft.com/office/drawing/2014/main" id="{F366FC31-DC55-49FF-97F6-C01E0E17DBB3}"/>
              </a:ext>
            </a:extLst>
          </p:cNvPr>
          <p:cNvSpPr/>
          <p:nvPr/>
        </p:nvSpPr>
        <p:spPr>
          <a:xfrm>
            <a:off x="5101378" y="6081623"/>
            <a:ext cx="1337977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透視變換</a:t>
            </a:r>
          </a:p>
        </p:txBody>
      </p:sp>
      <p:cxnSp>
        <p:nvCxnSpPr>
          <p:cNvPr id="67" name="接點: 肘形 90">
            <a:extLst>
              <a:ext uri="{FF2B5EF4-FFF2-40B4-BE49-F238E27FC236}">
                <a16:creationId xmlns:a16="http://schemas.microsoft.com/office/drawing/2014/main" id="{F2EC17C0-DBB9-4EF0-BEAF-9676DB02719F}"/>
              </a:ext>
            </a:extLst>
          </p:cNvPr>
          <p:cNvCxnSpPr>
            <a:cxnSpLocks/>
            <a:stCxn id="58" idx="2"/>
            <a:endCxn id="66" idx="0"/>
          </p:cNvCxnSpPr>
          <p:nvPr/>
        </p:nvCxnSpPr>
        <p:spPr>
          <a:xfrm rot="5400000">
            <a:off x="5646085" y="5957339"/>
            <a:ext cx="24856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矩形: 圓角 41">
            <a:extLst>
              <a:ext uri="{FF2B5EF4-FFF2-40B4-BE49-F238E27FC236}">
                <a16:creationId xmlns:a16="http://schemas.microsoft.com/office/drawing/2014/main" id="{39139F4F-9880-45E6-9EDC-4A4DE0F783DA}"/>
              </a:ext>
            </a:extLst>
          </p:cNvPr>
          <p:cNvSpPr/>
          <p:nvPr/>
        </p:nvSpPr>
        <p:spPr>
          <a:xfrm>
            <a:off x="191258" y="5203472"/>
            <a:ext cx="1030520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二值化</a:t>
            </a:r>
          </a:p>
        </p:txBody>
      </p:sp>
      <p:cxnSp>
        <p:nvCxnSpPr>
          <p:cNvPr id="50" name="接點: 肘形 37">
            <a:extLst>
              <a:ext uri="{FF2B5EF4-FFF2-40B4-BE49-F238E27FC236}">
                <a16:creationId xmlns:a16="http://schemas.microsoft.com/office/drawing/2014/main" id="{C8E3FD3B-6F1B-4DA5-A5AE-6B23CC5882EA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>
          <a:xfrm rot="5400000">
            <a:off x="529357" y="5024570"/>
            <a:ext cx="356064" cy="17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itle 1">
            <a:extLst>
              <a:ext uri="{FF2B5EF4-FFF2-40B4-BE49-F238E27FC236}">
                <a16:creationId xmlns:a16="http://schemas.microsoft.com/office/drawing/2014/main" id="{E09FA32A-F490-49A2-8C70-C6E349D8A35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400" dirty="0"/>
              <a:t>Breakdown</a:t>
            </a:r>
            <a:endParaRPr lang="zh-TW" altLang="en-US" sz="4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E7FFFF6-31D1-4450-827C-0C1FF668F4D1}"/>
              </a:ext>
            </a:extLst>
          </p:cNvPr>
          <p:cNvSpPr/>
          <p:nvPr/>
        </p:nvSpPr>
        <p:spPr>
          <a:xfrm>
            <a:off x="104775" y="1819275"/>
            <a:ext cx="1190577" cy="4533900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1240C66-F3A1-44C1-94C4-B17ACD80C1FE}"/>
              </a:ext>
            </a:extLst>
          </p:cNvPr>
          <p:cNvSpPr/>
          <p:nvPr/>
        </p:nvSpPr>
        <p:spPr>
          <a:xfrm>
            <a:off x="1353622" y="3762375"/>
            <a:ext cx="2066226" cy="267868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47281EA-154D-4BD2-A45E-DEB0BFBC63CE}"/>
              </a:ext>
            </a:extLst>
          </p:cNvPr>
          <p:cNvSpPr/>
          <p:nvPr/>
        </p:nvSpPr>
        <p:spPr>
          <a:xfrm>
            <a:off x="3410088" y="3722118"/>
            <a:ext cx="3269452" cy="313588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4153C01A-9C5F-4AB4-9C25-D8A8AA182F68}"/>
              </a:ext>
            </a:extLst>
          </p:cNvPr>
          <p:cNvSpPr/>
          <p:nvPr/>
        </p:nvSpPr>
        <p:spPr>
          <a:xfrm>
            <a:off x="6679540" y="2401649"/>
            <a:ext cx="1891252" cy="421822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C20E0A6-9344-4DBA-BE27-73FC24A9EBB3}"/>
              </a:ext>
            </a:extLst>
          </p:cNvPr>
          <p:cNvSpPr/>
          <p:nvPr/>
        </p:nvSpPr>
        <p:spPr>
          <a:xfrm>
            <a:off x="10397517" y="2163522"/>
            <a:ext cx="1689707" cy="2856153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53C1620-0032-47A8-AAB1-386CC99092D7}"/>
              </a:ext>
            </a:extLst>
          </p:cNvPr>
          <p:cNvSpPr/>
          <p:nvPr/>
        </p:nvSpPr>
        <p:spPr>
          <a:xfrm>
            <a:off x="8596225" y="3833413"/>
            <a:ext cx="2242153" cy="2607644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3CF521-07B5-45EE-8A5E-1A0B7AD82B2B}"/>
              </a:ext>
            </a:extLst>
          </p:cNvPr>
          <p:cNvSpPr txBox="1"/>
          <p:nvPr/>
        </p:nvSpPr>
        <p:spPr>
          <a:xfrm>
            <a:off x="-24317" y="-20219"/>
            <a:ext cx="241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黃色為工作區域</a:t>
            </a:r>
          </a:p>
        </p:txBody>
      </p:sp>
      <p:sp>
        <p:nvSpPr>
          <p:cNvPr id="77" name="矩形: 圓角 129">
            <a:extLst>
              <a:ext uri="{FF2B5EF4-FFF2-40B4-BE49-F238E27FC236}">
                <a16:creationId xmlns:a16="http://schemas.microsoft.com/office/drawing/2014/main" id="{EAF0C4B8-B5C9-4476-BE27-F9B148416FE4}"/>
              </a:ext>
            </a:extLst>
          </p:cNvPr>
          <p:cNvSpPr/>
          <p:nvPr/>
        </p:nvSpPr>
        <p:spPr>
          <a:xfrm>
            <a:off x="10578501" y="4086225"/>
            <a:ext cx="1518249" cy="6383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VideoStream</a:t>
            </a:r>
            <a:r>
              <a:rPr lang="zh-TW" altLang="en-US" dirty="0"/>
              <a:t>畫框及算牌</a:t>
            </a:r>
          </a:p>
        </p:txBody>
      </p:sp>
      <p:cxnSp>
        <p:nvCxnSpPr>
          <p:cNvPr id="78" name="接點: 肘形 34">
            <a:extLst>
              <a:ext uri="{FF2B5EF4-FFF2-40B4-BE49-F238E27FC236}">
                <a16:creationId xmlns:a16="http://schemas.microsoft.com/office/drawing/2014/main" id="{A5F5ACFE-ACC9-4D87-B031-E18BE571870B}"/>
              </a:ext>
            </a:extLst>
          </p:cNvPr>
          <p:cNvCxnSpPr>
            <a:cxnSpLocks/>
            <a:stCxn id="130" idx="2"/>
            <a:endCxn id="77" idx="0"/>
          </p:cNvCxnSpPr>
          <p:nvPr/>
        </p:nvCxnSpPr>
        <p:spPr>
          <a:xfrm rot="16200000" flipH="1">
            <a:off x="11053133" y="3801732"/>
            <a:ext cx="559460" cy="95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44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C2BF-360B-447D-9936-0DE7A3297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3145"/>
            <a:ext cx="1837678" cy="886626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流程圖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C12CF8-4575-4C87-94E8-D0FA65CDC0E2}"/>
              </a:ext>
            </a:extLst>
          </p:cNvPr>
          <p:cNvSpPr/>
          <p:nvPr/>
        </p:nvSpPr>
        <p:spPr>
          <a:xfrm>
            <a:off x="220970" y="776277"/>
            <a:ext cx="4773626" cy="1095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E85CFA1-F31E-4C68-FE8A-65A46EE587F0}"/>
              </a:ext>
            </a:extLst>
          </p:cNvPr>
          <p:cNvGrpSpPr/>
          <p:nvPr/>
        </p:nvGrpSpPr>
        <p:grpSpPr>
          <a:xfrm>
            <a:off x="2088118" y="1022867"/>
            <a:ext cx="965454" cy="559289"/>
            <a:chOff x="2154687" y="1597275"/>
            <a:chExt cx="1111188" cy="559289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AB5C9A2-2042-41D0-B469-A1C191EF65E4}"/>
                </a:ext>
              </a:extLst>
            </p:cNvPr>
            <p:cNvSpPr/>
            <p:nvPr/>
          </p:nvSpPr>
          <p:spPr>
            <a:xfrm>
              <a:off x="2210540" y="1597275"/>
              <a:ext cx="999481" cy="559289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C4A66357-7A39-4686-9EA9-CA1F8A827DEF}"/>
                </a:ext>
              </a:extLst>
            </p:cNvPr>
            <p:cNvSpPr txBox="1"/>
            <p:nvPr/>
          </p:nvSpPr>
          <p:spPr>
            <a:xfrm>
              <a:off x="2154687" y="1684708"/>
              <a:ext cx="111118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/>
                <a:t>灰階</a:t>
              </a: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1F72E754-D176-49A4-A3C9-BA092E6A7272}"/>
              </a:ext>
            </a:extLst>
          </p:cNvPr>
          <p:cNvSpPr/>
          <p:nvPr/>
        </p:nvSpPr>
        <p:spPr>
          <a:xfrm>
            <a:off x="3783268" y="1022867"/>
            <a:ext cx="1157666" cy="55928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/>
              <a:t>分割撲克牌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A45A52D-05ED-4EE1-98CE-901978663B2D}"/>
              </a:ext>
            </a:extLst>
          </p:cNvPr>
          <p:cNvSpPr txBox="1"/>
          <p:nvPr/>
        </p:nvSpPr>
        <p:spPr>
          <a:xfrm>
            <a:off x="3744428" y="1117846"/>
            <a:ext cx="11111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二值化</a:t>
            </a: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4F75F72-79C7-465A-B69D-55340201698F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3053572" y="1294966"/>
            <a:ext cx="690856" cy="7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7D6AF49E-B100-442E-A49F-5FBF7E2B6177}"/>
              </a:ext>
            </a:extLst>
          </p:cNvPr>
          <p:cNvCxnSpPr>
            <a:cxnSpLocks/>
            <a:stCxn id="6" idx="3"/>
            <a:endCxn id="27" idx="1"/>
          </p:cNvCxnSpPr>
          <p:nvPr/>
        </p:nvCxnSpPr>
        <p:spPr>
          <a:xfrm>
            <a:off x="4994596" y="1324079"/>
            <a:ext cx="1148736" cy="7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1E2D9BE7-0072-460D-9FF7-9EB3E414C74C}"/>
              </a:ext>
            </a:extLst>
          </p:cNvPr>
          <p:cNvSpPr/>
          <p:nvPr/>
        </p:nvSpPr>
        <p:spPr>
          <a:xfrm>
            <a:off x="6143332" y="115295"/>
            <a:ext cx="5680906" cy="2418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0952A9F-A316-4878-8C75-7B6B9F0C0334}"/>
              </a:ext>
            </a:extLst>
          </p:cNvPr>
          <p:cNvGrpSpPr/>
          <p:nvPr/>
        </p:nvGrpSpPr>
        <p:grpSpPr>
          <a:xfrm>
            <a:off x="9974526" y="1207695"/>
            <a:ext cx="1246088" cy="591070"/>
            <a:chOff x="8399932" y="3391926"/>
            <a:chExt cx="1246088" cy="591070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794B778-D0A2-446C-9EA7-0F8E174EB6B7}"/>
                </a:ext>
              </a:extLst>
            </p:cNvPr>
            <p:cNvSpPr/>
            <p:nvPr/>
          </p:nvSpPr>
          <p:spPr>
            <a:xfrm>
              <a:off x="8420809" y="3391926"/>
              <a:ext cx="1204334" cy="58264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C15EA0B8-6B05-4CF5-95B2-DBCB43C82D54}"/>
                </a:ext>
              </a:extLst>
            </p:cNvPr>
            <p:cNvSpPr txBox="1"/>
            <p:nvPr/>
          </p:nvSpPr>
          <p:spPr>
            <a:xfrm>
              <a:off x="8399932" y="3398221"/>
              <a:ext cx="1246088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/>
                <a:t>分割</a:t>
              </a:r>
              <a:endParaRPr lang="en-US" altLang="zh-TW" sz="1600" dirty="0"/>
            </a:p>
            <a:p>
              <a:pPr algn="ctr"/>
              <a:r>
                <a:rPr lang="zh-TW" altLang="en-US" sz="1600" dirty="0"/>
                <a:t>花色、數字</a:t>
              </a:r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BEB6672A-274E-6F46-8613-EC702759A117}"/>
              </a:ext>
            </a:extLst>
          </p:cNvPr>
          <p:cNvGrpSpPr/>
          <p:nvPr/>
        </p:nvGrpSpPr>
        <p:grpSpPr>
          <a:xfrm>
            <a:off x="8000407" y="256790"/>
            <a:ext cx="1007182" cy="497058"/>
            <a:chOff x="7963018" y="122226"/>
            <a:chExt cx="1090690" cy="582642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9AEF5D24-F31F-4507-9F7B-BD4B09A07735}"/>
                </a:ext>
              </a:extLst>
            </p:cNvPr>
            <p:cNvSpPr/>
            <p:nvPr/>
          </p:nvSpPr>
          <p:spPr>
            <a:xfrm>
              <a:off x="7986240" y="122226"/>
              <a:ext cx="1007182" cy="58264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B156F1B5-4C41-4E23-9C6C-2891DD69276E}"/>
                </a:ext>
              </a:extLst>
            </p:cNvPr>
            <p:cNvSpPr txBox="1"/>
            <p:nvPr/>
          </p:nvSpPr>
          <p:spPr>
            <a:xfrm>
              <a:off x="7963018" y="225227"/>
              <a:ext cx="10906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/>
                <a:t>判斷面積</a:t>
              </a: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9F0F9398-9DE1-0BE0-8B11-5B9B3DA49545}"/>
              </a:ext>
            </a:extLst>
          </p:cNvPr>
          <p:cNvSpPr/>
          <p:nvPr/>
        </p:nvSpPr>
        <p:spPr>
          <a:xfrm>
            <a:off x="367762" y="1014744"/>
            <a:ext cx="764677" cy="55928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5EC306-7399-2819-2C6A-A7E6C85F9852}"/>
              </a:ext>
            </a:extLst>
          </p:cNvPr>
          <p:cNvSpPr txBox="1"/>
          <p:nvPr/>
        </p:nvSpPr>
        <p:spPr>
          <a:xfrm>
            <a:off x="311909" y="1102177"/>
            <a:ext cx="8501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CAM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66078CE8-C3B8-C6F1-B22D-FE447EC4998A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1162050" y="1286843"/>
            <a:ext cx="926068" cy="8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98D8547-8F31-8D37-97DD-40D5F05B7136}"/>
              </a:ext>
            </a:extLst>
          </p:cNvPr>
          <p:cNvSpPr txBox="1"/>
          <p:nvPr/>
        </p:nvSpPr>
        <p:spPr>
          <a:xfrm>
            <a:off x="877397" y="744933"/>
            <a:ext cx="1478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/>
              <a:t>影像輸入</a:t>
            </a:r>
            <a:endParaRPr lang="en-US" altLang="zh-TW" sz="1400" dirty="0"/>
          </a:p>
          <a:p>
            <a:pPr algn="ctr"/>
            <a:r>
              <a:rPr lang="en-US" altLang="zh-TW" sz="1400" dirty="0"/>
              <a:t>U8 [1280,720,3]</a:t>
            </a:r>
            <a:endParaRPr lang="zh-TW" altLang="en-US" sz="14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CF470CE-ABB7-F7F2-2C01-93CBD59F0D90}"/>
              </a:ext>
            </a:extLst>
          </p:cNvPr>
          <p:cNvSpPr txBox="1"/>
          <p:nvPr/>
        </p:nvSpPr>
        <p:spPr>
          <a:xfrm>
            <a:off x="5556265" y="4597672"/>
            <a:ext cx="1478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/>
              <a:t>原影像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E3515F86-A25B-ED08-091E-0FB25C925A4D}"/>
              </a:ext>
            </a:extLst>
          </p:cNvPr>
          <p:cNvSpPr txBox="1"/>
          <p:nvPr/>
        </p:nvSpPr>
        <p:spPr>
          <a:xfrm>
            <a:off x="1855447" y="1850500"/>
            <a:ext cx="1478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/>
              <a:t>前處理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B117BE6C-9D73-FAFE-6A84-A95A243618BD}"/>
              </a:ext>
            </a:extLst>
          </p:cNvPr>
          <p:cNvSpPr txBox="1"/>
          <p:nvPr/>
        </p:nvSpPr>
        <p:spPr>
          <a:xfrm>
            <a:off x="6291459" y="315909"/>
            <a:ext cx="8257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/>
              <a:t>找輪廓</a:t>
            </a:r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7C9C3310-5EA5-EC5D-4C05-0171EAA79DAD}"/>
              </a:ext>
            </a:extLst>
          </p:cNvPr>
          <p:cNvGrpSpPr/>
          <p:nvPr/>
        </p:nvGrpSpPr>
        <p:grpSpPr>
          <a:xfrm>
            <a:off x="8206867" y="1283936"/>
            <a:ext cx="1238973" cy="416855"/>
            <a:chOff x="7963016" y="122226"/>
            <a:chExt cx="1090690" cy="616941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FB1A0FD-2603-2B57-2D9C-E15C5605AD29}"/>
                </a:ext>
              </a:extLst>
            </p:cNvPr>
            <p:cNvSpPr/>
            <p:nvPr/>
          </p:nvSpPr>
          <p:spPr>
            <a:xfrm>
              <a:off x="7986243" y="122226"/>
              <a:ext cx="1007182" cy="58264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19CDF1AD-B1E3-9294-CAA4-BB37C8F5B5C5}"/>
                </a:ext>
              </a:extLst>
            </p:cNvPr>
            <p:cNvSpPr txBox="1"/>
            <p:nvPr/>
          </p:nvSpPr>
          <p:spPr>
            <a:xfrm>
              <a:off x="7963016" y="154392"/>
              <a:ext cx="109069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/>
                <a:t>取邊角區域</a:t>
              </a:r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3A9FF710-5CA7-48AE-8BE5-F338CDF619E2}"/>
              </a:ext>
            </a:extLst>
          </p:cNvPr>
          <p:cNvGrpSpPr/>
          <p:nvPr/>
        </p:nvGrpSpPr>
        <p:grpSpPr>
          <a:xfrm>
            <a:off x="6819198" y="1233235"/>
            <a:ext cx="1090690" cy="582642"/>
            <a:chOff x="7963016" y="122226"/>
            <a:chExt cx="1090690" cy="582642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62436222-61C4-E4F5-880B-9244D18FC232}"/>
                </a:ext>
              </a:extLst>
            </p:cNvPr>
            <p:cNvSpPr/>
            <p:nvPr/>
          </p:nvSpPr>
          <p:spPr>
            <a:xfrm>
              <a:off x="7986243" y="122226"/>
              <a:ext cx="1007182" cy="58264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49279B5B-CFFC-911D-AC59-90DA5CA0B6B9}"/>
                </a:ext>
              </a:extLst>
            </p:cNvPr>
            <p:cNvSpPr txBox="1"/>
            <p:nvPr/>
          </p:nvSpPr>
          <p:spPr>
            <a:xfrm>
              <a:off x="7963016" y="225227"/>
              <a:ext cx="10906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/>
                <a:t>透視變換</a:t>
              </a:r>
            </a:p>
          </p:txBody>
        </p:sp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CD21170D-30ED-0328-1675-7CCD3A0C3C3E}"/>
              </a:ext>
            </a:extLst>
          </p:cNvPr>
          <p:cNvGrpSpPr/>
          <p:nvPr/>
        </p:nvGrpSpPr>
        <p:grpSpPr>
          <a:xfrm>
            <a:off x="9765024" y="280914"/>
            <a:ext cx="1437779" cy="450632"/>
            <a:chOff x="7944489" y="108999"/>
            <a:chExt cx="1090690" cy="595869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51A34D8-2678-36F6-E5C9-F8024EA06AAC}"/>
                </a:ext>
              </a:extLst>
            </p:cNvPr>
            <p:cNvSpPr/>
            <p:nvPr/>
          </p:nvSpPr>
          <p:spPr>
            <a:xfrm>
              <a:off x="7986243" y="122226"/>
              <a:ext cx="1007182" cy="58264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1E74C336-96C5-E91A-263C-B601F09B13C3}"/>
                </a:ext>
              </a:extLst>
            </p:cNvPr>
            <p:cNvSpPr txBox="1"/>
            <p:nvPr/>
          </p:nvSpPr>
          <p:spPr>
            <a:xfrm>
              <a:off x="7944489" y="108999"/>
              <a:ext cx="109069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/>
                <a:t>取輪廓邊角</a:t>
              </a:r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FEAC4902-3009-AE22-7C04-A06BFEDA3EE5}"/>
              </a:ext>
            </a:extLst>
          </p:cNvPr>
          <p:cNvSpPr/>
          <p:nvPr/>
        </p:nvSpPr>
        <p:spPr>
          <a:xfrm>
            <a:off x="584676" y="3561444"/>
            <a:ext cx="4919218" cy="2814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6757F22-81DD-F208-771F-2B6749D26064}"/>
              </a:ext>
            </a:extLst>
          </p:cNvPr>
          <p:cNvSpPr/>
          <p:nvPr/>
        </p:nvSpPr>
        <p:spPr>
          <a:xfrm>
            <a:off x="1295602" y="3844992"/>
            <a:ext cx="1007182" cy="66610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85278458-1595-357E-00C8-3FE42CB7878B}"/>
              </a:ext>
            </a:extLst>
          </p:cNvPr>
          <p:cNvSpPr/>
          <p:nvPr/>
        </p:nvSpPr>
        <p:spPr>
          <a:xfrm>
            <a:off x="634683" y="5281044"/>
            <a:ext cx="1204334" cy="58264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3EC9135F-C84C-69CA-4102-35BB08644653}"/>
              </a:ext>
            </a:extLst>
          </p:cNvPr>
          <p:cNvSpPr txBox="1"/>
          <p:nvPr/>
        </p:nvSpPr>
        <p:spPr>
          <a:xfrm>
            <a:off x="1248740" y="3864848"/>
            <a:ext cx="109069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/>
              <a:t>跟對照組</a:t>
            </a:r>
            <a:r>
              <a:rPr lang="en-US" altLang="zh-TW" sz="1600" dirty="0"/>
              <a:t>array</a:t>
            </a:r>
            <a:r>
              <a:rPr lang="zh-TW" altLang="en-US" sz="1600" dirty="0"/>
              <a:t>相減</a:t>
            </a: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E68AF2FC-864B-3162-A48F-6D191225B04D}"/>
              </a:ext>
            </a:extLst>
          </p:cNvPr>
          <p:cNvSpPr txBox="1"/>
          <p:nvPr/>
        </p:nvSpPr>
        <p:spPr>
          <a:xfrm>
            <a:off x="613806" y="5403088"/>
            <a:ext cx="124608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/>
              <a:t>誤差值比對</a:t>
            </a:r>
          </a:p>
        </p:txBody>
      </p:sp>
      <p:grpSp>
        <p:nvGrpSpPr>
          <p:cNvPr id="83" name="群組 82">
            <a:extLst>
              <a:ext uri="{FF2B5EF4-FFF2-40B4-BE49-F238E27FC236}">
                <a16:creationId xmlns:a16="http://schemas.microsoft.com/office/drawing/2014/main" id="{03E3BE07-07D7-9A86-A019-68B6E7297E0F}"/>
              </a:ext>
            </a:extLst>
          </p:cNvPr>
          <p:cNvGrpSpPr/>
          <p:nvPr/>
        </p:nvGrpSpPr>
        <p:grpSpPr>
          <a:xfrm>
            <a:off x="2949217" y="3759815"/>
            <a:ext cx="1441405" cy="838332"/>
            <a:chOff x="7986243" y="122226"/>
            <a:chExt cx="1007182" cy="582642"/>
          </a:xfrm>
        </p:grpSpPr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3730C928-7DCA-6F25-B3C3-C7D5BE7F75DE}"/>
                </a:ext>
              </a:extLst>
            </p:cNvPr>
            <p:cNvSpPr/>
            <p:nvPr/>
          </p:nvSpPr>
          <p:spPr>
            <a:xfrm>
              <a:off x="7986243" y="122226"/>
              <a:ext cx="1007182" cy="58264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CA45DCB9-0372-3806-99F5-9596EDBE11E0}"/>
                </a:ext>
              </a:extLst>
            </p:cNvPr>
            <p:cNvSpPr txBox="1"/>
            <p:nvPr/>
          </p:nvSpPr>
          <p:spPr>
            <a:xfrm>
              <a:off x="8018988" y="152222"/>
              <a:ext cx="910144" cy="499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/>
                <a:t>取得新</a:t>
              </a:r>
              <a:r>
                <a:rPr lang="en-US" altLang="zh-TW" sz="1600" dirty="0"/>
                <a:t>array</a:t>
              </a:r>
              <a:r>
                <a:rPr lang="zh-TW" altLang="en-US" sz="1600" dirty="0"/>
                <a:t>數值做絕對值並相加</a:t>
              </a:r>
            </a:p>
          </p:txBody>
        </p:sp>
      </p:grp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5E5AEE53-DACD-384E-DC55-972C8FFFE435}"/>
              </a:ext>
            </a:extLst>
          </p:cNvPr>
          <p:cNvCxnSpPr>
            <a:cxnSpLocks/>
            <a:stCxn id="78" idx="3"/>
            <a:endCxn id="84" idx="1"/>
          </p:cNvCxnSpPr>
          <p:nvPr/>
        </p:nvCxnSpPr>
        <p:spPr>
          <a:xfrm>
            <a:off x="2302784" y="4178045"/>
            <a:ext cx="646433" cy="9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DAD52F62-DBC2-798D-0235-119D1A03303B}"/>
              </a:ext>
            </a:extLst>
          </p:cNvPr>
          <p:cNvSpPr txBox="1"/>
          <p:nvPr/>
        </p:nvSpPr>
        <p:spPr>
          <a:xfrm>
            <a:off x="2231543" y="6376288"/>
            <a:ext cx="1478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/>
              <a:t>花色及數值比對</a:t>
            </a:r>
          </a:p>
        </p:txBody>
      </p:sp>
      <p:cxnSp>
        <p:nvCxnSpPr>
          <p:cNvPr id="102" name="接點: 肘形 101">
            <a:extLst>
              <a:ext uri="{FF2B5EF4-FFF2-40B4-BE49-F238E27FC236}">
                <a16:creationId xmlns:a16="http://schemas.microsoft.com/office/drawing/2014/main" id="{EC634956-5B55-0500-33E3-BFB20CB9618C}"/>
              </a:ext>
            </a:extLst>
          </p:cNvPr>
          <p:cNvCxnSpPr>
            <a:cxnSpLocks/>
            <a:stCxn id="27" idx="3"/>
            <a:endCxn id="77" idx="1"/>
          </p:cNvCxnSpPr>
          <p:nvPr/>
        </p:nvCxnSpPr>
        <p:spPr>
          <a:xfrm flipH="1">
            <a:off x="584676" y="1324792"/>
            <a:ext cx="11239562" cy="3644074"/>
          </a:xfrm>
          <a:prstGeom prst="bentConnector5">
            <a:avLst>
              <a:gd name="adj1" fmla="val -2034"/>
              <a:gd name="adj2" fmla="val 48678"/>
              <a:gd name="adj3" fmla="val 10203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矩形 105">
            <a:extLst>
              <a:ext uri="{FF2B5EF4-FFF2-40B4-BE49-F238E27FC236}">
                <a16:creationId xmlns:a16="http://schemas.microsoft.com/office/drawing/2014/main" id="{8A3249F0-E015-8185-CBC9-CABC22885F2C}"/>
              </a:ext>
            </a:extLst>
          </p:cNvPr>
          <p:cNvSpPr/>
          <p:nvPr/>
        </p:nvSpPr>
        <p:spPr>
          <a:xfrm>
            <a:off x="6943725" y="3932571"/>
            <a:ext cx="3216324" cy="20725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8" name="接點: 肘形 147">
            <a:extLst>
              <a:ext uri="{FF2B5EF4-FFF2-40B4-BE49-F238E27FC236}">
                <a16:creationId xmlns:a16="http://schemas.microsoft.com/office/drawing/2014/main" id="{4220FED9-B9BB-19BC-BED9-C91949119724}"/>
              </a:ext>
            </a:extLst>
          </p:cNvPr>
          <p:cNvCxnSpPr>
            <a:stCxn id="84" idx="3"/>
            <a:endCxn id="79" idx="0"/>
          </p:cNvCxnSpPr>
          <p:nvPr/>
        </p:nvCxnSpPr>
        <p:spPr>
          <a:xfrm flipH="1">
            <a:off x="1236850" y="4178981"/>
            <a:ext cx="3153772" cy="1102063"/>
          </a:xfrm>
          <a:prstGeom prst="bentConnector4">
            <a:avLst>
              <a:gd name="adj1" fmla="val -7248"/>
              <a:gd name="adj2" fmla="val 6901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文字方塊 153">
            <a:extLst>
              <a:ext uri="{FF2B5EF4-FFF2-40B4-BE49-F238E27FC236}">
                <a16:creationId xmlns:a16="http://schemas.microsoft.com/office/drawing/2014/main" id="{25331E59-BA3E-9710-1AE3-66433FA0D362}"/>
              </a:ext>
            </a:extLst>
          </p:cNvPr>
          <p:cNvSpPr txBox="1"/>
          <p:nvPr/>
        </p:nvSpPr>
        <p:spPr>
          <a:xfrm>
            <a:off x="2231543" y="5394014"/>
            <a:ext cx="128929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/>
              <a:t>是否過閥值</a:t>
            </a:r>
          </a:p>
        </p:txBody>
      </p:sp>
      <p:grpSp>
        <p:nvGrpSpPr>
          <p:cNvPr id="167" name="群組 166">
            <a:extLst>
              <a:ext uri="{FF2B5EF4-FFF2-40B4-BE49-F238E27FC236}">
                <a16:creationId xmlns:a16="http://schemas.microsoft.com/office/drawing/2014/main" id="{28B98DFA-1FE0-BF83-95FE-8D9F24EB535A}"/>
              </a:ext>
            </a:extLst>
          </p:cNvPr>
          <p:cNvGrpSpPr/>
          <p:nvPr/>
        </p:nvGrpSpPr>
        <p:grpSpPr>
          <a:xfrm>
            <a:off x="3772210" y="5332278"/>
            <a:ext cx="1289290" cy="512792"/>
            <a:chOff x="2080021" y="5750001"/>
            <a:chExt cx="1289290" cy="530159"/>
          </a:xfrm>
        </p:grpSpPr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4ED21F3B-D76D-9FF1-744A-D7414912E9CA}"/>
                </a:ext>
              </a:extLst>
            </p:cNvPr>
            <p:cNvSpPr/>
            <p:nvPr/>
          </p:nvSpPr>
          <p:spPr>
            <a:xfrm>
              <a:off x="2112956" y="5750001"/>
              <a:ext cx="1246088" cy="530159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6" name="文字方塊 155">
              <a:extLst>
                <a:ext uri="{FF2B5EF4-FFF2-40B4-BE49-F238E27FC236}">
                  <a16:creationId xmlns:a16="http://schemas.microsoft.com/office/drawing/2014/main" id="{4ED0F9B4-E1BB-6AA9-AD7A-687D11ADE2B1}"/>
                </a:ext>
              </a:extLst>
            </p:cNvPr>
            <p:cNvSpPr txBox="1"/>
            <p:nvPr/>
          </p:nvSpPr>
          <p:spPr>
            <a:xfrm>
              <a:off x="2080021" y="5865099"/>
              <a:ext cx="1289290" cy="2388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/>
                <a:t>取</a:t>
              </a:r>
              <a:r>
                <a:rPr lang="en-US" altLang="zh-TW" sz="1400" b="0" i="0" kern="1200" dirty="0" err="1">
                  <a:solidFill>
                    <a:schemeClr val="dk1"/>
                  </a:solidFill>
                  <a:effectLst/>
                  <a:latin typeface="+mn-lt"/>
                  <a:ea typeface="+mn-ea"/>
                  <a:cs typeface="+mn-cs"/>
                </a:rPr>
                <a:t>num_result</a:t>
              </a:r>
              <a:endParaRPr lang="zh-TW" altLang="en-US" sz="1400" dirty="0"/>
            </a:p>
          </p:txBody>
        </p:sp>
      </p:grpSp>
      <p:cxnSp>
        <p:nvCxnSpPr>
          <p:cNvPr id="163" name="直線單箭頭接點 162">
            <a:extLst>
              <a:ext uri="{FF2B5EF4-FFF2-40B4-BE49-F238E27FC236}">
                <a16:creationId xmlns:a16="http://schemas.microsoft.com/office/drawing/2014/main" id="{837FFEC2-5A58-BC78-41D7-1E2C5EF33F82}"/>
              </a:ext>
            </a:extLst>
          </p:cNvPr>
          <p:cNvCxnSpPr>
            <a:stCxn id="82" idx="3"/>
            <a:endCxn id="154" idx="1"/>
          </p:cNvCxnSpPr>
          <p:nvPr/>
        </p:nvCxnSpPr>
        <p:spPr>
          <a:xfrm flipV="1">
            <a:off x="1859894" y="5563291"/>
            <a:ext cx="371649" cy="9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流程圖: 決策 168">
            <a:extLst>
              <a:ext uri="{FF2B5EF4-FFF2-40B4-BE49-F238E27FC236}">
                <a16:creationId xmlns:a16="http://schemas.microsoft.com/office/drawing/2014/main" id="{AB36FA81-010B-60BA-A8A5-E426CDFC15A2}"/>
              </a:ext>
            </a:extLst>
          </p:cNvPr>
          <p:cNvSpPr/>
          <p:nvPr/>
        </p:nvSpPr>
        <p:spPr>
          <a:xfrm>
            <a:off x="2242228" y="5185903"/>
            <a:ext cx="1246088" cy="772923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2" name="直線單箭頭接點 171">
            <a:extLst>
              <a:ext uri="{FF2B5EF4-FFF2-40B4-BE49-F238E27FC236}">
                <a16:creationId xmlns:a16="http://schemas.microsoft.com/office/drawing/2014/main" id="{69370231-223B-A32A-D8C4-915FD738D845}"/>
              </a:ext>
            </a:extLst>
          </p:cNvPr>
          <p:cNvCxnSpPr>
            <a:cxnSpLocks/>
            <a:stCxn id="169" idx="3"/>
            <a:endCxn id="156" idx="1"/>
          </p:cNvCxnSpPr>
          <p:nvPr/>
        </p:nvCxnSpPr>
        <p:spPr>
          <a:xfrm flipV="1">
            <a:off x="3488316" y="5559110"/>
            <a:ext cx="283894" cy="132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>
            <a:extLst>
              <a:ext uri="{FF2B5EF4-FFF2-40B4-BE49-F238E27FC236}">
                <a16:creationId xmlns:a16="http://schemas.microsoft.com/office/drawing/2014/main" id="{4F2B24E2-B4F3-9341-531B-FA549C90690D}"/>
              </a:ext>
            </a:extLst>
          </p:cNvPr>
          <p:cNvCxnSpPr>
            <a:stCxn id="156" idx="3"/>
            <a:endCxn id="77" idx="3"/>
          </p:cNvCxnSpPr>
          <p:nvPr/>
        </p:nvCxnSpPr>
        <p:spPr>
          <a:xfrm flipV="1">
            <a:off x="5061500" y="4968866"/>
            <a:ext cx="442394" cy="590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直線單箭頭接點 177">
            <a:extLst>
              <a:ext uri="{FF2B5EF4-FFF2-40B4-BE49-F238E27FC236}">
                <a16:creationId xmlns:a16="http://schemas.microsoft.com/office/drawing/2014/main" id="{4AA97254-492B-F6DD-1748-61CCAE20D89D}"/>
              </a:ext>
            </a:extLst>
          </p:cNvPr>
          <p:cNvCxnSpPr>
            <a:cxnSpLocks/>
            <a:stCxn id="77" idx="3"/>
            <a:endCxn id="106" idx="1"/>
          </p:cNvCxnSpPr>
          <p:nvPr/>
        </p:nvCxnSpPr>
        <p:spPr>
          <a:xfrm>
            <a:off x="5503894" y="4968866"/>
            <a:ext cx="14398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矩形 198">
            <a:extLst>
              <a:ext uri="{FF2B5EF4-FFF2-40B4-BE49-F238E27FC236}">
                <a16:creationId xmlns:a16="http://schemas.microsoft.com/office/drawing/2014/main" id="{9AE429EA-9B19-6A05-BFB1-6DA32C85F9BA}"/>
              </a:ext>
            </a:extLst>
          </p:cNvPr>
          <p:cNvSpPr/>
          <p:nvPr/>
        </p:nvSpPr>
        <p:spPr>
          <a:xfrm>
            <a:off x="6271437" y="256790"/>
            <a:ext cx="896289" cy="47222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03" name="接點: 肘形 202">
            <a:extLst>
              <a:ext uri="{FF2B5EF4-FFF2-40B4-BE49-F238E27FC236}">
                <a16:creationId xmlns:a16="http://schemas.microsoft.com/office/drawing/2014/main" id="{2CFB864E-9A5E-B444-C421-04546CE0A862}"/>
              </a:ext>
            </a:extLst>
          </p:cNvPr>
          <p:cNvCxnSpPr>
            <a:cxnSpLocks/>
            <a:stCxn id="27" idx="1"/>
            <a:endCxn id="199" idx="1"/>
          </p:cNvCxnSpPr>
          <p:nvPr/>
        </p:nvCxnSpPr>
        <p:spPr>
          <a:xfrm rot="10800000" flipH="1">
            <a:off x="6143331" y="492900"/>
            <a:ext cx="128105" cy="831892"/>
          </a:xfrm>
          <a:prstGeom prst="bentConnector3">
            <a:avLst>
              <a:gd name="adj1" fmla="val 2974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直線單箭頭接點 206">
            <a:extLst>
              <a:ext uri="{FF2B5EF4-FFF2-40B4-BE49-F238E27FC236}">
                <a16:creationId xmlns:a16="http://schemas.microsoft.com/office/drawing/2014/main" id="{EBEAA31A-C1CB-CFA4-14FC-F08E9AF43416}"/>
              </a:ext>
            </a:extLst>
          </p:cNvPr>
          <p:cNvCxnSpPr>
            <a:cxnSpLocks/>
            <a:stCxn id="199" idx="3"/>
            <a:endCxn id="49" idx="1"/>
          </p:cNvCxnSpPr>
          <p:nvPr/>
        </p:nvCxnSpPr>
        <p:spPr>
          <a:xfrm flipV="1">
            <a:off x="7167726" y="489073"/>
            <a:ext cx="832681" cy="3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文字方塊 218">
            <a:extLst>
              <a:ext uri="{FF2B5EF4-FFF2-40B4-BE49-F238E27FC236}">
                <a16:creationId xmlns:a16="http://schemas.microsoft.com/office/drawing/2014/main" id="{2971AE6D-F24F-4198-B344-FBCDF25C7253}"/>
              </a:ext>
            </a:extLst>
          </p:cNvPr>
          <p:cNvSpPr txBox="1"/>
          <p:nvPr/>
        </p:nvSpPr>
        <p:spPr>
          <a:xfrm>
            <a:off x="2827662" y="754523"/>
            <a:ext cx="12301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/>
              <a:t>灰階輸出</a:t>
            </a:r>
            <a:endParaRPr lang="en-US" altLang="zh-TW" sz="1400" dirty="0"/>
          </a:p>
          <a:p>
            <a:pPr algn="ctr"/>
            <a:r>
              <a:rPr lang="en-US" altLang="zh-TW" sz="1400" dirty="0"/>
              <a:t>U8 [1280,720]</a:t>
            </a:r>
            <a:endParaRPr lang="zh-TW" altLang="en-US" sz="1400" dirty="0"/>
          </a:p>
        </p:txBody>
      </p:sp>
      <p:sp>
        <p:nvSpPr>
          <p:cNvPr id="221" name="文字方塊 220">
            <a:extLst>
              <a:ext uri="{FF2B5EF4-FFF2-40B4-BE49-F238E27FC236}">
                <a16:creationId xmlns:a16="http://schemas.microsoft.com/office/drawing/2014/main" id="{E39BC265-C079-1050-334A-48234B530B41}"/>
              </a:ext>
            </a:extLst>
          </p:cNvPr>
          <p:cNvSpPr txBox="1"/>
          <p:nvPr/>
        </p:nvSpPr>
        <p:spPr>
          <a:xfrm>
            <a:off x="4918402" y="760775"/>
            <a:ext cx="13113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/>
              <a:t>二值化輸出</a:t>
            </a:r>
            <a:endParaRPr lang="en-US" altLang="zh-TW" sz="1400" dirty="0"/>
          </a:p>
          <a:p>
            <a:pPr algn="ctr"/>
            <a:r>
              <a:rPr lang="en-US" altLang="zh-TW" sz="1400" dirty="0"/>
              <a:t>U8 [1280,720]</a:t>
            </a:r>
            <a:endParaRPr lang="zh-TW" altLang="en-US" sz="1400" dirty="0"/>
          </a:p>
        </p:txBody>
      </p:sp>
      <p:sp>
        <p:nvSpPr>
          <p:cNvPr id="222" name="文字方塊 221">
            <a:extLst>
              <a:ext uri="{FF2B5EF4-FFF2-40B4-BE49-F238E27FC236}">
                <a16:creationId xmlns:a16="http://schemas.microsoft.com/office/drawing/2014/main" id="{FE153C1A-B5F5-ACD1-88A6-76E303C6EB3C}"/>
              </a:ext>
            </a:extLst>
          </p:cNvPr>
          <p:cNvSpPr txBox="1"/>
          <p:nvPr/>
        </p:nvSpPr>
        <p:spPr>
          <a:xfrm>
            <a:off x="2270508" y="5936725"/>
            <a:ext cx="11576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Threshold = </a:t>
            </a:r>
            <a:r>
              <a:rPr lang="en-US" altLang="zh-TW" sz="1200" dirty="0">
                <a:solidFill>
                  <a:srgbClr val="FF0000"/>
                </a:solidFill>
              </a:rPr>
              <a:t>5000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232" name="直線單箭頭接點 231">
            <a:extLst>
              <a:ext uri="{FF2B5EF4-FFF2-40B4-BE49-F238E27FC236}">
                <a16:creationId xmlns:a16="http://schemas.microsoft.com/office/drawing/2014/main" id="{FA2484CA-1CDA-AAD1-A8BB-DFF63626DC29}"/>
              </a:ext>
            </a:extLst>
          </p:cNvPr>
          <p:cNvCxnSpPr>
            <a:stCxn id="77" idx="1"/>
            <a:endCxn id="81" idx="1"/>
          </p:cNvCxnSpPr>
          <p:nvPr/>
        </p:nvCxnSpPr>
        <p:spPr>
          <a:xfrm flipV="1">
            <a:off x="584676" y="4157236"/>
            <a:ext cx="664064" cy="811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文字方塊 233">
            <a:extLst>
              <a:ext uri="{FF2B5EF4-FFF2-40B4-BE49-F238E27FC236}">
                <a16:creationId xmlns:a16="http://schemas.microsoft.com/office/drawing/2014/main" id="{A0A2B6B4-36A8-63B5-A589-E86ED892C3F2}"/>
              </a:ext>
            </a:extLst>
          </p:cNvPr>
          <p:cNvSpPr txBox="1"/>
          <p:nvPr/>
        </p:nvSpPr>
        <p:spPr>
          <a:xfrm>
            <a:off x="1082513" y="3528541"/>
            <a:ext cx="15870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/>
              <a:t>花色或數字圖像</a:t>
            </a:r>
          </a:p>
        </p:txBody>
      </p:sp>
      <p:sp>
        <p:nvSpPr>
          <p:cNvPr id="236" name="文字方塊 235">
            <a:extLst>
              <a:ext uri="{FF2B5EF4-FFF2-40B4-BE49-F238E27FC236}">
                <a16:creationId xmlns:a16="http://schemas.microsoft.com/office/drawing/2014/main" id="{BF2770B6-24D2-7527-C36A-6963BC25AF5B}"/>
              </a:ext>
            </a:extLst>
          </p:cNvPr>
          <p:cNvSpPr txBox="1"/>
          <p:nvPr/>
        </p:nvSpPr>
        <p:spPr>
          <a:xfrm>
            <a:off x="3590978" y="6005161"/>
            <a:ext cx="1638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if min</a:t>
            </a:r>
            <a:r>
              <a:rPr lang="en-US" altLang="zh-TW" sz="1200" dirty="0">
                <a:solidFill>
                  <a:schemeClr val="dk1"/>
                </a:solidFill>
              </a:rPr>
              <a:t> </a:t>
            </a:r>
            <a:r>
              <a:rPr lang="en-US" altLang="zh-TW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diff &lt; threshold</a:t>
            </a:r>
            <a:endParaRPr lang="zh-TW" altLang="en-US" sz="1200" dirty="0"/>
          </a:p>
        </p:txBody>
      </p:sp>
      <p:sp>
        <p:nvSpPr>
          <p:cNvPr id="238" name="文字方塊 237">
            <a:extLst>
              <a:ext uri="{FF2B5EF4-FFF2-40B4-BE49-F238E27FC236}">
                <a16:creationId xmlns:a16="http://schemas.microsoft.com/office/drawing/2014/main" id="{335DFDD3-2BDD-6415-46E2-B68B8143F02F}"/>
              </a:ext>
            </a:extLst>
          </p:cNvPr>
          <p:cNvSpPr txBox="1"/>
          <p:nvPr/>
        </p:nvSpPr>
        <p:spPr>
          <a:xfrm>
            <a:off x="7684377" y="2579336"/>
            <a:ext cx="26464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/>
              <a:t>分割</a:t>
            </a:r>
            <a:r>
              <a:rPr lang="en-US" altLang="zh-TW" sz="1400" dirty="0"/>
              <a:t>poker</a:t>
            </a:r>
            <a:endParaRPr lang="zh-TW" altLang="en-US" sz="1400" dirty="0"/>
          </a:p>
        </p:txBody>
      </p:sp>
      <p:sp>
        <p:nvSpPr>
          <p:cNvPr id="89" name="文字方塊 220">
            <a:extLst>
              <a:ext uri="{FF2B5EF4-FFF2-40B4-BE49-F238E27FC236}">
                <a16:creationId xmlns:a16="http://schemas.microsoft.com/office/drawing/2014/main" id="{83141871-A452-47E8-B6AC-B415E852E969}"/>
              </a:ext>
            </a:extLst>
          </p:cNvPr>
          <p:cNvSpPr txBox="1"/>
          <p:nvPr/>
        </p:nvSpPr>
        <p:spPr>
          <a:xfrm>
            <a:off x="7150598" y="464973"/>
            <a:ext cx="11576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/>
              <a:t>輪廓</a:t>
            </a:r>
            <a:r>
              <a:rPr lang="en-US" altLang="zh-TW" sz="1200" dirty="0"/>
              <a:t>array</a:t>
            </a:r>
            <a:endParaRPr lang="zh-TW" altLang="en-US" sz="1200" dirty="0"/>
          </a:p>
        </p:txBody>
      </p:sp>
      <p:sp>
        <p:nvSpPr>
          <p:cNvPr id="90" name="文字方塊 220">
            <a:extLst>
              <a:ext uri="{FF2B5EF4-FFF2-40B4-BE49-F238E27FC236}">
                <a16:creationId xmlns:a16="http://schemas.microsoft.com/office/drawing/2014/main" id="{1C732FD3-7567-4BAA-9654-BC3368BBA4BC}"/>
              </a:ext>
            </a:extLst>
          </p:cNvPr>
          <p:cNvSpPr txBox="1"/>
          <p:nvPr/>
        </p:nvSpPr>
        <p:spPr>
          <a:xfrm>
            <a:off x="8896732" y="168201"/>
            <a:ext cx="11576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/>
              <a:t>面積</a:t>
            </a:r>
            <a:r>
              <a:rPr lang="en-US" altLang="zh-TW" sz="1200" dirty="0"/>
              <a:t>array</a:t>
            </a:r>
            <a:endParaRPr lang="zh-TW" altLang="en-US" sz="1200" dirty="0"/>
          </a:p>
        </p:txBody>
      </p:sp>
      <p:cxnSp>
        <p:nvCxnSpPr>
          <p:cNvPr id="107" name="直線單箭頭接點 67">
            <a:extLst>
              <a:ext uri="{FF2B5EF4-FFF2-40B4-BE49-F238E27FC236}">
                <a16:creationId xmlns:a16="http://schemas.microsoft.com/office/drawing/2014/main" id="{8691DC59-15E3-4735-AA1C-5DA75B951A18}"/>
              </a:ext>
            </a:extLst>
          </p:cNvPr>
          <p:cNvCxnSpPr>
            <a:cxnSpLocks/>
            <a:stCxn id="47" idx="3"/>
            <a:endCxn id="41" idx="1"/>
          </p:cNvCxnSpPr>
          <p:nvPr/>
        </p:nvCxnSpPr>
        <p:spPr>
          <a:xfrm flipV="1">
            <a:off x="7909888" y="1503231"/>
            <a:ext cx="296979" cy="2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接點: 肘形 213">
            <a:extLst>
              <a:ext uri="{FF2B5EF4-FFF2-40B4-BE49-F238E27FC236}">
                <a16:creationId xmlns:a16="http://schemas.microsoft.com/office/drawing/2014/main" id="{A900248C-1565-4668-856E-B3930C9D3764}"/>
              </a:ext>
            </a:extLst>
          </p:cNvPr>
          <p:cNvCxnSpPr>
            <a:cxnSpLocks/>
            <a:stCxn id="52" idx="3"/>
            <a:endCxn id="47" idx="1"/>
          </p:cNvCxnSpPr>
          <p:nvPr/>
        </p:nvCxnSpPr>
        <p:spPr>
          <a:xfrm flipH="1">
            <a:off x="6819198" y="502035"/>
            <a:ext cx="4383605" cy="1003478"/>
          </a:xfrm>
          <a:prstGeom prst="bentConnector5">
            <a:avLst>
              <a:gd name="adj1" fmla="val -5215"/>
              <a:gd name="adj2" fmla="val 52583"/>
              <a:gd name="adj3" fmla="val 10521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67">
            <a:extLst>
              <a:ext uri="{FF2B5EF4-FFF2-40B4-BE49-F238E27FC236}">
                <a16:creationId xmlns:a16="http://schemas.microsoft.com/office/drawing/2014/main" id="{075EE3AE-7AB3-43E4-AAC5-14210B3A563F}"/>
              </a:ext>
            </a:extLst>
          </p:cNvPr>
          <p:cNvCxnSpPr>
            <a:cxnSpLocks/>
            <a:stCxn id="41" idx="3"/>
            <a:endCxn id="45" idx="1"/>
          </p:cNvCxnSpPr>
          <p:nvPr/>
        </p:nvCxnSpPr>
        <p:spPr>
          <a:xfrm>
            <a:off x="9445840" y="1503231"/>
            <a:ext cx="528686" cy="31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67">
            <a:extLst>
              <a:ext uri="{FF2B5EF4-FFF2-40B4-BE49-F238E27FC236}">
                <a16:creationId xmlns:a16="http://schemas.microsoft.com/office/drawing/2014/main" id="{9B65E80B-FBBA-4E96-8913-77DBD38E2F61}"/>
              </a:ext>
            </a:extLst>
          </p:cNvPr>
          <p:cNvCxnSpPr>
            <a:cxnSpLocks/>
            <a:stCxn id="49" idx="3"/>
            <a:endCxn id="52" idx="1"/>
          </p:cNvCxnSpPr>
          <p:nvPr/>
        </p:nvCxnSpPr>
        <p:spPr>
          <a:xfrm>
            <a:off x="9007589" y="489073"/>
            <a:ext cx="757435" cy="129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接點: 肘形 213">
            <a:extLst>
              <a:ext uri="{FF2B5EF4-FFF2-40B4-BE49-F238E27FC236}">
                <a16:creationId xmlns:a16="http://schemas.microsoft.com/office/drawing/2014/main" id="{C400DCD3-D109-4D6E-B0E9-BE5D1FF8BCB8}"/>
              </a:ext>
            </a:extLst>
          </p:cNvPr>
          <p:cNvCxnSpPr>
            <a:cxnSpLocks/>
            <a:stCxn id="45" idx="3"/>
            <a:endCxn id="27" idx="3"/>
          </p:cNvCxnSpPr>
          <p:nvPr/>
        </p:nvCxnSpPr>
        <p:spPr>
          <a:xfrm flipV="1">
            <a:off x="11220614" y="1324792"/>
            <a:ext cx="603624" cy="181586"/>
          </a:xfrm>
          <a:prstGeom prst="bentConnector3">
            <a:avLst>
              <a:gd name="adj1" fmla="val 4792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文字方塊 220">
            <a:extLst>
              <a:ext uri="{FF2B5EF4-FFF2-40B4-BE49-F238E27FC236}">
                <a16:creationId xmlns:a16="http://schemas.microsoft.com/office/drawing/2014/main" id="{43A43941-791E-4007-A236-48F14EA0C9F6}"/>
              </a:ext>
            </a:extLst>
          </p:cNvPr>
          <p:cNvSpPr txBox="1"/>
          <p:nvPr/>
        </p:nvSpPr>
        <p:spPr>
          <a:xfrm>
            <a:off x="11087592" y="225035"/>
            <a:ext cx="11576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/>
              <a:t>邊角</a:t>
            </a:r>
            <a:r>
              <a:rPr lang="en-US" altLang="zh-TW" sz="1200" dirty="0"/>
              <a:t>array</a:t>
            </a:r>
            <a:endParaRPr lang="zh-TW" altLang="en-US" sz="1200" dirty="0"/>
          </a:p>
        </p:txBody>
      </p:sp>
      <p:sp>
        <p:nvSpPr>
          <p:cNvPr id="132" name="文字方塊 220">
            <a:extLst>
              <a:ext uri="{FF2B5EF4-FFF2-40B4-BE49-F238E27FC236}">
                <a16:creationId xmlns:a16="http://schemas.microsoft.com/office/drawing/2014/main" id="{A4005678-3FFE-4982-ACCB-385AD416EA68}"/>
              </a:ext>
            </a:extLst>
          </p:cNvPr>
          <p:cNvSpPr txBox="1"/>
          <p:nvPr/>
        </p:nvSpPr>
        <p:spPr>
          <a:xfrm>
            <a:off x="7800065" y="1672931"/>
            <a:ext cx="11576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/>
              <a:t>卡片影像</a:t>
            </a:r>
          </a:p>
        </p:txBody>
      </p:sp>
      <p:sp>
        <p:nvSpPr>
          <p:cNvPr id="133" name="文字方塊 220">
            <a:extLst>
              <a:ext uri="{FF2B5EF4-FFF2-40B4-BE49-F238E27FC236}">
                <a16:creationId xmlns:a16="http://schemas.microsoft.com/office/drawing/2014/main" id="{01E255A6-2E55-43B8-80E0-4A637AF298A1}"/>
              </a:ext>
            </a:extLst>
          </p:cNvPr>
          <p:cNvSpPr txBox="1"/>
          <p:nvPr/>
        </p:nvSpPr>
        <p:spPr>
          <a:xfrm>
            <a:off x="8906678" y="1825161"/>
            <a:ext cx="16664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/>
              <a:t>卡片影響</a:t>
            </a:r>
            <a:r>
              <a:rPr lang="en-US" altLang="zh-TW" sz="1200" dirty="0"/>
              <a:t>[</a:t>
            </a:r>
            <a:r>
              <a:rPr lang="en-US" altLang="zh-TW" sz="1200" dirty="0" err="1"/>
              <a:t>y:y+h,x:x+w</a:t>
            </a:r>
            <a:r>
              <a:rPr lang="en-US" altLang="zh-TW" sz="1200" dirty="0"/>
              <a:t>]</a:t>
            </a:r>
            <a:endParaRPr lang="zh-TW" altLang="en-US" sz="1200" dirty="0"/>
          </a:p>
        </p:txBody>
      </p:sp>
      <p:sp>
        <p:nvSpPr>
          <p:cNvPr id="134" name="文字方塊 220">
            <a:extLst>
              <a:ext uri="{FF2B5EF4-FFF2-40B4-BE49-F238E27FC236}">
                <a16:creationId xmlns:a16="http://schemas.microsoft.com/office/drawing/2014/main" id="{2DD54EE1-BCF1-45C8-B0A1-074113C18324}"/>
              </a:ext>
            </a:extLst>
          </p:cNvPr>
          <p:cNvSpPr txBox="1"/>
          <p:nvPr/>
        </p:nvSpPr>
        <p:spPr>
          <a:xfrm>
            <a:off x="11004935" y="1789500"/>
            <a:ext cx="9327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/>
              <a:t>花色影像</a:t>
            </a:r>
            <a:r>
              <a:rPr lang="en-US" altLang="zh-TW" sz="1200" dirty="0"/>
              <a:t>,</a:t>
            </a:r>
          </a:p>
          <a:p>
            <a:r>
              <a:rPr lang="zh-TW" altLang="en-US" sz="1200" dirty="0"/>
              <a:t>數字影像</a:t>
            </a:r>
          </a:p>
        </p:txBody>
      </p:sp>
      <p:sp>
        <p:nvSpPr>
          <p:cNvPr id="135" name="文字方塊 220">
            <a:extLst>
              <a:ext uri="{FF2B5EF4-FFF2-40B4-BE49-F238E27FC236}">
                <a16:creationId xmlns:a16="http://schemas.microsoft.com/office/drawing/2014/main" id="{D9C3C4C9-72B8-4260-AC53-1096286B372E}"/>
              </a:ext>
            </a:extLst>
          </p:cNvPr>
          <p:cNvSpPr txBox="1"/>
          <p:nvPr/>
        </p:nvSpPr>
        <p:spPr>
          <a:xfrm>
            <a:off x="1082513" y="4676002"/>
            <a:ext cx="9327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TW" sz="1200" b="0" i="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min_diff</a:t>
            </a:r>
            <a:r>
              <a:rPr lang="fr-FR" altLang="zh-TW" sz="1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TW" altLang="en-US" sz="1200" dirty="0"/>
          </a:p>
        </p:txBody>
      </p:sp>
      <p:grpSp>
        <p:nvGrpSpPr>
          <p:cNvPr id="151" name="群組 41">
            <a:extLst>
              <a:ext uri="{FF2B5EF4-FFF2-40B4-BE49-F238E27FC236}">
                <a16:creationId xmlns:a16="http://schemas.microsoft.com/office/drawing/2014/main" id="{EB554545-1A52-4D39-ADBE-87D27CDFC62F}"/>
              </a:ext>
            </a:extLst>
          </p:cNvPr>
          <p:cNvGrpSpPr/>
          <p:nvPr/>
        </p:nvGrpSpPr>
        <p:grpSpPr>
          <a:xfrm>
            <a:off x="7070194" y="4576019"/>
            <a:ext cx="1287440" cy="687776"/>
            <a:chOff x="7963016" y="122226"/>
            <a:chExt cx="1090690" cy="687776"/>
          </a:xfrm>
        </p:grpSpPr>
        <p:sp>
          <p:nvSpPr>
            <p:cNvPr id="152" name="矩形 45">
              <a:extLst>
                <a:ext uri="{FF2B5EF4-FFF2-40B4-BE49-F238E27FC236}">
                  <a16:creationId xmlns:a16="http://schemas.microsoft.com/office/drawing/2014/main" id="{B342350E-C4A2-4163-B6D5-791748AE5695}"/>
                </a:ext>
              </a:extLst>
            </p:cNvPr>
            <p:cNvSpPr/>
            <p:nvPr/>
          </p:nvSpPr>
          <p:spPr>
            <a:xfrm>
              <a:off x="7986243" y="122226"/>
              <a:ext cx="1007182" cy="58264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3" name="文字方塊 46">
              <a:extLst>
                <a:ext uri="{FF2B5EF4-FFF2-40B4-BE49-F238E27FC236}">
                  <a16:creationId xmlns:a16="http://schemas.microsoft.com/office/drawing/2014/main" id="{BC36F91E-15A1-4C4D-9AE6-FC19A17F4E12}"/>
                </a:ext>
              </a:extLst>
            </p:cNvPr>
            <p:cNvSpPr txBox="1"/>
            <p:nvPr/>
          </p:nvSpPr>
          <p:spPr>
            <a:xfrm>
              <a:off x="7963016" y="225227"/>
              <a:ext cx="109069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/>
                <a:t>撲克牌命名</a:t>
              </a:r>
            </a:p>
          </p:txBody>
        </p:sp>
      </p:grpSp>
      <p:grpSp>
        <p:nvGrpSpPr>
          <p:cNvPr id="157" name="群組 41">
            <a:extLst>
              <a:ext uri="{FF2B5EF4-FFF2-40B4-BE49-F238E27FC236}">
                <a16:creationId xmlns:a16="http://schemas.microsoft.com/office/drawing/2014/main" id="{38F96873-12CC-47B2-BA9F-78F525D0FD2F}"/>
              </a:ext>
            </a:extLst>
          </p:cNvPr>
          <p:cNvGrpSpPr/>
          <p:nvPr/>
        </p:nvGrpSpPr>
        <p:grpSpPr>
          <a:xfrm>
            <a:off x="8562779" y="4453797"/>
            <a:ext cx="1287440" cy="914048"/>
            <a:chOff x="7963016" y="122226"/>
            <a:chExt cx="1090690" cy="687776"/>
          </a:xfrm>
        </p:grpSpPr>
        <p:sp>
          <p:nvSpPr>
            <p:cNvPr id="158" name="矩形 45">
              <a:extLst>
                <a:ext uri="{FF2B5EF4-FFF2-40B4-BE49-F238E27FC236}">
                  <a16:creationId xmlns:a16="http://schemas.microsoft.com/office/drawing/2014/main" id="{C09EBB1A-E0CE-4E4D-8FB8-ADE7AE34F7CE}"/>
                </a:ext>
              </a:extLst>
            </p:cNvPr>
            <p:cNvSpPr/>
            <p:nvPr/>
          </p:nvSpPr>
          <p:spPr>
            <a:xfrm>
              <a:off x="7986243" y="122226"/>
              <a:ext cx="1007182" cy="58264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9" name="文字方塊 46">
              <a:extLst>
                <a:ext uri="{FF2B5EF4-FFF2-40B4-BE49-F238E27FC236}">
                  <a16:creationId xmlns:a16="http://schemas.microsoft.com/office/drawing/2014/main" id="{4011DEDC-7CF0-4497-AAA3-07CD806F3A85}"/>
                </a:ext>
              </a:extLst>
            </p:cNvPr>
            <p:cNvSpPr txBox="1"/>
            <p:nvPr/>
          </p:nvSpPr>
          <p:spPr>
            <a:xfrm>
              <a:off x="7963016" y="225227"/>
              <a:ext cx="1090690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dirty="0"/>
                <a:t>框選出過濾撲克牌</a:t>
              </a:r>
            </a:p>
          </p:txBody>
        </p:sp>
      </p:grpSp>
      <p:cxnSp>
        <p:nvCxnSpPr>
          <p:cNvPr id="160" name="直線單箭頭接點 177">
            <a:extLst>
              <a:ext uri="{FF2B5EF4-FFF2-40B4-BE49-F238E27FC236}">
                <a16:creationId xmlns:a16="http://schemas.microsoft.com/office/drawing/2014/main" id="{E3509FF2-8E03-4C87-8406-C3BCE1A4DDB6}"/>
              </a:ext>
            </a:extLst>
          </p:cNvPr>
          <p:cNvCxnSpPr>
            <a:cxnSpLocks/>
            <a:stCxn id="106" idx="1"/>
            <a:endCxn id="153" idx="1"/>
          </p:cNvCxnSpPr>
          <p:nvPr/>
        </p:nvCxnSpPr>
        <p:spPr>
          <a:xfrm>
            <a:off x="6943725" y="4968866"/>
            <a:ext cx="126469" cy="2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77">
            <a:extLst>
              <a:ext uri="{FF2B5EF4-FFF2-40B4-BE49-F238E27FC236}">
                <a16:creationId xmlns:a16="http://schemas.microsoft.com/office/drawing/2014/main" id="{DD54CC72-98A6-4425-B623-0176C9614365}"/>
              </a:ext>
            </a:extLst>
          </p:cNvPr>
          <p:cNvCxnSpPr>
            <a:cxnSpLocks/>
            <a:stCxn id="153" idx="3"/>
            <a:endCxn id="159" idx="1"/>
          </p:cNvCxnSpPr>
          <p:nvPr/>
        </p:nvCxnSpPr>
        <p:spPr>
          <a:xfrm>
            <a:off x="8357634" y="4971408"/>
            <a:ext cx="205145" cy="7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直線單箭頭接點 177">
            <a:extLst>
              <a:ext uri="{FF2B5EF4-FFF2-40B4-BE49-F238E27FC236}">
                <a16:creationId xmlns:a16="http://schemas.microsoft.com/office/drawing/2014/main" id="{E0D0A78E-EA9D-4002-8EDC-F18237DC309C}"/>
              </a:ext>
            </a:extLst>
          </p:cNvPr>
          <p:cNvCxnSpPr>
            <a:cxnSpLocks/>
            <a:stCxn id="159" idx="3"/>
          </p:cNvCxnSpPr>
          <p:nvPr/>
        </p:nvCxnSpPr>
        <p:spPr>
          <a:xfrm>
            <a:off x="9850219" y="4979265"/>
            <a:ext cx="722943" cy="4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57509DAC-1B7B-48D2-86BB-C1C7EF132D2D}"/>
              </a:ext>
            </a:extLst>
          </p:cNvPr>
          <p:cNvSpPr txBox="1"/>
          <p:nvPr/>
        </p:nvSpPr>
        <p:spPr>
          <a:xfrm>
            <a:off x="9957269" y="4573649"/>
            <a:ext cx="1363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Video</a:t>
            </a:r>
            <a:endParaRPr lang="zh-TW" altLang="en-US" dirty="0"/>
          </a:p>
        </p:txBody>
      </p:sp>
      <p:sp>
        <p:nvSpPr>
          <p:cNvPr id="170" name="文字方塊 30">
            <a:extLst>
              <a:ext uri="{FF2B5EF4-FFF2-40B4-BE49-F238E27FC236}">
                <a16:creationId xmlns:a16="http://schemas.microsoft.com/office/drawing/2014/main" id="{EDBA9FA8-AD3B-486A-8871-8D5A405DBB44}"/>
              </a:ext>
            </a:extLst>
          </p:cNvPr>
          <p:cNvSpPr txBox="1"/>
          <p:nvPr/>
        </p:nvSpPr>
        <p:spPr>
          <a:xfrm>
            <a:off x="5537215" y="4976572"/>
            <a:ext cx="1478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 err="1"/>
              <a:t>num_result</a:t>
            </a:r>
            <a:r>
              <a:rPr lang="zh-TW" altLang="en-US" sz="1400" dirty="0"/>
              <a:t>結果及對應輪廓</a:t>
            </a:r>
            <a:r>
              <a:rPr lang="en-US" altLang="zh-TW" sz="1400" dirty="0"/>
              <a:t>array</a:t>
            </a:r>
            <a:endParaRPr lang="zh-TW" altLang="en-US" sz="1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0BE656-F7CF-4625-A0E7-2568246414B1}"/>
              </a:ext>
            </a:extLst>
          </p:cNvPr>
          <p:cNvGrpSpPr/>
          <p:nvPr/>
        </p:nvGrpSpPr>
        <p:grpSpPr>
          <a:xfrm>
            <a:off x="2061150" y="3331650"/>
            <a:ext cx="1488240" cy="1331640"/>
            <a:chOff x="2061150" y="3331650"/>
            <a:chExt cx="1488240" cy="133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58F2BDA-8056-4F47-ADED-72813180275F}"/>
                    </a:ext>
                  </a:extLst>
                </p14:cNvPr>
                <p14:cNvContentPartPr/>
                <p14:nvPr/>
              </p14:nvContentPartPr>
              <p14:xfrm>
                <a:off x="2304870" y="3676530"/>
                <a:ext cx="330480" cy="4950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58F2BDA-8056-4F47-ADED-72813180275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86870" y="3658530"/>
                  <a:ext cx="36612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1689EDD-7ACA-4C1C-8C04-A9DBF0C98E14}"/>
                    </a:ext>
                  </a:extLst>
                </p14:cNvPr>
                <p14:cNvContentPartPr/>
                <p14:nvPr/>
              </p14:nvContentPartPr>
              <p14:xfrm>
                <a:off x="2061150" y="3486090"/>
                <a:ext cx="605880" cy="1177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1689EDD-7ACA-4C1C-8C04-A9DBF0C98E1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43150" y="3468090"/>
                  <a:ext cx="641520" cy="12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750CE5C-E5DC-445F-8347-DBB9C5A0E40B}"/>
                    </a:ext>
                  </a:extLst>
                </p14:cNvPr>
                <p14:cNvContentPartPr/>
                <p14:nvPr/>
              </p14:nvContentPartPr>
              <p14:xfrm>
                <a:off x="2695470" y="3597330"/>
                <a:ext cx="216000" cy="189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750CE5C-E5DC-445F-8347-DBB9C5A0E40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77470" y="3579330"/>
                  <a:ext cx="2516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DA30FA9-695B-4377-881B-DC3C0EC282A5}"/>
                    </a:ext>
                  </a:extLst>
                </p14:cNvPr>
                <p14:cNvContentPartPr/>
                <p14:nvPr/>
              </p14:nvContentPartPr>
              <p14:xfrm>
                <a:off x="3066630" y="3331650"/>
                <a:ext cx="482760" cy="221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DA30FA9-695B-4377-881B-DC3C0EC282A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48990" y="3313650"/>
                  <a:ext cx="5184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749A11E-B31A-4B2F-A2BB-F528C9E9484A}"/>
                    </a:ext>
                  </a:extLst>
                </p14:cNvPr>
                <p14:cNvContentPartPr/>
                <p14:nvPr/>
              </p14:nvContentPartPr>
              <p14:xfrm>
                <a:off x="2695470" y="3571410"/>
                <a:ext cx="124200" cy="145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749A11E-B31A-4B2F-A2BB-F528C9E9484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77470" y="3553770"/>
                  <a:ext cx="1598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C84849A-A7E2-4C1C-A4D7-548E4E3DA5F2}"/>
                    </a:ext>
                  </a:extLst>
                </p14:cNvPr>
                <p14:cNvContentPartPr/>
                <p14:nvPr/>
              </p14:nvContentPartPr>
              <p14:xfrm>
                <a:off x="3066630" y="3524250"/>
                <a:ext cx="360" cy="297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C84849A-A7E2-4C1C-A4D7-548E4E3DA5F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48990" y="3506610"/>
                  <a:ext cx="36000" cy="33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10EC4F5-8E41-4075-9DC3-930B5AE1A03A}"/>
              </a:ext>
            </a:extLst>
          </p:cNvPr>
          <p:cNvGrpSpPr/>
          <p:nvPr/>
        </p:nvGrpSpPr>
        <p:grpSpPr>
          <a:xfrm>
            <a:off x="2343030" y="6186450"/>
            <a:ext cx="2559600" cy="617040"/>
            <a:chOff x="2343030" y="6186450"/>
            <a:chExt cx="2559600" cy="61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040B51B-6D83-41D6-B713-9782043BD7E8}"/>
                    </a:ext>
                  </a:extLst>
                </p14:cNvPr>
                <p14:cNvContentPartPr/>
                <p14:nvPr/>
              </p14:nvContentPartPr>
              <p14:xfrm>
                <a:off x="2343030" y="6255930"/>
                <a:ext cx="1131840" cy="40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040B51B-6D83-41D6-B713-9782043BD7E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25390" y="6238290"/>
                  <a:ext cx="11674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90FF51D-68BE-4C26-9D73-735325AD71FB}"/>
                    </a:ext>
                  </a:extLst>
                </p14:cNvPr>
                <p14:cNvContentPartPr/>
                <p14:nvPr/>
              </p14:nvContentPartPr>
              <p14:xfrm>
                <a:off x="3714630" y="6369690"/>
                <a:ext cx="193680" cy="177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90FF51D-68BE-4C26-9D73-735325AD71F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96990" y="6352050"/>
                  <a:ext cx="2293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8D407E1-12BE-4158-A60D-285D3A814D78}"/>
                    </a:ext>
                  </a:extLst>
                </p14:cNvPr>
                <p14:cNvContentPartPr/>
                <p14:nvPr/>
              </p14:nvContentPartPr>
              <p14:xfrm>
                <a:off x="3771870" y="6421890"/>
                <a:ext cx="119520" cy="36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8D407E1-12BE-4158-A60D-285D3A814D7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53870" y="6403890"/>
                  <a:ext cx="1551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276F01F-6453-4C21-A227-BD03E8DF14DA}"/>
                    </a:ext>
                  </a:extLst>
                </p14:cNvPr>
                <p14:cNvContentPartPr/>
                <p14:nvPr/>
              </p14:nvContentPartPr>
              <p14:xfrm>
                <a:off x="3914430" y="6305250"/>
                <a:ext cx="201960" cy="313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276F01F-6453-4C21-A227-BD03E8DF14D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96790" y="6287610"/>
                  <a:ext cx="23760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585D037-AFD4-4DEA-B918-9012DB0F5D2A}"/>
                    </a:ext>
                  </a:extLst>
                </p14:cNvPr>
                <p14:cNvContentPartPr/>
                <p14:nvPr/>
              </p14:nvContentPartPr>
              <p14:xfrm>
                <a:off x="3952590" y="6450330"/>
                <a:ext cx="173520" cy="27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585D037-AFD4-4DEA-B918-9012DB0F5D2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34950" y="6432330"/>
                  <a:ext cx="2091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9E762BE-AF84-42C9-BE55-C266AEF4A230}"/>
                    </a:ext>
                  </a:extLst>
                </p14:cNvPr>
                <p14:cNvContentPartPr/>
                <p14:nvPr/>
              </p14:nvContentPartPr>
              <p14:xfrm>
                <a:off x="4402590" y="6186450"/>
                <a:ext cx="500040" cy="617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9E762BE-AF84-42C9-BE55-C266AEF4A23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84590" y="6168450"/>
                  <a:ext cx="535680" cy="6526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04" name="直線單箭頭接點 20">
            <a:extLst>
              <a:ext uri="{FF2B5EF4-FFF2-40B4-BE49-F238E27FC236}">
                <a16:creationId xmlns:a16="http://schemas.microsoft.com/office/drawing/2014/main" id="{05F30531-B247-40E0-83EC-8C46C0E06BA6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4362101" y="633485"/>
            <a:ext cx="0" cy="3893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文字方塊 218">
            <a:extLst>
              <a:ext uri="{FF2B5EF4-FFF2-40B4-BE49-F238E27FC236}">
                <a16:creationId xmlns:a16="http://schemas.microsoft.com/office/drawing/2014/main" id="{DC5B9460-1F17-4CBE-B7D5-F124666668B0}"/>
              </a:ext>
            </a:extLst>
          </p:cNvPr>
          <p:cNvSpPr txBox="1"/>
          <p:nvPr/>
        </p:nvSpPr>
        <p:spPr>
          <a:xfrm>
            <a:off x="3520833" y="135898"/>
            <a:ext cx="19830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/>
              <a:t>參數：</a:t>
            </a:r>
            <a:r>
              <a:rPr lang="en-US" altLang="zh-TW" sz="1400" dirty="0"/>
              <a:t>Kernel, stride, adaptive thresholding 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34224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7D3F53D-E727-46F6-8868-EFA3CFBEACBE}"/>
              </a:ext>
            </a:extLst>
          </p:cNvPr>
          <p:cNvSpPr txBox="1">
            <a:spLocks/>
          </p:cNvSpPr>
          <p:nvPr/>
        </p:nvSpPr>
        <p:spPr>
          <a:xfrm>
            <a:off x="-1" y="-123145"/>
            <a:ext cx="3190876" cy="886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/>
              <a:t>Function Block</a:t>
            </a:r>
            <a:endParaRPr lang="zh-TW" altLang="en-US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DAF587-A3B0-43A5-BE32-94A7FCCA62E4}"/>
              </a:ext>
            </a:extLst>
          </p:cNvPr>
          <p:cNvSpPr/>
          <p:nvPr/>
        </p:nvSpPr>
        <p:spPr>
          <a:xfrm>
            <a:off x="1305594" y="876300"/>
            <a:ext cx="1571625" cy="886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灰階</a:t>
            </a:r>
            <a:endParaRPr lang="en-US" altLang="zh-TW" dirty="0"/>
          </a:p>
          <a:p>
            <a:pPr algn="ctr"/>
            <a:r>
              <a:rPr lang="en-US" altLang="zh-TW" dirty="0"/>
              <a:t>grayscale</a:t>
            </a:r>
            <a:endParaRPr lang="zh-TW" alt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15D2F2-3ED0-40E1-BF1C-E7F14CD75A7A}"/>
              </a:ext>
            </a:extLst>
          </p:cNvPr>
          <p:cNvCxnSpPr>
            <a:endCxn id="8" idx="1"/>
          </p:cNvCxnSpPr>
          <p:nvPr/>
        </p:nvCxnSpPr>
        <p:spPr>
          <a:xfrm flipV="1">
            <a:off x="739180" y="1319613"/>
            <a:ext cx="566414" cy="4362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字方塊 16">
            <a:extLst>
              <a:ext uri="{FF2B5EF4-FFF2-40B4-BE49-F238E27FC236}">
                <a16:creationId xmlns:a16="http://schemas.microsoft.com/office/drawing/2014/main" id="{C1AF9339-E959-44EE-A0F2-7FB266FCC398}"/>
              </a:ext>
            </a:extLst>
          </p:cNvPr>
          <p:cNvSpPr txBox="1"/>
          <p:nvPr/>
        </p:nvSpPr>
        <p:spPr>
          <a:xfrm>
            <a:off x="0" y="748768"/>
            <a:ext cx="13055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1400" dirty="0"/>
              <a:t>影像輸入</a:t>
            </a:r>
            <a:endParaRPr lang="en-US" altLang="zh-TW" sz="1400" dirty="0"/>
          </a:p>
          <a:p>
            <a:pPr algn="r"/>
            <a:r>
              <a:rPr lang="en-US" altLang="zh-TW" sz="1400" dirty="0"/>
              <a:t>U8 [1280,720,3]</a:t>
            </a:r>
            <a:endParaRPr lang="zh-TW" altLang="en-US" sz="1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EEED00-F972-4E60-A127-6A1A652D1AD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877219" y="1319613"/>
            <a:ext cx="566414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文字方塊 16">
            <a:extLst>
              <a:ext uri="{FF2B5EF4-FFF2-40B4-BE49-F238E27FC236}">
                <a16:creationId xmlns:a16="http://schemas.microsoft.com/office/drawing/2014/main" id="{866C2BFE-2381-4901-A958-ABC3432093D8}"/>
              </a:ext>
            </a:extLst>
          </p:cNvPr>
          <p:cNvSpPr txBox="1"/>
          <p:nvPr/>
        </p:nvSpPr>
        <p:spPr>
          <a:xfrm>
            <a:off x="2877219" y="748768"/>
            <a:ext cx="13055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/>
              <a:t>灰階輸出</a:t>
            </a:r>
            <a:endParaRPr lang="en-US" altLang="zh-TW" sz="1400" dirty="0"/>
          </a:p>
          <a:p>
            <a:r>
              <a:rPr lang="en-US" altLang="zh-TW" sz="1400" dirty="0"/>
              <a:t>U8 [1280,720]</a:t>
            </a:r>
            <a:endParaRPr lang="zh-TW" altLang="en-US" sz="14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5CE7244-6F72-458F-98DF-16F314DFCF9A}"/>
              </a:ext>
            </a:extLst>
          </p:cNvPr>
          <p:cNvGrpSpPr/>
          <p:nvPr/>
        </p:nvGrpSpPr>
        <p:grpSpPr>
          <a:xfrm>
            <a:off x="0" y="2043367"/>
            <a:ext cx="4182813" cy="966533"/>
            <a:chOff x="0" y="2356019"/>
            <a:chExt cx="4182813" cy="96653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2B1C850-BA08-4857-8B01-30A1DF9B787A}"/>
                </a:ext>
              </a:extLst>
            </p:cNvPr>
            <p:cNvSpPr/>
            <p:nvPr/>
          </p:nvSpPr>
          <p:spPr>
            <a:xfrm>
              <a:off x="1305594" y="2435926"/>
              <a:ext cx="1571625" cy="8866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二值化</a:t>
              </a:r>
              <a:endParaRPr lang="en-US" altLang="zh-TW" dirty="0"/>
            </a:p>
            <a:p>
              <a:pPr algn="ctr"/>
              <a:r>
                <a:rPr lang="en-US" altLang="zh-TW" dirty="0"/>
                <a:t>Adaptive Threshold</a:t>
              </a:r>
              <a:endParaRPr lang="zh-TW" altLang="en-US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DDFE139-B395-488F-88BC-329A636289CA}"/>
                </a:ext>
              </a:extLst>
            </p:cNvPr>
            <p:cNvCxnSpPr>
              <a:endCxn id="21" idx="1"/>
            </p:cNvCxnSpPr>
            <p:nvPr/>
          </p:nvCxnSpPr>
          <p:spPr>
            <a:xfrm flipV="1">
              <a:off x="739180" y="2879239"/>
              <a:ext cx="566414" cy="4362"/>
            </a:xfrm>
            <a:prstGeom prst="straightConnector1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文字方塊 16">
              <a:extLst>
                <a:ext uri="{FF2B5EF4-FFF2-40B4-BE49-F238E27FC236}">
                  <a16:creationId xmlns:a16="http://schemas.microsoft.com/office/drawing/2014/main" id="{40FBF17A-CF63-4F6E-8801-19632FAFE93F}"/>
                </a:ext>
              </a:extLst>
            </p:cNvPr>
            <p:cNvSpPr txBox="1"/>
            <p:nvPr/>
          </p:nvSpPr>
          <p:spPr>
            <a:xfrm>
              <a:off x="0" y="2356019"/>
              <a:ext cx="130559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zh-TW" altLang="en-US" sz="1400" dirty="0"/>
                <a:t>灰階輸入</a:t>
              </a:r>
              <a:endParaRPr lang="en-US" altLang="zh-TW" sz="1400" dirty="0"/>
            </a:p>
            <a:p>
              <a:pPr algn="r"/>
              <a:r>
                <a:rPr lang="en-US" altLang="zh-TW" sz="1400" dirty="0"/>
                <a:t>U8 [1280,720]</a:t>
              </a:r>
              <a:endParaRPr lang="zh-TW" altLang="en-US" sz="1400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A7B9F11-2D4D-4202-A056-A437E33A3E05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2877219" y="2879239"/>
              <a:ext cx="566414" cy="0"/>
            </a:xfrm>
            <a:prstGeom prst="straightConnector1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文字方塊 16">
              <a:extLst>
                <a:ext uri="{FF2B5EF4-FFF2-40B4-BE49-F238E27FC236}">
                  <a16:creationId xmlns:a16="http://schemas.microsoft.com/office/drawing/2014/main" id="{CABD7AC9-B2D8-4EEC-BFFE-D5B6865BDE13}"/>
                </a:ext>
              </a:extLst>
            </p:cNvPr>
            <p:cNvSpPr txBox="1"/>
            <p:nvPr/>
          </p:nvSpPr>
          <p:spPr>
            <a:xfrm>
              <a:off x="2877219" y="2356019"/>
              <a:ext cx="130559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1400" dirty="0"/>
                <a:t>二值化輸出 </a:t>
              </a:r>
              <a:r>
                <a:rPr lang="en-US" altLang="zh-TW" sz="1400" dirty="0"/>
                <a:t>U8 [1280,720]</a:t>
              </a:r>
              <a:endParaRPr lang="zh-TW" altLang="en-US" sz="1400" dirty="0"/>
            </a:p>
          </p:txBody>
        </p:sp>
      </p:grp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00DE105-F287-4C83-8D77-E66EA50B3996}"/>
              </a:ext>
            </a:extLst>
          </p:cNvPr>
          <p:cNvCxnSpPr>
            <a:cxnSpLocks/>
          </p:cNvCxnSpPr>
          <p:nvPr/>
        </p:nvCxnSpPr>
        <p:spPr>
          <a:xfrm flipV="1">
            <a:off x="652797" y="2809876"/>
            <a:ext cx="652797" cy="117059"/>
          </a:xfrm>
          <a:prstGeom prst="bentConnector3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字方塊 16">
            <a:extLst>
              <a:ext uri="{FF2B5EF4-FFF2-40B4-BE49-F238E27FC236}">
                <a16:creationId xmlns:a16="http://schemas.microsoft.com/office/drawing/2014/main" id="{FFD1EF73-C29A-4657-A106-B2B7DB316F9F}"/>
              </a:ext>
            </a:extLst>
          </p:cNvPr>
          <p:cNvSpPr txBox="1"/>
          <p:nvPr/>
        </p:nvSpPr>
        <p:spPr>
          <a:xfrm>
            <a:off x="1" y="2987217"/>
            <a:ext cx="1837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/>
              <a:t>參數：</a:t>
            </a:r>
            <a:r>
              <a:rPr lang="en-US" altLang="zh-TW" sz="1400" dirty="0"/>
              <a:t>Kernel, stride, adaptive thresholding </a:t>
            </a:r>
            <a:endParaRPr lang="zh-TW" altLang="en-US" sz="14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B92ADDF-5813-46A1-9FF3-22EBC0E67587}"/>
              </a:ext>
            </a:extLst>
          </p:cNvPr>
          <p:cNvGrpSpPr/>
          <p:nvPr/>
        </p:nvGrpSpPr>
        <p:grpSpPr>
          <a:xfrm>
            <a:off x="0" y="3621104"/>
            <a:ext cx="3933825" cy="1251627"/>
            <a:chOff x="0" y="3621104"/>
            <a:chExt cx="3933825" cy="125162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C75366C-2510-4512-8C61-A81B646661C3}"/>
                </a:ext>
              </a:extLst>
            </p:cNvPr>
            <p:cNvGrpSpPr/>
            <p:nvPr/>
          </p:nvGrpSpPr>
          <p:grpSpPr>
            <a:xfrm>
              <a:off x="0" y="3621104"/>
              <a:ext cx="3933825" cy="966533"/>
              <a:chOff x="0" y="2356019"/>
              <a:chExt cx="3933825" cy="966533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880F046-D32A-4F7C-ADB0-DF7BFC8F019F}"/>
                  </a:ext>
                </a:extLst>
              </p:cNvPr>
              <p:cNvSpPr/>
              <p:nvPr/>
            </p:nvSpPr>
            <p:spPr>
              <a:xfrm>
                <a:off x="1305594" y="2435926"/>
                <a:ext cx="1571625" cy="8866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/>
                  <a:t>著輪廓</a:t>
                </a: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2E6C9F2E-C676-403B-8CD1-BEFB72E93A43}"/>
                  </a:ext>
                </a:extLst>
              </p:cNvPr>
              <p:cNvCxnSpPr>
                <a:endCxn id="33" idx="1"/>
              </p:cNvCxnSpPr>
              <p:nvPr/>
            </p:nvCxnSpPr>
            <p:spPr>
              <a:xfrm flipV="1">
                <a:off x="739180" y="2879239"/>
                <a:ext cx="566414" cy="4362"/>
              </a:xfrm>
              <a:prstGeom prst="straightConnector1">
                <a:avLst/>
              </a:prstGeom>
              <a:ln w="5715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5" name="文字方塊 16">
                <a:extLst>
                  <a:ext uri="{FF2B5EF4-FFF2-40B4-BE49-F238E27FC236}">
                    <a16:creationId xmlns:a16="http://schemas.microsoft.com/office/drawing/2014/main" id="{CB32994D-7EFC-448A-8B77-654D5E4D11CC}"/>
                  </a:ext>
                </a:extLst>
              </p:cNvPr>
              <p:cNvSpPr txBox="1"/>
              <p:nvPr/>
            </p:nvSpPr>
            <p:spPr>
              <a:xfrm>
                <a:off x="0" y="2356019"/>
                <a:ext cx="13055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zh-TW" altLang="en-US" sz="1400" dirty="0"/>
                  <a:t>二值化輸入</a:t>
                </a:r>
                <a:endParaRPr lang="en-US" altLang="zh-TW" sz="1400" dirty="0"/>
              </a:p>
              <a:p>
                <a:pPr algn="r"/>
                <a:r>
                  <a:rPr lang="en-US" altLang="zh-TW" sz="1400" dirty="0"/>
                  <a:t>U8 [1280,720]</a:t>
                </a:r>
                <a:endParaRPr lang="zh-TW" altLang="en-US" sz="1400" dirty="0"/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DD06AD5F-4E92-4C3E-93D0-0D494BFF5D3F}"/>
                  </a:ext>
                </a:extLst>
              </p:cNvPr>
              <p:cNvCxnSpPr>
                <a:cxnSpLocks/>
                <a:stCxn id="33" idx="3"/>
              </p:cNvCxnSpPr>
              <p:nvPr/>
            </p:nvCxnSpPr>
            <p:spPr>
              <a:xfrm>
                <a:off x="2877219" y="2879239"/>
                <a:ext cx="566414" cy="0"/>
              </a:xfrm>
              <a:prstGeom prst="straightConnector1">
                <a:avLst/>
              </a:prstGeom>
              <a:ln w="5715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7" name="文字方塊 16">
                <a:extLst>
                  <a:ext uri="{FF2B5EF4-FFF2-40B4-BE49-F238E27FC236}">
                    <a16:creationId xmlns:a16="http://schemas.microsoft.com/office/drawing/2014/main" id="{A7F51B2B-FB2B-45A4-A865-6043EE9B4740}"/>
                  </a:ext>
                </a:extLst>
              </p:cNvPr>
              <p:cNvSpPr txBox="1"/>
              <p:nvPr/>
            </p:nvSpPr>
            <p:spPr>
              <a:xfrm>
                <a:off x="2877219" y="2356019"/>
                <a:ext cx="105660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TW" altLang="en-US" sz="1400" dirty="0"/>
                  <a:t>輪廓</a:t>
                </a:r>
                <a:r>
                  <a:rPr lang="en-US" altLang="zh-TW" sz="1400" dirty="0"/>
                  <a:t>array</a:t>
                </a:r>
              </a:p>
              <a:p>
                <a:r>
                  <a:rPr lang="en-US" altLang="zh-TW" sz="1400" dirty="0"/>
                  <a:t>U8 [256, ?]</a:t>
                </a:r>
                <a:endParaRPr lang="zh-TW" altLang="en-US" sz="1400" dirty="0"/>
              </a:p>
            </p:txBody>
          </p:sp>
        </p:grp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7A64C576-3023-4555-9829-D2334DE9D8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797" y="4387613"/>
              <a:ext cx="652797" cy="117059"/>
            </a:xfrm>
            <a:prstGeom prst="bentConnector3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字方塊 16">
              <a:extLst>
                <a:ext uri="{FF2B5EF4-FFF2-40B4-BE49-F238E27FC236}">
                  <a16:creationId xmlns:a16="http://schemas.microsoft.com/office/drawing/2014/main" id="{D4B39594-8C9B-47F6-A6F3-BEFE8A4175EF}"/>
                </a:ext>
              </a:extLst>
            </p:cNvPr>
            <p:cNvSpPr txBox="1"/>
            <p:nvPr/>
          </p:nvSpPr>
          <p:spPr>
            <a:xfrm>
              <a:off x="1" y="4564954"/>
              <a:ext cx="18376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dirty="0"/>
                <a:t>參數：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9AB2100-ACCD-4F34-8A47-B7BF98C4BBD2}"/>
              </a:ext>
            </a:extLst>
          </p:cNvPr>
          <p:cNvGrpSpPr/>
          <p:nvPr/>
        </p:nvGrpSpPr>
        <p:grpSpPr>
          <a:xfrm>
            <a:off x="-1" y="5012629"/>
            <a:ext cx="4333875" cy="1467070"/>
            <a:chOff x="0" y="3621104"/>
            <a:chExt cx="4333875" cy="146707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9525F8C-1BEB-471E-A0CC-D6656CFAD92A}"/>
                </a:ext>
              </a:extLst>
            </p:cNvPr>
            <p:cNvGrpSpPr/>
            <p:nvPr/>
          </p:nvGrpSpPr>
          <p:grpSpPr>
            <a:xfrm>
              <a:off x="0" y="3621104"/>
              <a:ext cx="4333875" cy="966533"/>
              <a:chOff x="0" y="2356019"/>
              <a:chExt cx="4333875" cy="966533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DFBFDA7-4FF0-4EC0-9002-EFC39EBF9384}"/>
                  </a:ext>
                </a:extLst>
              </p:cNvPr>
              <p:cNvSpPr/>
              <p:nvPr/>
            </p:nvSpPr>
            <p:spPr>
              <a:xfrm>
                <a:off x="1305594" y="2435926"/>
                <a:ext cx="1571625" cy="8866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/>
                  <a:t>判斷面積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533E3236-C3C6-4538-A6A5-583727BBE27D}"/>
                  </a:ext>
                </a:extLst>
              </p:cNvPr>
              <p:cNvCxnSpPr>
                <a:endCxn id="45" idx="1"/>
              </p:cNvCxnSpPr>
              <p:nvPr/>
            </p:nvCxnSpPr>
            <p:spPr>
              <a:xfrm flipV="1">
                <a:off x="739180" y="2879239"/>
                <a:ext cx="566414" cy="4362"/>
              </a:xfrm>
              <a:prstGeom prst="straightConnector1">
                <a:avLst/>
              </a:prstGeom>
              <a:ln w="5715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7" name="文字方塊 16">
                <a:extLst>
                  <a:ext uri="{FF2B5EF4-FFF2-40B4-BE49-F238E27FC236}">
                    <a16:creationId xmlns:a16="http://schemas.microsoft.com/office/drawing/2014/main" id="{1397BA3D-3A16-4AA4-AD12-849CD8057E42}"/>
                  </a:ext>
                </a:extLst>
              </p:cNvPr>
              <p:cNvSpPr txBox="1"/>
              <p:nvPr/>
            </p:nvSpPr>
            <p:spPr>
              <a:xfrm>
                <a:off x="0" y="2356019"/>
                <a:ext cx="13055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zh-TW" altLang="en-US" sz="1400" dirty="0"/>
                  <a:t>輪廓</a:t>
                </a:r>
                <a:r>
                  <a:rPr lang="en-US" altLang="zh-TW" sz="1400" dirty="0"/>
                  <a:t>array</a:t>
                </a:r>
              </a:p>
              <a:p>
                <a:pPr algn="r"/>
                <a:r>
                  <a:rPr lang="en-US" altLang="zh-TW" sz="1400" dirty="0"/>
                  <a:t>U8 [256, ?]</a:t>
                </a: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CBB18782-FAA3-44CA-B7EC-D8A9A3A91DF1}"/>
                  </a:ext>
                </a:extLst>
              </p:cNvPr>
              <p:cNvCxnSpPr>
                <a:cxnSpLocks/>
                <a:stCxn id="45" idx="3"/>
              </p:cNvCxnSpPr>
              <p:nvPr/>
            </p:nvCxnSpPr>
            <p:spPr>
              <a:xfrm>
                <a:off x="2877219" y="2879239"/>
                <a:ext cx="566414" cy="0"/>
              </a:xfrm>
              <a:prstGeom prst="straightConnector1">
                <a:avLst/>
              </a:prstGeom>
              <a:ln w="57150">
                <a:solidFill>
                  <a:schemeClr val="accent1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9" name="文字方塊 16">
                <a:extLst>
                  <a:ext uri="{FF2B5EF4-FFF2-40B4-BE49-F238E27FC236}">
                    <a16:creationId xmlns:a16="http://schemas.microsoft.com/office/drawing/2014/main" id="{26CABDEF-92D0-428E-9F9A-7E676621D98E}"/>
                  </a:ext>
                </a:extLst>
              </p:cNvPr>
              <p:cNvSpPr txBox="1"/>
              <p:nvPr/>
            </p:nvSpPr>
            <p:spPr>
              <a:xfrm>
                <a:off x="2877218" y="2356019"/>
                <a:ext cx="145665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TW" altLang="en-US" sz="1400" dirty="0"/>
                  <a:t>篩選後輪廓</a:t>
                </a:r>
                <a:r>
                  <a:rPr lang="en-US" altLang="zh-TW" sz="1400" dirty="0"/>
                  <a:t>array</a:t>
                </a:r>
              </a:p>
              <a:p>
                <a:r>
                  <a:rPr lang="en-US" altLang="zh-TW" sz="1400" dirty="0"/>
                  <a:t>U8 [256, ?]</a:t>
                </a:r>
                <a:endParaRPr lang="zh-TW" altLang="en-US" sz="1400" dirty="0"/>
              </a:p>
            </p:txBody>
          </p:sp>
        </p:grp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7630476E-8F74-4F49-9755-10EAED395E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797" y="4387613"/>
              <a:ext cx="652797" cy="117059"/>
            </a:xfrm>
            <a:prstGeom prst="bentConnector3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字方塊 16">
              <a:extLst>
                <a:ext uri="{FF2B5EF4-FFF2-40B4-BE49-F238E27FC236}">
                  <a16:creationId xmlns:a16="http://schemas.microsoft.com/office/drawing/2014/main" id="{50151CD4-948A-42E8-AF5F-7FBFC18B9B3E}"/>
                </a:ext>
              </a:extLst>
            </p:cNvPr>
            <p:cNvSpPr txBox="1"/>
            <p:nvPr/>
          </p:nvSpPr>
          <p:spPr>
            <a:xfrm>
              <a:off x="1" y="4564954"/>
              <a:ext cx="183767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400" dirty="0"/>
                <a:t>參數：卡與畫面最小最大比例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E68F753-7D94-45EC-866D-7DFB1A73FB89}"/>
              </a:ext>
            </a:extLst>
          </p:cNvPr>
          <p:cNvGrpSpPr/>
          <p:nvPr/>
        </p:nvGrpSpPr>
        <p:grpSpPr>
          <a:xfrm>
            <a:off x="4031749" y="779014"/>
            <a:ext cx="4484938" cy="966533"/>
            <a:chOff x="-151063" y="2356019"/>
            <a:chExt cx="4484938" cy="966533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E5F5A40-BF06-4CF6-ABF9-E55F35CDC294}"/>
                </a:ext>
              </a:extLst>
            </p:cNvPr>
            <p:cNvSpPr/>
            <p:nvPr/>
          </p:nvSpPr>
          <p:spPr>
            <a:xfrm>
              <a:off x="1305594" y="2435926"/>
              <a:ext cx="1571625" cy="8866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800" dirty="0"/>
                <a:t>取輪廓邊角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452C422-9474-4BE8-A409-13F92859B31D}"/>
                </a:ext>
              </a:extLst>
            </p:cNvPr>
            <p:cNvCxnSpPr>
              <a:endCxn id="54" idx="1"/>
            </p:cNvCxnSpPr>
            <p:nvPr/>
          </p:nvCxnSpPr>
          <p:spPr>
            <a:xfrm flipV="1">
              <a:off x="739180" y="2879239"/>
              <a:ext cx="566414" cy="4362"/>
            </a:xfrm>
            <a:prstGeom prst="straightConnector1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6" name="文字方塊 16">
              <a:extLst>
                <a:ext uri="{FF2B5EF4-FFF2-40B4-BE49-F238E27FC236}">
                  <a16:creationId xmlns:a16="http://schemas.microsoft.com/office/drawing/2014/main" id="{C9DDE6FA-4AC1-40D3-9D81-BABE64D5BF13}"/>
                </a:ext>
              </a:extLst>
            </p:cNvPr>
            <p:cNvSpPr txBox="1"/>
            <p:nvPr/>
          </p:nvSpPr>
          <p:spPr>
            <a:xfrm>
              <a:off x="-151063" y="2356019"/>
              <a:ext cx="145665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1400" dirty="0"/>
                <a:t>篩選後輪廓</a:t>
              </a:r>
              <a:r>
                <a:rPr lang="en-US" altLang="zh-TW" sz="1400" dirty="0"/>
                <a:t>array</a:t>
              </a:r>
            </a:p>
            <a:p>
              <a:pPr algn="r"/>
              <a:r>
                <a:rPr lang="en-US" altLang="zh-TW" sz="1400" dirty="0"/>
                <a:t>U8 [256, ?]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C974300-FA88-4AD3-82AA-133FE68C791D}"/>
                </a:ext>
              </a:extLst>
            </p:cNvPr>
            <p:cNvCxnSpPr>
              <a:cxnSpLocks/>
              <a:stCxn id="54" idx="3"/>
            </p:cNvCxnSpPr>
            <p:nvPr/>
          </p:nvCxnSpPr>
          <p:spPr>
            <a:xfrm>
              <a:off x="2877219" y="2879239"/>
              <a:ext cx="566414" cy="0"/>
            </a:xfrm>
            <a:prstGeom prst="straightConnector1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8" name="文字方塊 16">
              <a:extLst>
                <a:ext uri="{FF2B5EF4-FFF2-40B4-BE49-F238E27FC236}">
                  <a16:creationId xmlns:a16="http://schemas.microsoft.com/office/drawing/2014/main" id="{2F79B6F8-B93C-49B3-8FEB-95A0AD6B05F8}"/>
                </a:ext>
              </a:extLst>
            </p:cNvPr>
            <p:cNvSpPr txBox="1"/>
            <p:nvPr/>
          </p:nvSpPr>
          <p:spPr>
            <a:xfrm>
              <a:off x="2877218" y="2356019"/>
              <a:ext cx="145665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1400" dirty="0"/>
                <a:t>邊角</a:t>
              </a:r>
              <a:r>
                <a:rPr lang="en-US" altLang="zh-TW" sz="1400" dirty="0"/>
                <a:t>array</a:t>
              </a:r>
              <a:r>
                <a:rPr lang="zh-TW" altLang="en-US" sz="1400" dirty="0"/>
                <a:t>組</a:t>
              </a:r>
              <a:endParaRPr lang="en-US" altLang="zh-TW" sz="1400" dirty="0"/>
            </a:p>
            <a:p>
              <a:r>
                <a:rPr lang="en-US" altLang="zh-TW" sz="1400" dirty="0"/>
                <a:t>U8 [13, 4,</a:t>
              </a:r>
              <a:r>
                <a:rPr lang="zh-TW" altLang="en-US" sz="1400" dirty="0"/>
                <a:t> </a:t>
              </a:r>
              <a:r>
                <a:rPr lang="en-US" altLang="zh-TW" sz="1400" dirty="0"/>
                <a:t>2]</a:t>
              </a:r>
              <a:endParaRPr lang="zh-TW" altLang="en-US" sz="14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844F3FC-D852-4B6A-8BC8-642B80869E7C}"/>
              </a:ext>
            </a:extLst>
          </p:cNvPr>
          <p:cNvGrpSpPr/>
          <p:nvPr/>
        </p:nvGrpSpPr>
        <p:grpSpPr>
          <a:xfrm>
            <a:off x="4182810" y="1575509"/>
            <a:ext cx="4182815" cy="1464637"/>
            <a:chOff x="-2" y="1857915"/>
            <a:chExt cx="4182815" cy="1464637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5B5AA65-D8BD-460F-A414-294F5D3A5B24}"/>
                </a:ext>
              </a:extLst>
            </p:cNvPr>
            <p:cNvSpPr/>
            <p:nvPr/>
          </p:nvSpPr>
          <p:spPr>
            <a:xfrm>
              <a:off x="1305594" y="2435926"/>
              <a:ext cx="1571625" cy="8866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800" dirty="0"/>
                <a:t>透視變換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A712458-15E8-46CB-AF56-69F76AEE5731}"/>
                </a:ext>
              </a:extLst>
            </p:cNvPr>
            <p:cNvCxnSpPr>
              <a:endCxn id="61" idx="1"/>
            </p:cNvCxnSpPr>
            <p:nvPr/>
          </p:nvCxnSpPr>
          <p:spPr>
            <a:xfrm flipV="1">
              <a:off x="739180" y="2879239"/>
              <a:ext cx="566414" cy="4362"/>
            </a:xfrm>
            <a:prstGeom prst="straightConnector1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3" name="文字方塊 16">
              <a:extLst>
                <a:ext uri="{FF2B5EF4-FFF2-40B4-BE49-F238E27FC236}">
                  <a16:creationId xmlns:a16="http://schemas.microsoft.com/office/drawing/2014/main" id="{E46FB921-47F0-4F33-9A00-3BB55C71DE24}"/>
                </a:ext>
              </a:extLst>
            </p:cNvPr>
            <p:cNvSpPr txBox="1"/>
            <p:nvPr/>
          </p:nvSpPr>
          <p:spPr>
            <a:xfrm>
              <a:off x="-2" y="1857915"/>
              <a:ext cx="1305595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zh-TW" altLang="en-US" sz="1400" dirty="0"/>
                <a:t>二值化輸出 </a:t>
              </a:r>
              <a:r>
                <a:rPr lang="en-US" altLang="zh-TW" sz="1400" dirty="0"/>
                <a:t>U8 [1280,720]</a:t>
              </a:r>
              <a:endParaRPr lang="zh-TW" altLang="en-US" sz="1400" dirty="0"/>
            </a:p>
            <a:p>
              <a:pPr algn="r"/>
              <a:r>
                <a:rPr lang="zh-TW" altLang="en-US" sz="1400" dirty="0"/>
                <a:t>邊角</a:t>
              </a:r>
              <a:r>
                <a:rPr lang="en-US" altLang="zh-TW" sz="1400" dirty="0"/>
                <a:t>array</a:t>
              </a:r>
            </a:p>
            <a:p>
              <a:pPr algn="r"/>
              <a:r>
                <a:rPr lang="en-US" altLang="zh-TW" sz="1400" dirty="0"/>
                <a:t>U8 [4,</a:t>
              </a:r>
              <a:r>
                <a:rPr lang="zh-TW" altLang="en-US" sz="1400" dirty="0"/>
                <a:t> </a:t>
              </a:r>
              <a:r>
                <a:rPr lang="en-US" altLang="zh-TW" sz="1400" dirty="0"/>
                <a:t>2]</a:t>
              </a:r>
              <a:endParaRPr lang="zh-TW" altLang="en-US" sz="1400" dirty="0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97E8D1D-8D25-4115-A14D-6A924B0A46B9}"/>
                </a:ext>
              </a:extLst>
            </p:cNvPr>
            <p:cNvCxnSpPr>
              <a:cxnSpLocks/>
              <a:stCxn id="61" idx="3"/>
            </p:cNvCxnSpPr>
            <p:nvPr/>
          </p:nvCxnSpPr>
          <p:spPr>
            <a:xfrm>
              <a:off x="2877219" y="2879239"/>
              <a:ext cx="566414" cy="0"/>
            </a:xfrm>
            <a:prstGeom prst="straightConnector1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5" name="文字方塊 16">
              <a:extLst>
                <a:ext uri="{FF2B5EF4-FFF2-40B4-BE49-F238E27FC236}">
                  <a16:creationId xmlns:a16="http://schemas.microsoft.com/office/drawing/2014/main" id="{67A1836E-9E14-47D5-B55A-6B0797296FB9}"/>
                </a:ext>
              </a:extLst>
            </p:cNvPr>
            <p:cNvSpPr txBox="1"/>
            <p:nvPr/>
          </p:nvSpPr>
          <p:spPr>
            <a:xfrm>
              <a:off x="2877218" y="2356019"/>
              <a:ext cx="130559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1400" dirty="0"/>
                <a:t>拉正後卡</a:t>
              </a:r>
              <a:r>
                <a:rPr lang="en-US" altLang="zh-TW" sz="1400" dirty="0"/>
                <a:t>array</a:t>
              </a:r>
            </a:p>
            <a:p>
              <a:r>
                <a:rPr lang="en-US" altLang="zh-TW" sz="1400" dirty="0"/>
                <a:t>U8 [</a:t>
              </a:r>
              <a:r>
                <a:rPr lang="en-US" altLang="zh-TW" sz="1400" dirty="0" err="1"/>
                <a:t>w,h</a:t>
              </a:r>
              <a:r>
                <a:rPr lang="en-US" altLang="zh-TW" sz="1400" dirty="0"/>
                <a:t>]</a:t>
              </a:r>
              <a:endParaRPr lang="zh-TW" altLang="en-US" sz="1400" dirty="0"/>
            </a:p>
          </p:txBody>
        </p:sp>
      </p:grp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3D5F7FA9-827C-40FD-8678-9E5AE802B597}"/>
              </a:ext>
            </a:extLst>
          </p:cNvPr>
          <p:cNvCxnSpPr>
            <a:cxnSpLocks/>
          </p:cNvCxnSpPr>
          <p:nvPr/>
        </p:nvCxnSpPr>
        <p:spPr>
          <a:xfrm flipV="1">
            <a:off x="4835608" y="2827465"/>
            <a:ext cx="652797" cy="117059"/>
          </a:xfrm>
          <a:prstGeom prst="bentConnector3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文字方塊 16">
            <a:extLst>
              <a:ext uri="{FF2B5EF4-FFF2-40B4-BE49-F238E27FC236}">
                <a16:creationId xmlns:a16="http://schemas.microsoft.com/office/drawing/2014/main" id="{586077DA-352F-415F-BD60-6FCA7AA50E25}"/>
              </a:ext>
            </a:extLst>
          </p:cNvPr>
          <p:cNvSpPr txBox="1"/>
          <p:nvPr/>
        </p:nvSpPr>
        <p:spPr>
          <a:xfrm>
            <a:off x="4182812" y="3004806"/>
            <a:ext cx="1837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400" dirty="0"/>
              <a:t>參數：透視後大小 </a:t>
            </a:r>
            <a:r>
              <a:rPr lang="en-US" altLang="zh-TW" sz="1400" dirty="0"/>
              <a:t>[</a:t>
            </a:r>
            <a:r>
              <a:rPr lang="en-US" altLang="zh-TW" sz="1400" dirty="0" err="1"/>
              <a:t>w,h</a:t>
            </a:r>
            <a:r>
              <a:rPr lang="en-US" altLang="zh-TW" sz="1400" dirty="0"/>
              <a:t>]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73415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C2BF-360B-447D-9936-0DE7A3297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 Case</a:t>
            </a:r>
            <a:endParaRPr lang="zh-TW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BA6286-B345-4BD2-9885-C0FEA8CB76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015567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6DE70A-29B5-458B-B996-E8F6787D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D9BC1E6-74E0-174D-DB2F-87072D50D087}"/>
              </a:ext>
            </a:extLst>
          </p:cNvPr>
          <p:cNvSpPr txBox="1"/>
          <p:nvPr/>
        </p:nvSpPr>
        <p:spPr>
          <a:xfrm>
            <a:off x="621383" y="1690688"/>
            <a:ext cx="243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讀取圖片轉灰階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88F1C4E-BFA3-14CB-6D3C-624480B41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004477"/>
              </p:ext>
            </p:extLst>
          </p:nvPr>
        </p:nvGraphicFramePr>
        <p:xfrm>
          <a:off x="838200" y="2252433"/>
          <a:ext cx="9088226" cy="1794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4113">
                  <a:extLst>
                    <a:ext uri="{9D8B030D-6E8A-4147-A177-3AD203B41FA5}">
                      <a16:colId xmlns:a16="http://schemas.microsoft.com/office/drawing/2014/main" val="3762263208"/>
                    </a:ext>
                  </a:extLst>
                </a:gridCol>
                <a:gridCol w="4544113">
                  <a:extLst>
                    <a:ext uri="{9D8B030D-6E8A-4147-A177-3AD203B41FA5}">
                      <a16:colId xmlns:a16="http://schemas.microsoft.com/office/drawing/2014/main" val="2372617071"/>
                    </a:ext>
                  </a:extLst>
                </a:gridCol>
              </a:tblGrid>
              <a:tr h="412614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frame(RGB)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959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frame(gray)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6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程式碼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Cv2.cvtColor(frame,cv2.COLOR_RGB2GRAY)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274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</a:t>
                      </a:r>
                      <a:r>
                        <a:rPr lang="en-US" altLang="zh-TW" dirty="0"/>
                        <a:t>(CV2.cvtCOLOR)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選擇需要做灰階的圖片</a:t>
                      </a:r>
                      <a:r>
                        <a:rPr lang="en-US" altLang="zh-TW" dirty="0"/>
                        <a:t>,</a:t>
                      </a:r>
                      <a:r>
                        <a:rPr lang="zh-TW" altLang="en-US" dirty="0"/>
                        <a:t>利用</a:t>
                      </a:r>
                      <a:r>
                        <a:rPr lang="en-US" altLang="zh-TW" dirty="0"/>
                        <a:t>OPENCV</a:t>
                      </a:r>
                      <a:r>
                        <a:rPr lang="zh-TW" altLang="en-US" dirty="0"/>
                        <a:t>內建程式庫做</a:t>
                      </a:r>
                      <a:r>
                        <a:rPr lang="en-US" altLang="zh-TW" dirty="0"/>
                        <a:t>RGB</a:t>
                      </a:r>
                      <a:r>
                        <a:rPr lang="zh-TW" altLang="en-US" dirty="0"/>
                        <a:t>轉</a:t>
                      </a:r>
                      <a:r>
                        <a:rPr lang="en-US" altLang="zh-TW" dirty="0"/>
                        <a:t>GRAY</a:t>
                      </a:r>
                      <a:r>
                        <a:rPr lang="zh-TW" altLang="en-US" dirty="0"/>
                        <a:t>動作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147717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6686A7BD-F9E5-B57F-FBC2-89FC898B8729}"/>
              </a:ext>
            </a:extLst>
          </p:cNvPr>
          <p:cNvSpPr txBox="1"/>
          <p:nvPr/>
        </p:nvSpPr>
        <p:spPr>
          <a:xfrm>
            <a:off x="621383" y="4406180"/>
            <a:ext cx="460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二值化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1C53495-D006-31E5-9DA1-24051AB9E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032082"/>
              </p:ext>
            </p:extLst>
          </p:nvPr>
        </p:nvGraphicFramePr>
        <p:xfrm>
          <a:off x="838200" y="4950666"/>
          <a:ext cx="9088226" cy="1614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4113">
                  <a:extLst>
                    <a:ext uri="{9D8B030D-6E8A-4147-A177-3AD203B41FA5}">
                      <a16:colId xmlns:a16="http://schemas.microsoft.com/office/drawing/2014/main" val="3762263208"/>
                    </a:ext>
                  </a:extLst>
                </a:gridCol>
                <a:gridCol w="4544113">
                  <a:extLst>
                    <a:ext uri="{9D8B030D-6E8A-4147-A177-3AD203B41FA5}">
                      <a16:colId xmlns:a16="http://schemas.microsoft.com/office/drawing/2014/main" val="2372617071"/>
                    </a:ext>
                  </a:extLst>
                </a:gridCol>
              </a:tblGrid>
              <a:tr h="507017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frame(gray)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959509"/>
                  </a:ext>
                </a:extLst>
              </a:tr>
              <a:tr h="467642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frame(</a:t>
                      </a:r>
                      <a:r>
                        <a:rPr lang="zh-TW" altLang="en-US" dirty="0"/>
                        <a:t>黑跟白</a:t>
                      </a:r>
                      <a:r>
                        <a:rPr lang="en-US" altLang="zh-TW" dirty="0"/>
                        <a:t>array)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61442"/>
                  </a:ext>
                </a:extLst>
              </a:tr>
              <a:tr h="467642">
                <a:tc>
                  <a:txBody>
                    <a:bodyPr/>
                    <a:lstStyle/>
                    <a:p>
                      <a:r>
                        <a:rPr lang="zh-TW" altLang="en-US" dirty="0"/>
                        <a:t>程式碼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cv2.threshold</a:t>
                      </a:r>
                    </a:p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(frame, 220, 255, cv2.THRESH_BINARY)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274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816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6DE70A-29B5-458B-B996-E8F6787D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D9BC1E6-74E0-174D-DB2F-87072D50D087}"/>
              </a:ext>
            </a:extLst>
          </p:cNvPr>
          <p:cNvSpPr txBox="1"/>
          <p:nvPr/>
        </p:nvSpPr>
        <p:spPr>
          <a:xfrm>
            <a:off x="621383" y="1321356"/>
            <a:ext cx="243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找輪廓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88F1C4E-BFA3-14CB-6D3C-624480B41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420730"/>
              </p:ext>
            </p:extLst>
          </p:nvPr>
        </p:nvGraphicFramePr>
        <p:xfrm>
          <a:off x="621383" y="1690688"/>
          <a:ext cx="9088226" cy="2068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4113">
                  <a:extLst>
                    <a:ext uri="{9D8B030D-6E8A-4147-A177-3AD203B41FA5}">
                      <a16:colId xmlns:a16="http://schemas.microsoft.com/office/drawing/2014/main" val="3762263208"/>
                    </a:ext>
                  </a:extLst>
                </a:gridCol>
                <a:gridCol w="4544113">
                  <a:extLst>
                    <a:ext uri="{9D8B030D-6E8A-4147-A177-3AD203B41FA5}">
                      <a16:colId xmlns:a16="http://schemas.microsoft.com/office/drawing/2014/main" val="2372617071"/>
                    </a:ext>
                  </a:extLst>
                </a:gridCol>
              </a:tblGrid>
              <a:tr h="412614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Frame (</a:t>
                      </a:r>
                      <a:r>
                        <a:rPr lang="zh-TW" altLang="en-US" dirty="0"/>
                        <a:t>黑跟白</a:t>
                      </a:r>
                      <a:r>
                        <a:rPr lang="en-US" altLang="zh-TW" dirty="0"/>
                        <a:t>array)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959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/>
                        <a:t>輪廓 </a:t>
                      </a:r>
                      <a:r>
                        <a:rPr lang="en-US" altLang="zh-TW" sz="1800" dirty="0"/>
                        <a:t>(3</a:t>
                      </a:r>
                      <a:r>
                        <a:rPr lang="zh-TW" altLang="en-US" sz="1800" dirty="0"/>
                        <a:t>維</a:t>
                      </a:r>
                      <a:r>
                        <a:rPr lang="en-US" altLang="zh-TW" sz="1800" dirty="0"/>
                        <a:t>)</a:t>
                      </a:r>
                      <a:r>
                        <a:rPr lang="zh-TW" altLang="en-US" sz="1800" dirty="0"/>
                        <a:t> </a:t>
                      </a:r>
                      <a:r>
                        <a:rPr lang="en-US" altLang="zh-TW" sz="1800" dirty="0"/>
                        <a:t>array [1][</a:t>
                      </a:r>
                      <a:r>
                        <a:rPr lang="zh-TW" altLang="en-US" sz="1800" dirty="0"/>
                        <a:t>輪廓組</a:t>
                      </a:r>
                      <a:r>
                        <a:rPr lang="en-US" altLang="zh-TW" sz="1800" dirty="0"/>
                        <a:t>][</a:t>
                      </a:r>
                      <a:r>
                        <a:rPr lang="zh-TW" altLang="en-US" sz="1800" dirty="0"/>
                        <a:t>座標</a:t>
                      </a:r>
                      <a:r>
                        <a:rPr lang="en-US" altLang="zh-TW" sz="1800" dirty="0"/>
                        <a:t>]</a:t>
                      </a:r>
                      <a:endParaRPr lang="zh-TW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6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程式碼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cv2.findContours(</a:t>
                      </a:r>
                      <a:r>
                        <a:rPr lang="en-US" altLang="zh-TW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thresholded</a:t>
                      </a: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cv2.RETR_EXTERNAL, cv2.CHAIN_APPROX_SIMPLE)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274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方式</a:t>
                      </a:r>
                      <a:r>
                        <a:rPr lang="en-US" altLang="zh-TW" dirty="0"/>
                        <a:t>:</a:t>
                      </a:r>
                      <a:r>
                        <a:rPr lang="en-US" altLang="zh-TW" dirty="0" err="1"/>
                        <a:t>approx</a:t>
                      </a:r>
                      <a:r>
                        <a:rPr lang="zh-TW" altLang="en-US" dirty="0"/>
                        <a:t>點到點輪廓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147717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6686A7BD-F9E5-B57F-FBC2-89FC898B8729}"/>
              </a:ext>
            </a:extLst>
          </p:cNvPr>
          <p:cNvSpPr txBox="1"/>
          <p:nvPr/>
        </p:nvSpPr>
        <p:spPr>
          <a:xfrm>
            <a:off x="621383" y="3759382"/>
            <a:ext cx="4601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框出撲克牌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72DF261-E2AA-4C6F-AC84-356FD0C88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280906"/>
              </p:ext>
            </p:extLst>
          </p:nvPr>
        </p:nvGraphicFramePr>
        <p:xfrm>
          <a:off x="621383" y="4114800"/>
          <a:ext cx="958527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2636">
                  <a:extLst>
                    <a:ext uri="{9D8B030D-6E8A-4147-A177-3AD203B41FA5}">
                      <a16:colId xmlns:a16="http://schemas.microsoft.com/office/drawing/2014/main" val="3762263208"/>
                    </a:ext>
                  </a:extLst>
                </a:gridCol>
                <a:gridCol w="4792636">
                  <a:extLst>
                    <a:ext uri="{9D8B030D-6E8A-4147-A177-3AD203B41FA5}">
                      <a16:colId xmlns:a16="http://schemas.microsoft.com/office/drawing/2014/main" val="2372617071"/>
                    </a:ext>
                  </a:extLst>
                </a:gridCol>
              </a:tblGrid>
              <a:tr h="340773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輪廓</a:t>
                      </a:r>
                      <a:r>
                        <a:rPr lang="en-US" altLang="zh-TW" sz="1800" dirty="0"/>
                        <a:t>array [</a:t>
                      </a:r>
                      <a:r>
                        <a:rPr lang="zh-TW" altLang="en-US" sz="1800" dirty="0"/>
                        <a:t>輪廓組</a:t>
                      </a:r>
                      <a:r>
                        <a:rPr lang="en-US" altLang="zh-TW" sz="1800" dirty="0"/>
                        <a:t>][</a:t>
                      </a:r>
                      <a:r>
                        <a:rPr lang="zh-TW" altLang="en-US" sz="1800" dirty="0"/>
                        <a:t>座標</a:t>
                      </a:r>
                      <a:r>
                        <a:rPr lang="en-US" altLang="zh-TW" sz="1800" dirty="0"/>
                        <a:t>]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959509"/>
                  </a:ext>
                </a:extLst>
              </a:tr>
              <a:tr h="851932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面積</a:t>
                      </a:r>
                      <a:r>
                        <a:rPr lang="en-US" altLang="zh-TW" dirty="0"/>
                        <a:t>array[</a:t>
                      </a:r>
                      <a:r>
                        <a:rPr lang="zh-TW" altLang="en-US" dirty="0"/>
                        <a:t>輪廓組</a:t>
                      </a:r>
                      <a:r>
                        <a:rPr lang="en-US" altLang="zh-TW" dirty="0"/>
                        <a:t>][(float)</a:t>
                      </a:r>
                      <a:r>
                        <a:rPr lang="zh-TW" altLang="en-US" dirty="0"/>
                        <a:t>面積值</a:t>
                      </a:r>
                      <a:r>
                        <a:rPr lang="en-US" altLang="zh-TW" dirty="0"/>
                        <a:t>]</a:t>
                      </a:r>
                    </a:p>
                    <a:p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面積在 </a:t>
                      </a:r>
                      <a:r>
                        <a:rPr lang="en-US" altLang="zh-TW" dirty="0"/>
                        <a:t>[3000, 40000] </a:t>
                      </a:r>
                      <a:r>
                        <a:rPr lang="zh-TW" altLang="en-US" dirty="0"/>
                        <a:t>之間的輪廓被認為是可能的卡片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61442"/>
                  </a:ext>
                </a:extLst>
              </a:tr>
              <a:tr h="1363091">
                <a:tc>
                  <a:txBody>
                    <a:bodyPr/>
                    <a:lstStyle/>
                    <a:p>
                      <a:r>
                        <a:rPr lang="zh-TW" altLang="en-US" dirty="0"/>
                        <a:t>程式碼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1" dirty="0"/>
                        <a:t>cv2.boundingRect(</a:t>
                      </a:r>
                      <a:r>
                        <a:rPr lang="zh-TW" altLang="en-US" b="1" dirty="0"/>
                        <a:t>輪廓</a:t>
                      </a:r>
                      <a:r>
                        <a:rPr lang="en-US" altLang="zh-TW" b="1" dirty="0"/>
                        <a:t>array)</a:t>
                      </a:r>
                      <a:endParaRPr lang="en-US" altLang="zh-TW" dirty="0"/>
                    </a:p>
                    <a:p>
                      <a:r>
                        <a:rPr lang="zh-TW" altLang="en-US" dirty="0"/>
                        <a:t> 對輪廓計算其邊界框，返回 </a:t>
                      </a:r>
                      <a:r>
                        <a:rPr lang="en-US" altLang="zh-TW" dirty="0"/>
                        <a:t>(x, y, w, h)</a:t>
                      </a:r>
                    </a:p>
                    <a:p>
                      <a:r>
                        <a:rPr lang="en-US" altLang="zh-TW" b="1" dirty="0" err="1"/>
                        <a:t>aspect_ratio</a:t>
                      </a:r>
                      <a:r>
                        <a:rPr lang="en-US" altLang="zh-TW" b="1" dirty="0"/>
                        <a:t> </a:t>
                      </a:r>
                      <a:r>
                        <a:rPr lang="en-US" altLang="zh-TW" dirty="0"/>
                        <a:t>= w / h</a:t>
                      </a:r>
                    </a:p>
                    <a:p>
                      <a:r>
                        <a:rPr lang="zh-TW" altLang="en-US" dirty="0"/>
                        <a:t>  計算輪廓的邊界框長寬比。過濾不要的物件</a:t>
                      </a:r>
                      <a:endParaRPr lang="en-US" altLang="zh-TW" dirty="0"/>
                    </a:p>
                    <a:p>
                      <a:endParaRPr lang="en-US" alt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274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420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6DE70A-29B5-458B-B996-E8F6787D9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82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D9BC1E6-74E0-174D-DB2F-87072D50D087}"/>
              </a:ext>
            </a:extLst>
          </p:cNvPr>
          <p:cNvSpPr txBox="1"/>
          <p:nvPr/>
        </p:nvSpPr>
        <p:spPr>
          <a:xfrm>
            <a:off x="621383" y="1506022"/>
            <a:ext cx="243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框選出過濾撲克牌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9DC0B2D-19A9-4578-8521-A0084B5EC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176755"/>
              </p:ext>
            </p:extLst>
          </p:nvPr>
        </p:nvGraphicFramePr>
        <p:xfrm>
          <a:off x="772303" y="2042181"/>
          <a:ext cx="9088226" cy="1614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4113">
                  <a:extLst>
                    <a:ext uri="{9D8B030D-6E8A-4147-A177-3AD203B41FA5}">
                      <a16:colId xmlns:a16="http://schemas.microsoft.com/office/drawing/2014/main" val="3762263208"/>
                    </a:ext>
                  </a:extLst>
                </a:gridCol>
                <a:gridCol w="4544113">
                  <a:extLst>
                    <a:ext uri="{9D8B030D-6E8A-4147-A177-3AD203B41FA5}">
                      <a16:colId xmlns:a16="http://schemas.microsoft.com/office/drawing/2014/main" val="2372617071"/>
                    </a:ext>
                  </a:extLst>
                </a:gridCol>
              </a:tblGrid>
              <a:tr h="507017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contourArea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959509"/>
                  </a:ext>
                </a:extLst>
              </a:tr>
              <a:tr h="467642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篩選出的輪廓，綠色線條繪製在圖像上進行可視化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61442"/>
                  </a:ext>
                </a:extLst>
              </a:tr>
              <a:tr h="467642">
                <a:tc>
                  <a:txBody>
                    <a:bodyPr/>
                    <a:lstStyle/>
                    <a:p>
                      <a:r>
                        <a:rPr lang="zh-TW" altLang="en-US" dirty="0"/>
                        <a:t>程式碼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Cv2.drawContours(</a:t>
                      </a:r>
                      <a:r>
                        <a:rPr lang="zh-TW" altLang="en-US" dirty="0"/>
                        <a:t>分割過後的牌</a:t>
                      </a:r>
                      <a:r>
                        <a:rPr lang="en-US" altLang="zh-TW" dirty="0"/>
                        <a:t>,</a:t>
                      </a:r>
                      <a:r>
                        <a:rPr lang="zh-TW" altLang="en-US" dirty="0"/>
                        <a:t>顏色</a:t>
                      </a:r>
                      <a:r>
                        <a:rPr lang="en-US" altLang="zh-TW" dirty="0"/>
                        <a:t>,</a:t>
                      </a:r>
                      <a:r>
                        <a:rPr lang="zh-TW" altLang="en-US" dirty="0"/>
                        <a:t>粗度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27419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F37C57D-F401-4D13-A460-009DA08C6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19108"/>
              </p:ext>
            </p:extLst>
          </p:nvPr>
        </p:nvGraphicFramePr>
        <p:xfrm>
          <a:off x="772303" y="4727216"/>
          <a:ext cx="9088226" cy="1442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4113">
                  <a:extLst>
                    <a:ext uri="{9D8B030D-6E8A-4147-A177-3AD203B41FA5}">
                      <a16:colId xmlns:a16="http://schemas.microsoft.com/office/drawing/2014/main" val="3762263208"/>
                    </a:ext>
                  </a:extLst>
                </a:gridCol>
                <a:gridCol w="4544113">
                  <a:extLst>
                    <a:ext uri="{9D8B030D-6E8A-4147-A177-3AD203B41FA5}">
                      <a16:colId xmlns:a16="http://schemas.microsoft.com/office/drawing/2014/main" val="2372617071"/>
                    </a:ext>
                  </a:extLst>
                </a:gridCol>
              </a:tblGrid>
              <a:tr h="507017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特徵數據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959509"/>
                  </a:ext>
                </a:extLst>
              </a:tr>
              <a:tr h="467642">
                <a:tc>
                  <a:txBody>
                    <a:bodyPr/>
                    <a:lstStyle/>
                    <a:p>
                      <a:r>
                        <a:rPr lang="zh-TW" altLang="en-US" dirty="0"/>
                        <a:t>輸出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判別出來牌型名字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61442"/>
                  </a:ext>
                </a:extLst>
              </a:tr>
              <a:tr h="467642">
                <a:tc>
                  <a:txBody>
                    <a:bodyPr/>
                    <a:lstStyle/>
                    <a:p>
                      <a:r>
                        <a:rPr lang="zh-TW" altLang="en-US" dirty="0"/>
                        <a:t>程式碼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Cv2.putext(</a:t>
                      </a:r>
                      <a:r>
                        <a:rPr lang="zh-TW" altLang="en-US" dirty="0"/>
                        <a:t>牌型</a:t>
                      </a:r>
                      <a:r>
                        <a:rPr lang="en-US" altLang="zh-TW" dirty="0"/>
                        <a:t>,</a:t>
                      </a:r>
                      <a:r>
                        <a:rPr lang="zh-TW" altLang="en-US" dirty="0"/>
                        <a:t>位置</a:t>
                      </a:r>
                      <a:r>
                        <a:rPr lang="en-US" altLang="zh-TW" dirty="0"/>
                        <a:t>,</a:t>
                      </a:r>
                      <a:r>
                        <a:rPr lang="zh-TW" altLang="en-US" dirty="0"/>
                        <a:t>顏色</a:t>
                      </a:r>
                      <a:r>
                        <a:rPr lang="en-US" altLang="zh-TW" dirty="0"/>
                        <a:t>,</a:t>
                      </a:r>
                      <a:r>
                        <a:rPr lang="zh-TW" altLang="en-US" dirty="0"/>
                        <a:t>大小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274193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EA13CB85-1CAF-4D50-B35C-1F4712032288}"/>
              </a:ext>
            </a:extLst>
          </p:cNvPr>
          <p:cNvSpPr txBox="1"/>
          <p:nvPr/>
        </p:nvSpPr>
        <p:spPr>
          <a:xfrm>
            <a:off x="772303" y="4198272"/>
            <a:ext cx="2432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撲克牌命名</a:t>
            </a:r>
          </a:p>
        </p:txBody>
      </p:sp>
    </p:spTree>
    <p:extLst>
      <p:ext uri="{BB962C8B-B14F-4D97-AF65-F5344CB8AC3E}">
        <p14:creationId xmlns:p14="http://schemas.microsoft.com/office/powerpoint/2010/main" val="2225649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2353</TotalTime>
  <Words>1075</Words>
  <Application>Microsoft Office PowerPoint</Application>
  <PresentationFormat>Widescreen</PresentationFormat>
  <Paragraphs>226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佈景主題</vt:lpstr>
      <vt:lpstr>嵌入式影像處理</vt:lpstr>
      <vt:lpstr>規格</vt:lpstr>
      <vt:lpstr>PowerPoint Presentation</vt:lpstr>
      <vt:lpstr>流程圖</vt:lpstr>
      <vt:lpstr>PowerPoint Presentation</vt:lpstr>
      <vt:lpstr>Use Case</vt:lpstr>
      <vt:lpstr>API</vt:lpstr>
      <vt:lpstr>API</vt:lpstr>
      <vt:lpstr>API</vt:lpstr>
      <vt:lpstr>API</vt:lpstr>
      <vt:lpstr>API</vt:lpstr>
      <vt:lpstr>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A3750</dc:creator>
  <cp:lastModifiedBy>Kenny Gun</cp:lastModifiedBy>
  <cp:revision>37</cp:revision>
  <dcterms:created xsi:type="dcterms:W3CDTF">2024-11-28T09:52:45Z</dcterms:created>
  <dcterms:modified xsi:type="dcterms:W3CDTF">2024-12-23T10:35:10Z</dcterms:modified>
</cp:coreProperties>
</file>