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BDB84-27AB-68CE-27DD-C58F9124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A415D-CE07-8841-660D-9589F01AA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FE514-8102-0A3F-74BE-36E18EA4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F903B-12E1-7BA1-05F9-502456E2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2E9B3-2B39-9035-C218-69A84E7D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38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66F09-ED94-B14C-A9BC-A8CB714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1835FF-4FE0-F763-87FF-88AB47DE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03E88-C4CC-2C3E-FE35-6749278F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BB88B-0B55-BBE3-E827-24E119AF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2B19D-DC5A-B4ED-7437-52394C2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55ED8-9082-BD20-1FDA-B5F36A43A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EC4BA8-B798-C3B9-BF8A-F8D2AFEFF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2E299-4B96-4478-E1E9-67387BC1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B42A6-22DB-4291-75C7-E87A8CD4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E46B1C-C8A9-0CD3-5390-7D672096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7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526F-5908-35FA-0B5E-EF8C1E14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AA893-211A-FBC3-2A76-FE1C8CC4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CB2A5-0814-4D79-9925-903CC5BC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DB9C2-9631-8BC5-D66E-DD27D3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297E0-B947-8970-3D1D-B6A7E99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378FB-0250-F470-755F-2ACD1C12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F1933-3002-A9C4-9D54-AA25503B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7695B-A510-5EAC-4821-C1554BCC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6C9E9F-9B12-60BE-0C67-7CDD75F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5DAEE-4802-FC0B-6A7D-656E0734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785C6-CAB7-AFEF-DAFF-292434F3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5F959-807A-E5D6-D441-E7840094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25E6D7-A322-7A8F-F8A0-F0243C51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FBC2A-2E38-3CA5-FC16-9DAD29D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00B987-BDC9-A74C-4300-B7EE4FE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02C08E-5DAB-4DAD-4B96-B2677BB4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9C098-729A-8AFF-16C5-9961FB51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0BCBC4-A653-1B4A-C595-27B68BEA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673657-BFF2-B13E-DB6A-D8E1611D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B17054-6015-5FF9-C8ED-812B20ECB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A0A569-7490-8167-BE94-8D8EA1C0F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EDC4A-D7A4-9CFD-4D5A-32651DF5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DB9389-71C9-ED11-58BC-6A4504F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E5DD4E-9038-795B-8D27-895786CE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1C373-6275-6C1E-3265-CF18EDC4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A69C6D-832B-9EE3-DA22-1CDF665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42D572-49CA-DACD-2A00-44A2CE8F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5A6136-1959-4453-F88E-C4C3FD09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1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ED59CC-A179-D955-0570-A01149E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D2E55-7BDF-F14A-FAA0-B24FB6D4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CBD6DE-D27C-ADA5-6BBB-12153ABC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43621-75DF-4F18-DD56-E30BC3B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57515-0AFD-4ACC-375B-19A47BC9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EF93B4-BB3D-0B46-3B50-C7F7ABEEB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9B272-EF5E-B1EC-1FBD-F69A9555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96402-4408-FD0D-056F-9A57B053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98C8B-EFE8-22B9-F9B3-AE78B8FA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47557-EBAD-A121-DB19-CB67DC69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0EFF04-5514-D566-82D1-74B27F004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FE3D49-A863-A9F7-0AD8-DB72A305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E90C2-C793-9BD6-0DDC-1E339756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EE198-436E-ECD3-84EA-68F7224C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DC4FB-9DAE-0C68-F41C-147492E6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750099-0E99-24FD-F3A8-05AEFBFC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0D6C16-EC70-9FC8-E815-084B899F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D7371-9377-5C76-719A-6A227DAE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749CE-61EB-4CCC-8A7C-8BB63C6169E2}" type="datetimeFigureOut">
              <a:rPr lang="zh-TW" altLang="en-US" smtClean="0"/>
              <a:t>2024/12/19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9B22-8F2F-10A9-5D08-4D0FCE60B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DBA7A-EA4C-E534-B74B-028E119E9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74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7FC6-52BD-4E56-BBF5-15BB21F2F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嵌入式影像處理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D3B88-9A4B-4BF0-915A-06928CA73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撲克牌分析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CD4C9C-D305-4C6C-B17A-7E35D3F92B3B}"/>
              </a:ext>
            </a:extLst>
          </p:cNvPr>
          <p:cNvSpPr txBox="1">
            <a:spLocks/>
          </p:cNvSpPr>
          <p:nvPr/>
        </p:nvSpPr>
        <p:spPr>
          <a:xfrm>
            <a:off x="1524000" y="45219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授課教授：陳朝烈老師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組員：曾鈺恩，朱泂樺，黃湟喜，吳永保</a:t>
            </a:r>
          </a:p>
        </p:txBody>
      </p:sp>
    </p:spTree>
    <p:extLst>
      <p:ext uri="{BB962C8B-B14F-4D97-AF65-F5344CB8AC3E}">
        <p14:creationId xmlns:p14="http://schemas.microsoft.com/office/powerpoint/2010/main" val="202221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408933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透視變換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46919"/>
              </p:ext>
            </p:extLst>
          </p:nvPr>
        </p:nvGraphicFramePr>
        <p:xfrm>
          <a:off x="838200" y="1836165"/>
          <a:ext cx="9088226" cy="142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抓到面積的撲克牌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計算頂點將撲克牌拉直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cv2.getPerspectiveTransform(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cv2.warpPerspective(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M, (width, height))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86A7BD-F9E5-B57F-FBC2-89FC898B8729}"/>
              </a:ext>
            </a:extLst>
          </p:cNvPr>
          <p:cNvSpPr txBox="1"/>
          <p:nvPr/>
        </p:nvSpPr>
        <p:spPr>
          <a:xfrm>
            <a:off x="621383" y="3688439"/>
            <a:ext cx="46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花色及數值比對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1C53495-D006-31E5-9DA1-24051AB9E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6666"/>
              </p:ext>
            </p:extLst>
          </p:nvPr>
        </p:nvGraphicFramePr>
        <p:xfrm>
          <a:off x="838200" y="4098412"/>
          <a:ext cx="9088226" cy="1442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拉直撲克牌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花色跟數值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cv2.resize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分辨率一致化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09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1047511" y="1506022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花色及</a:t>
            </a:r>
            <a:r>
              <a:rPr lang="zh-TW" altLang="en-US" sz="1800"/>
              <a:t>數值比對</a:t>
            </a:r>
            <a:endParaRPr lang="zh-TW" altLang="en-US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29554"/>
              </p:ext>
            </p:extLst>
          </p:nvPr>
        </p:nvGraphicFramePr>
        <p:xfrm>
          <a:off x="838200" y="2060020"/>
          <a:ext cx="9088226" cy="196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兩個圖像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對兩個圖像或陣列進行逐像素相減，並且確保結果在範圍內（避免負值變成非預期值）。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min_diff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(Cv2.absdiff(</a:t>
                      </a:r>
                      <a:r>
                        <a:rPr lang="zh-TW" alt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zh-TW" alt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endParaRPr lang="zh-TW" altLang="en-US" sz="1800" b="1" i="0" kern="1200" cap="all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 = 5000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min_diff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threshold -&gt;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取最小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num_result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9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0C69-E546-4D30-9806-1B7DD878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161-27E8-4B02-9C74-0F66E5D2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" y="1825625"/>
            <a:ext cx="5257800" cy="466725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en-US" altLang="zh-TW" dirty="0"/>
              <a:t>Use case: </a:t>
            </a:r>
            <a:r>
              <a:rPr lang="zh-TW" altLang="en-US" dirty="0"/>
              <a:t>輸入德州撲克影片，分類畫面上的影片有哪幾張卡，玩家是否有組合 </a:t>
            </a:r>
            <a:endParaRPr lang="en-US" altLang="zh-TW" dirty="0"/>
          </a:p>
          <a:p>
            <a:pPr lvl="1"/>
            <a:r>
              <a:rPr lang="en-US" altLang="zh-TW" dirty="0"/>
              <a:t>2</a:t>
            </a:r>
            <a:r>
              <a:rPr lang="zh-TW" altLang="en-US" dirty="0"/>
              <a:t>張卡</a:t>
            </a:r>
            <a:r>
              <a:rPr lang="en-US" altLang="zh-TW" dirty="0"/>
              <a:t>45</a:t>
            </a:r>
            <a:r>
              <a:rPr lang="zh-TW" altLang="en-US" dirty="0"/>
              <a:t>度重疊的各個花色</a:t>
            </a:r>
            <a:endParaRPr lang="en-US" altLang="zh-TW" dirty="0"/>
          </a:p>
          <a:p>
            <a:r>
              <a:rPr lang="zh-TW" altLang="en-US" dirty="0"/>
              <a:t>軟硬體規格：</a:t>
            </a:r>
            <a:endParaRPr lang="en-US" altLang="zh-TW" dirty="0"/>
          </a:p>
          <a:p>
            <a:pPr lvl="1"/>
            <a:r>
              <a:rPr lang="zh-TW" altLang="en-US" dirty="0"/>
              <a:t>軟體：</a:t>
            </a:r>
            <a:endParaRPr lang="en-US" altLang="zh-TW" dirty="0"/>
          </a:p>
          <a:p>
            <a:pPr lvl="2"/>
            <a:r>
              <a:rPr lang="en-US" altLang="zh-TW" dirty="0"/>
              <a:t>Python 3.4 </a:t>
            </a:r>
            <a:r>
              <a:rPr lang="zh-TW" altLang="en-US" dirty="0"/>
              <a:t>以上</a:t>
            </a:r>
            <a:endParaRPr lang="en-US" altLang="zh-TW" dirty="0"/>
          </a:p>
          <a:p>
            <a:pPr lvl="2"/>
            <a:r>
              <a:rPr lang="en-US" altLang="zh-TW" dirty="0"/>
              <a:t>OpenCV</a:t>
            </a:r>
            <a:r>
              <a:rPr lang="zh-TW" altLang="en-US" dirty="0"/>
              <a:t>套件</a:t>
            </a:r>
            <a:endParaRPr lang="en-US" altLang="zh-TW" dirty="0"/>
          </a:p>
          <a:p>
            <a:pPr lvl="1"/>
            <a:r>
              <a:rPr lang="zh-TW" altLang="en-US" dirty="0"/>
              <a:t>硬體：</a:t>
            </a:r>
            <a:endParaRPr lang="en-US" altLang="zh-TW" dirty="0"/>
          </a:p>
          <a:p>
            <a:pPr lvl="2"/>
            <a:r>
              <a:rPr lang="en-US" altLang="zh-TW" dirty="0"/>
              <a:t>CPU</a:t>
            </a:r>
            <a:r>
              <a:rPr lang="zh-TW" altLang="en-US" dirty="0"/>
              <a:t>運算能力 </a:t>
            </a:r>
            <a:r>
              <a:rPr lang="en-US" altLang="zh-TW" dirty="0"/>
              <a:t>(</a:t>
            </a:r>
            <a:r>
              <a:rPr lang="zh-TW" altLang="en-US" dirty="0"/>
              <a:t>不需要使用</a:t>
            </a:r>
            <a:r>
              <a:rPr lang="en-US" altLang="zh-TW" dirty="0"/>
              <a:t>GPU</a:t>
            </a:r>
            <a:r>
              <a:rPr lang="zh-TW" altLang="en-US" dirty="0"/>
              <a:t>運算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樹梅派</a:t>
            </a:r>
            <a:r>
              <a:rPr lang="en-US" altLang="zh-TW" dirty="0"/>
              <a:t>3b</a:t>
            </a:r>
          </a:p>
          <a:p>
            <a:pPr lvl="2"/>
            <a:r>
              <a:rPr lang="zh-TW" altLang="en-US" dirty="0"/>
              <a:t>攝影機 </a:t>
            </a:r>
            <a:r>
              <a:rPr lang="en-US" altLang="zh-TW" dirty="0"/>
              <a:t>(</a:t>
            </a:r>
            <a:r>
              <a:rPr lang="zh-TW" altLang="en-US" dirty="0"/>
              <a:t>或影片檔</a:t>
            </a:r>
            <a:r>
              <a:rPr lang="en-US" altLang="zh-TW" dirty="0"/>
              <a:t>)</a:t>
            </a:r>
          </a:p>
          <a:p>
            <a:pPr lvl="3"/>
            <a:r>
              <a:rPr lang="en-US" altLang="zh-TW" dirty="0"/>
              <a:t>30FPS/720p</a:t>
            </a:r>
          </a:p>
          <a:p>
            <a:pPr lvl="3"/>
            <a:r>
              <a:rPr lang="en-US" altLang="zh-TW" dirty="0"/>
              <a:t>FOV</a:t>
            </a:r>
            <a:r>
              <a:rPr lang="zh-TW" altLang="en-US" dirty="0"/>
              <a:t> 約 </a:t>
            </a:r>
            <a:r>
              <a:rPr lang="en-US" altLang="zh-TW" dirty="0"/>
              <a:t>50</a:t>
            </a:r>
            <a:r>
              <a:rPr lang="zh-TW" altLang="en-US" dirty="0"/>
              <a:t>度</a:t>
            </a:r>
            <a:endParaRPr lang="en-US" altLang="zh-TW" dirty="0"/>
          </a:p>
          <a:p>
            <a:pPr lvl="3"/>
            <a:r>
              <a:rPr lang="zh-TW" altLang="en-US" dirty="0"/>
              <a:t>擺設高度約</a:t>
            </a:r>
            <a:r>
              <a:rPr lang="en-US" altLang="zh-TW" dirty="0"/>
              <a:t>95</a:t>
            </a:r>
            <a:r>
              <a:rPr lang="zh-TW" altLang="en-US" dirty="0"/>
              <a:t>公分 </a:t>
            </a:r>
            <a:endParaRPr lang="en-US" altLang="zh-TW" dirty="0"/>
          </a:p>
          <a:p>
            <a:pPr lvl="2"/>
            <a:r>
              <a:rPr lang="zh-TW" altLang="en-US" dirty="0"/>
              <a:t>桌面布色為長方形深綠色或深藍色，可</a:t>
            </a:r>
            <a:r>
              <a:rPr lang="en-US" altLang="zh-TW" dirty="0"/>
              <a:t>3</a:t>
            </a:r>
            <a:r>
              <a:rPr lang="zh-TW" altLang="en-US" dirty="0"/>
              <a:t>人玩的空間</a:t>
            </a:r>
            <a:r>
              <a:rPr lang="en-US" altLang="zh-TW" dirty="0"/>
              <a:t>&amp;</a:t>
            </a:r>
            <a:r>
              <a:rPr lang="zh-TW" altLang="en-US" dirty="0"/>
              <a:t>大小 </a:t>
            </a:r>
            <a:r>
              <a:rPr lang="en-US" altLang="zh-TW" dirty="0"/>
              <a:t>(</a:t>
            </a:r>
            <a:r>
              <a:rPr lang="zh-TW" altLang="en-US" dirty="0"/>
              <a:t>照攝直徑約</a:t>
            </a:r>
            <a:r>
              <a:rPr lang="en-US" altLang="zh-TW" dirty="0"/>
              <a:t>100cm)</a:t>
            </a:r>
          </a:p>
          <a:p>
            <a:pPr lvl="3"/>
            <a:endParaRPr lang="en-US" altLang="zh-TW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194D7-8D65-4F41-8E1D-2611039D0CB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4538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效能</a:t>
            </a:r>
            <a:endParaRPr lang="en-US" altLang="zh-TW" dirty="0"/>
          </a:p>
          <a:p>
            <a:pPr lvl="1"/>
            <a:r>
              <a:rPr lang="en-US" altLang="zh-TW" dirty="0"/>
              <a:t>FPS:</a:t>
            </a:r>
            <a:r>
              <a:rPr lang="zh-TW" altLang="en-US" dirty="0"/>
              <a:t> 目標達到</a:t>
            </a:r>
            <a:r>
              <a:rPr lang="en-US" altLang="zh-TW" dirty="0"/>
              <a:t>15FPS</a:t>
            </a:r>
          </a:p>
          <a:p>
            <a:r>
              <a:rPr lang="zh-TW" altLang="en-US" dirty="0"/>
              <a:t>限制</a:t>
            </a:r>
            <a:endParaRPr lang="en-US" altLang="zh-TW" dirty="0"/>
          </a:p>
          <a:p>
            <a:pPr lvl="1"/>
            <a:r>
              <a:rPr lang="zh-TW" altLang="en-US" dirty="0"/>
              <a:t>桌上畫面，非第一視角</a:t>
            </a:r>
            <a:endParaRPr lang="en-US" altLang="zh-TW" dirty="0"/>
          </a:p>
          <a:p>
            <a:pPr lvl="1"/>
            <a:r>
              <a:rPr lang="zh-TW" altLang="en-US" dirty="0"/>
              <a:t>著光相對均勻，桌面乾淨</a:t>
            </a:r>
            <a:endParaRPr lang="en-US" altLang="zh-TW" dirty="0"/>
          </a:p>
          <a:p>
            <a:pPr lvl="1"/>
            <a:r>
              <a:rPr lang="zh-TW" altLang="en-US" dirty="0"/>
              <a:t>撲克牌種類為邊角使用標準牌型</a:t>
            </a:r>
            <a:endParaRPr lang="en-US" altLang="zh-TW" dirty="0"/>
          </a:p>
          <a:p>
            <a:r>
              <a:rPr lang="zh-TW" altLang="en-US" dirty="0"/>
              <a:t>介面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endParaRPr lang="en-US" altLang="zh-TW" dirty="0"/>
          </a:p>
          <a:p>
            <a:pPr lvl="2"/>
            <a:r>
              <a:rPr lang="zh-TW" altLang="en-US" dirty="0"/>
              <a:t>影片檔</a:t>
            </a:r>
            <a:r>
              <a:rPr lang="en-US" altLang="zh-TW" dirty="0"/>
              <a:t>(.</a:t>
            </a:r>
            <a:r>
              <a:rPr lang="en-US" altLang="zh-TW" dirty="0" err="1"/>
              <a:t>mkv</a:t>
            </a:r>
            <a:r>
              <a:rPr lang="zh-TW" altLang="en-US" dirty="0"/>
              <a:t>或</a:t>
            </a:r>
            <a:r>
              <a:rPr lang="en-US" altLang="zh-TW" dirty="0"/>
              <a:t>.mp4)</a:t>
            </a:r>
          </a:p>
          <a:p>
            <a:pPr lvl="2"/>
            <a:r>
              <a:rPr lang="en-US" altLang="zh-TW" dirty="0"/>
              <a:t>USB</a:t>
            </a:r>
            <a:r>
              <a:rPr lang="zh-TW" altLang="en-US" dirty="0"/>
              <a:t>攝影機傳輸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endParaRPr lang="en-US" altLang="zh-TW" dirty="0"/>
          </a:p>
          <a:p>
            <a:pPr lvl="2"/>
            <a:r>
              <a:rPr lang="en-US" altLang="zh-TW" dirty="0"/>
              <a:t>OS</a:t>
            </a:r>
            <a:r>
              <a:rPr lang="zh-TW" altLang="en-US" dirty="0"/>
              <a:t>裡的</a:t>
            </a:r>
            <a:r>
              <a:rPr lang="en-US" altLang="zh-TW" dirty="0" err="1"/>
              <a:t>Videostream</a:t>
            </a:r>
            <a:r>
              <a:rPr lang="zh-TW" altLang="en-US" dirty="0"/>
              <a:t>畫面</a:t>
            </a:r>
            <a:r>
              <a:rPr lang="en-US" altLang="zh-TW" dirty="0"/>
              <a:t>(720p</a:t>
            </a:r>
            <a:r>
              <a:rPr lang="zh-TW" altLang="en-US" dirty="0"/>
              <a:t>視窗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245DF4C-BCD4-A0FA-3592-0E48FF535522}"/>
              </a:ext>
            </a:extLst>
          </p:cNvPr>
          <p:cNvSpPr/>
          <p:nvPr/>
        </p:nvSpPr>
        <p:spPr>
          <a:xfrm>
            <a:off x="4911305" y="961043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videoinput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694B0E5-7415-3153-654B-5332CEDEA413}"/>
              </a:ext>
            </a:extLst>
          </p:cNvPr>
          <p:cNvSpPr/>
          <p:nvPr/>
        </p:nvSpPr>
        <p:spPr>
          <a:xfrm>
            <a:off x="1600713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找輪廓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8E51AFF-1B0B-87F9-39D6-C254F1D34CE0}"/>
              </a:ext>
            </a:extLst>
          </p:cNvPr>
          <p:cNvSpPr/>
          <p:nvPr/>
        </p:nvSpPr>
        <p:spPr>
          <a:xfrm>
            <a:off x="183639" y="2904226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09BFBB7F-A0F1-31E7-6A01-5E698B9564A1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rot="5400000">
            <a:off x="2532251" y="-233953"/>
            <a:ext cx="1304828" cy="4971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77319356-B368-439B-5E47-8DD26B0EEEE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3362721" y="596515"/>
            <a:ext cx="1304827" cy="3310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4D52C46F-BFBC-826F-A8E0-5AE365F4645B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365663" y="3875816"/>
            <a:ext cx="6664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F85935B-C755-1676-9CDE-BA1E8AB1E686}"/>
              </a:ext>
            </a:extLst>
          </p:cNvPr>
          <p:cNvSpPr/>
          <p:nvPr/>
        </p:nvSpPr>
        <p:spPr>
          <a:xfrm>
            <a:off x="192999" y="4209053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1E38EB2-8779-99C5-4D2C-24DF00A55C8E}"/>
              </a:ext>
            </a:extLst>
          </p:cNvPr>
          <p:cNvCxnSpPr>
            <a:cxnSpLocks/>
            <a:stCxn id="25" idx="2"/>
            <a:endCxn id="55" idx="0"/>
          </p:cNvCxnSpPr>
          <p:nvPr/>
        </p:nvCxnSpPr>
        <p:spPr>
          <a:xfrm rot="5400000">
            <a:off x="1924045" y="3773261"/>
            <a:ext cx="666474" cy="205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BDB4BA32-A278-15BC-9142-228DFB3C99BE}"/>
              </a:ext>
            </a:extLst>
          </p:cNvPr>
          <p:cNvSpPr/>
          <p:nvPr/>
        </p:nvSpPr>
        <p:spPr>
          <a:xfrm>
            <a:off x="1395600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分割撲克牌</a:t>
            </a:r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16A10E71-7375-D580-641E-BE03E3E25A6E}"/>
              </a:ext>
            </a:extLst>
          </p:cNvPr>
          <p:cNvCxnSpPr>
            <a:cxnSpLocks/>
            <a:stCxn id="25" idx="2"/>
            <a:endCxn id="59" idx="0"/>
          </p:cNvCxnSpPr>
          <p:nvPr/>
        </p:nvCxnSpPr>
        <p:spPr>
          <a:xfrm rot="16200000" flipH="1">
            <a:off x="2857070" y="3045348"/>
            <a:ext cx="666474" cy="166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4B8F24C0-F8B3-AE4C-F6DA-9EE2B15E2CF8}"/>
              </a:ext>
            </a:extLst>
          </p:cNvPr>
          <p:cNvSpPr/>
          <p:nvPr/>
        </p:nvSpPr>
        <p:spPr>
          <a:xfrm>
            <a:off x="3261651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分割花色及數字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E5F004B0-CD96-4CC7-0CA4-780F0BAC9DD1}"/>
              </a:ext>
            </a:extLst>
          </p:cNvPr>
          <p:cNvCxnSpPr>
            <a:cxnSpLocks/>
            <a:stCxn id="13" idx="2"/>
            <a:endCxn id="65" idx="0"/>
          </p:cNvCxnSpPr>
          <p:nvPr/>
        </p:nvCxnSpPr>
        <p:spPr>
          <a:xfrm rot="16200000" flipH="1">
            <a:off x="5983366" y="1286461"/>
            <a:ext cx="1304827" cy="1930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20A395B-44A0-81CE-C955-0EA59804BC37}"/>
              </a:ext>
            </a:extLst>
          </p:cNvPr>
          <p:cNvSpPr/>
          <p:nvPr/>
        </p:nvSpPr>
        <p:spPr>
          <a:xfrm>
            <a:off x="6842004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花色及數值比對</a:t>
            </a: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867152F-DA74-2B78-B113-2E38ACB4A80C}"/>
              </a:ext>
            </a:extLst>
          </p:cNvPr>
          <p:cNvSpPr/>
          <p:nvPr/>
        </p:nvSpPr>
        <p:spPr>
          <a:xfrm>
            <a:off x="6842005" y="411383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跟對照</a:t>
            </a:r>
            <a:r>
              <a:rPr lang="en-US" altLang="zh-TW" dirty="0"/>
              <a:t>array</a:t>
            </a:r>
            <a:r>
              <a:rPr lang="zh-TW" altLang="en-US" dirty="0"/>
              <a:t>相減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F1DCBBA0-B142-DBB5-2537-618405550861}"/>
              </a:ext>
            </a:extLst>
          </p:cNvPr>
          <p:cNvCxnSpPr>
            <a:cxnSpLocks/>
            <a:stCxn id="65" idx="2"/>
            <a:endCxn id="85" idx="0"/>
          </p:cNvCxnSpPr>
          <p:nvPr/>
        </p:nvCxnSpPr>
        <p:spPr>
          <a:xfrm rot="16200000" flipH="1">
            <a:off x="7315502" y="3828206"/>
            <a:ext cx="5712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CF2AD43C-4772-2BAD-B080-854F3F137C3F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7268529" y="5084789"/>
            <a:ext cx="6652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09C37B7-D5C0-DB3B-9694-B5F5992B59DB}"/>
              </a:ext>
            </a:extLst>
          </p:cNvPr>
          <p:cNvSpPr/>
          <p:nvPr/>
        </p:nvSpPr>
        <p:spPr>
          <a:xfrm>
            <a:off x="6842005" y="5417391"/>
            <a:ext cx="1644770" cy="102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取得新</a:t>
            </a:r>
            <a:r>
              <a:rPr lang="en-US" altLang="zh-TW" dirty="0"/>
              <a:t>array</a:t>
            </a:r>
            <a:r>
              <a:rPr lang="zh-TW" altLang="en-US" dirty="0"/>
              <a:t>數值做絕對值並相加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誤差值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EAC8E76F-F4A4-DB8C-A611-2030D8F7F1D7}"/>
              </a:ext>
            </a:extLst>
          </p:cNvPr>
          <p:cNvSpPr/>
          <p:nvPr/>
        </p:nvSpPr>
        <p:spPr>
          <a:xfrm>
            <a:off x="8716805" y="411383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誤差值比對</a:t>
            </a:r>
            <a:endParaRPr lang="en-US" altLang="zh-TW" dirty="0"/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FE1BEF51-5F36-B9CC-28CF-B4EDC98D9C11}"/>
              </a:ext>
            </a:extLst>
          </p:cNvPr>
          <p:cNvSpPr/>
          <p:nvPr/>
        </p:nvSpPr>
        <p:spPr>
          <a:xfrm>
            <a:off x="8626238" y="5258601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是否過筏值</a:t>
            </a: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A55809B7-0009-23BA-4154-66DB8978725F}"/>
              </a:ext>
            </a:extLst>
          </p:cNvPr>
          <p:cNvSpPr/>
          <p:nvPr/>
        </p:nvSpPr>
        <p:spPr>
          <a:xfrm>
            <a:off x="9777859" y="5258600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</a:t>
            </a:r>
            <a:r>
              <a:rPr lang="en-US" altLang="zh-TW" dirty="0"/>
              <a:t>min</a:t>
            </a:r>
            <a:endParaRPr lang="zh-TW" altLang="en-US" dirty="0"/>
          </a:p>
        </p:txBody>
      </p: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53595035-B5FC-DD42-393A-2C99B8367125}"/>
              </a:ext>
            </a:extLst>
          </p:cNvPr>
          <p:cNvCxnSpPr>
            <a:cxnSpLocks/>
            <a:stCxn id="65" idx="2"/>
            <a:endCxn id="107" idx="0"/>
          </p:cNvCxnSpPr>
          <p:nvPr/>
        </p:nvCxnSpPr>
        <p:spPr>
          <a:xfrm rot="16200000" flipH="1">
            <a:off x="8252903" y="2890805"/>
            <a:ext cx="571252" cy="1874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7EF6D869-130D-8162-DFCC-F8B3DF4687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6728" y="4601389"/>
            <a:ext cx="506413" cy="80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B467ED08-7958-A013-99F3-CBB3761DFEED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 rot="5400000">
            <a:off x="9050917" y="4833588"/>
            <a:ext cx="506414" cy="343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55592424-4D75-1106-A992-29FC75E915D6}"/>
              </a:ext>
            </a:extLst>
          </p:cNvPr>
          <p:cNvCxnSpPr>
            <a:cxnSpLocks/>
            <a:stCxn id="13" idx="2"/>
            <a:endCxn id="130" idx="0"/>
          </p:cNvCxnSpPr>
          <p:nvPr/>
        </p:nvCxnSpPr>
        <p:spPr>
          <a:xfrm rot="16200000" flipH="1">
            <a:off x="7854759" y="-584932"/>
            <a:ext cx="1289012" cy="5657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C94F4165-ADF8-ADEF-8878-147AD43F7819}"/>
              </a:ext>
            </a:extLst>
          </p:cNvPr>
          <p:cNvSpPr/>
          <p:nvPr/>
        </p:nvSpPr>
        <p:spPr>
          <a:xfrm>
            <a:off x="10568976" y="2888410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得出花色及數值</a:t>
            </a:r>
          </a:p>
        </p:txBody>
      </p:sp>
      <p:sp>
        <p:nvSpPr>
          <p:cNvPr id="39" name="矩形: 圓角 58">
            <a:extLst>
              <a:ext uri="{FF2B5EF4-FFF2-40B4-BE49-F238E27FC236}">
                <a16:creationId xmlns:a16="http://schemas.microsoft.com/office/drawing/2014/main" id="{25F6CA80-320B-4B77-89F0-355DB7047A10}"/>
              </a:ext>
            </a:extLst>
          </p:cNvPr>
          <p:cNvSpPr/>
          <p:nvPr/>
        </p:nvSpPr>
        <p:spPr>
          <a:xfrm>
            <a:off x="1780796" y="5203472"/>
            <a:ext cx="744191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判斷面積</a:t>
            </a:r>
          </a:p>
        </p:txBody>
      </p:sp>
      <p:sp>
        <p:nvSpPr>
          <p:cNvPr id="41" name="矩形: 圓角 58">
            <a:extLst>
              <a:ext uri="{FF2B5EF4-FFF2-40B4-BE49-F238E27FC236}">
                <a16:creationId xmlns:a16="http://schemas.microsoft.com/office/drawing/2014/main" id="{DEA39E87-3BC8-4245-8A7D-B7C56A09225A}"/>
              </a:ext>
            </a:extLst>
          </p:cNvPr>
          <p:cNvSpPr/>
          <p:nvPr/>
        </p:nvSpPr>
        <p:spPr>
          <a:xfrm>
            <a:off x="3468733" y="519470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取輪廓邊角</a:t>
            </a:r>
          </a:p>
        </p:txBody>
      </p:sp>
      <p:cxnSp>
        <p:nvCxnSpPr>
          <p:cNvPr id="43" name="接點: 肘形 51">
            <a:extLst>
              <a:ext uri="{FF2B5EF4-FFF2-40B4-BE49-F238E27FC236}">
                <a16:creationId xmlns:a16="http://schemas.microsoft.com/office/drawing/2014/main" id="{EFFDCDC2-4628-4659-9EA7-A29AC1506AD7}"/>
              </a:ext>
            </a:extLst>
          </p:cNvPr>
          <p:cNvCxnSpPr>
            <a:cxnSpLocks/>
            <a:stCxn id="55" idx="2"/>
            <a:endCxn id="39" idx="0"/>
          </p:cNvCxnSpPr>
          <p:nvPr/>
        </p:nvCxnSpPr>
        <p:spPr>
          <a:xfrm rot="5400000">
            <a:off x="1975778" y="5024524"/>
            <a:ext cx="356063" cy="1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5">
            <a:extLst>
              <a:ext uri="{FF2B5EF4-FFF2-40B4-BE49-F238E27FC236}">
                <a16:creationId xmlns:a16="http://schemas.microsoft.com/office/drawing/2014/main" id="{6461530F-4C1A-442A-ACC0-B77AB827CE06}"/>
              </a:ext>
            </a:extLst>
          </p:cNvPr>
          <p:cNvCxnSpPr>
            <a:cxnSpLocks/>
            <a:stCxn id="59" idx="2"/>
            <a:endCxn id="41" idx="0"/>
          </p:cNvCxnSpPr>
          <p:nvPr/>
        </p:nvCxnSpPr>
        <p:spPr>
          <a:xfrm rot="16200000" flipH="1">
            <a:off x="3950671" y="4917514"/>
            <a:ext cx="347293" cy="207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8">
            <a:extLst>
              <a:ext uri="{FF2B5EF4-FFF2-40B4-BE49-F238E27FC236}">
                <a16:creationId xmlns:a16="http://schemas.microsoft.com/office/drawing/2014/main" id="{AD88F631-EEA9-42E8-92DA-123F78C6058C}"/>
              </a:ext>
            </a:extLst>
          </p:cNvPr>
          <p:cNvSpPr/>
          <p:nvPr/>
        </p:nvSpPr>
        <p:spPr>
          <a:xfrm>
            <a:off x="5101379" y="5194701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取邊角的區域</a:t>
            </a:r>
          </a:p>
        </p:txBody>
      </p:sp>
      <p:cxnSp>
        <p:nvCxnSpPr>
          <p:cNvPr id="61" name="接點: 肘形 55">
            <a:extLst>
              <a:ext uri="{FF2B5EF4-FFF2-40B4-BE49-F238E27FC236}">
                <a16:creationId xmlns:a16="http://schemas.microsoft.com/office/drawing/2014/main" id="{650CCF7D-A85D-4D8F-9720-E46DE51E2601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rot="16200000" flipH="1">
            <a:off x="4721926" y="4146259"/>
            <a:ext cx="347292" cy="1749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圓角 58">
            <a:extLst>
              <a:ext uri="{FF2B5EF4-FFF2-40B4-BE49-F238E27FC236}">
                <a16:creationId xmlns:a16="http://schemas.microsoft.com/office/drawing/2014/main" id="{F366FC31-DC55-49FF-97F6-C01E0E17DBB3}"/>
              </a:ext>
            </a:extLst>
          </p:cNvPr>
          <p:cNvSpPr/>
          <p:nvPr/>
        </p:nvSpPr>
        <p:spPr>
          <a:xfrm>
            <a:off x="5101378" y="6081623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透視變換</a:t>
            </a:r>
          </a:p>
        </p:txBody>
      </p:sp>
      <p:cxnSp>
        <p:nvCxnSpPr>
          <p:cNvPr id="67" name="接點: 肘形 90">
            <a:extLst>
              <a:ext uri="{FF2B5EF4-FFF2-40B4-BE49-F238E27FC236}">
                <a16:creationId xmlns:a16="http://schemas.microsoft.com/office/drawing/2014/main" id="{F2EC17C0-DBB9-4EF0-BEAF-9676DB02719F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5646085" y="5957339"/>
            <a:ext cx="2485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1">
            <a:extLst>
              <a:ext uri="{FF2B5EF4-FFF2-40B4-BE49-F238E27FC236}">
                <a16:creationId xmlns:a16="http://schemas.microsoft.com/office/drawing/2014/main" id="{39139F4F-9880-45E6-9EDC-4A4DE0F783DA}"/>
              </a:ext>
            </a:extLst>
          </p:cNvPr>
          <p:cNvSpPr/>
          <p:nvPr/>
        </p:nvSpPr>
        <p:spPr>
          <a:xfrm>
            <a:off x="191258" y="5203472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二值化</a:t>
            </a:r>
          </a:p>
        </p:txBody>
      </p:sp>
      <p:cxnSp>
        <p:nvCxnSpPr>
          <p:cNvPr id="50" name="接點: 肘形 37">
            <a:extLst>
              <a:ext uri="{FF2B5EF4-FFF2-40B4-BE49-F238E27FC236}">
                <a16:creationId xmlns:a16="http://schemas.microsoft.com/office/drawing/2014/main" id="{C8E3FD3B-6F1B-4DA5-A5AE-6B23CC5882EA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5400000">
            <a:off x="529357" y="5024570"/>
            <a:ext cx="356064" cy="1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E09FA32A-F490-49A2-8C70-C6E349D8A3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/>
              <a:t>Breakdown</a:t>
            </a:r>
            <a:endParaRPr lang="zh-TW" altLang="en-US" sz="4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7FFFF6-31D1-4450-827C-0C1FF668F4D1}"/>
              </a:ext>
            </a:extLst>
          </p:cNvPr>
          <p:cNvSpPr/>
          <p:nvPr/>
        </p:nvSpPr>
        <p:spPr>
          <a:xfrm>
            <a:off x="104775" y="1819275"/>
            <a:ext cx="1190577" cy="45339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1240C66-F3A1-44C1-94C4-B17ACD80C1FE}"/>
              </a:ext>
            </a:extLst>
          </p:cNvPr>
          <p:cNvSpPr/>
          <p:nvPr/>
        </p:nvSpPr>
        <p:spPr>
          <a:xfrm>
            <a:off x="1353622" y="3762375"/>
            <a:ext cx="2066226" cy="267868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47281EA-154D-4BD2-A45E-DEB0BFBC63CE}"/>
              </a:ext>
            </a:extLst>
          </p:cNvPr>
          <p:cNvSpPr/>
          <p:nvPr/>
        </p:nvSpPr>
        <p:spPr>
          <a:xfrm>
            <a:off x="3410088" y="3722118"/>
            <a:ext cx="3269452" cy="313588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153C01A-9C5F-4AB4-9C25-D8A8AA182F68}"/>
              </a:ext>
            </a:extLst>
          </p:cNvPr>
          <p:cNvSpPr/>
          <p:nvPr/>
        </p:nvSpPr>
        <p:spPr>
          <a:xfrm>
            <a:off x="6679540" y="2401649"/>
            <a:ext cx="1891252" cy="42182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20E0A6-9344-4DBA-BE27-73FC24A9EBB3}"/>
              </a:ext>
            </a:extLst>
          </p:cNvPr>
          <p:cNvSpPr/>
          <p:nvPr/>
        </p:nvSpPr>
        <p:spPr>
          <a:xfrm>
            <a:off x="10397517" y="2163522"/>
            <a:ext cx="1689707" cy="285615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3C1620-0032-47A8-AAB1-386CC99092D7}"/>
              </a:ext>
            </a:extLst>
          </p:cNvPr>
          <p:cNvSpPr/>
          <p:nvPr/>
        </p:nvSpPr>
        <p:spPr>
          <a:xfrm>
            <a:off x="8596225" y="3833413"/>
            <a:ext cx="2242153" cy="26076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CF521-07B5-45EE-8A5E-1A0B7AD82B2B}"/>
              </a:ext>
            </a:extLst>
          </p:cNvPr>
          <p:cNvSpPr txBox="1"/>
          <p:nvPr/>
        </p:nvSpPr>
        <p:spPr>
          <a:xfrm>
            <a:off x="-24317" y="-20219"/>
            <a:ext cx="2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黃色為工作區域</a:t>
            </a:r>
          </a:p>
        </p:txBody>
      </p:sp>
      <p:sp>
        <p:nvSpPr>
          <p:cNvPr id="77" name="矩形: 圓角 129">
            <a:extLst>
              <a:ext uri="{FF2B5EF4-FFF2-40B4-BE49-F238E27FC236}">
                <a16:creationId xmlns:a16="http://schemas.microsoft.com/office/drawing/2014/main" id="{EAF0C4B8-B5C9-4476-BE27-F9B148416FE4}"/>
              </a:ext>
            </a:extLst>
          </p:cNvPr>
          <p:cNvSpPr/>
          <p:nvPr/>
        </p:nvSpPr>
        <p:spPr>
          <a:xfrm>
            <a:off x="10578501" y="4086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VideoStream</a:t>
            </a:r>
            <a:r>
              <a:rPr lang="zh-TW" altLang="en-US" dirty="0"/>
              <a:t>畫框及算牌</a:t>
            </a:r>
          </a:p>
        </p:txBody>
      </p:sp>
      <p:cxnSp>
        <p:nvCxnSpPr>
          <p:cNvPr id="78" name="接點: 肘形 34">
            <a:extLst>
              <a:ext uri="{FF2B5EF4-FFF2-40B4-BE49-F238E27FC236}">
                <a16:creationId xmlns:a16="http://schemas.microsoft.com/office/drawing/2014/main" id="{A5F5ACFE-ACC9-4D87-B031-E18BE571870B}"/>
              </a:ext>
            </a:extLst>
          </p:cNvPr>
          <p:cNvCxnSpPr>
            <a:cxnSpLocks/>
            <a:stCxn id="130" idx="2"/>
            <a:endCxn id="77" idx="0"/>
          </p:cNvCxnSpPr>
          <p:nvPr/>
        </p:nvCxnSpPr>
        <p:spPr>
          <a:xfrm rot="16200000" flipH="1">
            <a:off x="11053133" y="3801732"/>
            <a:ext cx="559460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C2BF-360B-447D-9936-0DE7A329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3145"/>
            <a:ext cx="1837678" cy="886626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架構圖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C12CF8-4575-4C87-94E8-D0FA65CDC0E2}"/>
              </a:ext>
            </a:extLst>
          </p:cNvPr>
          <p:cNvSpPr/>
          <p:nvPr/>
        </p:nvSpPr>
        <p:spPr>
          <a:xfrm>
            <a:off x="220969" y="776277"/>
            <a:ext cx="4919217" cy="1095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85CFA1-F31E-4C68-FE8A-65A46EE587F0}"/>
              </a:ext>
            </a:extLst>
          </p:cNvPr>
          <p:cNvGrpSpPr/>
          <p:nvPr/>
        </p:nvGrpSpPr>
        <p:grpSpPr>
          <a:xfrm>
            <a:off x="2015251" y="1022867"/>
            <a:ext cx="1111188" cy="559289"/>
            <a:chOff x="2154687" y="1597275"/>
            <a:chExt cx="1111188" cy="55928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AB5C9A2-2042-41D0-B469-A1C191EF65E4}"/>
                </a:ext>
              </a:extLst>
            </p:cNvPr>
            <p:cNvSpPr/>
            <p:nvPr/>
          </p:nvSpPr>
          <p:spPr>
            <a:xfrm>
              <a:off x="2210540" y="1597275"/>
              <a:ext cx="999481" cy="55928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4A66357-7A39-4686-9EA9-CA1F8A827DEF}"/>
                </a:ext>
              </a:extLst>
            </p:cNvPr>
            <p:cNvSpPr txBox="1"/>
            <p:nvPr/>
          </p:nvSpPr>
          <p:spPr>
            <a:xfrm>
              <a:off x="2154687" y="1684708"/>
              <a:ext cx="11111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灰階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F72E754-D176-49A4-A3C9-BA092E6A7272}"/>
              </a:ext>
            </a:extLst>
          </p:cNvPr>
          <p:cNvSpPr/>
          <p:nvPr/>
        </p:nvSpPr>
        <p:spPr>
          <a:xfrm>
            <a:off x="3783268" y="1022867"/>
            <a:ext cx="999481" cy="55928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分割撲克牌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A45A52D-05ED-4EE1-98CE-901978663B2D}"/>
              </a:ext>
            </a:extLst>
          </p:cNvPr>
          <p:cNvSpPr txBox="1"/>
          <p:nvPr/>
        </p:nvSpPr>
        <p:spPr>
          <a:xfrm>
            <a:off x="3744428" y="1117846"/>
            <a:ext cx="11111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二值化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4F75F72-79C7-465A-B69D-55340201698F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126439" y="1294966"/>
            <a:ext cx="617989" cy="7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D6AF49E-B100-442E-A49F-5FBF7E2B6177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140186" y="1324079"/>
            <a:ext cx="1003146" cy="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E2D9BE7-0072-460D-9FF7-9EB3E414C74C}"/>
              </a:ext>
            </a:extLst>
          </p:cNvPr>
          <p:cNvSpPr/>
          <p:nvPr/>
        </p:nvSpPr>
        <p:spPr>
          <a:xfrm>
            <a:off x="6143332" y="115295"/>
            <a:ext cx="5680906" cy="2418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952A9F-A316-4878-8C75-7B6B9F0C0334}"/>
              </a:ext>
            </a:extLst>
          </p:cNvPr>
          <p:cNvGrpSpPr/>
          <p:nvPr/>
        </p:nvGrpSpPr>
        <p:grpSpPr>
          <a:xfrm>
            <a:off x="9974526" y="1207695"/>
            <a:ext cx="1246088" cy="591070"/>
            <a:chOff x="8399932" y="3391926"/>
            <a:chExt cx="1246088" cy="59107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794B778-D0A2-446C-9EA7-0F8E174EB6B7}"/>
                </a:ext>
              </a:extLst>
            </p:cNvPr>
            <p:cNvSpPr/>
            <p:nvPr/>
          </p:nvSpPr>
          <p:spPr>
            <a:xfrm>
              <a:off x="8420809" y="3391926"/>
              <a:ext cx="1204334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15EA0B8-6B05-4CF5-95B2-DBCB43C82D54}"/>
                </a:ext>
              </a:extLst>
            </p:cNvPr>
            <p:cNvSpPr txBox="1"/>
            <p:nvPr/>
          </p:nvSpPr>
          <p:spPr>
            <a:xfrm>
              <a:off x="8399932" y="3398221"/>
              <a:ext cx="124608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分割</a:t>
              </a:r>
              <a:endParaRPr lang="en-US" altLang="zh-TW" sz="1600" dirty="0"/>
            </a:p>
            <a:p>
              <a:pPr algn="ctr"/>
              <a:r>
                <a:rPr lang="zh-TW" altLang="en-US" sz="1600" dirty="0"/>
                <a:t>花色、數字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EB6672A-274E-6F46-8613-EC702759A117}"/>
              </a:ext>
            </a:extLst>
          </p:cNvPr>
          <p:cNvGrpSpPr/>
          <p:nvPr/>
        </p:nvGrpSpPr>
        <p:grpSpPr>
          <a:xfrm>
            <a:off x="8000407" y="256790"/>
            <a:ext cx="1007182" cy="497058"/>
            <a:chOff x="7963018" y="122226"/>
            <a:chExt cx="1090690" cy="582642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AEF5D24-F31F-4507-9F7B-BD4B09A07735}"/>
                </a:ext>
              </a:extLst>
            </p:cNvPr>
            <p:cNvSpPr/>
            <p:nvPr/>
          </p:nvSpPr>
          <p:spPr>
            <a:xfrm>
              <a:off x="7986240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B156F1B5-4C41-4E23-9C6C-2891DD69276E}"/>
                </a:ext>
              </a:extLst>
            </p:cNvPr>
            <p:cNvSpPr txBox="1"/>
            <p:nvPr/>
          </p:nvSpPr>
          <p:spPr>
            <a:xfrm>
              <a:off x="7963018" y="225227"/>
              <a:ext cx="10906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判斷面積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F0F9398-9DE1-0BE0-8B11-5B9B3DA49545}"/>
              </a:ext>
            </a:extLst>
          </p:cNvPr>
          <p:cNvSpPr/>
          <p:nvPr/>
        </p:nvSpPr>
        <p:spPr>
          <a:xfrm>
            <a:off x="367762" y="1014744"/>
            <a:ext cx="999481" cy="55928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5EC306-7399-2819-2C6A-A7E6C85F9852}"/>
              </a:ext>
            </a:extLst>
          </p:cNvPr>
          <p:cNvSpPr txBox="1"/>
          <p:nvPr/>
        </p:nvSpPr>
        <p:spPr>
          <a:xfrm>
            <a:off x="311909" y="1102177"/>
            <a:ext cx="11111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CAM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6078CE8-C3B8-C6F1-B22D-FE447EC4998A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423097" y="1286843"/>
            <a:ext cx="592154" cy="8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8D8547-8F31-8D37-97DD-40D5F05B7136}"/>
              </a:ext>
            </a:extLst>
          </p:cNvPr>
          <p:cNvSpPr txBox="1"/>
          <p:nvPr/>
        </p:nvSpPr>
        <p:spPr>
          <a:xfrm>
            <a:off x="945172" y="744933"/>
            <a:ext cx="1478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影像輸入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CF470CE-ABB7-F7F2-2C01-93CBD59F0D90}"/>
              </a:ext>
            </a:extLst>
          </p:cNvPr>
          <p:cNvSpPr txBox="1"/>
          <p:nvPr/>
        </p:nvSpPr>
        <p:spPr>
          <a:xfrm>
            <a:off x="5556265" y="4597672"/>
            <a:ext cx="1478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原影像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515F86-A25B-ED08-091E-0FB25C925A4D}"/>
              </a:ext>
            </a:extLst>
          </p:cNvPr>
          <p:cNvSpPr txBox="1"/>
          <p:nvPr/>
        </p:nvSpPr>
        <p:spPr>
          <a:xfrm>
            <a:off x="1855447" y="1850500"/>
            <a:ext cx="1478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前處理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117BE6C-9D73-FAFE-6A84-A95A243618BD}"/>
              </a:ext>
            </a:extLst>
          </p:cNvPr>
          <p:cNvSpPr txBox="1"/>
          <p:nvPr/>
        </p:nvSpPr>
        <p:spPr>
          <a:xfrm>
            <a:off x="6703120" y="315909"/>
            <a:ext cx="825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找輪廓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7C9C3310-5EA5-EC5D-4C05-0171EAA79DAD}"/>
              </a:ext>
            </a:extLst>
          </p:cNvPr>
          <p:cNvGrpSpPr/>
          <p:nvPr/>
        </p:nvGrpSpPr>
        <p:grpSpPr>
          <a:xfrm>
            <a:off x="8206867" y="1283936"/>
            <a:ext cx="1238973" cy="416855"/>
            <a:chOff x="7963016" y="122226"/>
            <a:chExt cx="1090690" cy="61694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FB1A0FD-2603-2B57-2D9C-E15C5605AD29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9CDF1AD-B1E3-9294-CAA4-BB37C8F5B5C5}"/>
                </a:ext>
              </a:extLst>
            </p:cNvPr>
            <p:cNvSpPr txBox="1"/>
            <p:nvPr/>
          </p:nvSpPr>
          <p:spPr>
            <a:xfrm>
              <a:off x="7963016" y="154392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取邊角區域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3A9FF710-5CA7-48AE-8BE5-F338CDF619E2}"/>
              </a:ext>
            </a:extLst>
          </p:cNvPr>
          <p:cNvGrpSpPr/>
          <p:nvPr/>
        </p:nvGrpSpPr>
        <p:grpSpPr>
          <a:xfrm>
            <a:off x="6819198" y="1233235"/>
            <a:ext cx="1090690" cy="582642"/>
            <a:chOff x="7963016" y="122226"/>
            <a:chExt cx="1090690" cy="58264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2436222-61C4-E4F5-880B-9244D18FC232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9279B5B-CFFC-911D-AC59-90DA5CA0B6B9}"/>
                </a:ext>
              </a:extLst>
            </p:cNvPr>
            <p:cNvSpPr txBox="1"/>
            <p:nvPr/>
          </p:nvSpPr>
          <p:spPr>
            <a:xfrm>
              <a:off x="7963016" y="225227"/>
              <a:ext cx="10906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透視變換</a:t>
              </a: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D21170D-30ED-0328-1675-7CCD3A0C3C3E}"/>
              </a:ext>
            </a:extLst>
          </p:cNvPr>
          <p:cNvGrpSpPr/>
          <p:nvPr/>
        </p:nvGrpSpPr>
        <p:grpSpPr>
          <a:xfrm>
            <a:off x="9765024" y="280914"/>
            <a:ext cx="1437779" cy="450632"/>
            <a:chOff x="7944489" y="108999"/>
            <a:chExt cx="1090690" cy="595869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51A34D8-2678-36F6-E5C9-F8024EA06AAC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1E74C336-96C5-E91A-263C-B601F09B13C3}"/>
                </a:ext>
              </a:extLst>
            </p:cNvPr>
            <p:cNvSpPr txBox="1"/>
            <p:nvPr/>
          </p:nvSpPr>
          <p:spPr>
            <a:xfrm>
              <a:off x="7944489" y="108999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取輪廓邊角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FEAC4902-3009-AE22-7C04-A06BFEDA3EE5}"/>
              </a:ext>
            </a:extLst>
          </p:cNvPr>
          <p:cNvSpPr/>
          <p:nvPr/>
        </p:nvSpPr>
        <p:spPr>
          <a:xfrm>
            <a:off x="584676" y="3561444"/>
            <a:ext cx="4919218" cy="281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6757F22-81DD-F208-771F-2B6749D26064}"/>
              </a:ext>
            </a:extLst>
          </p:cNvPr>
          <p:cNvSpPr/>
          <p:nvPr/>
        </p:nvSpPr>
        <p:spPr>
          <a:xfrm>
            <a:off x="1295602" y="3844992"/>
            <a:ext cx="1007182" cy="6661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5278458-1595-357E-00C8-3FE42CB7878B}"/>
              </a:ext>
            </a:extLst>
          </p:cNvPr>
          <p:cNvSpPr/>
          <p:nvPr/>
        </p:nvSpPr>
        <p:spPr>
          <a:xfrm>
            <a:off x="634683" y="5281044"/>
            <a:ext cx="1204334" cy="5826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EC9135F-C84C-69CA-4102-35BB08644653}"/>
              </a:ext>
            </a:extLst>
          </p:cNvPr>
          <p:cNvSpPr txBox="1"/>
          <p:nvPr/>
        </p:nvSpPr>
        <p:spPr>
          <a:xfrm>
            <a:off x="1248740" y="3864848"/>
            <a:ext cx="109069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跟對照組</a:t>
            </a:r>
            <a:r>
              <a:rPr lang="en-US" altLang="zh-TW" sz="1600" dirty="0"/>
              <a:t>array</a:t>
            </a:r>
            <a:r>
              <a:rPr lang="zh-TW" altLang="en-US" sz="1600" dirty="0"/>
              <a:t>相減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68AF2FC-864B-3162-A48F-6D191225B04D}"/>
              </a:ext>
            </a:extLst>
          </p:cNvPr>
          <p:cNvSpPr txBox="1"/>
          <p:nvPr/>
        </p:nvSpPr>
        <p:spPr>
          <a:xfrm>
            <a:off x="613806" y="5403088"/>
            <a:ext cx="12460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誤差值比對</a:t>
            </a:r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3E3BE07-07D7-9A86-A019-68B6E7297E0F}"/>
              </a:ext>
            </a:extLst>
          </p:cNvPr>
          <p:cNvGrpSpPr/>
          <p:nvPr/>
        </p:nvGrpSpPr>
        <p:grpSpPr>
          <a:xfrm>
            <a:off x="2949217" y="3759815"/>
            <a:ext cx="1441405" cy="838332"/>
            <a:chOff x="7986243" y="122226"/>
            <a:chExt cx="1007182" cy="582642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730C928-7DCA-6F25-B3C3-C7D5BE7F75DE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CA45DCB9-0372-3806-99F5-9596EDBE11E0}"/>
                </a:ext>
              </a:extLst>
            </p:cNvPr>
            <p:cNvSpPr txBox="1"/>
            <p:nvPr/>
          </p:nvSpPr>
          <p:spPr>
            <a:xfrm>
              <a:off x="8018988" y="152222"/>
              <a:ext cx="910144" cy="499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取得新</a:t>
              </a:r>
              <a:r>
                <a:rPr lang="en-US" altLang="zh-TW" sz="1600" dirty="0"/>
                <a:t>array</a:t>
              </a:r>
              <a:r>
                <a:rPr lang="zh-TW" altLang="en-US" sz="1600" dirty="0"/>
                <a:t>數值做絕對值並相加</a:t>
              </a:r>
            </a:p>
          </p:txBody>
        </p:sp>
      </p:grp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5E5AEE53-DACD-384E-DC55-972C8FFFE435}"/>
              </a:ext>
            </a:extLst>
          </p:cNvPr>
          <p:cNvCxnSpPr>
            <a:cxnSpLocks/>
            <a:stCxn id="78" idx="3"/>
            <a:endCxn id="84" idx="1"/>
          </p:cNvCxnSpPr>
          <p:nvPr/>
        </p:nvCxnSpPr>
        <p:spPr>
          <a:xfrm>
            <a:off x="2302784" y="4178045"/>
            <a:ext cx="646433" cy="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AD52F62-DBC2-798D-0235-119D1A03303B}"/>
              </a:ext>
            </a:extLst>
          </p:cNvPr>
          <p:cNvSpPr txBox="1"/>
          <p:nvPr/>
        </p:nvSpPr>
        <p:spPr>
          <a:xfrm>
            <a:off x="2231543" y="6376288"/>
            <a:ext cx="1478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花色及數值比對</a:t>
            </a:r>
          </a:p>
        </p:txBody>
      </p: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EC634956-5B55-0500-33E3-BFB20CB9618C}"/>
              </a:ext>
            </a:extLst>
          </p:cNvPr>
          <p:cNvCxnSpPr>
            <a:cxnSpLocks/>
            <a:stCxn id="27" idx="3"/>
            <a:endCxn id="77" idx="1"/>
          </p:cNvCxnSpPr>
          <p:nvPr/>
        </p:nvCxnSpPr>
        <p:spPr>
          <a:xfrm flipH="1">
            <a:off x="584676" y="1324792"/>
            <a:ext cx="11239562" cy="3644074"/>
          </a:xfrm>
          <a:prstGeom prst="bentConnector5">
            <a:avLst>
              <a:gd name="adj1" fmla="val -2034"/>
              <a:gd name="adj2" fmla="val 48678"/>
              <a:gd name="adj3" fmla="val 1020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A3249F0-E015-8185-CBC9-CABC22885F2C}"/>
              </a:ext>
            </a:extLst>
          </p:cNvPr>
          <p:cNvSpPr/>
          <p:nvPr/>
        </p:nvSpPr>
        <p:spPr>
          <a:xfrm>
            <a:off x="6943725" y="3932571"/>
            <a:ext cx="3216324" cy="207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接點: 肘形 147">
            <a:extLst>
              <a:ext uri="{FF2B5EF4-FFF2-40B4-BE49-F238E27FC236}">
                <a16:creationId xmlns:a16="http://schemas.microsoft.com/office/drawing/2014/main" id="{4220FED9-B9BB-19BC-BED9-C91949119724}"/>
              </a:ext>
            </a:extLst>
          </p:cNvPr>
          <p:cNvCxnSpPr>
            <a:stCxn id="84" idx="3"/>
            <a:endCxn id="79" idx="0"/>
          </p:cNvCxnSpPr>
          <p:nvPr/>
        </p:nvCxnSpPr>
        <p:spPr>
          <a:xfrm flipH="1">
            <a:off x="1236850" y="4178981"/>
            <a:ext cx="3153772" cy="1102063"/>
          </a:xfrm>
          <a:prstGeom prst="bentConnector4">
            <a:avLst>
              <a:gd name="adj1" fmla="val -7248"/>
              <a:gd name="adj2" fmla="val 690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5331E59-BA3E-9710-1AE3-66433FA0D362}"/>
              </a:ext>
            </a:extLst>
          </p:cNvPr>
          <p:cNvSpPr txBox="1"/>
          <p:nvPr/>
        </p:nvSpPr>
        <p:spPr>
          <a:xfrm>
            <a:off x="2231543" y="5394014"/>
            <a:ext cx="12892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是否過閥值</a:t>
            </a:r>
          </a:p>
        </p:txBody>
      </p: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28B98DFA-1FE0-BF83-95FE-8D9F24EB535A}"/>
              </a:ext>
            </a:extLst>
          </p:cNvPr>
          <p:cNvGrpSpPr/>
          <p:nvPr/>
        </p:nvGrpSpPr>
        <p:grpSpPr>
          <a:xfrm>
            <a:off x="3772210" y="5332278"/>
            <a:ext cx="1289290" cy="512792"/>
            <a:chOff x="2080021" y="5750001"/>
            <a:chExt cx="1289290" cy="530159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4ED21F3B-D76D-9FF1-744A-D7414912E9CA}"/>
                </a:ext>
              </a:extLst>
            </p:cNvPr>
            <p:cNvSpPr/>
            <p:nvPr/>
          </p:nvSpPr>
          <p:spPr>
            <a:xfrm>
              <a:off x="2112956" y="5750001"/>
              <a:ext cx="1246088" cy="53015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4ED0F9B4-E1BB-6AA9-AD7A-687D11ADE2B1}"/>
                </a:ext>
              </a:extLst>
            </p:cNvPr>
            <p:cNvSpPr txBox="1"/>
            <p:nvPr/>
          </p:nvSpPr>
          <p:spPr>
            <a:xfrm>
              <a:off x="2080021" y="5865099"/>
              <a:ext cx="1289290" cy="238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/>
                <a:t>取</a:t>
              </a:r>
              <a:r>
                <a:rPr lang="en-US" altLang="zh-TW" sz="1400" b="0" i="0" kern="1200" dirty="0" err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num_result</a:t>
              </a:r>
              <a:endParaRPr lang="zh-TW" altLang="en-US" sz="1400" dirty="0"/>
            </a:p>
          </p:txBody>
        </p:sp>
      </p:grp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837FFEC2-5A58-BC78-41D7-1E2C5EF33F82}"/>
              </a:ext>
            </a:extLst>
          </p:cNvPr>
          <p:cNvCxnSpPr>
            <a:stCxn id="82" idx="3"/>
            <a:endCxn id="154" idx="1"/>
          </p:cNvCxnSpPr>
          <p:nvPr/>
        </p:nvCxnSpPr>
        <p:spPr>
          <a:xfrm flipV="1">
            <a:off x="1859894" y="5563291"/>
            <a:ext cx="371649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流程圖: 決策 168">
            <a:extLst>
              <a:ext uri="{FF2B5EF4-FFF2-40B4-BE49-F238E27FC236}">
                <a16:creationId xmlns:a16="http://schemas.microsoft.com/office/drawing/2014/main" id="{AB36FA81-010B-60BA-A8A5-E426CDFC15A2}"/>
              </a:ext>
            </a:extLst>
          </p:cNvPr>
          <p:cNvSpPr/>
          <p:nvPr/>
        </p:nvSpPr>
        <p:spPr>
          <a:xfrm>
            <a:off x="2242228" y="5185903"/>
            <a:ext cx="1246088" cy="77292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69370231-223B-A32A-D8C4-915FD738D845}"/>
              </a:ext>
            </a:extLst>
          </p:cNvPr>
          <p:cNvCxnSpPr>
            <a:cxnSpLocks/>
            <a:stCxn id="169" idx="3"/>
            <a:endCxn id="156" idx="1"/>
          </p:cNvCxnSpPr>
          <p:nvPr/>
        </p:nvCxnSpPr>
        <p:spPr>
          <a:xfrm flipV="1">
            <a:off x="3488316" y="5559110"/>
            <a:ext cx="283894" cy="13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4F2B24E2-B4F3-9341-531B-FA549C90690D}"/>
              </a:ext>
            </a:extLst>
          </p:cNvPr>
          <p:cNvCxnSpPr>
            <a:stCxn id="156" idx="3"/>
            <a:endCxn id="77" idx="3"/>
          </p:cNvCxnSpPr>
          <p:nvPr/>
        </p:nvCxnSpPr>
        <p:spPr>
          <a:xfrm flipV="1">
            <a:off x="5061500" y="4968866"/>
            <a:ext cx="442394" cy="590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4AA97254-492B-F6DD-1748-61CCAE20D89D}"/>
              </a:ext>
            </a:extLst>
          </p:cNvPr>
          <p:cNvCxnSpPr>
            <a:cxnSpLocks/>
            <a:stCxn id="77" idx="3"/>
            <a:endCxn id="106" idx="1"/>
          </p:cNvCxnSpPr>
          <p:nvPr/>
        </p:nvCxnSpPr>
        <p:spPr>
          <a:xfrm>
            <a:off x="5503894" y="4968866"/>
            <a:ext cx="1439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9AE429EA-9B19-6A05-BFB1-6DA32C85F9BA}"/>
              </a:ext>
            </a:extLst>
          </p:cNvPr>
          <p:cNvSpPr/>
          <p:nvPr/>
        </p:nvSpPr>
        <p:spPr>
          <a:xfrm>
            <a:off x="6683098" y="256790"/>
            <a:ext cx="896289" cy="472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3" name="接點: 肘形 202">
            <a:extLst>
              <a:ext uri="{FF2B5EF4-FFF2-40B4-BE49-F238E27FC236}">
                <a16:creationId xmlns:a16="http://schemas.microsoft.com/office/drawing/2014/main" id="{2CFB864E-9A5E-B444-C421-04546CE0A862}"/>
              </a:ext>
            </a:extLst>
          </p:cNvPr>
          <p:cNvCxnSpPr>
            <a:cxnSpLocks/>
            <a:stCxn id="27" idx="1"/>
            <a:endCxn id="199" idx="1"/>
          </p:cNvCxnSpPr>
          <p:nvPr/>
        </p:nvCxnSpPr>
        <p:spPr>
          <a:xfrm rot="10800000" flipH="1">
            <a:off x="6143332" y="492900"/>
            <a:ext cx="539766" cy="831892"/>
          </a:xfrm>
          <a:prstGeom prst="bentConnector3">
            <a:avLst>
              <a:gd name="adj1" fmla="val 399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206">
            <a:extLst>
              <a:ext uri="{FF2B5EF4-FFF2-40B4-BE49-F238E27FC236}">
                <a16:creationId xmlns:a16="http://schemas.microsoft.com/office/drawing/2014/main" id="{EBEAA31A-C1CB-CFA4-14FC-F08E9AF43416}"/>
              </a:ext>
            </a:extLst>
          </p:cNvPr>
          <p:cNvCxnSpPr>
            <a:cxnSpLocks/>
            <a:stCxn id="199" idx="3"/>
            <a:endCxn id="49" idx="1"/>
          </p:cNvCxnSpPr>
          <p:nvPr/>
        </p:nvCxnSpPr>
        <p:spPr>
          <a:xfrm flipV="1">
            <a:off x="7579387" y="489073"/>
            <a:ext cx="421020" cy="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2971AE6D-F24F-4198-B344-FBCDF25C7253}"/>
              </a:ext>
            </a:extLst>
          </p:cNvPr>
          <p:cNvSpPr txBox="1"/>
          <p:nvPr/>
        </p:nvSpPr>
        <p:spPr>
          <a:xfrm>
            <a:off x="2949217" y="754523"/>
            <a:ext cx="11576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frame(gray)</a:t>
            </a:r>
            <a:endParaRPr lang="zh-TW" altLang="en-US" sz="1400" dirty="0"/>
          </a:p>
        </p:txBody>
      </p:sp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E39BC265-C079-1050-334A-48234B530B41}"/>
              </a:ext>
            </a:extLst>
          </p:cNvPr>
          <p:cNvSpPr txBox="1"/>
          <p:nvPr/>
        </p:nvSpPr>
        <p:spPr>
          <a:xfrm>
            <a:off x="5110029" y="951625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frame(</a:t>
            </a:r>
            <a:r>
              <a:rPr lang="zh-TW" altLang="en-US" sz="1200" dirty="0"/>
              <a:t>黑跟白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FE153C1A-B5F5-ACD1-88A6-76E303C6EB3C}"/>
              </a:ext>
            </a:extLst>
          </p:cNvPr>
          <p:cNvSpPr txBox="1"/>
          <p:nvPr/>
        </p:nvSpPr>
        <p:spPr>
          <a:xfrm>
            <a:off x="2270508" y="5936725"/>
            <a:ext cx="1157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Threshold = </a:t>
            </a:r>
            <a:r>
              <a:rPr lang="en-US" altLang="zh-TW" sz="1200" dirty="0">
                <a:solidFill>
                  <a:srgbClr val="FF0000"/>
                </a:solidFill>
              </a:rPr>
              <a:t>5000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FA2484CA-1CDA-AAD1-A8BB-DFF63626DC29}"/>
              </a:ext>
            </a:extLst>
          </p:cNvPr>
          <p:cNvCxnSpPr>
            <a:stCxn id="77" idx="1"/>
            <a:endCxn id="81" idx="1"/>
          </p:cNvCxnSpPr>
          <p:nvPr/>
        </p:nvCxnSpPr>
        <p:spPr>
          <a:xfrm flipV="1">
            <a:off x="584676" y="4157236"/>
            <a:ext cx="664064" cy="811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A0A2B6B4-36A8-63B5-A589-E86ED892C3F2}"/>
              </a:ext>
            </a:extLst>
          </p:cNvPr>
          <p:cNvSpPr txBox="1"/>
          <p:nvPr/>
        </p:nvSpPr>
        <p:spPr>
          <a:xfrm>
            <a:off x="1082513" y="3528541"/>
            <a:ext cx="1587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花色或數字圖像</a:t>
            </a:r>
          </a:p>
        </p:txBody>
      </p: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BF2770B6-24D2-7527-C36A-6963BC25AF5B}"/>
              </a:ext>
            </a:extLst>
          </p:cNvPr>
          <p:cNvSpPr txBox="1"/>
          <p:nvPr/>
        </p:nvSpPr>
        <p:spPr>
          <a:xfrm>
            <a:off x="3590978" y="6005161"/>
            <a:ext cx="1638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if min</a:t>
            </a:r>
            <a:r>
              <a:rPr lang="en-US" altLang="zh-TW" sz="1200" dirty="0">
                <a:solidFill>
                  <a:schemeClr val="dk1"/>
                </a:solidFill>
              </a:rPr>
              <a:t>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diff &lt; threshold</a:t>
            </a:r>
            <a:endParaRPr lang="zh-TW" altLang="en-US" sz="1200" dirty="0"/>
          </a:p>
        </p:txBody>
      </p: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335DFDD3-2BDD-6415-46E2-B68B8143F02F}"/>
              </a:ext>
            </a:extLst>
          </p:cNvPr>
          <p:cNvSpPr txBox="1"/>
          <p:nvPr/>
        </p:nvSpPr>
        <p:spPr>
          <a:xfrm>
            <a:off x="7684377" y="2579336"/>
            <a:ext cx="26464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分割</a:t>
            </a:r>
            <a:r>
              <a:rPr lang="en-US" altLang="zh-TW" sz="1400" dirty="0"/>
              <a:t>poker</a:t>
            </a:r>
            <a:endParaRPr lang="zh-TW" altLang="en-US" sz="1400" dirty="0"/>
          </a:p>
        </p:txBody>
      </p:sp>
      <p:sp>
        <p:nvSpPr>
          <p:cNvPr id="89" name="文字方塊 220">
            <a:extLst>
              <a:ext uri="{FF2B5EF4-FFF2-40B4-BE49-F238E27FC236}">
                <a16:creationId xmlns:a16="http://schemas.microsoft.com/office/drawing/2014/main" id="{83141871-A452-47E8-B6AC-B415E852E969}"/>
              </a:ext>
            </a:extLst>
          </p:cNvPr>
          <p:cNvSpPr txBox="1"/>
          <p:nvPr/>
        </p:nvSpPr>
        <p:spPr>
          <a:xfrm>
            <a:off x="7531419" y="188431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輪廓</a:t>
            </a:r>
            <a:r>
              <a:rPr lang="en-US" altLang="zh-TW" sz="1200" dirty="0"/>
              <a:t>array</a:t>
            </a:r>
            <a:endParaRPr lang="zh-TW" altLang="en-US" sz="1200" dirty="0"/>
          </a:p>
        </p:txBody>
      </p:sp>
      <p:sp>
        <p:nvSpPr>
          <p:cNvPr id="90" name="文字方塊 220">
            <a:extLst>
              <a:ext uri="{FF2B5EF4-FFF2-40B4-BE49-F238E27FC236}">
                <a16:creationId xmlns:a16="http://schemas.microsoft.com/office/drawing/2014/main" id="{1C732FD3-7567-4BAA-9654-BC3368BBA4BC}"/>
              </a:ext>
            </a:extLst>
          </p:cNvPr>
          <p:cNvSpPr txBox="1"/>
          <p:nvPr/>
        </p:nvSpPr>
        <p:spPr>
          <a:xfrm>
            <a:off x="8896732" y="168201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面積</a:t>
            </a:r>
            <a:r>
              <a:rPr lang="en-US" altLang="zh-TW" sz="1200" dirty="0"/>
              <a:t>array</a:t>
            </a:r>
            <a:endParaRPr lang="zh-TW" altLang="en-US" sz="1200" dirty="0"/>
          </a:p>
        </p:txBody>
      </p:sp>
      <p:cxnSp>
        <p:nvCxnSpPr>
          <p:cNvPr id="107" name="直線單箭頭接點 67">
            <a:extLst>
              <a:ext uri="{FF2B5EF4-FFF2-40B4-BE49-F238E27FC236}">
                <a16:creationId xmlns:a16="http://schemas.microsoft.com/office/drawing/2014/main" id="{8691DC59-15E3-4735-AA1C-5DA75B951A18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 flipV="1">
            <a:off x="7909888" y="1503231"/>
            <a:ext cx="296979" cy="2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213">
            <a:extLst>
              <a:ext uri="{FF2B5EF4-FFF2-40B4-BE49-F238E27FC236}">
                <a16:creationId xmlns:a16="http://schemas.microsoft.com/office/drawing/2014/main" id="{A900248C-1565-4668-856E-B3930C9D3764}"/>
              </a:ext>
            </a:extLst>
          </p:cNvPr>
          <p:cNvCxnSpPr>
            <a:cxnSpLocks/>
            <a:stCxn id="52" idx="3"/>
            <a:endCxn id="47" idx="1"/>
          </p:cNvCxnSpPr>
          <p:nvPr/>
        </p:nvCxnSpPr>
        <p:spPr>
          <a:xfrm flipH="1">
            <a:off x="6819198" y="502035"/>
            <a:ext cx="4383605" cy="1003478"/>
          </a:xfrm>
          <a:prstGeom prst="bentConnector5">
            <a:avLst>
              <a:gd name="adj1" fmla="val -5215"/>
              <a:gd name="adj2" fmla="val 52583"/>
              <a:gd name="adj3" fmla="val 1052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67">
            <a:extLst>
              <a:ext uri="{FF2B5EF4-FFF2-40B4-BE49-F238E27FC236}">
                <a16:creationId xmlns:a16="http://schemas.microsoft.com/office/drawing/2014/main" id="{075EE3AE-7AB3-43E4-AAC5-14210B3A563F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9445840" y="1503231"/>
            <a:ext cx="528686" cy="3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67">
            <a:extLst>
              <a:ext uri="{FF2B5EF4-FFF2-40B4-BE49-F238E27FC236}">
                <a16:creationId xmlns:a16="http://schemas.microsoft.com/office/drawing/2014/main" id="{9B65E80B-FBBA-4E96-8913-77DBD38E2F61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9007589" y="489073"/>
            <a:ext cx="757435" cy="12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接點: 肘形 213">
            <a:extLst>
              <a:ext uri="{FF2B5EF4-FFF2-40B4-BE49-F238E27FC236}">
                <a16:creationId xmlns:a16="http://schemas.microsoft.com/office/drawing/2014/main" id="{C400DCD3-D109-4D6E-B0E9-BE5D1FF8BCB8}"/>
              </a:ext>
            </a:extLst>
          </p:cNvPr>
          <p:cNvCxnSpPr>
            <a:cxnSpLocks/>
            <a:stCxn id="45" idx="3"/>
            <a:endCxn id="27" idx="3"/>
          </p:cNvCxnSpPr>
          <p:nvPr/>
        </p:nvCxnSpPr>
        <p:spPr>
          <a:xfrm flipV="1">
            <a:off x="11220614" y="1324792"/>
            <a:ext cx="603624" cy="181586"/>
          </a:xfrm>
          <a:prstGeom prst="bentConnector3">
            <a:avLst>
              <a:gd name="adj1" fmla="val 479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字方塊 220">
            <a:extLst>
              <a:ext uri="{FF2B5EF4-FFF2-40B4-BE49-F238E27FC236}">
                <a16:creationId xmlns:a16="http://schemas.microsoft.com/office/drawing/2014/main" id="{43A43941-791E-4007-A236-48F14EA0C9F6}"/>
              </a:ext>
            </a:extLst>
          </p:cNvPr>
          <p:cNvSpPr txBox="1"/>
          <p:nvPr/>
        </p:nvSpPr>
        <p:spPr>
          <a:xfrm>
            <a:off x="11087592" y="225035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邊角</a:t>
            </a:r>
            <a:r>
              <a:rPr lang="en-US" altLang="zh-TW" sz="1200" dirty="0"/>
              <a:t>array</a:t>
            </a:r>
            <a:endParaRPr lang="zh-TW" altLang="en-US" sz="1200" dirty="0"/>
          </a:p>
        </p:txBody>
      </p:sp>
      <p:sp>
        <p:nvSpPr>
          <p:cNvPr id="132" name="文字方塊 220">
            <a:extLst>
              <a:ext uri="{FF2B5EF4-FFF2-40B4-BE49-F238E27FC236}">
                <a16:creationId xmlns:a16="http://schemas.microsoft.com/office/drawing/2014/main" id="{A4005678-3FFE-4982-ACCB-385AD416EA68}"/>
              </a:ext>
            </a:extLst>
          </p:cNvPr>
          <p:cNvSpPr txBox="1"/>
          <p:nvPr/>
        </p:nvSpPr>
        <p:spPr>
          <a:xfrm>
            <a:off x="7800065" y="1672931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卡片影像</a:t>
            </a:r>
          </a:p>
        </p:txBody>
      </p:sp>
      <p:sp>
        <p:nvSpPr>
          <p:cNvPr id="133" name="文字方塊 220">
            <a:extLst>
              <a:ext uri="{FF2B5EF4-FFF2-40B4-BE49-F238E27FC236}">
                <a16:creationId xmlns:a16="http://schemas.microsoft.com/office/drawing/2014/main" id="{01E255A6-2E55-43B8-80E0-4A637AF298A1}"/>
              </a:ext>
            </a:extLst>
          </p:cNvPr>
          <p:cNvSpPr txBox="1"/>
          <p:nvPr/>
        </p:nvSpPr>
        <p:spPr>
          <a:xfrm>
            <a:off x="8906678" y="1825161"/>
            <a:ext cx="1666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卡片影響</a:t>
            </a:r>
            <a:r>
              <a:rPr lang="en-US" altLang="zh-TW" sz="1200" dirty="0"/>
              <a:t>[</a:t>
            </a:r>
            <a:r>
              <a:rPr lang="en-US" altLang="zh-TW" sz="1200" dirty="0" err="1"/>
              <a:t>y:y+h,x:x+w</a:t>
            </a:r>
            <a:r>
              <a:rPr lang="en-US" altLang="zh-TW" sz="1200" dirty="0"/>
              <a:t>]</a:t>
            </a:r>
            <a:endParaRPr lang="zh-TW" altLang="en-US" sz="1200" dirty="0"/>
          </a:p>
        </p:txBody>
      </p:sp>
      <p:sp>
        <p:nvSpPr>
          <p:cNvPr id="134" name="文字方塊 220">
            <a:extLst>
              <a:ext uri="{FF2B5EF4-FFF2-40B4-BE49-F238E27FC236}">
                <a16:creationId xmlns:a16="http://schemas.microsoft.com/office/drawing/2014/main" id="{2DD54EE1-BCF1-45C8-B0A1-074113C18324}"/>
              </a:ext>
            </a:extLst>
          </p:cNvPr>
          <p:cNvSpPr txBox="1"/>
          <p:nvPr/>
        </p:nvSpPr>
        <p:spPr>
          <a:xfrm>
            <a:off x="11004935" y="1789500"/>
            <a:ext cx="932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花色影像</a:t>
            </a:r>
            <a:r>
              <a:rPr lang="en-US" altLang="zh-TW" sz="1200" dirty="0"/>
              <a:t>,</a:t>
            </a:r>
          </a:p>
          <a:p>
            <a:r>
              <a:rPr lang="zh-TW" altLang="en-US" sz="1200" dirty="0"/>
              <a:t>數字影像</a:t>
            </a:r>
          </a:p>
        </p:txBody>
      </p:sp>
      <p:sp>
        <p:nvSpPr>
          <p:cNvPr id="135" name="文字方塊 220">
            <a:extLst>
              <a:ext uri="{FF2B5EF4-FFF2-40B4-BE49-F238E27FC236}">
                <a16:creationId xmlns:a16="http://schemas.microsoft.com/office/drawing/2014/main" id="{D9C3C4C9-72B8-4260-AC53-1096286B372E}"/>
              </a:ext>
            </a:extLst>
          </p:cNvPr>
          <p:cNvSpPr txBox="1"/>
          <p:nvPr/>
        </p:nvSpPr>
        <p:spPr>
          <a:xfrm>
            <a:off x="1082513" y="4676002"/>
            <a:ext cx="932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min_diff</a:t>
            </a:r>
            <a:r>
              <a:rPr lang="fr-FR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en-US" sz="1200" dirty="0"/>
          </a:p>
        </p:txBody>
      </p:sp>
      <p:grpSp>
        <p:nvGrpSpPr>
          <p:cNvPr id="151" name="群組 41">
            <a:extLst>
              <a:ext uri="{FF2B5EF4-FFF2-40B4-BE49-F238E27FC236}">
                <a16:creationId xmlns:a16="http://schemas.microsoft.com/office/drawing/2014/main" id="{EB554545-1A52-4D39-ADBE-87D27CDFC62F}"/>
              </a:ext>
            </a:extLst>
          </p:cNvPr>
          <p:cNvGrpSpPr/>
          <p:nvPr/>
        </p:nvGrpSpPr>
        <p:grpSpPr>
          <a:xfrm>
            <a:off x="7070194" y="4576019"/>
            <a:ext cx="1287440" cy="687776"/>
            <a:chOff x="7963016" y="122226"/>
            <a:chExt cx="1090690" cy="687776"/>
          </a:xfrm>
        </p:grpSpPr>
        <p:sp>
          <p:nvSpPr>
            <p:cNvPr id="152" name="矩形 45">
              <a:extLst>
                <a:ext uri="{FF2B5EF4-FFF2-40B4-BE49-F238E27FC236}">
                  <a16:creationId xmlns:a16="http://schemas.microsoft.com/office/drawing/2014/main" id="{B342350E-C4A2-4163-B6D5-791748AE5695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文字方塊 46">
              <a:extLst>
                <a:ext uri="{FF2B5EF4-FFF2-40B4-BE49-F238E27FC236}">
                  <a16:creationId xmlns:a16="http://schemas.microsoft.com/office/drawing/2014/main" id="{BC36F91E-15A1-4C4D-9AE6-FC19A17F4E12}"/>
                </a:ext>
              </a:extLst>
            </p:cNvPr>
            <p:cNvSpPr txBox="1"/>
            <p:nvPr/>
          </p:nvSpPr>
          <p:spPr>
            <a:xfrm>
              <a:off x="7963016" y="225227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撲克牌命名</a:t>
              </a:r>
            </a:p>
          </p:txBody>
        </p:sp>
      </p:grpSp>
      <p:grpSp>
        <p:nvGrpSpPr>
          <p:cNvPr id="157" name="群組 41">
            <a:extLst>
              <a:ext uri="{FF2B5EF4-FFF2-40B4-BE49-F238E27FC236}">
                <a16:creationId xmlns:a16="http://schemas.microsoft.com/office/drawing/2014/main" id="{38F96873-12CC-47B2-BA9F-78F525D0FD2F}"/>
              </a:ext>
            </a:extLst>
          </p:cNvPr>
          <p:cNvGrpSpPr/>
          <p:nvPr/>
        </p:nvGrpSpPr>
        <p:grpSpPr>
          <a:xfrm>
            <a:off x="8562779" y="4453797"/>
            <a:ext cx="1287440" cy="914048"/>
            <a:chOff x="7963016" y="122226"/>
            <a:chExt cx="1090690" cy="687776"/>
          </a:xfrm>
        </p:grpSpPr>
        <p:sp>
          <p:nvSpPr>
            <p:cNvPr id="158" name="矩形 45">
              <a:extLst>
                <a:ext uri="{FF2B5EF4-FFF2-40B4-BE49-F238E27FC236}">
                  <a16:creationId xmlns:a16="http://schemas.microsoft.com/office/drawing/2014/main" id="{C09EBB1A-E0CE-4E4D-8FB8-ADE7AE34F7CE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文字方塊 46">
              <a:extLst>
                <a:ext uri="{FF2B5EF4-FFF2-40B4-BE49-F238E27FC236}">
                  <a16:creationId xmlns:a16="http://schemas.microsoft.com/office/drawing/2014/main" id="{4011DEDC-7CF0-4497-AAA3-07CD806F3A85}"/>
                </a:ext>
              </a:extLst>
            </p:cNvPr>
            <p:cNvSpPr txBox="1"/>
            <p:nvPr/>
          </p:nvSpPr>
          <p:spPr>
            <a:xfrm>
              <a:off x="7963016" y="225227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框選出過濾撲克牌</a:t>
              </a:r>
            </a:p>
          </p:txBody>
        </p:sp>
      </p:grpSp>
      <p:cxnSp>
        <p:nvCxnSpPr>
          <p:cNvPr id="160" name="直線單箭頭接點 177">
            <a:extLst>
              <a:ext uri="{FF2B5EF4-FFF2-40B4-BE49-F238E27FC236}">
                <a16:creationId xmlns:a16="http://schemas.microsoft.com/office/drawing/2014/main" id="{E3509FF2-8E03-4C87-8406-C3BCE1A4DDB6}"/>
              </a:ext>
            </a:extLst>
          </p:cNvPr>
          <p:cNvCxnSpPr>
            <a:cxnSpLocks/>
            <a:stCxn id="106" idx="1"/>
            <a:endCxn id="153" idx="1"/>
          </p:cNvCxnSpPr>
          <p:nvPr/>
        </p:nvCxnSpPr>
        <p:spPr>
          <a:xfrm>
            <a:off x="6943725" y="4968866"/>
            <a:ext cx="126469" cy="2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77">
            <a:extLst>
              <a:ext uri="{FF2B5EF4-FFF2-40B4-BE49-F238E27FC236}">
                <a16:creationId xmlns:a16="http://schemas.microsoft.com/office/drawing/2014/main" id="{DD54CC72-98A6-4425-B623-0176C9614365}"/>
              </a:ext>
            </a:extLst>
          </p:cNvPr>
          <p:cNvCxnSpPr>
            <a:cxnSpLocks/>
            <a:stCxn id="153" idx="3"/>
            <a:endCxn id="159" idx="1"/>
          </p:cNvCxnSpPr>
          <p:nvPr/>
        </p:nvCxnSpPr>
        <p:spPr>
          <a:xfrm>
            <a:off x="8357634" y="4971408"/>
            <a:ext cx="205145" cy="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77">
            <a:extLst>
              <a:ext uri="{FF2B5EF4-FFF2-40B4-BE49-F238E27FC236}">
                <a16:creationId xmlns:a16="http://schemas.microsoft.com/office/drawing/2014/main" id="{E0D0A78E-EA9D-4002-8EDC-F18237DC309C}"/>
              </a:ext>
            </a:extLst>
          </p:cNvPr>
          <p:cNvCxnSpPr>
            <a:cxnSpLocks/>
            <a:stCxn id="159" idx="3"/>
          </p:cNvCxnSpPr>
          <p:nvPr/>
        </p:nvCxnSpPr>
        <p:spPr>
          <a:xfrm>
            <a:off x="9850219" y="4979265"/>
            <a:ext cx="722943" cy="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7509DAC-1B7B-48D2-86BB-C1C7EF132D2D}"/>
              </a:ext>
            </a:extLst>
          </p:cNvPr>
          <p:cNvSpPr txBox="1"/>
          <p:nvPr/>
        </p:nvSpPr>
        <p:spPr>
          <a:xfrm>
            <a:off x="9957269" y="4573649"/>
            <a:ext cx="136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Video</a:t>
            </a:r>
            <a:endParaRPr lang="zh-TW" altLang="en-US" dirty="0"/>
          </a:p>
        </p:txBody>
      </p:sp>
      <p:sp>
        <p:nvSpPr>
          <p:cNvPr id="170" name="文字方塊 30">
            <a:extLst>
              <a:ext uri="{FF2B5EF4-FFF2-40B4-BE49-F238E27FC236}">
                <a16:creationId xmlns:a16="http://schemas.microsoft.com/office/drawing/2014/main" id="{EDBA9FA8-AD3B-486A-8871-8D5A405DBB44}"/>
              </a:ext>
            </a:extLst>
          </p:cNvPr>
          <p:cNvSpPr txBox="1"/>
          <p:nvPr/>
        </p:nvSpPr>
        <p:spPr>
          <a:xfrm>
            <a:off x="5537215" y="4976572"/>
            <a:ext cx="1478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/>
              <a:t>num_result</a:t>
            </a:r>
            <a:r>
              <a:rPr lang="zh-TW" altLang="en-US" sz="1400" dirty="0"/>
              <a:t>結果及對應輪廓</a:t>
            </a:r>
            <a:r>
              <a:rPr lang="en-US" altLang="zh-TW" sz="1400" dirty="0"/>
              <a:t>array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422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C2BF-360B-447D-9936-0DE7A32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6286-B345-4BD2-9885-C0FEA8C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1556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690688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讀取圖片轉灰階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4477"/>
              </p:ext>
            </p:extLst>
          </p:nvPr>
        </p:nvGraphicFramePr>
        <p:xfrm>
          <a:off x="838200" y="2252433"/>
          <a:ext cx="9088226" cy="179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frame(RGB)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Cv2.cvtColor(frame,cv2.COLOR_RGB2GRAY)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  <a:r>
                        <a:rPr lang="en-US" altLang="zh-TW" dirty="0"/>
                        <a:t>(CV2.cvtCOLOR)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選擇需要做灰階的圖片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利用</a:t>
                      </a:r>
                      <a:r>
                        <a:rPr lang="en-US" altLang="zh-TW" dirty="0"/>
                        <a:t>OPENCV</a:t>
                      </a:r>
                      <a:r>
                        <a:rPr lang="zh-TW" altLang="en-US" dirty="0"/>
                        <a:t>內建程式庫做</a:t>
                      </a:r>
                      <a:r>
                        <a:rPr lang="en-US" altLang="zh-TW" dirty="0"/>
                        <a:t>RGB</a:t>
                      </a:r>
                      <a:r>
                        <a:rPr lang="zh-TW" altLang="en-US" dirty="0"/>
                        <a:t>轉</a:t>
                      </a:r>
                      <a:r>
                        <a:rPr lang="en-US" altLang="zh-TW" dirty="0"/>
                        <a:t>GRAY</a:t>
                      </a:r>
                      <a:r>
                        <a:rPr lang="zh-TW" altLang="en-US" dirty="0"/>
                        <a:t>動作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4771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86A7BD-F9E5-B57F-FBC2-89FC898B8729}"/>
              </a:ext>
            </a:extLst>
          </p:cNvPr>
          <p:cNvSpPr txBox="1"/>
          <p:nvPr/>
        </p:nvSpPr>
        <p:spPr>
          <a:xfrm>
            <a:off x="621383" y="4406180"/>
            <a:ext cx="46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二值化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1C53495-D006-31E5-9DA1-24051AB9E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6382"/>
              </p:ext>
            </p:extLst>
          </p:nvPr>
        </p:nvGraphicFramePr>
        <p:xfrm>
          <a:off x="838200" y="4950666"/>
          <a:ext cx="9088226" cy="161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黑跟白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cv2.threshold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(frame, 220, 255, cv2.THRESH_BINARY)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81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321356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找輪廓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09595"/>
              </p:ext>
            </p:extLst>
          </p:nvPr>
        </p:nvGraphicFramePr>
        <p:xfrm>
          <a:off x="621383" y="1690688"/>
          <a:ext cx="9088226" cy="206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cv2.findContours(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cv2.RETR_EXTERNAL, cv2.CHAIN_APPROX_SIMPLE)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方式</a:t>
                      </a:r>
                      <a:r>
                        <a:rPr lang="en-US" altLang="zh-TW" dirty="0"/>
                        <a:t>:</a:t>
                      </a:r>
                      <a:r>
                        <a:rPr lang="en-US" altLang="zh-TW" dirty="0" err="1"/>
                        <a:t>approx</a:t>
                      </a:r>
                      <a:r>
                        <a:rPr lang="zh-TW" altLang="en-US" dirty="0"/>
                        <a:t>點到點輪廓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4771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86A7BD-F9E5-B57F-FBC2-89FC898B8729}"/>
              </a:ext>
            </a:extLst>
          </p:cNvPr>
          <p:cNvSpPr txBox="1"/>
          <p:nvPr/>
        </p:nvSpPr>
        <p:spPr>
          <a:xfrm>
            <a:off x="621383" y="3846127"/>
            <a:ext cx="46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框出撲克牌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72DF261-E2AA-4C6F-AC84-356FD0C88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40355"/>
              </p:ext>
            </p:extLst>
          </p:nvPr>
        </p:nvGraphicFramePr>
        <p:xfrm>
          <a:off x="621383" y="4302204"/>
          <a:ext cx="958527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636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792636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31500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Id(</a:t>
                      </a:r>
                      <a:r>
                        <a:rPr lang="zh-TW" altLang="en-US" dirty="0"/>
                        <a:t>輪廓的索引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551255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面積在 </a:t>
                      </a:r>
                      <a:r>
                        <a:rPr lang="en-US" altLang="zh-TW" dirty="0"/>
                        <a:t>[3000, 40000] </a:t>
                      </a:r>
                      <a:r>
                        <a:rPr lang="zh-TW" altLang="en-US" dirty="0"/>
                        <a:t>之間的輪廓被認為是可能的卡片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126001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cv2.boundingRect(</a:t>
                      </a:r>
                      <a:r>
                        <a:rPr lang="en-US" altLang="zh-TW" b="1" dirty="0" err="1"/>
                        <a:t>cnt</a:t>
                      </a:r>
                      <a:r>
                        <a:rPr lang="en-US" altLang="zh-TW" b="1" dirty="0"/>
                        <a:t>)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 對輪廓計算其邊界框，返回 </a:t>
                      </a:r>
                      <a:r>
                        <a:rPr lang="en-US" altLang="zh-TW" dirty="0"/>
                        <a:t>(x, y, w, h)</a:t>
                      </a:r>
                    </a:p>
                    <a:p>
                      <a:r>
                        <a:rPr lang="en-US" altLang="zh-TW" b="1" dirty="0" err="1"/>
                        <a:t>aspect_ratio</a:t>
                      </a:r>
                      <a:r>
                        <a:rPr lang="en-US" altLang="zh-TW" b="1" dirty="0"/>
                        <a:t> </a:t>
                      </a:r>
                      <a:r>
                        <a:rPr lang="en-US" altLang="zh-TW" dirty="0"/>
                        <a:t>= w / h</a:t>
                      </a:r>
                    </a:p>
                    <a:p>
                      <a:r>
                        <a:rPr lang="zh-TW" altLang="en-US" dirty="0"/>
                        <a:t>  計算輪廓的邊界框長寬比。過濾不要的物件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2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82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506022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框選出過濾撲克牌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DC0B2D-19A9-4578-8521-A0084B5EC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76755"/>
              </p:ext>
            </p:extLst>
          </p:nvPr>
        </p:nvGraphicFramePr>
        <p:xfrm>
          <a:off x="772303" y="2042181"/>
          <a:ext cx="9088226" cy="161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contourArea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篩選出的輪廓，綠色線條繪製在圖像上進行可視化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Cv2.drawContours(</a:t>
                      </a:r>
                      <a:r>
                        <a:rPr lang="zh-TW" altLang="en-US" dirty="0"/>
                        <a:t>分割過後的牌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顏色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粗度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F37C57D-F401-4D13-A460-009DA08C6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9108"/>
              </p:ext>
            </p:extLst>
          </p:nvPr>
        </p:nvGraphicFramePr>
        <p:xfrm>
          <a:off x="772303" y="4727216"/>
          <a:ext cx="9088226" cy="1442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特徵數據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判別出來牌型名字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Cv2.putext(</a:t>
                      </a:r>
                      <a:r>
                        <a:rPr lang="zh-TW" altLang="en-US" dirty="0"/>
                        <a:t>牌型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位置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顏色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大小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A13CB85-1CAF-4D50-B35C-1F4712032288}"/>
              </a:ext>
            </a:extLst>
          </p:cNvPr>
          <p:cNvSpPr txBox="1"/>
          <p:nvPr/>
        </p:nvSpPr>
        <p:spPr>
          <a:xfrm>
            <a:off x="772303" y="4198272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撲克牌命名</a:t>
            </a:r>
          </a:p>
        </p:txBody>
      </p:sp>
    </p:spTree>
    <p:extLst>
      <p:ext uri="{BB962C8B-B14F-4D97-AF65-F5344CB8AC3E}">
        <p14:creationId xmlns:p14="http://schemas.microsoft.com/office/powerpoint/2010/main" val="222564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729789" y="1721018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取輪廓邊角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09990"/>
              </p:ext>
            </p:extLst>
          </p:nvPr>
        </p:nvGraphicFramePr>
        <p:xfrm>
          <a:off x="729789" y="2394652"/>
          <a:ext cx="11181474" cy="237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737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5590737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7827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cnt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的外接矩形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51972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x, y</a:t>
                      </a:r>
                      <a:r>
                        <a:rPr lang="zh-TW" altLang="en-US" dirty="0"/>
                        <a:t>：矩形的左上角座標。</a:t>
                      </a:r>
                      <a:r>
                        <a:rPr lang="en-US" altLang="zh-TW" dirty="0"/>
                        <a:t>w, h</a:t>
                      </a:r>
                      <a:r>
                        <a:rPr lang="zh-TW" altLang="en-US" dirty="0"/>
                        <a:t>：矩形的寬度和高度。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1281517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top_left_rect</a:t>
                      </a:r>
                      <a:r>
                        <a:rPr lang="en-US" altLang="zh-TW" dirty="0"/>
                        <a:t> = (10, 10, 50, 50)  #</a:t>
                      </a:r>
                    </a:p>
                    <a:p>
                      <a:r>
                        <a:rPr lang="en-US" altLang="zh-TW" dirty="0"/>
                        <a:t> x, y, w, h</a:t>
                      </a:r>
                      <a:r>
                        <a:rPr lang="zh-TW" altLang="en-US" dirty="0"/>
                        <a:t>設定擷取範圍</a:t>
                      </a:r>
                      <a:r>
                        <a:rPr lang="en-US" altLang="zh-TW" dirty="0"/>
                        <a:t>]</a:t>
                      </a:r>
                      <a:r>
                        <a:rPr lang="en-US" altLang="zh-TW" dirty="0" err="1"/>
                        <a:t>cropped_img</a:t>
                      </a:r>
                      <a:r>
                        <a:rPr lang="en-US" altLang="zh-TW" dirty="0"/>
                        <a:t> = </a:t>
                      </a:r>
                    </a:p>
                    <a:p>
                      <a:r>
                        <a:rPr lang="en-US" altLang="zh-TW" dirty="0" err="1"/>
                        <a:t>extract_top_left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img_gray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top_left_rect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擷取動作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58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858</Words>
  <Application>Microsoft Office PowerPoint</Application>
  <PresentationFormat>Widescreen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佈景主題</vt:lpstr>
      <vt:lpstr>嵌入式影像處理</vt:lpstr>
      <vt:lpstr>規格</vt:lpstr>
      <vt:lpstr>PowerPoint Presentation</vt:lpstr>
      <vt:lpstr>架構圖</vt:lpstr>
      <vt:lpstr>Use Case</vt:lpstr>
      <vt:lpstr>API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A3750</dc:creator>
  <cp:lastModifiedBy>Kenny Gun</cp:lastModifiedBy>
  <cp:revision>33</cp:revision>
  <dcterms:created xsi:type="dcterms:W3CDTF">2024-11-28T09:52:45Z</dcterms:created>
  <dcterms:modified xsi:type="dcterms:W3CDTF">2024-12-19T06:30:54Z</dcterms:modified>
</cp:coreProperties>
</file>