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DB84-27AB-68CE-27DD-C58F9124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A415D-CE07-8841-660D-9589F01A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FE514-8102-0A3F-74BE-36E18EA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F903B-12E1-7BA1-05F9-502456E2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2E9B3-2B39-9035-C218-69A84E7D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3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66F09-ED94-B14C-A9BC-A8CB714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835FF-4FE0-F763-87FF-88AB47DE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03E88-C4CC-2C3E-FE35-6749278F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BB88B-0B55-BBE3-E827-24E119A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2B19D-DC5A-B4ED-7437-52394C2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55ED8-9082-BD20-1FDA-B5F36A43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C4BA8-B798-C3B9-BF8A-F8D2AFEF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2E299-4B96-4478-E1E9-67387BC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B42A6-22DB-4291-75C7-E87A8CD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46B1C-C8A9-0CD3-5390-7D672096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7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526F-5908-35FA-0B5E-EF8C1E14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AA893-211A-FBC3-2A76-FE1C8CC4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CB2A5-0814-4D79-9925-903CC5BC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DB9C2-9631-8BC5-D66E-DD27D3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297E0-B947-8970-3D1D-B6A7E99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378FB-0250-F470-755F-2ACD1C12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F1933-3002-A9C4-9D54-AA25503B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7695B-A510-5EAC-4821-C1554BC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C9E9F-9B12-60BE-0C67-7CDD75F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5DAEE-4802-FC0B-6A7D-656E0734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785C6-CAB7-AFEF-DAFF-292434F3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5F959-807A-E5D6-D441-E7840094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25E6D7-A322-7A8F-F8A0-F0243C51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FBC2A-2E38-3CA5-FC16-9DAD29D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00B987-BDC9-A74C-4300-B7EE4FE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2C08E-5DAB-4DAD-4B96-B2677BB4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9C098-729A-8AFF-16C5-9961FB5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0BCBC4-A653-1B4A-C595-27B68BEA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673657-BFF2-B13E-DB6A-D8E1611D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B17054-6015-5FF9-C8ED-812B20ECB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A0A569-7490-8167-BE94-8D8EA1C0F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EDC4A-D7A4-9CFD-4D5A-32651DF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DB9389-71C9-ED11-58BC-6A4504F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E5DD4E-9038-795B-8D27-895786CE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C373-6275-6C1E-3265-CF18EDC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A69C6D-832B-9EE3-DA22-1CDF665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42D572-49CA-DACD-2A00-44A2CE8F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5A6136-1959-4453-F88E-C4C3FD0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1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ED59CC-A179-D955-0570-A01149E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D2E55-7BDF-F14A-FAA0-B24FB6D4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CBD6DE-D27C-ADA5-6BBB-12153ABC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43621-75DF-4F18-DD56-E30BC3B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57515-0AFD-4ACC-375B-19A47BC9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EF93B4-BB3D-0B46-3B50-C7F7ABEEB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9B272-EF5E-B1EC-1FBD-F69A9555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96402-4408-FD0D-056F-9A57B05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98C8B-EFE8-22B9-F9B3-AE78B8F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47557-EBAD-A121-DB19-CB67DC69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0EFF04-5514-D566-82D1-74B27F004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E3D49-A863-A9F7-0AD8-DB72A305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E90C2-C793-9BD6-0DDC-1E339756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EE198-436E-ECD3-84EA-68F7224C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DC4FB-9DAE-0C68-F41C-147492E6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750099-0E99-24FD-F3A8-05AEFBFC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D6C16-EC70-9FC8-E815-084B899F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D7371-9377-5C76-719A-6A227DAE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749CE-61EB-4CCC-8A7C-8BB63C6169E2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9B22-8F2F-10A9-5D08-4D0FCE60B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DBA7A-EA4C-E534-B74B-028E119E9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7FC6-52BD-4E56-BBF5-15BB21F2F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D3B88-9A4B-4BF0-915A-06928CA73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撲克牌分析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CD4C9C-D305-4C6C-B17A-7E35D3F92B3B}"/>
              </a:ext>
            </a:extLst>
          </p:cNvPr>
          <p:cNvSpPr txBox="1">
            <a:spLocks/>
          </p:cNvSpPr>
          <p:nvPr/>
        </p:nvSpPr>
        <p:spPr>
          <a:xfrm>
            <a:off x="1524000" y="45219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授課教授：陳朝烈老師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組員：曾鈺恩，朱泂樺，黃湟喜，吳永保</a:t>
            </a:r>
          </a:p>
        </p:txBody>
      </p:sp>
    </p:spTree>
    <p:extLst>
      <p:ext uri="{BB962C8B-B14F-4D97-AF65-F5344CB8AC3E}">
        <p14:creationId xmlns:p14="http://schemas.microsoft.com/office/powerpoint/2010/main" val="20222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0C69-E546-4D30-9806-1B7DD878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161-27E8-4B02-9C74-0F66E5D2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en-US" altLang="zh-TW" dirty="0"/>
              <a:t>Use case: </a:t>
            </a:r>
            <a:r>
              <a:rPr lang="zh-TW" altLang="en-US" dirty="0"/>
              <a:t>輸入德州撲克影片，分析畫面上的影片有哪幾張卡，玩家是否有組合 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張卡</a:t>
            </a:r>
            <a:r>
              <a:rPr lang="en-US" altLang="zh-TW" dirty="0"/>
              <a:t>45</a:t>
            </a:r>
            <a:r>
              <a:rPr lang="zh-TW" altLang="en-US" dirty="0"/>
              <a:t>度重疊的各個花色</a:t>
            </a:r>
            <a:endParaRPr lang="en-US" altLang="zh-TW" dirty="0"/>
          </a:p>
          <a:p>
            <a:r>
              <a:rPr lang="zh-TW" altLang="en-US" dirty="0"/>
              <a:t>軟硬體規格：</a:t>
            </a:r>
            <a:endParaRPr lang="en-US" altLang="zh-TW" dirty="0"/>
          </a:p>
          <a:p>
            <a:pPr lvl="1"/>
            <a:r>
              <a:rPr lang="zh-TW" altLang="en-US" dirty="0"/>
              <a:t>軟體：</a:t>
            </a:r>
            <a:endParaRPr lang="en-US" altLang="zh-TW" dirty="0"/>
          </a:p>
          <a:p>
            <a:pPr lvl="2"/>
            <a:r>
              <a:rPr lang="en-US" altLang="zh-TW" dirty="0"/>
              <a:t>Python 3.4 </a:t>
            </a:r>
            <a:r>
              <a:rPr lang="zh-TW" altLang="en-US" dirty="0"/>
              <a:t>以上</a:t>
            </a:r>
            <a:endParaRPr lang="en-US" altLang="zh-TW" dirty="0"/>
          </a:p>
          <a:p>
            <a:pPr lvl="2"/>
            <a:r>
              <a:rPr lang="en-US" altLang="zh-TW" dirty="0"/>
              <a:t>OpenCV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1"/>
            <a:r>
              <a:rPr lang="zh-TW" altLang="en-US" dirty="0"/>
              <a:t>硬體：</a:t>
            </a:r>
            <a:endParaRPr lang="en-US" altLang="zh-TW" dirty="0"/>
          </a:p>
          <a:p>
            <a:pPr lvl="2"/>
            <a:r>
              <a:rPr lang="en-US" altLang="zh-TW" dirty="0"/>
              <a:t>CPU</a:t>
            </a:r>
            <a:r>
              <a:rPr lang="zh-TW" altLang="en-US" dirty="0"/>
              <a:t>運算能力 </a:t>
            </a:r>
            <a:r>
              <a:rPr lang="en-US" altLang="zh-TW" dirty="0"/>
              <a:t>(</a:t>
            </a:r>
            <a:r>
              <a:rPr lang="zh-TW" altLang="en-US" dirty="0"/>
              <a:t>不需要使用</a:t>
            </a:r>
            <a:r>
              <a:rPr lang="en-US" altLang="zh-TW" dirty="0"/>
              <a:t>GPU</a:t>
            </a:r>
            <a:r>
              <a:rPr lang="zh-TW" altLang="en-US" dirty="0"/>
              <a:t>運算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樹梅派</a:t>
            </a:r>
            <a:r>
              <a:rPr lang="en-US" altLang="zh-TW" dirty="0"/>
              <a:t>3b</a:t>
            </a:r>
          </a:p>
          <a:p>
            <a:pPr lvl="2"/>
            <a:r>
              <a:rPr lang="zh-TW" altLang="en-US" dirty="0"/>
              <a:t>攝影機 </a:t>
            </a:r>
            <a:r>
              <a:rPr lang="en-US" altLang="zh-TW" dirty="0"/>
              <a:t>(</a:t>
            </a:r>
            <a:r>
              <a:rPr lang="zh-TW" altLang="en-US" dirty="0"/>
              <a:t>或影片檔</a:t>
            </a:r>
            <a:r>
              <a:rPr lang="en-US" altLang="zh-TW" dirty="0"/>
              <a:t>)</a:t>
            </a:r>
          </a:p>
          <a:p>
            <a:pPr lvl="3"/>
            <a:r>
              <a:rPr lang="en-US" altLang="zh-TW" dirty="0"/>
              <a:t>30FPS/720p</a:t>
            </a:r>
          </a:p>
          <a:p>
            <a:pPr lvl="3"/>
            <a:r>
              <a:rPr lang="en-US" altLang="zh-TW" dirty="0"/>
              <a:t>FOV</a:t>
            </a:r>
            <a:r>
              <a:rPr lang="zh-TW" altLang="en-US" dirty="0"/>
              <a:t> 約 </a:t>
            </a:r>
            <a:r>
              <a:rPr lang="en-US" altLang="zh-TW" dirty="0"/>
              <a:t>55</a:t>
            </a:r>
            <a:r>
              <a:rPr lang="zh-TW" altLang="en-US" dirty="0"/>
              <a:t>度</a:t>
            </a:r>
            <a:endParaRPr lang="en-US" altLang="zh-TW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194D7-8D65-4F41-8E1D-2611039D0CB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4538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效能</a:t>
            </a:r>
            <a:endParaRPr lang="en-US" altLang="zh-TW" dirty="0"/>
          </a:p>
          <a:p>
            <a:pPr lvl="1"/>
            <a:r>
              <a:rPr lang="en-US" altLang="zh-TW" dirty="0"/>
              <a:t>FPS:</a:t>
            </a:r>
            <a:r>
              <a:rPr lang="zh-TW" altLang="en-US" dirty="0"/>
              <a:t> 目標達到</a:t>
            </a:r>
            <a:r>
              <a:rPr lang="en-US" altLang="zh-TW" dirty="0"/>
              <a:t>15FPS</a:t>
            </a:r>
          </a:p>
          <a:p>
            <a:r>
              <a:rPr lang="zh-TW" altLang="en-US" dirty="0"/>
              <a:t>限制</a:t>
            </a:r>
            <a:endParaRPr lang="en-US" altLang="zh-TW" dirty="0"/>
          </a:p>
          <a:p>
            <a:pPr lvl="1"/>
            <a:r>
              <a:rPr lang="zh-TW" altLang="en-US" dirty="0"/>
              <a:t>桌上畫面，非第一視角</a:t>
            </a:r>
            <a:endParaRPr lang="en-US" altLang="zh-TW" dirty="0"/>
          </a:p>
          <a:p>
            <a:pPr lvl="1"/>
            <a:r>
              <a:rPr lang="zh-TW" altLang="en-US" dirty="0"/>
              <a:t>桌面布色為深綠色或深藍色</a:t>
            </a:r>
            <a:endParaRPr lang="en-US" altLang="zh-TW" dirty="0"/>
          </a:p>
          <a:p>
            <a:pPr lvl="1"/>
            <a:r>
              <a:rPr lang="zh-TW" altLang="en-US" dirty="0"/>
              <a:t>著光相對均勻，桌面乾淨</a:t>
            </a:r>
            <a:endParaRPr lang="en-US" altLang="zh-TW" dirty="0"/>
          </a:p>
          <a:p>
            <a:pPr lvl="1"/>
            <a:r>
              <a:rPr lang="zh-TW" altLang="en-US" dirty="0"/>
              <a:t>撲克牌種類為邊角使用標準牌型</a:t>
            </a:r>
            <a:endParaRPr lang="en-US" altLang="zh-TW" dirty="0"/>
          </a:p>
          <a:p>
            <a:r>
              <a:rPr lang="zh-TW" altLang="en-US" dirty="0"/>
              <a:t>介面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endParaRPr lang="en-US" altLang="zh-TW" dirty="0"/>
          </a:p>
          <a:p>
            <a:pPr lvl="2"/>
            <a:r>
              <a:rPr lang="zh-TW" altLang="en-US" dirty="0"/>
              <a:t>影片檔</a:t>
            </a:r>
            <a:r>
              <a:rPr lang="en-US" altLang="zh-TW" dirty="0"/>
              <a:t>(.</a:t>
            </a:r>
            <a:r>
              <a:rPr lang="en-US" altLang="zh-TW" dirty="0" err="1"/>
              <a:t>mkv</a:t>
            </a:r>
            <a:r>
              <a:rPr lang="zh-TW" altLang="en-US" dirty="0"/>
              <a:t>或</a:t>
            </a:r>
            <a:r>
              <a:rPr lang="en-US" altLang="zh-TW" dirty="0"/>
              <a:t>.mp4)</a:t>
            </a:r>
          </a:p>
          <a:p>
            <a:pPr lvl="2"/>
            <a:r>
              <a:rPr lang="en-US" altLang="zh-TW" dirty="0"/>
              <a:t>USB</a:t>
            </a:r>
            <a:r>
              <a:rPr lang="zh-TW" altLang="en-US" dirty="0"/>
              <a:t>攝影機傳輸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endParaRPr lang="en-US" altLang="zh-TW" dirty="0"/>
          </a:p>
          <a:p>
            <a:pPr lvl="2"/>
            <a:r>
              <a:rPr lang="en-US" altLang="zh-TW" dirty="0"/>
              <a:t>OS</a:t>
            </a:r>
            <a:r>
              <a:rPr lang="zh-TW" altLang="en-US" dirty="0"/>
              <a:t>裡的</a:t>
            </a:r>
            <a:r>
              <a:rPr lang="en-US" altLang="zh-TW" dirty="0" err="1"/>
              <a:t>Videostream</a:t>
            </a:r>
            <a:r>
              <a:rPr lang="zh-TW" altLang="en-US" dirty="0"/>
              <a:t>畫面</a:t>
            </a:r>
            <a:r>
              <a:rPr lang="en-US" altLang="zh-TW" dirty="0"/>
              <a:t>(720p</a:t>
            </a:r>
            <a:r>
              <a:rPr lang="zh-TW" altLang="en-US" dirty="0"/>
              <a:t>視窗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45DF4C-BCD4-A0FA-3592-0E48FF535522}"/>
              </a:ext>
            </a:extLst>
          </p:cNvPr>
          <p:cNvSpPr/>
          <p:nvPr/>
        </p:nvSpPr>
        <p:spPr>
          <a:xfrm>
            <a:off x="4911305" y="961043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videoinput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94B0E5-7415-3153-654B-5332CEDEA413}"/>
              </a:ext>
            </a:extLst>
          </p:cNvPr>
          <p:cNvSpPr/>
          <p:nvPr/>
        </p:nvSpPr>
        <p:spPr>
          <a:xfrm>
            <a:off x="1600713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找輪廓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8E51AFF-1B0B-87F9-39D6-C254F1D34CE0}"/>
              </a:ext>
            </a:extLst>
          </p:cNvPr>
          <p:cNvSpPr/>
          <p:nvPr/>
        </p:nvSpPr>
        <p:spPr>
          <a:xfrm>
            <a:off x="183639" y="2904226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09BFBB7F-A0F1-31E7-6A01-5E698B9564A1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rot="5400000">
            <a:off x="2532251" y="-233953"/>
            <a:ext cx="1304828" cy="4971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77319356-B368-439B-5E47-8DD26B0EEEE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3362721" y="596515"/>
            <a:ext cx="1304827" cy="3310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4D52C46F-BFBC-826F-A8E0-5AE365F4645B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365663" y="3875816"/>
            <a:ext cx="6664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F85935B-C755-1676-9CDE-BA1E8AB1E686}"/>
              </a:ext>
            </a:extLst>
          </p:cNvPr>
          <p:cNvSpPr/>
          <p:nvPr/>
        </p:nvSpPr>
        <p:spPr>
          <a:xfrm>
            <a:off x="192999" y="4209053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1E38EB2-8779-99C5-4D2C-24DF00A55C8E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rot="5400000">
            <a:off x="1924045" y="3773261"/>
            <a:ext cx="666474" cy="205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BDB4BA32-A278-15BC-9142-228DFB3C99BE}"/>
              </a:ext>
            </a:extLst>
          </p:cNvPr>
          <p:cNvSpPr/>
          <p:nvPr/>
        </p:nvSpPr>
        <p:spPr>
          <a:xfrm>
            <a:off x="1395600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分割撲克牌</a:t>
            </a:r>
            <a:br>
              <a:rPr lang="en-US" altLang="zh-TW" dirty="0"/>
            </a:br>
            <a:endParaRPr lang="zh-TW" altLang="en-US" dirty="0"/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16A10E71-7375-D580-641E-BE03E3E25A6E}"/>
              </a:ext>
            </a:extLst>
          </p:cNvPr>
          <p:cNvCxnSpPr>
            <a:cxnSpLocks/>
            <a:stCxn id="25" idx="2"/>
            <a:endCxn id="59" idx="0"/>
          </p:cNvCxnSpPr>
          <p:nvPr/>
        </p:nvCxnSpPr>
        <p:spPr>
          <a:xfrm rot="16200000" flipH="1">
            <a:off x="2857070" y="3045348"/>
            <a:ext cx="666474" cy="166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B8F24C0-F8B3-AE4C-F6DA-9EE2B15E2CF8}"/>
              </a:ext>
            </a:extLst>
          </p:cNvPr>
          <p:cNvSpPr/>
          <p:nvPr/>
        </p:nvSpPr>
        <p:spPr>
          <a:xfrm>
            <a:off x="3261651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分割花色及數字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E5F004B0-CD96-4CC7-0CA4-780F0BAC9DD1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 rot="16200000" flipH="1">
            <a:off x="5983366" y="1286461"/>
            <a:ext cx="1304827" cy="1930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20A395B-44A0-81CE-C955-0EA59804BC37}"/>
              </a:ext>
            </a:extLst>
          </p:cNvPr>
          <p:cNvSpPr/>
          <p:nvPr/>
        </p:nvSpPr>
        <p:spPr>
          <a:xfrm>
            <a:off x="6842004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花色及數值比對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867152F-DA74-2B78-B113-2E38ACB4A80C}"/>
              </a:ext>
            </a:extLst>
          </p:cNvPr>
          <p:cNvSpPr/>
          <p:nvPr/>
        </p:nvSpPr>
        <p:spPr>
          <a:xfrm>
            <a:off x="6842005" y="411383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跟對照</a:t>
            </a:r>
            <a:r>
              <a:rPr lang="en-US" altLang="zh-TW" dirty="0"/>
              <a:t>array</a:t>
            </a:r>
            <a:r>
              <a:rPr lang="zh-TW" altLang="en-US" dirty="0"/>
              <a:t>相減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1DCBBA0-B142-DBB5-2537-61840555086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315502" y="3828206"/>
            <a:ext cx="571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CF2AD43C-4772-2BAD-B080-854F3F137C3F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7268529" y="5084789"/>
            <a:ext cx="665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09C37B7-D5C0-DB3B-9694-B5F5992B59DB}"/>
              </a:ext>
            </a:extLst>
          </p:cNvPr>
          <p:cNvSpPr/>
          <p:nvPr/>
        </p:nvSpPr>
        <p:spPr>
          <a:xfrm>
            <a:off x="6842005" y="5417391"/>
            <a:ext cx="1644770" cy="102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取得新</a:t>
            </a:r>
            <a:r>
              <a:rPr lang="en-US" altLang="zh-TW" dirty="0"/>
              <a:t>array</a:t>
            </a:r>
            <a:r>
              <a:rPr lang="zh-TW" altLang="en-US" dirty="0"/>
              <a:t>數值做絕對值並相加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誤差值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EAC8E76F-F4A4-DB8C-A611-2030D8F7F1D7}"/>
              </a:ext>
            </a:extLst>
          </p:cNvPr>
          <p:cNvSpPr/>
          <p:nvPr/>
        </p:nvSpPr>
        <p:spPr>
          <a:xfrm>
            <a:off x="8716805" y="411383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誤差值比對</a:t>
            </a:r>
            <a:endParaRPr lang="en-US" altLang="zh-TW" dirty="0"/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FE1BEF51-5F36-B9CC-28CF-B4EDC98D9C11}"/>
              </a:ext>
            </a:extLst>
          </p:cNvPr>
          <p:cNvSpPr/>
          <p:nvPr/>
        </p:nvSpPr>
        <p:spPr>
          <a:xfrm>
            <a:off x="8626238" y="5258601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是否過筏值</a:t>
            </a: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A55809B7-0009-23BA-4154-66DB8978725F}"/>
              </a:ext>
            </a:extLst>
          </p:cNvPr>
          <p:cNvSpPr/>
          <p:nvPr/>
        </p:nvSpPr>
        <p:spPr>
          <a:xfrm>
            <a:off x="9777859" y="5258600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</a:t>
            </a:r>
            <a:r>
              <a:rPr lang="en-US" altLang="zh-TW" dirty="0"/>
              <a:t>min</a:t>
            </a:r>
            <a:endParaRPr lang="zh-TW" altLang="en-US" dirty="0"/>
          </a:p>
        </p:txBody>
      </p: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53595035-B5FC-DD42-393A-2C99B8367125}"/>
              </a:ext>
            </a:extLst>
          </p:cNvPr>
          <p:cNvCxnSpPr>
            <a:cxnSpLocks/>
            <a:stCxn id="65" idx="2"/>
            <a:endCxn id="107" idx="0"/>
          </p:cNvCxnSpPr>
          <p:nvPr/>
        </p:nvCxnSpPr>
        <p:spPr>
          <a:xfrm rot="16200000" flipH="1">
            <a:off x="8252903" y="2890805"/>
            <a:ext cx="571252" cy="187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7EF6D869-130D-8162-DFCC-F8B3DF4687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6728" y="4601389"/>
            <a:ext cx="506413" cy="80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B467ED08-7958-A013-99F3-CBB3761DFEED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rot="5400000">
            <a:off x="9050917" y="4833588"/>
            <a:ext cx="506414" cy="343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55592424-4D75-1106-A992-29FC75E915D6}"/>
              </a:ext>
            </a:extLst>
          </p:cNvPr>
          <p:cNvCxnSpPr>
            <a:cxnSpLocks/>
            <a:stCxn id="13" idx="2"/>
            <a:endCxn id="130" idx="0"/>
          </p:cNvCxnSpPr>
          <p:nvPr/>
        </p:nvCxnSpPr>
        <p:spPr>
          <a:xfrm rot="16200000" flipH="1">
            <a:off x="7854759" y="-584932"/>
            <a:ext cx="1289012" cy="565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C94F4165-ADF8-ADEF-8878-147AD43F7819}"/>
              </a:ext>
            </a:extLst>
          </p:cNvPr>
          <p:cNvSpPr/>
          <p:nvPr/>
        </p:nvSpPr>
        <p:spPr>
          <a:xfrm>
            <a:off x="10568976" y="2888410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得出花色及數值</a:t>
            </a:r>
          </a:p>
        </p:txBody>
      </p:sp>
      <p:sp>
        <p:nvSpPr>
          <p:cNvPr id="39" name="矩形: 圓角 58">
            <a:extLst>
              <a:ext uri="{FF2B5EF4-FFF2-40B4-BE49-F238E27FC236}">
                <a16:creationId xmlns:a16="http://schemas.microsoft.com/office/drawing/2014/main" id="{25F6CA80-320B-4B77-89F0-355DB7047A10}"/>
              </a:ext>
            </a:extLst>
          </p:cNvPr>
          <p:cNvSpPr/>
          <p:nvPr/>
        </p:nvSpPr>
        <p:spPr>
          <a:xfrm>
            <a:off x="1780796" y="5203472"/>
            <a:ext cx="744191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判斷面積</a:t>
            </a:r>
          </a:p>
        </p:txBody>
      </p:sp>
      <p:sp>
        <p:nvSpPr>
          <p:cNvPr id="41" name="矩形: 圓角 58">
            <a:extLst>
              <a:ext uri="{FF2B5EF4-FFF2-40B4-BE49-F238E27FC236}">
                <a16:creationId xmlns:a16="http://schemas.microsoft.com/office/drawing/2014/main" id="{DEA39E87-3BC8-4245-8A7D-B7C56A09225A}"/>
              </a:ext>
            </a:extLst>
          </p:cNvPr>
          <p:cNvSpPr/>
          <p:nvPr/>
        </p:nvSpPr>
        <p:spPr>
          <a:xfrm>
            <a:off x="3468733" y="519470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取輪廓邊角</a:t>
            </a:r>
          </a:p>
        </p:txBody>
      </p:sp>
      <p:cxnSp>
        <p:nvCxnSpPr>
          <p:cNvPr id="43" name="接點: 肘形 51">
            <a:extLst>
              <a:ext uri="{FF2B5EF4-FFF2-40B4-BE49-F238E27FC236}">
                <a16:creationId xmlns:a16="http://schemas.microsoft.com/office/drawing/2014/main" id="{EFFDCDC2-4628-4659-9EA7-A29AC1506AD7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>
          <a:xfrm rot="5400000">
            <a:off x="1975778" y="5024524"/>
            <a:ext cx="356063" cy="1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5">
            <a:extLst>
              <a:ext uri="{FF2B5EF4-FFF2-40B4-BE49-F238E27FC236}">
                <a16:creationId xmlns:a16="http://schemas.microsoft.com/office/drawing/2014/main" id="{6461530F-4C1A-442A-ACC0-B77AB827CE06}"/>
              </a:ext>
            </a:extLst>
          </p:cNvPr>
          <p:cNvCxnSpPr>
            <a:cxnSpLocks/>
            <a:stCxn id="59" idx="2"/>
            <a:endCxn id="41" idx="0"/>
          </p:cNvCxnSpPr>
          <p:nvPr/>
        </p:nvCxnSpPr>
        <p:spPr>
          <a:xfrm rot="16200000" flipH="1">
            <a:off x="3950671" y="4917514"/>
            <a:ext cx="347293" cy="207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8">
            <a:extLst>
              <a:ext uri="{FF2B5EF4-FFF2-40B4-BE49-F238E27FC236}">
                <a16:creationId xmlns:a16="http://schemas.microsoft.com/office/drawing/2014/main" id="{AD88F631-EEA9-42E8-92DA-123F78C6058C}"/>
              </a:ext>
            </a:extLst>
          </p:cNvPr>
          <p:cNvSpPr/>
          <p:nvPr/>
        </p:nvSpPr>
        <p:spPr>
          <a:xfrm>
            <a:off x="5101379" y="5194701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取邊角的區域</a:t>
            </a:r>
          </a:p>
        </p:txBody>
      </p:sp>
      <p:cxnSp>
        <p:nvCxnSpPr>
          <p:cNvPr id="61" name="接點: 肘形 55">
            <a:extLst>
              <a:ext uri="{FF2B5EF4-FFF2-40B4-BE49-F238E27FC236}">
                <a16:creationId xmlns:a16="http://schemas.microsoft.com/office/drawing/2014/main" id="{650CCF7D-A85D-4D8F-9720-E46DE51E2601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rot="16200000" flipH="1">
            <a:off x="4721926" y="4146259"/>
            <a:ext cx="347292" cy="1749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圓角 58">
            <a:extLst>
              <a:ext uri="{FF2B5EF4-FFF2-40B4-BE49-F238E27FC236}">
                <a16:creationId xmlns:a16="http://schemas.microsoft.com/office/drawing/2014/main" id="{F366FC31-DC55-49FF-97F6-C01E0E17DBB3}"/>
              </a:ext>
            </a:extLst>
          </p:cNvPr>
          <p:cNvSpPr/>
          <p:nvPr/>
        </p:nvSpPr>
        <p:spPr>
          <a:xfrm>
            <a:off x="5101378" y="6081623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透視變換</a:t>
            </a:r>
          </a:p>
        </p:txBody>
      </p:sp>
      <p:cxnSp>
        <p:nvCxnSpPr>
          <p:cNvPr id="67" name="接點: 肘形 90">
            <a:extLst>
              <a:ext uri="{FF2B5EF4-FFF2-40B4-BE49-F238E27FC236}">
                <a16:creationId xmlns:a16="http://schemas.microsoft.com/office/drawing/2014/main" id="{F2EC17C0-DBB9-4EF0-BEAF-9676DB02719F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5646085" y="5957339"/>
            <a:ext cx="2485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1">
            <a:extLst>
              <a:ext uri="{FF2B5EF4-FFF2-40B4-BE49-F238E27FC236}">
                <a16:creationId xmlns:a16="http://schemas.microsoft.com/office/drawing/2014/main" id="{39139F4F-9880-45E6-9EDC-4A4DE0F783DA}"/>
              </a:ext>
            </a:extLst>
          </p:cNvPr>
          <p:cNvSpPr/>
          <p:nvPr/>
        </p:nvSpPr>
        <p:spPr>
          <a:xfrm>
            <a:off x="191258" y="5203472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二值化</a:t>
            </a:r>
          </a:p>
        </p:txBody>
      </p:sp>
      <p:cxnSp>
        <p:nvCxnSpPr>
          <p:cNvPr id="50" name="接點: 肘形 37">
            <a:extLst>
              <a:ext uri="{FF2B5EF4-FFF2-40B4-BE49-F238E27FC236}">
                <a16:creationId xmlns:a16="http://schemas.microsoft.com/office/drawing/2014/main" id="{C8E3FD3B-6F1B-4DA5-A5AE-6B23CC5882EA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5400000">
            <a:off x="529357" y="5024570"/>
            <a:ext cx="356064" cy="1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E09FA32A-F490-49A2-8C70-C6E349D8A3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/>
              <a:t>Breakdown</a:t>
            </a:r>
            <a:endParaRPr lang="zh-TW" altLang="en-US" sz="4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7FFFF6-31D1-4450-827C-0C1FF668F4D1}"/>
              </a:ext>
            </a:extLst>
          </p:cNvPr>
          <p:cNvSpPr/>
          <p:nvPr/>
        </p:nvSpPr>
        <p:spPr>
          <a:xfrm>
            <a:off x="104775" y="1819275"/>
            <a:ext cx="1190577" cy="45339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1240C66-F3A1-44C1-94C4-B17ACD80C1FE}"/>
              </a:ext>
            </a:extLst>
          </p:cNvPr>
          <p:cNvSpPr/>
          <p:nvPr/>
        </p:nvSpPr>
        <p:spPr>
          <a:xfrm>
            <a:off x="1353622" y="3762375"/>
            <a:ext cx="2066226" cy="26786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47281EA-154D-4BD2-A45E-DEB0BFBC63CE}"/>
              </a:ext>
            </a:extLst>
          </p:cNvPr>
          <p:cNvSpPr/>
          <p:nvPr/>
        </p:nvSpPr>
        <p:spPr>
          <a:xfrm>
            <a:off x="3410088" y="3722118"/>
            <a:ext cx="3269452" cy="31358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153C01A-9C5F-4AB4-9C25-D8A8AA182F68}"/>
              </a:ext>
            </a:extLst>
          </p:cNvPr>
          <p:cNvSpPr/>
          <p:nvPr/>
        </p:nvSpPr>
        <p:spPr>
          <a:xfrm>
            <a:off x="6679540" y="2401649"/>
            <a:ext cx="1891252" cy="42182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20E0A6-9344-4DBA-BE27-73FC24A9EBB3}"/>
              </a:ext>
            </a:extLst>
          </p:cNvPr>
          <p:cNvSpPr/>
          <p:nvPr/>
        </p:nvSpPr>
        <p:spPr>
          <a:xfrm>
            <a:off x="10397517" y="2163522"/>
            <a:ext cx="1689707" cy="285615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3C1620-0032-47A8-AAB1-386CC99092D7}"/>
              </a:ext>
            </a:extLst>
          </p:cNvPr>
          <p:cNvSpPr/>
          <p:nvPr/>
        </p:nvSpPr>
        <p:spPr>
          <a:xfrm>
            <a:off x="8596225" y="3833413"/>
            <a:ext cx="2242153" cy="26076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CF521-07B5-45EE-8A5E-1A0B7AD82B2B}"/>
              </a:ext>
            </a:extLst>
          </p:cNvPr>
          <p:cNvSpPr txBox="1"/>
          <p:nvPr/>
        </p:nvSpPr>
        <p:spPr>
          <a:xfrm>
            <a:off x="-24317" y="-20219"/>
            <a:ext cx="2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黃色為工作區域</a:t>
            </a:r>
          </a:p>
        </p:txBody>
      </p:sp>
      <p:sp>
        <p:nvSpPr>
          <p:cNvPr id="77" name="矩形: 圓角 129">
            <a:extLst>
              <a:ext uri="{FF2B5EF4-FFF2-40B4-BE49-F238E27FC236}">
                <a16:creationId xmlns:a16="http://schemas.microsoft.com/office/drawing/2014/main" id="{EAF0C4B8-B5C9-4476-BE27-F9B148416FE4}"/>
              </a:ext>
            </a:extLst>
          </p:cNvPr>
          <p:cNvSpPr/>
          <p:nvPr/>
        </p:nvSpPr>
        <p:spPr>
          <a:xfrm>
            <a:off x="10578501" y="4086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VideoStream</a:t>
            </a:r>
            <a:r>
              <a:rPr lang="zh-TW" altLang="en-US" dirty="0"/>
              <a:t>畫框及算牌</a:t>
            </a:r>
          </a:p>
        </p:txBody>
      </p:sp>
      <p:cxnSp>
        <p:nvCxnSpPr>
          <p:cNvPr id="78" name="接點: 肘形 34">
            <a:extLst>
              <a:ext uri="{FF2B5EF4-FFF2-40B4-BE49-F238E27FC236}">
                <a16:creationId xmlns:a16="http://schemas.microsoft.com/office/drawing/2014/main" id="{A5F5ACFE-ACC9-4D87-B031-E18BE571870B}"/>
              </a:ext>
            </a:extLst>
          </p:cNvPr>
          <p:cNvCxnSpPr>
            <a:cxnSpLocks/>
            <a:stCxn id="130" idx="2"/>
            <a:endCxn id="77" idx="0"/>
          </p:cNvCxnSpPr>
          <p:nvPr/>
        </p:nvCxnSpPr>
        <p:spPr>
          <a:xfrm rot="16200000" flipH="1">
            <a:off x="11053133" y="3801732"/>
            <a:ext cx="559460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2BF-360B-447D-9936-0DE7A32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6286-B345-4BD2-9885-C0FEA8C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556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235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嵌入式影像處理</vt:lpstr>
      <vt:lpstr>規格</vt:lpstr>
      <vt:lpstr>PowerPoint Presentation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A3750</dc:creator>
  <cp:lastModifiedBy>Kenny Gun</cp:lastModifiedBy>
  <cp:revision>12</cp:revision>
  <dcterms:created xsi:type="dcterms:W3CDTF">2024-11-28T09:52:45Z</dcterms:created>
  <dcterms:modified xsi:type="dcterms:W3CDTF">2024-12-05T06:40:43Z</dcterms:modified>
</cp:coreProperties>
</file>