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94" autoAdjust="0"/>
    <p:restoredTop sz="95179" autoAdjust="0"/>
  </p:normalViewPr>
  <p:slideViewPr>
    <p:cSldViewPr>
      <p:cViewPr>
        <p:scale>
          <a:sx n="33" d="100"/>
          <a:sy n="33" d="100"/>
        </p:scale>
        <p:origin x="2445" y="67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56894-2714-4AE7-9AD4-576C5E12D5F7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4AA9E-2D8C-4A21-94F9-C5345D3660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23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4AA9E-2D8C-4A21-94F9-C5345D3660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165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7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1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41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6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683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210" indent="0">
              <a:buNone/>
              <a:defRPr sz="13400"/>
            </a:lvl2pPr>
            <a:lvl3pPr marL="4388419" indent="0">
              <a:buNone/>
              <a:defRPr sz="11500"/>
            </a:lvl3pPr>
            <a:lvl4pPr marL="6582629" indent="0">
              <a:buNone/>
              <a:defRPr sz="9600"/>
            </a:lvl4pPr>
            <a:lvl5pPr marL="8776834" indent="0">
              <a:buNone/>
              <a:defRPr sz="9600"/>
            </a:lvl5pPr>
            <a:lvl6pPr marL="10971043" indent="0">
              <a:buNone/>
              <a:defRPr sz="9600"/>
            </a:lvl6pPr>
            <a:lvl7pPr marL="13165253" indent="0">
              <a:buNone/>
              <a:defRPr sz="9600"/>
            </a:lvl7pPr>
            <a:lvl8pPr marL="15359462" indent="0">
              <a:buNone/>
              <a:defRPr sz="9600"/>
            </a:lvl8pPr>
            <a:lvl9pPr marL="17553672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FBE-001D-4618-B40D-A5F9B7D86AF5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0">
              <a:schemeClr val="bg1">
                <a:lumMod val="50000"/>
                <a:alpha val="39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40" tIns="219422" rIns="438840" bIns="219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840" tIns="219422" rIns="438840" bIns="219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EFBE-001D-4618-B40D-A5F9B7D86AF5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6FD5-8454-4521-B8F4-FD816DE72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388419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56" indent="-1645656" algn="l" defTabSz="4388419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89" indent="-1371379" algn="l" defTabSz="4388419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522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731" indent="-1097102" algn="l" defTabSz="438841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941" indent="-1097102" algn="l" defTabSz="4388419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15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36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565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0774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1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41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62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834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04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25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46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367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935200" y="6654800"/>
            <a:ext cx="144780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3891200" cy="5410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457200"/>
            <a:ext cx="43891200" cy="4912340"/>
            <a:chOff x="457200" y="457200"/>
            <a:chExt cx="43891200" cy="4912340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457200"/>
              <a:ext cx="438912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Mathematically Predicting Treatment Response of </a:t>
              </a:r>
            </a:p>
            <a:p>
              <a:r>
                <a:rPr lang="en-US" sz="8000" b="1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Hepatocellular</a:t>
              </a:r>
              <a:r>
                <a:rPr lang="en-US" sz="8000" b="1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 Carcinoma Patients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2876550"/>
              <a:ext cx="43891200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200" i="1" u="sng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Team Live and Let Liver</a:t>
              </a:r>
            </a:p>
            <a:p>
              <a:r>
                <a:rPr lang="en-US" sz="52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Lucas </a:t>
              </a:r>
              <a:r>
                <a:rPr lang="en-US" sz="52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Cadalzo</a:t>
              </a:r>
              <a:r>
                <a:rPr lang="en-US" sz="52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, Lorenz </a:t>
              </a:r>
              <a:r>
                <a:rPr lang="en-US" sz="52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Gahn</a:t>
              </a:r>
              <a:r>
                <a:rPr lang="en-US" sz="52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, Ken </a:t>
              </a:r>
              <a:r>
                <a:rPr lang="en-US" sz="5200" dirty="0" err="1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Groszman</a:t>
              </a:r>
              <a:endParaRPr lang="en-US" sz="5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52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Department of Computational and Applied Mathematics, Rice University, Houston, TX 77005</a:t>
              </a:r>
              <a:endParaRPr lang="en-US" sz="7200" i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28600" y="20802600"/>
            <a:ext cx="14478000" cy="11732003"/>
            <a:chOff x="228600" y="17994572"/>
            <a:chExt cx="14478000" cy="11732003"/>
          </a:xfrm>
        </p:grpSpPr>
        <p:sp>
          <p:nvSpPr>
            <p:cNvPr id="21" name="TextBox 20"/>
            <p:cNvSpPr txBox="1"/>
            <p:nvPr/>
          </p:nvSpPr>
          <p:spPr>
            <a:xfrm>
              <a:off x="228600" y="18985173"/>
              <a:ext cx="14478000" cy="10741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32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600" y="17994572"/>
              <a:ext cx="14478000" cy="101566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Description of Data</a:t>
              </a:r>
              <a:endParaRPr lang="en-US" sz="6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4935200" y="5638800"/>
            <a:ext cx="14478000" cy="1015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Regression-Based Feature Selection</a:t>
            </a:r>
            <a:endParaRPr lang="en-US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29629100" y="30206932"/>
            <a:ext cx="14027149" cy="2406668"/>
            <a:chOff x="29591000" y="29461422"/>
            <a:chExt cx="14027149" cy="2406668"/>
          </a:xfrm>
        </p:grpSpPr>
        <p:sp>
          <p:nvSpPr>
            <p:cNvPr id="93" name="TextBox 92"/>
            <p:cNvSpPr txBox="1"/>
            <p:nvPr/>
          </p:nvSpPr>
          <p:spPr>
            <a:xfrm>
              <a:off x="29597349" y="30082986"/>
              <a:ext cx="14020800" cy="1785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46075" indent="-346075"/>
              <a:endParaRPr lang="en-US" sz="1800" dirty="0" smtClean="0">
                <a:latin typeface="Arial" pitchFamily="34" charset="0"/>
                <a:cs typeface="Arial" pitchFamily="34" charset="0"/>
              </a:endParaRPr>
            </a:p>
            <a:p>
              <a:pPr marL="346075" indent="-346075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[1]  </a:t>
              </a:r>
              <a:r>
                <a:rPr lang="en-US" sz="1800" dirty="0" err="1" smtClean="0">
                  <a:latin typeface="Arial" pitchFamily="34" charset="0"/>
                  <a:cs typeface="Arial" pitchFamily="34" charset="0"/>
                </a:rPr>
                <a:t>Forner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et al. “</a:t>
              </a:r>
              <a:r>
                <a:rPr lang="en-US" sz="1800" dirty="0" err="1" smtClean="0">
                  <a:latin typeface="Arial" pitchFamily="34" charset="0"/>
                  <a:cs typeface="Arial" pitchFamily="34" charset="0"/>
                </a:rPr>
                <a:t>Hepatocellular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Carcinoma.” </a:t>
              </a:r>
              <a:r>
                <a:rPr lang="en-US" sz="1800" i="1" dirty="0" smtClean="0">
                  <a:latin typeface="Arial" pitchFamily="34" charset="0"/>
                  <a:cs typeface="Arial" pitchFamily="34" charset="0"/>
                </a:rPr>
                <a:t>Lancet (London, England)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379, no. 9822 (March 31, 2012): 1245–55. </a:t>
              </a:r>
            </a:p>
            <a:p>
              <a:pPr marL="346075" indent="-346075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[2]  </a:t>
              </a:r>
              <a:r>
                <a:rPr lang="en-US" sz="1800" dirty="0" err="1" smtClean="0">
                  <a:latin typeface="Arial" pitchFamily="34" charset="0"/>
                  <a:cs typeface="Arial" pitchFamily="34" charset="0"/>
                </a:rPr>
                <a:t>Altekruse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800" dirty="0" err="1" smtClean="0">
                  <a:latin typeface="Arial" pitchFamily="34" charset="0"/>
                  <a:cs typeface="Arial" pitchFamily="34" charset="0"/>
                </a:rPr>
                <a:t>er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al. “</a:t>
              </a:r>
              <a:r>
                <a:rPr lang="en-US" sz="1800" dirty="0" err="1" smtClean="0">
                  <a:latin typeface="Arial" pitchFamily="34" charset="0"/>
                  <a:cs typeface="Arial" pitchFamily="34" charset="0"/>
                </a:rPr>
                <a:t>Hepatocellular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Carcinoma Incidence, Mortality, and Survival Trends in the United States From 1975 to 2005.” </a:t>
              </a:r>
              <a:r>
                <a:rPr lang="en-US" sz="1800" i="1" dirty="0" smtClean="0">
                  <a:latin typeface="Arial" pitchFamily="34" charset="0"/>
                  <a:cs typeface="Arial" pitchFamily="34" charset="0"/>
                </a:rPr>
                <a:t>Journal of Clinical Oncology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27, no. 9 (March 20, 2009): 1485–91. </a:t>
              </a:r>
            </a:p>
            <a:p>
              <a:pPr marL="346075" indent="-346075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[3] Chen, et al. “Risk of </a:t>
              </a:r>
              <a:r>
                <a:rPr lang="en-US" sz="1800" dirty="0" err="1" smtClean="0">
                  <a:latin typeface="Arial" pitchFamily="34" charset="0"/>
                  <a:cs typeface="Arial" pitchFamily="34" charset="0"/>
                </a:rPr>
                <a:t>Hepatocellular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Carcinoma Across a Biological Gradient of Serum Hepatitis B Virus DNA Level.” </a:t>
              </a:r>
              <a:r>
                <a:rPr lang="en-US" sz="1800" i="1" dirty="0" smtClean="0">
                  <a:latin typeface="Arial" pitchFamily="34" charset="0"/>
                  <a:cs typeface="Arial" pitchFamily="34" charset="0"/>
                </a:rPr>
                <a:t>JAMA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295, no. 1 (January 4, 2006): 65–73. 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en-US" sz="1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591000" y="29461422"/>
              <a:ext cx="14020800" cy="6463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References</a:t>
              </a:r>
              <a:endPara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9641800" y="5638800"/>
            <a:ext cx="14020800" cy="10149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TTP Prediction Stage</a:t>
            </a:r>
            <a:endParaRPr lang="en-US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29635449" y="27889200"/>
            <a:ext cx="14020800" cy="2145802"/>
            <a:chOff x="29624866" y="27232392"/>
            <a:chExt cx="14020800" cy="2145802"/>
          </a:xfrm>
        </p:grpSpPr>
        <p:sp>
          <p:nvSpPr>
            <p:cNvPr id="97" name="TextBox 96"/>
            <p:cNvSpPr txBox="1"/>
            <p:nvPr/>
          </p:nvSpPr>
          <p:spPr>
            <a:xfrm>
              <a:off x="29624866" y="27777756"/>
              <a:ext cx="14020800" cy="1600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5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5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2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2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2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2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624866" y="27232392"/>
              <a:ext cx="14020800" cy="64633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Acknowledgements</a:t>
              </a:r>
              <a:endPara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9853466" y="27981293"/>
              <a:ext cx="13487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We would like to acknowledge the Rice University Computational and Applied Mathematics Department, and specifically Dr. Beatrice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Riviere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, for their support and advice. We also want to thank Dr. David 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Fuentes 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and Dr. Ahmed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Khalfe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from the MD Anderson Cancer Center for their help. Finally, Dr.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Erszebet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Merenyi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from Rice University 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ECE provided 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excellent advice with regard to neural networks.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54" name="AutoShape 6" descr="Displaying RiceLogo hi res white type med siz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isplaying RiceLogo hi res white type med siz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 descr="C:\Users\Kenny\Downloads\RiceLogo hi res white type med si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23400" y="990600"/>
            <a:ext cx="7980223" cy="3200400"/>
          </a:xfrm>
          <a:prstGeom prst="rect">
            <a:avLst/>
          </a:prstGeom>
          <a:noFill/>
        </p:spPr>
      </p:pic>
      <p:grpSp>
        <p:nvGrpSpPr>
          <p:cNvPr id="84" name="Group 83"/>
          <p:cNvGrpSpPr/>
          <p:nvPr/>
        </p:nvGrpSpPr>
        <p:grpSpPr>
          <a:xfrm>
            <a:off x="76200" y="5638802"/>
            <a:ext cx="14630402" cy="6376690"/>
            <a:chOff x="76200" y="5638802"/>
            <a:chExt cx="14630402" cy="6376690"/>
          </a:xfrm>
        </p:grpSpPr>
        <p:grpSp>
          <p:nvGrpSpPr>
            <p:cNvPr id="26" name="Group 25"/>
            <p:cNvGrpSpPr/>
            <p:nvPr/>
          </p:nvGrpSpPr>
          <p:grpSpPr>
            <a:xfrm>
              <a:off x="228601" y="5638802"/>
              <a:ext cx="14478001" cy="6376690"/>
              <a:chOff x="434871" y="7426390"/>
              <a:chExt cx="9797821" cy="557609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34871" y="8292619"/>
                <a:ext cx="9797821" cy="4709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4871" y="7426390"/>
                <a:ext cx="9797820" cy="88814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Motivation</a:t>
                </a:r>
                <a:endParaRPr lang="en-US" sz="6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6200" y="6845712"/>
              <a:ext cx="14325600" cy="2464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Hepatocellular Carcinoma (HCC) is one of the most lethal forms of cancer, with most patients not surviving more than 20 months [1]</a:t>
              </a:r>
            </a:p>
            <a:p>
              <a:pPr marL="863600" lvl="1" indent="-406400">
                <a:lnSpc>
                  <a:spcPts val="3700"/>
                </a:lnSpc>
                <a:buFont typeface="Arial" pitchFamily="34" charset="0"/>
                <a:buChar char="•"/>
              </a:pP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Treatment options, such as </a:t>
              </a:r>
              <a:r>
                <a:rPr lang="en-US" sz="3200" dirty="0" err="1" smtClean="0">
                  <a:latin typeface="Arial" pitchFamily="34" charset="0"/>
                  <a:cs typeface="Arial" pitchFamily="34" charset="0"/>
                </a:rPr>
                <a:t>transcatheter</a:t>
              </a:r>
              <a:r>
                <a:rPr lang="en-US" sz="3200" dirty="0" smtClean="0">
                  <a:latin typeface="Arial" pitchFamily="34" charset="0"/>
                  <a:cs typeface="Arial" pitchFamily="34" charset="0"/>
                </a:rPr>
                <a:t> arterial chemoembolization (TACE) are invasive, expensive, and often ineffective in extending the lives of patients [2]</a:t>
              </a:r>
            </a:p>
          </p:txBody>
        </p:sp>
      </p:grpSp>
      <p:grpSp>
        <p:nvGrpSpPr>
          <p:cNvPr id="72" name="Group 25"/>
          <p:cNvGrpSpPr/>
          <p:nvPr/>
        </p:nvGrpSpPr>
        <p:grpSpPr>
          <a:xfrm>
            <a:off x="228599" y="12329102"/>
            <a:ext cx="14478001" cy="8232992"/>
            <a:chOff x="434871" y="7026592"/>
            <a:chExt cx="9797821" cy="7199324"/>
          </a:xfrm>
        </p:grpSpPr>
        <p:sp>
          <p:nvSpPr>
            <p:cNvPr id="74" name="TextBox 73"/>
            <p:cNvSpPr txBox="1"/>
            <p:nvPr/>
          </p:nvSpPr>
          <p:spPr>
            <a:xfrm>
              <a:off x="434871" y="7874339"/>
              <a:ext cx="9797821" cy="6351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4871" y="7026592"/>
              <a:ext cx="9797820" cy="8074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Background: Hepatocellular Carcinoma (HCC)</a:t>
              </a:r>
              <a:endParaRPr lang="en-US" sz="5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641800" y="6648450"/>
            <a:ext cx="14020800" cy="13852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ts val="3700"/>
              </a:lnSpc>
              <a:buFont typeface="Arial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After patients are classified as responders or non-responders, a multiple linear regression model is used to fit to each group</a:t>
            </a:r>
          </a:p>
          <a:p>
            <a:pPr marL="914400" lvl="1" indent="-457200">
              <a:lnSpc>
                <a:spcPts val="3700"/>
              </a:lnSpc>
              <a:buFont typeface="Arial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Different features are significant for each case:</a:t>
            </a:r>
          </a:p>
          <a:p>
            <a:pPr marL="914400" lvl="1" indent="-457200">
              <a:lnSpc>
                <a:spcPts val="3700"/>
              </a:lnSpc>
              <a:buFont typeface="Arial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Important responders features:</a:t>
            </a:r>
          </a:p>
          <a:p>
            <a:pPr marL="3166110" lvl="2" indent="-514350">
              <a:lnSpc>
                <a:spcPts val="3700"/>
              </a:lnSpc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Mean.Del_ATROPOS_GMM_POSTERIORS2</a:t>
            </a:r>
          </a:p>
          <a:p>
            <a:pPr marL="3166110" lvl="2" indent="-514350">
              <a:lnSpc>
                <a:spcPts val="3700"/>
              </a:lnSpc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Mean.Del_ATROPOS_GMM_POSTERIORS1</a:t>
            </a:r>
          </a:p>
          <a:p>
            <a:pPr marL="3166110" lvl="2" indent="-514350">
              <a:lnSpc>
                <a:spcPts val="3700"/>
              </a:lnSpc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Mean.Del_SKEWNESS_RADIUS_3</a:t>
            </a:r>
          </a:p>
          <a:p>
            <a:pPr marL="3166110" lvl="2" indent="-514350">
              <a:lnSpc>
                <a:spcPts val="3700"/>
              </a:lnSpc>
              <a:buFont typeface="+mj-lt"/>
              <a:buAutoNum type="arabicPeriod"/>
            </a:pP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hep_b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  <a:buFont typeface="Arial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Important non-responders features:</a:t>
            </a:r>
          </a:p>
          <a:p>
            <a:pPr marL="3166110" lvl="2" indent="-514350">
              <a:lnSpc>
                <a:spcPts val="3700"/>
              </a:lnSpc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Mean.Pre_SKEWNESS_RADIUS_5</a:t>
            </a:r>
          </a:p>
          <a:p>
            <a:pPr marL="3166110" lvl="2" indent="-514350">
              <a:lnSpc>
                <a:spcPts val="3700"/>
              </a:lnSpc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Metastasis</a:t>
            </a:r>
          </a:p>
          <a:p>
            <a:pPr marL="971550" lvl="1" indent="-514350">
              <a:lnSpc>
                <a:spcPts val="3700"/>
              </a:lnSpc>
              <a:buFont typeface="Arial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Responders: </a:t>
            </a:r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Mult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. R-squared:  0.87, Adj. R-squared:  0.77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  <a:buFont typeface="Arial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  <a:buFont typeface="Arial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  <a:buFont typeface="Arial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Non-Responders: </a:t>
            </a:r>
            <a:r>
              <a:rPr lang="en-US" sz="3200" dirty="0" err="1" smtClean="0">
                <a:latin typeface="Arial" charset="0"/>
                <a:ea typeface="Arial" charset="0"/>
                <a:cs typeface="Arial" charset="0"/>
              </a:rPr>
              <a:t>Mult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. R-squared:  0.80, Adj. R-squared:  0.75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166110" lvl="2" indent="-514350">
              <a:lnSpc>
                <a:spcPts val="3700"/>
              </a:lnSpc>
              <a:buFont typeface="+mj-lt"/>
              <a:buAutoNum type="arabicPeriod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108960" lvl="2" indent="-457200">
              <a:lnSpc>
                <a:spcPts val="3700"/>
              </a:lnSpc>
              <a:buFont typeface="Arial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lnSpc>
                <a:spcPts val="3700"/>
              </a:lnSpc>
              <a:buFont typeface="Arial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i="1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29641800" y="20929937"/>
            <a:ext cx="14020800" cy="6502063"/>
            <a:chOff x="25222200" y="18670011"/>
            <a:chExt cx="14020800" cy="6502063"/>
          </a:xfrm>
        </p:grpSpPr>
        <p:sp>
          <p:nvSpPr>
            <p:cNvPr id="218" name="TextBox 217"/>
            <p:cNvSpPr txBox="1"/>
            <p:nvPr/>
          </p:nvSpPr>
          <p:spPr>
            <a:xfrm>
              <a:off x="25222200" y="19324319"/>
              <a:ext cx="14020800" cy="5847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600" u="sng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5222200" y="18670011"/>
              <a:ext cx="14020800" cy="101566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Conclusion and Future Plans</a:t>
              </a:r>
              <a:endParaRPr lang="en-US" sz="6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76200" y="13563600"/>
            <a:ext cx="14401800" cy="531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Hepatocellular Carcinoma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(HCC)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Third most lethal variety of cancer, often associated with cirrhosis of the liver and hepatitis [3]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Life expectancy is 6-20 months [1]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HCC causes more than 660,000 deaths per year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Common treatment is TACE, which is quite invasive, but not all patients respond to it [2]</a:t>
            </a: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u="sng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u="sng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endParaRPr lang="en-US" sz="3200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0" y="21869400"/>
            <a:ext cx="14478000" cy="815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Our patient feature data comes from three sources:</a:t>
            </a:r>
          </a:p>
          <a:p>
            <a:pPr marL="863600" lvl="1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  <a:buAutoNum type="arabicPeriod"/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CT Scan Feature Data</a:t>
            </a:r>
          </a:p>
          <a:p>
            <a:pPr marL="1371600" lvl="2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Each patient’s 4 CT scans were processed with software called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Atropos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371600" lvl="2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This generates ~450 features per patient</a:t>
            </a:r>
          </a:p>
          <a:p>
            <a:pPr marL="971550" lvl="1" indent="-514350">
              <a:lnSpc>
                <a:spcPts val="3700"/>
              </a:lnSpc>
              <a:buAutoNum type="arabicPeriod"/>
            </a:pPr>
            <a:endParaRPr lang="en-US" sz="2000" u="sng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  <a:buAutoNum type="arabicPeriod"/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Patient Medical Data</a:t>
            </a:r>
          </a:p>
          <a:p>
            <a:pPr marL="1371600" lvl="2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Mentor provided anonymized patient medical records</a:t>
            </a:r>
          </a:p>
          <a:p>
            <a:pPr marL="1371600" lvl="2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Includes ~ 15 features including age, hepatitis, cirrhosis, etc.</a:t>
            </a:r>
          </a:p>
          <a:p>
            <a:pPr marL="971550" lvl="1" indent="-514350">
              <a:lnSpc>
                <a:spcPts val="3700"/>
              </a:lnSpc>
            </a:pPr>
            <a:endParaRPr lang="en-US" sz="1400" u="sng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lnSpc>
                <a:spcPts val="3700"/>
              </a:lnSpc>
              <a:buFont typeface="+mj-lt"/>
              <a:buAutoNum type="arabicPeriod" startAt="3"/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Self-Generated Data</a:t>
            </a:r>
          </a:p>
          <a:p>
            <a:pPr marL="1371600" lvl="2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Some features were expected to be predictive, but were not in dataset</a:t>
            </a:r>
          </a:p>
          <a:p>
            <a:pPr marL="1371600" lvl="2" indent="-51435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We generated tumor encapsulation and vascularity features in MATLAB</a:t>
            </a:r>
          </a:p>
          <a:p>
            <a:pPr marL="1371600" lvl="2" indent="-514350">
              <a:lnSpc>
                <a:spcPts val="3700"/>
              </a:lnSpc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371600" lvl="2" indent="-514350">
              <a:lnSpc>
                <a:spcPts val="3700"/>
              </a:lnSpc>
            </a:pPr>
            <a:r>
              <a:rPr lang="en-US" sz="3200" i="1" dirty="0" smtClean="0">
                <a:latin typeface="Arial" pitchFamily="34" charset="0"/>
                <a:cs typeface="Arial" pitchFamily="34" charset="0"/>
              </a:rPr>
              <a:t>Tumor Encapsulation Feature:</a:t>
            </a:r>
          </a:p>
          <a:p>
            <a:pPr marL="1371600" lvl="2" indent="-514350">
              <a:lnSpc>
                <a:spcPts val="3700"/>
              </a:lnSpc>
            </a:pPr>
            <a:r>
              <a:rPr lang="en-US" sz="3200" i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Measures whether the tumor contains a dense boundary of connective tissue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1371600" lvl="2" indent="-51435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4859000" y="6829489"/>
            <a:ext cx="14325600" cy="531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With a dataset that contains 500 features but only 20 patients, it was important to select only important features to include in the model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We used a </a:t>
            </a: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single-variable regression-based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method for selecting important features to include in our model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Method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For each feature, perform a regression of that feature compared to a response variable:</a:t>
            </a:r>
          </a:p>
          <a:p>
            <a:pPr marL="1828800" lvl="2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Categorical variable – logistic regression – binary response variable</a:t>
            </a:r>
          </a:p>
          <a:p>
            <a:pPr marL="1828800" lvl="2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Continuous variable – linear regression – TTP is response variable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Compare R</a:t>
            </a:r>
            <a:r>
              <a:rPr lang="en-US" sz="32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or deviance values to determine predictive features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4935200" y="25206603"/>
            <a:ext cx="14478000" cy="1015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Response Classification Stage</a:t>
            </a:r>
            <a:endParaRPr lang="en-US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https://lh6.googleusercontent.com/TXEil5alyJgcYKenIDeaSirFrCxMI28kMw_XwIchQQk-Q9NWA8_lq8bb8j_MGLLrfLhWmF6WI5gRrW-QPsdbJxRgv6vb3kVlpWe7A1ViMf_y4UZv4wK3Ty9jBLAHIF4FyuO_NFNgjF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9400" y="8858250"/>
            <a:ext cx="4038600" cy="302895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76200" y="9270023"/>
            <a:ext cx="10363200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Oncologist methodology for deciding which treatment to use are subjective and based on experience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We seek a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mathematical model that predicts the responsiveness of HCC patients to TACE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200" y="17007845"/>
            <a:ext cx="10210800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Patient Imaging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Patients are imaged using computerized tomography (CT) 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Four images are taken at different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times</a:t>
            </a:r>
          </a:p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Contrast agent is injected into patient’s arm and flows through circulatory system, illuminating the tumor first </a:t>
            </a:r>
          </a:p>
        </p:txBody>
      </p:sp>
      <p:pic>
        <p:nvPicPr>
          <p:cNvPr id="2" name="Picture 6" descr="Screen Shot 2016-11-13 at 3.57.05 P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324418" y="16916400"/>
            <a:ext cx="3734482" cy="3333750"/>
          </a:xfrm>
          <a:prstGeom prst="rect">
            <a:avLst/>
          </a:prstGeom>
          <a:noFill/>
        </p:spPr>
      </p:pic>
      <p:pic>
        <p:nvPicPr>
          <p:cNvPr id="3" name="Picture 9" descr="tumor boundary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29641800"/>
            <a:ext cx="3479800" cy="260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8" name="Picture 10" descr="histogram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15600" y="29641800"/>
            <a:ext cx="3479800" cy="260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8" descr="full tumor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4400" y="29641800"/>
            <a:ext cx="3479800" cy="260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pSp>
        <p:nvGrpSpPr>
          <p:cNvPr id="58" name="Group 57"/>
          <p:cNvGrpSpPr/>
          <p:nvPr/>
        </p:nvGrpSpPr>
        <p:grpSpPr>
          <a:xfrm>
            <a:off x="14935200" y="12573000"/>
            <a:ext cx="14478000" cy="12284551"/>
            <a:chOff x="14935200" y="13762871"/>
            <a:chExt cx="14478000" cy="12284551"/>
          </a:xfrm>
        </p:grpSpPr>
        <p:sp>
          <p:nvSpPr>
            <p:cNvPr id="55" name="TextBox 54"/>
            <p:cNvSpPr txBox="1"/>
            <p:nvPr/>
          </p:nvSpPr>
          <p:spPr>
            <a:xfrm>
              <a:off x="14935200" y="14782800"/>
              <a:ext cx="14478000" cy="1126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ctr"/>
              <a:endParaRPr 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935200" y="13762871"/>
              <a:ext cx="14478000" cy="101566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Model Overview</a:t>
              </a:r>
              <a:endParaRPr lang="en-US" sz="6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4673600" y="30794325"/>
            <a:ext cx="762000" cy="30480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9474200" y="30794325"/>
            <a:ext cx="762000" cy="30480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4935200" y="26197203"/>
            <a:ext cx="14478000" cy="6340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4000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859000" y="26539889"/>
            <a:ext cx="143256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Generate a multiple logistic regression model using three most important features identified by single logistic regression:</a:t>
            </a:r>
          </a:p>
          <a:p>
            <a:pPr marL="859536" lvl="1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1. Del_Atropos_GMM_Posteriors3</a:t>
            </a:r>
          </a:p>
          <a:p>
            <a:pPr marL="859536" lvl="1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2. viable_Pre_Atropos_GMM_Posteriors2</a:t>
            </a:r>
          </a:p>
          <a:p>
            <a:pPr marL="859536" lvl="1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3. viable_Pre_Atropos_GMM_Posteriors3</a:t>
            </a:r>
          </a:p>
          <a:p>
            <a:pPr marL="3058160" lvl="2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058160" lvl="2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058160" lvl="2" indent="-406400">
              <a:lnSpc>
                <a:spcPts val="3700"/>
              </a:lnSpc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457200" lvl="1" algn="ctr">
              <a:lnSpc>
                <a:spcPts val="3700"/>
              </a:lnSpc>
            </a:pPr>
            <a:endParaRPr lang="en-US" sz="3200" b="1" i="1" u="sng" dirty="0" smtClean="0">
              <a:latin typeface="Arial" pitchFamily="34" charset="0"/>
              <a:cs typeface="Arial" pitchFamily="34" charset="0"/>
            </a:endParaRPr>
          </a:p>
          <a:p>
            <a:pPr marL="457200" lvl="1" algn="ctr">
              <a:lnSpc>
                <a:spcPts val="3700"/>
              </a:lnSpc>
            </a:pPr>
            <a:r>
              <a:rPr lang="en-US" sz="3200" b="1" i="1" u="sng" dirty="0" smtClean="0">
                <a:latin typeface="Arial" pitchFamily="34" charset="0"/>
                <a:cs typeface="Arial" pitchFamily="34" charset="0"/>
              </a:rPr>
              <a:t>Average classification accuracy of 92% using cross-validation</a:t>
            </a:r>
          </a:p>
          <a:p>
            <a:pPr marL="457200" lvl="1" algn="ctr">
              <a:lnSpc>
                <a:spcPts val="3700"/>
              </a:lnSpc>
            </a:pPr>
            <a:endParaRPr lang="en-US" sz="3200" b="1" i="1" u="sng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lnSpc>
                <a:spcPts val="3700"/>
              </a:lnSpc>
              <a:buFont typeface="Arial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Next step: improve classification accuracy with multilayer neural network</a:t>
            </a:r>
          </a:p>
        </p:txBody>
      </p:sp>
      <p:pic>
        <p:nvPicPr>
          <p:cNvPr id="63" name="Picture 2" descr="https://lh5.googleusercontent.com/XOM21_yDLVz_w1IAibThadtPsgPaTp4grklyA7GEBGTypVMbXP_OAsYshmBI7qIuTmpwiMZRw8xKA-fuvhJV04siSiThkeg7yO8HHNsn_Xf0ZecToTNMYglhvUMAji9W5McH6rftkHc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657" b="13655"/>
          <a:stretch/>
        </p:blipFill>
        <p:spPr bwMode="auto">
          <a:xfrm>
            <a:off x="15087600" y="29108400"/>
            <a:ext cx="102743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ingle var image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939908" y="27279600"/>
            <a:ext cx="4244692" cy="3124200"/>
          </a:xfrm>
          <a:prstGeom prst="rect">
            <a:avLst/>
          </a:prstGeom>
          <a:noFill/>
        </p:spPr>
      </p:pic>
      <p:pic>
        <p:nvPicPr>
          <p:cNvPr id="68" name="Picture 67" descr="https://lh5.googleusercontent.com/KEazfQiYVG4B1Mh6tn38KCyG2JBPH2RdMVPY8xTd6NIgXNIPutDCt4R5rfEQYhlTm3FHPF9NEw3dnkKhqgs9P2pjcKAhmFG2FxAja7_hftLpR2JAFv0M8hcADqBMsYR7BNVbjKOjIY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66532" y="12458575"/>
            <a:ext cx="12684917" cy="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https://lh4.googleusercontent.com/BhukJAHgBuhavcFivai4JNpRFlBptdqw-AgDeDDkMnboNIgLDa7kaqds1pvK2O0AAf2ULB3pq6InNv3hcl4BSEtVXM0KdBJSuw3dBWJHsvvWdFsMnYcqTz1KrVba98U6akyDFCra76k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36647" y="13944600"/>
            <a:ext cx="6526306" cy="64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56200" y="14746224"/>
            <a:ext cx="5391989" cy="551856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30764" y="14746224"/>
            <a:ext cx="5485459" cy="552297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26190" y="18897600"/>
            <a:ext cx="11463010" cy="55626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4935200" y="14020800"/>
            <a:ext cx="1432560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lvl="1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The model was split into two stages:</a:t>
            </a:r>
            <a:br>
              <a:rPr lang="en-US" sz="3200" dirty="0" smtClean="0">
                <a:latin typeface="Arial" pitchFamily="34" charset="0"/>
                <a:cs typeface="Arial" pitchFamily="34" charset="0"/>
              </a:rPr>
            </a:b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 1. </a:t>
            </a: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Response-Classification Stage:</a:t>
            </a:r>
          </a:p>
          <a:p>
            <a:pPr marL="2286000" lvl="2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Select features for R/NR classification with logistic feature selection</a:t>
            </a:r>
          </a:p>
          <a:p>
            <a:pPr marL="2286000" lvl="2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Use multiple logistic regression to classify patients</a:t>
            </a:r>
          </a:p>
          <a:p>
            <a:pPr marL="863600" lvl="1" indent="-406400">
              <a:lnSpc>
                <a:spcPts val="3700"/>
              </a:lnSpc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   2. </a:t>
            </a: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TTP Prediction Stage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2286000" lvl="2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Select features for TTP prediction with linear feature selection</a:t>
            </a:r>
          </a:p>
          <a:p>
            <a:pPr marL="2286000" lvl="2" indent="-406400">
              <a:lnSpc>
                <a:spcPts val="37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Use multiple linear regression to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predict TTP for each group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9413200" y="22231067"/>
            <a:ext cx="14173200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marR="0" lvl="1" indent="-514350" defTabSz="91440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Results</a:t>
            </a:r>
            <a:r>
              <a:rPr lang="en-US" sz="3200" b="1" i="1" u="sng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971550" marR="0" lvl="1" indent="-514350" defTabSz="91440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b="1" i="1" u="sng" dirty="0" smtClean="0">
                <a:latin typeface="Arial" pitchFamily="34" charset="0"/>
                <a:cs typeface="Arial" pitchFamily="34" charset="0"/>
              </a:rPr>
              <a:t>92% classification </a:t>
            </a:r>
            <a:r>
              <a:rPr lang="en-US" sz="3200" b="1" i="1" u="sng" dirty="0" smtClean="0">
                <a:latin typeface="Arial" pitchFamily="34" charset="0"/>
                <a:cs typeface="Arial" pitchFamily="34" charset="0"/>
              </a:rPr>
              <a:t>accuracy for </a:t>
            </a:r>
            <a:r>
              <a:rPr lang="en-US" sz="3200" b="1" i="1" u="sng" smtClean="0">
                <a:latin typeface="Arial" pitchFamily="34" charset="0"/>
                <a:cs typeface="Arial" pitchFamily="34" charset="0"/>
              </a:rPr>
              <a:t>Responders vs. </a:t>
            </a:r>
            <a:r>
              <a:rPr lang="en-US" sz="3200" b="1" i="1" u="sng" dirty="0" smtClean="0">
                <a:latin typeface="Arial" pitchFamily="34" charset="0"/>
                <a:cs typeface="Arial" pitchFamily="34" charset="0"/>
              </a:rPr>
              <a:t>Non-Responders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marL="971550" marR="0" lvl="1" indent="-514350" defTabSz="91440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Median TTP prediction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errors for split models: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166110" lvl="2" indent="-514350" defTabSz="914400">
              <a:lnSpc>
                <a:spcPts val="3700"/>
              </a:lnSpc>
              <a:buFont typeface="Arial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Responders: 8 weeks</a:t>
            </a:r>
          </a:p>
          <a:p>
            <a:pPr marL="3166110" lvl="2" indent="-514350" defTabSz="914400">
              <a:lnSpc>
                <a:spcPts val="3700"/>
              </a:lnSpc>
              <a:buFont typeface="Arial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Non-responders: 0.7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weeks</a:t>
            </a:r>
          </a:p>
          <a:p>
            <a:pPr marL="3166110" lvl="2" indent="-514350" defTabSz="914400">
              <a:lnSpc>
                <a:spcPts val="3700"/>
              </a:lnSpc>
              <a:buFont typeface="Arial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971550" marR="0" lvl="1" indent="-514350" defTabSz="91440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u="sng" dirty="0" smtClean="0">
                <a:latin typeface="Arial" pitchFamily="34" charset="0"/>
                <a:cs typeface="Arial" pitchFamily="34" charset="0"/>
              </a:rPr>
              <a:t>Next steps:</a:t>
            </a:r>
          </a:p>
          <a:p>
            <a:pPr marL="457200" marR="0" lvl="1" defTabSz="91440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1. Improve classification error using multilayer perceptron neural network</a:t>
            </a:r>
          </a:p>
          <a:p>
            <a:pPr marL="457200" marR="0" lvl="1" defTabSz="91440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2. Obtain more data and further test model</a:t>
            </a:r>
          </a:p>
          <a:p>
            <a:pPr marL="457200" marR="0" lvl="1" defTabSz="91440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3. Hand over to MD Anderson to continue work</a:t>
            </a:r>
          </a:p>
        </p:txBody>
      </p:sp>
      <p:pic>
        <p:nvPicPr>
          <p:cNvPr id="6" name="Picture 2" descr="Image result for md anderson logo download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6517599" y="1257300"/>
            <a:ext cx="7578587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16040</TotalTime>
  <Words>727</Words>
  <Application>Microsoft Office PowerPoint</Application>
  <PresentationFormat>Custom</PresentationFormat>
  <Paragraphs>217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Kenny Groszman</dc:creator>
  <cp:lastModifiedBy>Kenny Groszman</cp:lastModifiedBy>
  <cp:revision>243</cp:revision>
  <dcterms:created xsi:type="dcterms:W3CDTF">2014-04-05T22:56:46Z</dcterms:created>
  <dcterms:modified xsi:type="dcterms:W3CDTF">2017-04-10T20:48:39Z</dcterms:modified>
</cp:coreProperties>
</file>