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286" autoAdjust="0"/>
    <p:restoredTop sz="97567" autoAdjust="0"/>
  </p:normalViewPr>
  <p:slideViewPr>
    <p:cSldViewPr>
      <p:cViewPr varScale="1">
        <p:scale>
          <a:sx n="14" d="100"/>
          <a:sy n="14" d="100"/>
        </p:scale>
        <p:origin x="-1434" y="-57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56894-2714-4AE7-9AD4-576C5E12D5F7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4AA9E-2D8C-4A21-94F9-C5345D366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4AA9E-2D8C-4A21-94F9-C5345D36607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1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5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59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3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9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7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9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21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8419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2629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6834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104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525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5946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367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210" indent="0">
              <a:buNone/>
              <a:defRPr sz="9600" b="1"/>
            </a:lvl2pPr>
            <a:lvl3pPr marL="4388419" indent="0">
              <a:buNone/>
              <a:defRPr sz="8600" b="1"/>
            </a:lvl3pPr>
            <a:lvl4pPr marL="6582629" indent="0">
              <a:buNone/>
              <a:defRPr sz="7700" b="1"/>
            </a:lvl4pPr>
            <a:lvl5pPr marL="8776834" indent="0">
              <a:buNone/>
              <a:defRPr sz="7700" b="1"/>
            </a:lvl5pPr>
            <a:lvl6pPr marL="10971043" indent="0">
              <a:buNone/>
              <a:defRPr sz="7700" b="1"/>
            </a:lvl6pPr>
            <a:lvl7pPr marL="13165253" indent="0">
              <a:buNone/>
              <a:defRPr sz="7700" b="1"/>
            </a:lvl7pPr>
            <a:lvl8pPr marL="15359462" indent="0">
              <a:buNone/>
              <a:defRPr sz="7700" b="1"/>
            </a:lvl8pPr>
            <a:lvl9pPr marL="17553672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210" indent="0">
              <a:buNone/>
              <a:defRPr sz="9600" b="1"/>
            </a:lvl2pPr>
            <a:lvl3pPr marL="4388419" indent="0">
              <a:buNone/>
              <a:defRPr sz="8600" b="1"/>
            </a:lvl3pPr>
            <a:lvl4pPr marL="6582629" indent="0">
              <a:buNone/>
              <a:defRPr sz="7700" b="1"/>
            </a:lvl4pPr>
            <a:lvl5pPr marL="8776834" indent="0">
              <a:buNone/>
              <a:defRPr sz="7700" b="1"/>
            </a:lvl5pPr>
            <a:lvl6pPr marL="10971043" indent="0">
              <a:buNone/>
              <a:defRPr sz="7700" b="1"/>
            </a:lvl6pPr>
            <a:lvl7pPr marL="13165253" indent="0">
              <a:buNone/>
              <a:defRPr sz="7700" b="1"/>
            </a:lvl7pPr>
            <a:lvl8pPr marL="15359462" indent="0">
              <a:buNone/>
              <a:defRPr sz="7700" b="1"/>
            </a:lvl8pPr>
            <a:lvl9pPr marL="17553672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7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7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7" y="6888487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210" indent="0">
              <a:buNone/>
              <a:defRPr sz="5800"/>
            </a:lvl2pPr>
            <a:lvl3pPr marL="4388419" indent="0">
              <a:buNone/>
              <a:defRPr sz="4800"/>
            </a:lvl3pPr>
            <a:lvl4pPr marL="6582629" indent="0">
              <a:buNone/>
              <a:defRPr sz="4300"/>
            </a:lvl4pPr>
            <a:lvl5pPr marL="8776834" indent="0">
              <a:buNone/>
              <a:defRPr sz="4300"/>
            </a:lvl5pPr>
            <a:lvl6pPr marL="10971043" indent="0">
              <a:buNone/>
              <a:defRPr sz="4300"/>
            </a:lvl6pPr>
            <a:lvl7pPr marL="13165253" indent="0">
              <a:buNone/>
              <a:defRPr sz="4300"/>
            </a:lvl7pPr>
            <a:lvl8pPr marL="15359462" indent="0">
              <a:buNone/>
              <a:defRPr sz="4300"/>
            </a:lvl8pPr>
            <a:lvl9pPr marL="17553672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210" indent="0">
              <a:buNone/>
              <a:defRPr sz="13400"/>
            </a:lvl2pPr>
            <a:lvl3pPr marL="4388419" indent="0">
              <a:buNone/>
              <a:defRPr sz="11500"/>
            </a:lvl3pPr>
            <a:lvl4pPr marL="6582629" indent="0">
              <a:buNone/>
              <a:defRPr sz="9600"/>
            </a:lvl4pPr>
            <a:lvl5pPr marL="8776834" indent="0">
              <a:buNone/>
              <a:defRPr sz="9600"/>
            </a:lvl5pPr>
            <a:lvl6pPr marL="10971043" indent="0">
              <a:buNone/>
              <a:defRPr sz="9600"/>
            </a:lvl6pPr>
            <a:lvl7pPr marL="13165253" indent="0">
              <a:buNone/>
              <a:defRPr sz="9600"/>
            </a:lvl7pPr>
            <a:lvl8pPr marL="15359462" indent="0">
              <a:buNone/>
              <a:defRPr sz="9600"/>
            </a:lvl8pPr>
            <a:lvl9pPr marL="17553672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210" indent="0">
              <a:buNone/>
              <a:defRPr sz="5800"/>
            </a:lvl2pPr>
            <a:lvl3pPr marL="4388419" indent="0">
              <a:buNone/>
              <a:defRPr sz="4800"/>
            </a:lvl3pPr>
            <a:lvl4pPr marL="6582629" indent="0">
              <a:buNone/>
              <a:defRPr sz="4300"/>
            </a:lvl4pPr>
            <a:lvl5pPr marL="8776834" indent="0">
              <a:buNone/>
              <a:defRPr sz="4300"/>
            </a:lvl5pPr>
            <a:lvl6pPr marL="10971043" indent="0">
              <a:buNone/>
              <a:defRPr sz="4300"/>
            </a:lvl6pPr>
            <a:lvl7pPr marL="13165253" indent="0">
              <a:buNone/>
              <a:defRPr sz="4300"/>
            </a:lvl7pPr>
            <a:lvl8pPr marL="15359462" indent="0">
              <a:buNone/>
              <a:defRPr sz="4300"/>
            </a:lvl8pPr>
            <a:lvl9pPr marL="17553672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0">
              <a:schemeClr val="bg1">
                <a:lumMod val="50000"/>
                <a:alpha val="39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840" tIns="219422" rIns="438840" bIns="2194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7"/>
            <a:ext cx="39502080" cy="21724622"/>
          </a:xfrm>
          <a:prstGeom prst="rect">
            <a:avLst/>
          </a:prstGeom>
        </p:spPr>
        <p:txBody>
          <a:bodyPr vert="horz" lIns="438840" tIns="219422" rIns="438840" bIns="2194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840" tIns="219422" rIns="438840" bIns="219422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7EFBE-001D-4618-B40D-A5F9B7D86AF5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840" tIns="219422" rIns="438840" bIns="219422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840" tIns="219422" rIns="438840" bIns="219422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388419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656" indent="-1645656" algn="l" defTabSz="4388419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589" indent="-1371379" algn="l" defTabSz="4388419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522" indent="-1097102" algn="l" defTabSz="4388419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731" indent="-1097102" algn="l" defTabSz="4388419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941" indent="-1097102" algn="l" defTabSz="4388419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8150" indent="-1097102" algn="l" defTabSz="4388419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2360" indent="-1097102" algn="l" defTabSz="4388419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6565" indent="-1097102" algn="l" defTabSz="4388419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0774" indent="-1097102" algn="l" defTabSz="4388419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210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419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629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834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1043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5253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9462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3672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4935200" y="6654800"/>
            <a:ext cx="14478000" cy="95102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43891200" cy="5410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57200" y="457200"/>
            <a:ext cx="43891200" cy="4638258"/>
            <a:chOff x="457200" y="457200"/>
            <a:chExt cx="43891200" cy="4638258"/>
          </a:xfrm>
        </p:grpSpPr>
        <p:sp>
          <p:nvSpPr>
            <p:cNvPr id="7" name="TextBox 6"/>
            <p:cNvSpPr txBox="1"/>
            <p:nvPr/>
          </p:nvSpPr>
          <p:spPr>
            <a:xfrm>
              <a:off x="457200" y="457200"/>
              <a:ext cx="4389120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Effects on County-Level Diversity on Educational, Economic,</a:t>
              </a:r>
            </a:p>
            <a:p>
              <a:r>
                <a:rPr lang="en-US" sz="8000" b="1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And Health-Related Outcomes</a:t>
              </a:r>
              <a:endParaRPr lang="en-US" sz="80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7200" y="2971800"/>
              <a:ext cx="4389120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Ken </a:t>
              </a:r>
              <a:r>
                <a:rPr lang="en-US" sz="4400" dirty="0" err="1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Groszman</a:t>
              </a:r>
              <a:r>
                <a:rPr lang="en-US" sz="4400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, Jack Petersen, Bing </a:t>
              </a:r>
              <a:r>
                <a:rPr lang="en-US" sz="4400" dirty="0" err="1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Xu</a:t>
              </a:r>
              <a:endParaRPr lang="en-US" sz="44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4400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Final Project for STAT 405– R for Data Science, Dr. Roberto </a:t>
              </a:r>
              <a:r>
                <a:rPr lang="en-US" sz="4400" dirty="0" err="1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Bertolusso</a:t>
              </a:r>
              <a:endParaRPr lang="en-US" sz="44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4400" i="1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Department </a:t>
              </a:r>
              <a:r>
                <a:rPr lang="en-US" sz="4400" i="1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of </a:t>
              </a:r>
              <a:r>
                <a:rPr lang="en-US" sz="4400" i="1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Statistics, Rice </a:t>
              </a:r>
              <a:r>
                <a:rPr lang="en-US" sz="4400" i="1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University</a:t>
              </a:r>
              <a:r>
                <a:rPr lang="en-US" sz="4400" i="1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,</a:t>
              </a:r>
              <a:endParaRPr lang="en-US" sz="4400" i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4935200" y="5638800"/>
            <a:ext cx="14478000" cy="10156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Arial" pitchFamily="34" charset="0"/>
                <a:cs typeface="Arial" pitchFamily="34" charset="0"/>
              </a:rPr>
              <a:t>Educational Outcomes</a:t>
            </a:r>
            <a:endParaRPr lang="en-US" sz="6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1" name="Group 220"/>
          <p:cNvGrpSpPr/>
          <p:nvPr/>
        </p:nvGrpSpPr>
        <p:grpSpPr>
          <a:xfrm>
            <a:off x="29641800" y="31301027"/>
            <a:ext cx="14027149" cy="1160173"/>
            <a:chOff x="29591000" y="29461422"/>
            <a:chExt cx="14027149" cy="1160173"/>
          </a:xfrm>
        </p:grpSpPr>
        <p:sp>
          <p:nvSpPr>
            <p:cNvPr id="93" name="TextBox 92"/>
            <p:cNvSpPr txBox="1"/>
            <p:nvPr/>
          </p:nvSpPr>
          <p:spPr>
            <a:xfrm>
              <a:off x="29597349" y="30082986"/>
              <a:ext cx="14020800" cy="538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346075" indent="-346075"/>
              <a:endParaRPr lang="en-US" sz="900" dirty="0" smtClean="0">
                <a:latin typeface="Arial" pitchFamily="34" charset="0"/>
                <a:cs typeface="Arial" pitchFamily="34" charset="0"/>
              </a:endParaRPr>
            </a:p>
            <a:p>
              <a:pPr marL="346075" indent="-346075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Links to all of our great data, IPUMS, etc.</a:t>
              </a:r>
              <a:endParaRPr lang="en-US" sz="20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591000" y="29461422"/>
              <a:ext cx="14020800" cy="6463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Arial" pitchFamily="34" charset="0"/>
                  <a:cs typeface="Arial" pitchFamily="34" charset="0"/>
                </a:rPr>
                <a:t>References</a:t>
              </a:r>
              <a:endParaRPr lang="en-US" sz="28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9641800" y="5638800"/>
            <a:ext cx="14020800" cy="10149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6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2" name="Group 221"/>
          <p:cNvGrpSpPr/>
          <p:nvPr/>
        </p:nvGrpSpPr>
        <p:grpSpPr>
          <a:xfrm>
            <a:off x="29648149" y="29319827"/>
            <a:ext cx="14020800" cy="1838026"/>
            <a:chOff x="29624866" y="27232392"/>
            <a:chExt cx="14020800" cy="1838026"/>
          </a:xfrm>
        </p:grpSpPr>
        <p:sp>
          <p:nvSpPr>
            <p:cNvPr id="97" name="TextBox 96"/>
            <p:cNvSpPr txBox="1"/>
            <p:nvPr/>
          </p:nvSpPr>
          <p:spPr>
            <a:xfrm>
              <a:off x="29624866" y="27777756"/>
              <a:ext cx="14020800" cy="12926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5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5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8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624866" y="27232392"/>
              <a:ext cx="14020800" cy="6463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Arial" pitchFamily="34" charset="0"/>
                  <a:cs typeface="Arial" pitchFamily="34" charset="0"/>
                </a:rPr>
                <a:t>Acknowledgements</a:t>
              </a:r>
              <a:endParaRPr lang="en-US" sz="3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9853466" y="27981293"/>
              <a:ext cx="134874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This work would not be possible without the help and guidance of John Sexton (who provided the orthogonal sgRNA-promoter library and data analysis tools), Sebastian Castillo-Hair (dCas9 expression plasmid and modeling help), and Evan Olson. 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54" name="AutoShape 6" descr="Displaying RiceLogo hi res white type med siz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AutoShape 8" descr="Displaying RiceLogo hi res white type med siz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7" name="Picture 9" descr="C:\Users\Kenny\Downloads\RiceLogo hi res white type med siz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604200" y="838200"/>
            <a:ext cx="9120255" cy="3657600"/>
          </a:xfrm>
          <a:prstGeom prst="rect">
            <a:avLst/>
          </a:prstGeom>
          <a:noFill/>
        </p:spPr>
      </p:pic>
      <p:grpSp>
        <p:nvGrpSpPr>
          <p:cNvPr id="84" name="Group 83"/>
          <p:cNvGrpSpPr/>
          <p:nvPr/>
        </p:nvGrpSpPr>
        <p:grpSpPr>
          <a:xfrm>
            <a:off x="76200" y="5638802"/>
            <a:ext cx="14630402" cy="11670447"/>
            <a:chOff x="76200" y="5638802"/>
            <a:chExt cx="14630402" cy="11670447"/>
          </a:xfrm>
        </p:grpSpPr>
        <p:grpSp>
          <p:nvGrpSpPr>
            <p:cNvPr id="26" name="Group 25"/>
            <p:cNvGrpSpPr/>
            <p:nvPr/>
          </p:nvGrpSpPr>
          <p:grpSpPr>
            <a:xfrm>
              <a:off x="228601" y="5638802"/>
              <a:ext cx="14478001" cy="11670447"/>
              <a:chOff x="434871" y="7426391"/>
              <a:chExt cx="9797821" cy="10205212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434871" y="8292620"/>
                <a:ext cx="9797821" cy="93389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34871" y="7426391"/>
                <a:ext cx="9797820" cy="88814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 smtClean="0">
                    <a:latin typeface="Arial" pitchFamily="34" charset="0"/>
                    <a:cs typeface="Arial" pitchFamily="34" charset="0"/>
                  </a:rPr>
                  <a:t>Motivation</a:t>
                </a:r>
                <a:endParaRPr lang="en-US" sz="60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76200" y="6845712"/>
              <a:ext cx="14325600" cy="1990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63600" lvl="1" indent="-406400">
                <a:lnSpc>
                  <a:spcPts val="3700"/>
                </a:lnSpc>
                <a:buFont typeface="Arial" pitchFamily="34" charset="0"/>
                <a:buChar char="•"/>
              </a:pPr>
              <a:r>
                <a:rPr lang="en-US" sz="3200" dirty="0" smtClean="0">
                  <a:latin typeface="Arial" pitchFamily="34" charset="0"/>
                  <a:cs typeface="Arial" pitchFamily="34" charset="0"/>
                </a:rPr>
                <a:t>Blah </a:t>
              </a:r>
              <a:r>
                <a:rPr lang="en-US" sz="3200" dirty="0" err="1" smtClean="0">
                  <a:latin typeface="Arial" pitchFamily="34" charset="0"/>
                  <a:cs typeface="Arial" pitchFamily="34" charset="0"/>
                </a:rPr>
                <a:t>Blah</a:t>
              </a:r>
              <a:r>
                <a:rPr lang="en-US" sz="3200" dirty="0" smtClean="0">
                  <a:latin typeface="Arial" pitchFamily="34" charset="0"/>
                  <a:cs typeface="Arial" pitchFamily="34" charset="0"/>
                </a:rPr>
                <a:t> diversity is important</a:t>
              </a:r>
            </a:p>
            <a:p>
              <a:pPr marL="863600" lvl="1" indent="-406400">
                <a:lnSpc>
                  <a:spcPts val="3700"/>
                </a:lnSpc>
                <a:buFont typeface="Arial" pitchFamily="34" charset="0"/>
                <a:buChar char="•"/>
              </a:pPr>
              <a:endParaRPr lang="en-US" sz="3200" dirty="0" smtClean="0">
                <a:latin typeface="Arial" pitchFamily="34" charset="0"/>
                <a:cs typeface="Arial" pitchFamily="34" charset="0"/>
              </a:endParaRPr>
            </a:p>
            <a:p>
              <a:pPr marL="863600" lvl="1" indent="-406400">
                <a:lnSpc>
                  <a:spcPts val="3700"/>
                </a:lnSpc>
                <a:buFont typeface="Arial" pitchFamily="34" charset="0"/>
                <a:buChar char="•"/>
              </a:pPr>
              <a:r>
                <a:rPr lang="en-US" sz="3200" dirty="0" smtClean="0">
                  <a:latin typeface="Arial" pitchFamily="34" charset="0"/>
                  <a:cs typeface="Arial" pitchFamily="34" charset="0"/>
                </a:rPr>
                <a:t>Maybe we can find some research articles that indicate this and </a:t>
              </a:r>
              <a:r>
                <a:rPr lang="en-US" sz="3200" dirty="0" err="1" smtClean="0">
                  <a:latin typeface="Arial" pitchFamily="34" charset="0"/>
                  <a:cs typeface="Arial" pitchFamily="34" charset="0"/>
                </a:rPr>
                <a:t>inclide</a:t>
              </a:r>
              <a:r>
                <a:rPr lang="en-US" sz="3200" dirty="0" smtClean="0">
                  <a:latin typeface="Arial" pitchFamily="34" charset="0"/>
                  <a:cs typeface="Arial" pitchFamily="34" charset="0"/>
                </a:rPr>
                <a:t> a figure of smiling children</a:t>
              </a:r>
              <a:endParaRPr lang="en-US" sz="3200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2" name="Group 25"/>
          <p:cNvGrpSpPr/>
          <p:nvPr/>
        </p:nvGrpSpPr>
        <p:grpSpPr>
          <a:xfrm>
            <a:off x="228599" y="18044101"/>
            <a:ext cx="14478001" cy="14080749"/>
            <a:chOff x="434871" y="7026592"/>
            <a:chExt cx="9797821" cy="12312882"/>
          </a:xfrm>
        </p:grpSpPr>
        <p:sp>
          <p:nvSpPr>
            <p:cNvPr id="74" name="TextBox 73"/>
            <p:cNvSpPr txBox="1"/>
            <p:nvPr/>
          </p:nvSpPr>
          <p:spPr>
            <a:xfrm>
              <a:off x="434871" y="7874340"/>
              <a:ext cx="9797821" cy="114651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4871" y="7026592"/>
              <a:ext cx="9797820" cy="88814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 smtClean="0">
                  <a:latin typeface="Arial" pitchFamily="34" charset="0"/>
                  <a:cs typeface="Arial" pitchFamily="34" charset="0"/>
                </a:rPr>
                <a:t>Calculation of Diversity Index</a:t>
              </a:r>
              <a:endParaRPr lang="en-US" sz="6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9641800" y="6648450"/>
            <a:ext cx="14020800" cy="13265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4000" u="sng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29641800" y="20116800"/>
            <a:ext cx="14020800" cy="8833188"/>
            <a:chOff x="25222200" y="17856874"/>
            <a:chExt cx="14020800" cy="8833188"/>
          </a:xfrm>
        </p:grpSpPr>
        <p:sp>
          <p:nvSpPr>
            <p:cNvPr id="218" name="TextBox 217"/>
            <p:cNvSpPr txBox="1"/>
            <p:nvPr/>
          </p:nvSpPr>
          <p:spPr>
            <a:xfrm>
              <a:off x="25222200" y="18872537"/>
              <a:ext cx="14020800" cy="7817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40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40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40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40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40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40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u="sng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5222200" y="17856874"/>
              <a:ext cx="14020800" cy="10156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 smtClean="0">
                  <a:latin typeface="Arial" pitchFamily="34" charset="0"/>
                  <a:cs typeface="Arial" pitchFamily="34" charset="0"/>
                </a:rPr>
                <a:t>Future Plans</a:t>
              </a:r>
              <a:endParaRPr lang="en-US" sz="6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76200" y="19263302"/>
            <a:ext cx="1455420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Negative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autoregulation has several advantages over simple repression: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14859000" y="6829489"/>
            <a:ext cx="14325600" cy="5311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Fmlkdfmslfs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Ksnfdosmfls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Kdmflsmfsmfs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kmdlfmsl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i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14935200" y="16459200"/>
            <a:ext cx="14478000" cy="10156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Arial" pitchFamily="34" charset="0"/>
                <a:cs typeface="Arial" pitchFamily="34" charset="0"/>
              </a:rPr>
              <a:t>Economic Outcomes</a:t>
            </a:r>
            <a:endParaRPr lang="en-US" sz="6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14935200" y="17449800"/>
            <a:ext cx="14478000" cy="150502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6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29718000" y="5773003"/>
            <a:ext cx="1379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Arial" pitchFamily="34" charset="0"/>
                <a:cs typeface="Arial" pitchFamily="34" charset="0"/>
              </a:rPr>
              <a:t>Health-Related Outcomes</a:t>
            </a:r>
            <a:endParaRPr lang="en-US" sz="6000" dirty="0"/>
          </a:p>
        </p:txBody>
      </p:sp>
      <p:sp>
        <p:nvSpPr>
          <p:cNvPr id="248" name="TextBox 247"/>
          <p:cNvSpPr txBox="1"/>
          <p:nvPr/>
        </p:nvSpPr>
        <p:spPr>
          <a:xfrm>
            <a:off x="29413200" y="6790000"/>
            <a:ext cx="14173200" cy="1053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Sjkmr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Re</a:t>
            </a: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Rejrekmerkname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a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29413200" y="21399912"/>
            <a:ext cx="1417320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lnSpc>
                <a:spcPts val="37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Stuff about doing further research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762000" y="27051000"/>
            <a:ext cx="6629400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MAP of USA with DIVERSITY INDEX</a:t>
            </a:r>
            <a:endParaRPr lang="en-US" sz="7200" dirty="0"/>
          </a:p>
        </p:txBody>
      </p:sp>
      <p:sp>
        <p:nvSpPr>
          <p:cNvPr id="102" name="Rectangle 101"/>
          <p:cNvSpPr/>
          <p:nvPr/>
        </p:nvSpPr>
        <p:spPr>
          <a:xfrm>
            <a:off x="7848600" y="26974800"/>
            <a:ext cx="65532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Histogram of how many counties are at the different levels</a:t>
            </a:r>
            <a:endParaRPr lang="en-US" sz="5400" dirty="0"/>
          </a:p>
        </p:txBody>
      </p:sp>
      <p:sp>
        <p:nvSpPr>
          <p:cNvPr id="103" name="Rectangle 102"/>
          <p:cNvSpPr/>
          <p:nvPr/>
        </p:nvSpPr>
        <p:spPr>
          <a:xfrm>
            <a:off x="19050000" y="10515600"/>
            <a:ext cx="10210800" cy="464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Crappy results, some graphs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19354800" y="21412200"/>
            <a:ext cx="8686800" cy="525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this gets actually good results, we should put it on top!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31089600" y="14630400"/>
            <a:ext cx="10210800" cy="373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Probably also crappy results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15862</TotalTime>
  <Words>194</Words>
  <Application>Microsoft Office PowerPoint</Application>
  <PresentationFormat>Custom</PresentationFormat>
  <Paragraphs>174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Kenny Groszman</dc:creator>
  <cp:lastModifiedBy>Kenny Groszman</cp:lastModifiedBy>
  <cp:revision>232</cp:revision>
  <dcterms:created xsi:type="dcterms:W3CDTF">2014-04-05T22:56:46Z</dcterms:created>
  <dcterms:modified xsi:type="dcterms:W3CDTF">2016-11-27T03:48:10Z</dcterms:modified>
</cp:coreProperties>
</file>