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86" autoAdjust="0"/>
    <p:restoredTop sz="97567" autoAdjust="0"/>
  </p:normalViewPr>
  <p:slideViewPr>
    <p:cSldViewPr>
      <p:cViewPr>
        <p:scale>
          <a:sx n="10" d="100"/>
          <a:sy n="10" d="100"/>
        </p:scale>
        <p:origin x="-2028" y="-489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56894-2714-4AE7-9AD4-576C5E12D5F7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4AA9E-2D8C-4A21-94F9-C5345D366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4AA9E-2D8C-4A21-94F9-C5345D36607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9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7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21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841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62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683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210" indent="0">
              <a:buNone/>
              <a:defRPr sz="13400"/>
            </a:lvl2pPr>
            <a:lvl3pPr marL="4388419" indent="0">
              <a:buNone/>
              <a:defRPr sz="11500"/>
            </a:lvl3pPr>
            <a:lvl4pPr marL="6582629" indent="0">
              <a:buNone/>
              <a:defRPr sz="9600"/>
            </a:lvl4pPr>
            <a:lvl5pPr marL="8776834" indent="0">
              <a:buNone/>
              <a:defRPr sz="9600"/>
            </a:lvl5pPr>
            <a:lvl6pPr marL="10971043" indent="0">
              <a:buNone/>
              <a:defRPr sz="9600"/>
            </a:lvl6pPr>
            <a:lvl7pPr marL="13165253" indent="0">
              <a:buNone/>
              <a:defRPr sz="9600"/>
            </a:lvl7pPr>
            <a:lvl8pPr marL="15359462" indent="0">
              <a:buNone/>
              <a:defRPr sz="9600"/>
            </a:lvl8pPr>
            <a:lvl9pPr marL="17553672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0">
              <a:schemeClr val="bg1">
                <a:lumMod val="50000"/>
                <a:alpha val="39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840" tIns="219422" rIns="438840" bIns="2194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840" tIns="219422" rIns="438840" bIns="219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7EFBE-001D-4618-B40D-A5F9B7D86AF5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388419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656" indent="-1645656" algn="l" defTabSz="4388419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89" indent="-1371379" algn="l" defTabSz="4388419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522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731" indent="-1097102" algn="l" defTabSz="4388419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941" indent="-1097102" algn="l" defTabSz="4388419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150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2360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565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0774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21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41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62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834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04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525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946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367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4935200" y="6629400"/>
            <a:ext cx="14478000" cy="9756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3891200" cy="5410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457200"/>
            <a:ext cx="43891200" cy="4638258"/>
            <a:chOff x="457200" y="457200"/>
            <a:chExt cx="43891200" cy="4638258"/>
          </a:xfrm>
        </p:grpSpPr>
        <p:sp>
          <p:nvSpPr>
            <p:cNvPr id="7" name="TextBox 6"/>
            <p:cNvSpPr txBox="1"/>
            <p:nvPr/>
          </p:nvSpPr>
          <p:spPr>
            <a:xfrm>
              <a:off x="457200" y="457200"/>
              <a:ext cx="438912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Effects of County-Level Diversity on Educational, Economic,</a:t>
              </a:r>
            </a:p>
            <a:p>
              <a:r>
                <a:rPr lang="en-US" sz="8000" b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And Health-Related Outcomes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200" y="2971800"/>
              <a:ext cx="438912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Ken </a:t>
              </a:r>
              <a:r>
                <a:rPr lang="en-US" sz="4400" dirty="0" err="1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Groszman</a:t>
              </a:r>
              <a:r>
                <a:rPr lang="en-US" sz="44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, Jack Petersen, Bing </a:t>
              </a:r>
              <a:r>
                <a:rPr lang="en-US" sz="4400" dirty="0" err="1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Xu</a:t>
              </a:r>
              <a:endParaRPr lang="en-US" sz="44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44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Final Project for STAT 405– R for Data Science, Dr. Roberto </a:t>
              </a:r>
              <a:r>
                <a:rPr lang="en-US" sz="4400" dirty="0" err="1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Bertolusso</a:t>
              </a:r>
              <a:endParaRPr lang="en-US" sz="44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4400" i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Department of Statistics, Rice University,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4935200" y="5638800"/>
            <a:ext cx="14478000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Arial" pitchFamily="34" charset="0"/>
                <a:cs typeface="Arial" pitchFamily="34" charset="0"/>
              </a:rPr>
              <a:t>Educational Outcomes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29641800" y="31301027"/>
            <a:ext cx="14027149" cy="1160173"/>
            <a:chOff x="29591000" y="29461422"/>
            <a:chExt cx="14027149" cy="1160173"/>
          </a:xfrm>
        </p:grpSpPr>
        <p:sp>
          <p:nvSpPr>
            <p:cNvPr id="93" name="TextBox 92"/>
            <p:cNvSpPr txBox="1"/>
            <p:nvPr/>
          </p:nvSpPr>
          <p:spPr>
            <a:xfrm>
              <a:off x="29597349" y="30082986"/>
              <a:ext cx="14020800" cy="538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46075" indent="-346075"/>
              <a:endParaRPr lang="en-US" sz="900" dirty="0" smtClean="0">
                <a:latin typeface="Arial" pitchFamily="34" charset="0"/>
                <a:cs typeface="Arial" pitchFamily="34" charset="0"/>
              </a:endParaRPr>
            </a:p>
            <a:p>
              <a:pPr marL="346075" indent="-346075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Links to all of our great data, IPUMS, etc.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591000" y="29461422"/>
              <a:ext cx="14020800" cy="6463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Arial" pitchFamily="34" charset="0"/>
                  <a:cs typeface="Arial" pitchFamily="34" charset="0"/>
                </a:rPr>
                <a:t>References</a:t>
              </a:r>
              <a:endParaRPr lang="en-US" sz="28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9641800" y="5638800"/>
            <a:ext cx="14020800" cy="10149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29648149" y="29319827"/>
            <a:ext cx="14020800" cy="1838026"/>
            <a:chOff x="29624866" y="27232392"/>
            <a:chExt cx="14020800" cy="1838026"/>
          </a:xfrm>
        </p:grpSpPr>
        <p:sp>
          <p:nvSpPr>
            <p:cNvPr id="97" name="TextBox 96"/>
            <p:cNvSpPr txBox="1"/>
            <p:nvPr/>
          </p:nvSpPr>
          <p:spPr>
            <a:xfrm>
              <a:off x="29624866" y="27777756"/>
              <a:ext cx="14020800" cy="1292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5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5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624866" y="27232392"/>
              <a:ext cx="14020800" cy="6463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Arial" pitchFamily="34" charset="0"/>
                  <a:cs typeface="Arial" pitchFamily="34" charset="0"/>
                </a:rPr>
                <a:t>Acknowledgements</a:t>
              </a:r>
              <a:endParaRPr lang="en-US" sz="3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9853466" y="27981293"/>
              <a:ext cx="13487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Thi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057" name="Picture 9" descr="C:\Users\Kenny\Downloads\RiceLogo hi res white type med siz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04200" y="838200"/>
            <a:ext cx="9120255" cy="3657600"/>
          </a:xfrm>
          <a:prstGeom prst="rect">
            <a:avLst/>
          </a:prstGeom>
          <a:noFill/>
        </p:spPr>
      </p:pic>
      <p:grpSp>
        <p:nvGrpSpPr>
          <p:cNvPr id="84" name="Group 83"/>
          <p:cNvGrpSpPr/>
          <p:nvPr/>
        </p:nvGrpSpPr>
        <p:grpSpPr>
          <a:xfrm>
            <a:off x="76200" y="5638802"/>
            <a:ext cx="14630402" cy="9023568"/>
            <a:chOff x="76200" y="5638802"/>
            <a:chExt cx="14630402" cy="9023568"/>
          </a:xfrm>
        </p:grpSpPr>
        <p:grpSp>
          <p:nvGrpSpPr>
            <p:cNvPr id="26" name="Group 25"/>
            <p:cNvGrpSpPr/>
            <p:nvPr/>
          </p:nvGrpSpPr>
          <p:grpSpPr>
            <a:xfrm>
              <a:off x="228601" y="5638802"/>
              <a:ext cx="14478001" cy="9023568"/>
              <a:chOff x="434871" y="7426391"/>
              <a:chExt cx="9797821" cy="789065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34871" y="8292620"/>
                <a:ext cx="9797821" cy="70244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4871" y="7426391"/>
                <a:ext cx="9797820" cy="88814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 smtClean="0">
                    <a:latin typeface="Arial" pitchFamily="34" charset="0"/>
                    <a:cs typeface="Arial" pitchFamily="34" charset="0"/>
                  </a:rPr>
                  <a:t>Introduction</a:t>
                </a:r>
                <a:endParaRPr lang="en-US" sz="6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6200" y="6845712"/>
              <a:ext cx="14325600" cy="5311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63600" lvl="1" indent="-406400">
                <a:lnSpc>
                  <a:spcPts val="3700"/>
                </a:lnSpc>
              </a:pPr>
              <a:r>
                <a:rPr lang="en-US" sz="3200" b="1" dirty="0" smtClean="0">
                  <a:latin typeface="Arial" pitchFamily="34" charset="0"/>
                  <a:cs typeface="Arial" pitchFamily="34" charset="0"/>
                </a:rPr>
                <a:t>Motivation:</a:t>
              </a:r>
              <a:endParaRPr lang="en-US" sz="3200" b="1" dirty="0" smtClean="0">
                <a:latin typeface="Arial" pitchFamily="34" charset="0"/>
                <a:cs typeface="Arial" pitchFamily="34" charset="0"/>
              </a:endParaRPr>
            </a:p>
            <a:p>
              <a:pPr marL="863600" lvl="1" indent="-406400">
                <a:lnSpc>
                  <a:spcPts val="3700"/>
                </a:lnSpc>
                <a:buFont typeface="Arial" pitchFamily="34" charset="0"/>
                <a:buChar char="•"/>
              </a:pP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In </a:t>
              </a: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today’s society, it is common to hear the government, businesses, and members of our community touting the benefits of diversity [1</a:t>
              </a: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]</a:t>
              </a:r>
              <a:endParaRPr lang="en-US" sz="3200" dirty="0" smtClean="0">
                <a:latin typeface="Arial" pitchFamily="34" charset="0"/>
                <a:cs typeface="Arial" pitchFamily="34" charset="0"/>
              </a:endParaRPr>
            </a:p>
            <a:p>
              <a:pPr marL="863600" lvl="1" indent="-406400">
                <a:lnSpc>
                  <a:spcPts val="3700"/>
                </a:lnSpc>
                <a:buFont typeface="Arial" pitchFamily="34" charset="0"/>
                <a:buChar char="•"/>
              </a:pP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Indeed, diversity provides micro-scale benefits in certain organizations (new perspectives, increased productivity, expanded worldview, etc</a:t>
              </a: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.) [2] </a:t>
              </a:r>
              <a:endParaRPr lang="en-US" sz="3200" dirty="0" smtClean="0">
                <a:latin typeface="Arial" pitchFamily="34" charset="0"/>
                <a:cs typeface="Arial" pitchFamily="34" charset="0"/>
              </a:endParaRPr>
            </a:p>
            <a:p>
              <a:pPr marL="863600" lvl="1" indent="-406400">
                <a:lnSpc>
                  <a:spcPts val="3700"/>
                </a:lnSpc>
                <a:buFont typeface="Arial" pitchFamily="34" charset="0"/>
                <a:buChar char="•"/>
              </a:pP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We seek to </a:t>
              </a:r>
              <a:r>
                <a:rPr lang="en-US" sz="3200" b="1" dirty="0" smtClean="0">
                  <a:latin typeface="Arial" pitchFamily="34" charset="0"/>
                  <a:cs typeface="Arial" pitchFamily="34" charset="0"/>
                </a:rPr>
                <a:t>examine</a:t>
              </a: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dirty="0" smtClean="0">
                  <a:latin typeface="Arial" pitchFamily="34" charset="0"/>
                  <a:cs typeface="Arial" pitchFamily="34" charset="0"/>
                </a:rPr>
                <a:t>macro-level effects of county-level diversity</a:t>
              </a: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 on a variety of downstream indicators of success: education, economics, and health</a:t>
              </a:r>
            </a:p>
            <a:p>
              <a:pPr marL="863600" lvl="1" indent="-406400">
                <a:lnSpc>
                  <a:spcPts val="3700"/>
                </a:lnSpc>
              </a:pPr>
              <a:endParaRPr lang="en-US" sz="3200" dirty="0" smtClean="0">
                <a:latin typeface="Arial" pitchFamily="34" charset="0"/>
                <a:cs typeface="Arial" pitchFamily="34" charset="0"/>
              </a:endParaRPr>
            </a:p>
            <a:p>
              <a:pPr marL="863600" lvl="1" indent="-406400">
                <a:lnSpc>
                  <a:spcPts val="3700"/>
                </a:lnSpc>
              </a:pPr>
              <a:r>
                <a:rPr lang="en-US" sz="3200" b="1" dirty="0" smtClean="0">
                  <a:latin typeface="Arial" pitchFamily="34" charset="0"/>
                  <a:cs typeface="Arial" pitchFamily="34" charset="0"/>
                </a:rPr>
                <a:t>Workflow:</a:t>
              </a:r>
              <a:endParaRPr lang="en-US" sz="3200" b="1" dirty="0" smtClean="0">
                <a:latin typeface="Arial" pitchFamily="34" charset="0"/>
                <a:cs typeface="Arial" pitchFamily="34" charset="0"/>
              </a:endParaRPr>
            </a:p>
            <a:p>
              <a:pPr marL="863600" lvl="1" indent="-406400">
                <a:lnSpc>
                  <a:spcPts val="3700"/>
                </a:lnSpc>
                <a:buFont typeface="Arial" pitchFamily="34" charset="0"/>
                <a:buChar char="•"/>
              </a:pPr>
              <a:endParaRPr lang="en-US" sz="32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25"/>
          <p:cNvGrpSpPr/>
          <p:nvPr/>
        </p:nvGrpSpPr>
        <p:grpSpPr>
          <a:xfrm>
            <a:off x="152400" y="14935200"/>
            <a:ext cx="14478001" cy="17466291"/>
            <a:chOff x="434871" y="7026592"/>
            <a:chExt cx="9797821" cy="15273362"/>
          </a:xfrm>
        </p:grpSpPr>
        <p:sp>
          <p:nvSpPr>
            <p:cNvPr id="74" name="TextBox 73"/>
            <p:cNvSpPr txBox="1"/>
            <p:nvPr/>
          </p:nvSpPr>
          <p:spPr>
            <a:xfrm>
              <a:off x="434871" y="7874340"/>
              <a:ext cx="9797821" cy="14425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4871" y="7026592"/>
              <a:ext cx="9797820" cy="8881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latin typeface="Arial" pitchFamily="34" charset="0"/>
                  <a:cs typeface="Arial" pitchFamily="34" charset="0"/>
                </a:rPr>
                <a:t>Calculation of Diversity Index</a:t>
              </a:r>
              <a:endParaRPr lang="en-US" sz="6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9641800" y="6648450"/>
            <a:ext cx="14020800" cy="13265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000" u="sng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29641800" y="20116800"/>
            <a:ext cx="14020800" cy="8833188"/>
            <a:chOff x="25222200" y="17856874"/>
            <a:chExt cx="14020800" cy="8833188"/>
          </a:xfrm>
        </p:grpSpPr>
        <p:sp>
          <p:nvSpPr>
            <p:cNvPr id="218" name="TextBox 217"/>
            <p:cNvSpPr txBox="1"/>
            <p:nvPr/>
          </p:nvSpPr>
          <p:spPr>
            <a:xfrm>
              <a:off x="25222200" y="18872537"/>
              <a:ext cx="14020800" cy="7817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5222200" y="17856874"/>
              <a:ext cx="14020800" cy="10156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latin typeface="Arial" pitchFamily="34" charset="0"/>
                  <a:cs typeface="Arial" pitchFamily="34" charset="0"/>
                </a:rPr>
                <a:t>Future Plans</a:t>
              </a:r>
              <a:endParaRPr lang="en-US" sz="6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76200" y="16120978"/>
            <a:ext cx="14401800" cy="15275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Description of Methods: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Each county </a:t>
            </a:r>
            <a:r>
              <a:rPr lang="en-US" sz="3200" i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is assigned a diversity index value </a:t>
            </a:r>
            <a:r>
              <a:rPr lang="en-US" sz="32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3200" i="1" baseline="-25000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3200" i="1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based on the race breakdown of its population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The diversity index is calculated according to the following formula, where </a:t>
            </a:r>
            <a:r>
              <a:rPr lang="en-US" sz="3200" i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3200" i="1" baseline="-25000" dirty="0" err="1" smtClean="0">
                <a:latin typeface="Arial" pitchFamily="34" charset="0"/>
                <a:cs typeface="Arial" pitchFamily="34" charset="0"/>
              </a:rPr>
              <a:t>ij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is the proportion of race </a:t>
            </a:r>
            <a:r>
              <a:rPr lang="en-US" sz="3200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in county </a:t>
            </a:r>
            <a:r>
              <a:rPr lang="en-US" sz="3200" i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 county with the highest possible </a:t>
            </a:r>
            <a:r>
              <a:rPr lang="en-US" sz="32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3200" i="1" baseline="-25000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has its population spread exactly evenly across the 8 races, whereas the lowest possible score has its entire population as one of the groups (i.e. 100% white, 0% everything else)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Data:</a:t>
            </a: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Data is pulled from IPUMS (Integrated Public Use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Microdata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Series), which is census-level data for selected counties in the USA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Results: (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 we want to add grouping counties into categories??)</a:t>
            </a: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  US County Diversity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Choropleth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         County Diversity Histogram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4859000" y="6829489"/>
            <a:ext cx="14325600" cy="1053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Here, we look for correlations between county diversity and educational outcomes</a:t>
            </a: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Data:</a:t>
            </a: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Results and Interpretation: (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INCLUDE SUMMARY STATISTIC)</a:t>
            </a: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More diverse counties have a higher percentage of people reaching the highest education level, and that less diverse counties have the most number of people with low educational attainment (high school only) </a:t>
            </a: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4935200" y="16459200"/>
            <a:ext cx="14478000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Arial" pitchFamily="34" charset="0"/>
                <a:cs typeface="Arial" pitchFamily="34" charset="0"/>
              </a:rPr>
              <a:t>Economic Outcomes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4935200" y="17449800"/>
            <a:ext cx="14478000" cy="15050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29718000" y="5773003"/>
            <a:ext cx="1379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Arial" pitchFamily="34" charset="0"/>
                <a:cs typeface="Arial" pitchFamily="34" charset="0"/>
              </a:rPr>
              <a:t>Health-Related Outcomes</a:t>
            </a:r>
            <a:endParaRPr lang="en-US" sz="6000" dirty="0"/>
          </a:p>
        </p:txBody>
      </p:sp>
      <p:sp>
        <p:nvSpPr>
          <p:cNvPr id="248" name="TextBox 247"/>
          <p:cNvSpPr txBox="1"/>
          <p:nvPr/>
        </p:nvSpPr>
        <p:spPr>
          <a:xfrm>
            <a:off x="29413200" y="6790000"/>
            <a:ext cx="14173200" cy="1053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Sjkmr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Re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Rejrekmerkname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9413200" y="21399912"/>
            <a:ext cx="1417320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Stuff about doing further research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9126200" y="21564600"/>
            <a:ext cx="86868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this gets actually good results, we should put it on top!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31089600" y="14630400"/>
            <a:ext cx="102108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Probably also crappy results</a:t>
            </a:r>
            <a:endParaRPr lang="en-US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85800" y="24094440"/>
          <a:ext cx="13258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8839200"/>
                <a:gridCol w="14478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Variable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Description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Source</a:t>
                      </a:r>
                      <a:endParaRPr lang="en-US" sz="3200" dirty="0"/>
                    </a:p>
                  </a:txBody>
                  <a:tcPr/>
                </a:tc>
              </a:tr>
              <a:tr h="7132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Geographic Location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County</a:t>
                      </a:r>
                      <a:r>
                        <a:rPr lang="en-US" sz="2800" baseline="0" dirty="0" smtClean="0">
                          <a:latin typeface="Arial" pitchFamily="34" charset="0"/>
                          <a:cs typeface="Arial" pitchFamily="34" charset="0"/>
                        </a:rPr>
                        <a:t> location of record, given by state and county FIPS (Federal Info. Processing Standard ) code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[3]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132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Race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Numerical</a:t>
                      </a:r>
                      <a:r>
                        <a:rPr lang="en-US" sz="2800" baseline="0" dirty="0" smtClean="0">
                          <a:latin typeface="Arial" pitchFamily="34" charset="0"/>
                          <a:cs typeface="Arial" pitchFamily="34" charset="0"/>
                        </a:rPr>
                        <a:t> code corresponding to race of individual: white, black,  American Indian, Chinese, Japanese, Pacific Islander, other, 2+ races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[3] 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45" descr="workflo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7141" y="16454119"/>
            <a:ext cx="436918" cy="10161"/>
          </a:xfrm>
          <a:prstGeom prst="rect">
            <a:avLst/>
          </a:prstGeom>
        </p:spPr>
      </p:pic>
      <p:pic>
        <p:nvPicPr>
          <p:cNvPr id="47" name="Picture 46" descr="g489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1388736"/>
            <a:ext cx="9753600" cy="2860664"/>
          </a:xfrm>
          <a:prstGeom prst="rect">
            <a:avLst/>
          </a:prstGeom>
        </p:spPr>
      </p:pic>
      <p:pic>
        <p:nvPicPr>
          <p:cNvPr id="49" name="Picture 48" descr="Diversity Equation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8464" y="18722219"/>
            <a:ext cx="3120736" cy="108978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81200" y="29260800"/>
            <a:ext cx="3810000" cy="278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382000" y="28956000"/>
            <a:ext cx="55721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Rectangle 49"/>
          <p:cNvSpPr/>
          <p:nvPr/>
        </p:nvSpPr>
        <p:spPr>
          <a:xfrm>
            <a:off x="1219200" y="29108400"/>
            <a:ext cx="124206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these puppies</a:t>
            </a:r>
            <a:endParaRPr lang="en-US" dirty="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15621000" y="8869680"/>
          <a:ext cx="13258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9601200"/>
                <a:gridCol w="14478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Variable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Description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Source</a:t>
                      </a:r>
                      <a:endParaRPr lang="en-US" sz="3200" dirty="0"/>
                    </a:p>
                  </a:txBody>
                  <a:tcPr/>
                </a:tc>
              </a:tr>
              <a:tr h="7132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Educational Attainment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Code</a:t>
                      </a:r>
                      <a:r>
                        <a:rPr lang="en-US" sz="2800" baseline="0" dirty="0" smtClean="0">
                          <a:latin typeface="Arial" pitchFamily="34" charset="0"/>
                          <a:cs typeface="Arial" pitchFamily="34" charset="0"/>
                        </a:rPr>
                        <a:t> corresponding to highest level of education achieved: no high school,  high school diploma,  Associate’s degree, Bachelor’s degree,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[4]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6687800" y="11696700"/>
            <a:ext cx="4547880" cy="304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2707599" y="11709312"/>
            <a:ext cx="4495801" cy="3110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16060</TotalTime>
  <Words>462</Words>
  <Application>Microsoft Office PowerPoint</Application>
  <PresentationFormat>Custom</PresentationFormat>
  <Paragraphs>231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Kenny Groszman</dc:creator>
  <cp:lastModifiedBy>Kenny Groszman</cp:lastModifiedBy>
  <cp:revision>250</cp:revision>
  <dcterms:created xsi:type="dcterms:W3CDTF">2014-04-05T22:56:46Z</dcterms:created>
  <dcterms:modified xsi:type="dcterms:W3CDTF">2016-11-29T06:44:38Z</dcterms:modified>
</cp:coreProperties>
</file>