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286" autoAdjust="0"/>
    <p:restoredTop sz="97567" autoAdjust="0"/>
  </p:normalViewPr>
  <p:slideViewPr>
    <p:cSldViewPr>
      <p:cViewPr varScale="1">
        <p:scale>
          <a:sx n="14" d="100"/>
          <a:sy n="14" d="100"/>
        </p:scale>
        <p:origin x="-1452" y="-57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56894-2714-4AE7-9AD4-576C5E12D5F7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4AA9E-2D8C-4A21-94F9-C5345D366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4AA9E-2D8C-4A21-94F9-C5345D36607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1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5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9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3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9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7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9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21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8419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2629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6834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10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525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5946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367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210" indent="0">
              <a:buNone/>
              <a:defRPr sz="9600" b="1"/>
            </a:lvl2pPr>
            <a:lvl3pPr marL="4388419" indent="0">
              <a:buNone/>
              <a:defRPr sz="8600" b="1"/>
            </a:lvl3pPr>
            <a:lvl4pPr marL="6582629" indent="0">
              <a:buNone/>
              <a:defRPr sz="7700" b="1"/>
            </a:lvl4pPr>
            <a:lvl5pPr marL="8776834" indent="0">
              <a:buNone/>
              <a:defRPr sz="7700" b="1"/>
            </a:lvl5pPr>
            <a:lvl6pPr marL="10971043" indent="0">
              <a:buNone/>
              <a:defRPr sz="7700" b="1"/>
            </a:lvl6pPr>
            <a:lvl7pPr marL="13165253" indent="0">
              <a:buNone/>
              <a:defRPr sz="7700" b="1"/>
            </a:lvl7pPr>
            <a:lvl8pPr marL="15359462" indent="0">
              <a:buNone/>
              <a:defRPr sz="7700" b="1"/>
            </a:lvl8pPr>
            <a:lvl9pPr marL="17553672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210" indent="0">
              <a:buNone/>
              <a:defRPr sz="9600" b="1"/>
            </a:lvl2pPr>
            <a:lvl3pPr marL="4388419" indent="0">
              <a:buNone/>
              <a:defRPr sz="8600" b="1"/>
            </a:lvl3pPr>
            <a:lvl4pPr marL="6582629" indent="0">
              <a:buNone/>
              <a:defRPr sz="7700" b="1"/>
            </a:lvl4pPr>
            <a:lvl5pPr marL="8776834" indent="0">
              <a:buNone/>
              <a:defRPr sz="7700" b="1"/>
            </a:lvl5pPr>
            <a:lvl6pPr marL="10971043" indent="0">
              <a:buNone/>
              <a:defRPr sz="7700" b="1"/>
            </a:lvl6pPr>
            <a:lvl7pPr marL="13165253" indent="0">
              <a:buNone/>
              <a:defRPr sz="7700" b="1"/>
            </a:lvl7pPr>
            <a:lvl8pPr marL="15359462" indent="0">
              <a:buNone/>
              <a:defRPr sz="7700" b="1"/>
            </a:lvl8pPr>
            <a:lvl9pPr marL="17553672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7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7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7" y="6888487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210" indent="0">
              <a:buNone/>
              <a:defRPr sz="5800"/>
            </a:lvl2pPr>
            <a:lvl3pPr marL="4388419" indent="0">
              <a:buNone/>
              <a:defRPr sz="4800"/>
            </a:lvl3pPr>
            <a:lvl4pPr marL="6582629" indent="0">
              <a:buNone/>
              <a:defRPr sz="4300"/>
            </a:lvl4pPr>
            <a:lvl5pPr marL="8776834" indent="0">
              <a:buNone/>
              <a:defRPr sz="4300"/>
            </a:lvl5pPr>
            <a:lvl6pPr marL="10971043" indent="0">
              <a:buNone/>
              <a:defRPr sz="4300"/>
            </a:lvl6pPr>
            <a:lvl7pPr marL="13165253" indent="0">
              <a:buNone/>
              <a:defRPr sz="4300"/>
            </a:lvl7pPr>
            <a:lvl8pPr marL="15359462" indent="0">
              <a:buNone/>
              <a:defRPr sz="4300"/>
            </a:lvl8pPr>
            <a:lvl9pPr marL="17553672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210" indent="0">
              <a:buNone/>
              <a:defRPr sz="13400"/>
            </a:lvl2pPr>
            <a:lvl3pPr marL="4388419" indent="0">
              <a:buNone/>
              <a:defRPr sz="11500"/>
            </a:lvl3pPr>
            <a:lvl4pPr marL="6582629" indent="0">
              <a:buNone/>
              <a:defRPr sz="9600"/>
            </a:lvl4pPr>
            <a:lvl5pPr marL="8776834" indent="0">
              <a:buNone/>
              <a:defRPr sz="9600"/>
            </a:lvl5pPr>
            <a:lvl6pPr marL="10971043" indent="0">
              <a:buNone/>
              <a:defRPr sz="9600"/>
            </a:lvl6pPr>
            <a:lvl7pPr marL="13165253" indent="0">
              <a:buNone/>
              <a:defRPr sz="9600"/>
            </a:lvl7pPr>
            <a:lvl8pPr marL="15359462" indent="0">
              <a:buNone/>
              <a:defRPr sz="9600"/>
            </a:lvl8pPr>
            <a:lvl9pPr marL="17553672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210" indent="0">
              <a:buNone/>
              <a:defRPr sz="5800"/>
            </a:lvl2pPr>
            <a:lvl3pPr marL="4388419" indent="0">
              <a:buNone/>
              <a:defRPr sz="4800"/>
            </a:lvl3pPr>
            <a:lvl4pPr marL="6582629" indent="0">
              <a:buNone/>
              <a:defRPr sz="4300"/>
            </a:lvl4pPr>
            <a:lvl5pPr marL="8776834" indent="0">
              <a:buNone/>
              <a:defRPr sz="4300"/>
            </a:lvl5pPr>
            <a:lvl6pPr marL="10971043" indent="0">
              <a:buNone/>
              <a:defRPr sz="4300"/>
            </a:lvl6pPr>
            <a:lvl7pPr marL="13165253" indent="0">
              <a:buNone/>
              <a:defRPr sz="4300"/>
            </a:lvl7pPr>
            <a:lvl8pPr marL="15359462" indent="0">
              <a:buNone/>
              <a:defRPr sz="4300"/>
            </a:lvl8pPr>
            <a:lvl9pPr marL="17553672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0">
              <a:schemeClr val="bg1">
                <a:lumMod val="50000"/>
                <a:alpha val="39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840" tIns="219422" rIns="438840" bIns="2194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7"/>
            <a:ext cx="39502080" cy="21724622"/>
          </a:xfrm>
          <a:prstGeom prst="rect">
            <a:avLst/>
          </a:prstGeom>
        </p:spPr>
        <p:txBody>
          <a:bodyPr vert="horz" lIns="438840" tIns="219422" rIns="438840" bIns="219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840" tIns="219422" rIns="438840" bIns="219422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7EFBE-001D-4618-B40D-A5F9B7D86AF5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840" tIns="219422" rIns="438840" bIns="219422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840" tIns="219422" rIns="438840" bIns="219422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388419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656" indent="-1645656" algn="l" defTabSz="4388419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589" indent="-1371379" algn="l" defTabSz="4388419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522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731" indent="-1097102" algn="l" defTabSz="4388419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941" indent="-1097102" algn="l" defTabSz="4388419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8150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2360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6565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0774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210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419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629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834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1043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5253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9462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3672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4935200" y="6629400"/>
            <a:ext cx="14478000" cy="9756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3891200" cy="5410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7200" y="457200"/>
            <a:ext cx="43891200" cy="4638258"/>
            <a:chOff x="457200" y="457200"/>
            <a:chExt cx="43891200" cy="4638258"/>
          </a:xfrm>
        </p:grpSpPr>
        <p:sp>
          <p:nvSpPr>
            <p:cNvPr id="7" name="TextBox 6"/>
            <p:cNvSpPr txBox="1"/>
            <p:nvPr/>
          </p:nvSpPr>
          <p:spPr>
            <a:xfrm>
              <a:off x="457200" y="457200"/>
              <a:ext cx="4389120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Effects of County-Level Diversity on Educational, Economic,</a:t>
              </a:r>
            </a:p>
            <a:p>
              <a:r>
                <a:rPr lang="en-US" sz="8000" b="1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and </a:t>
              </a:r>
              <a:r>
                <a:rPr lang="en-US" sz="8000" b="1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Health-Related Outcomes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7200" y="2971800"/>
              <a:ext cx="4389120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Ken </a:t>
              </a:r>
              <a:r>
                <a:rPr lang="en-US" sz="4400" dirty="0" err="1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Groszman</a:t>
              </a:r>
              <a:r>
                <a:rPr lang="en-US" sz="4400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, Jack Petersen, Bing </a:t>
              </a:r>
              <a:r>
                <a:rPr lang="en-US" sz="4400" dirty="0" err="1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Xu</a:t>
              </a:r>
              <a:r>
                <a:rPr lang="en-US" sz="4400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– Section 01, Group 6</a:t>
              </a:r>
            </a:p>
            <a:p>
              <a:r>
                <a:rPr lang="en-US" sz="4400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Final Project for STAT 405– R for Data Science, Dr. Roberto </a:t>
              </a:r>
              <a:r>
                <a:rPr lang="en-US" sz="4400" dirty="0" err="1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Bertolusso</a:t>
              </a:r>
              <a:endParaRPr lang="en-US" sz="44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4400" i="1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Department of Statistics, Rice </a:t>
              </a:r>
              <a:r>
                <a:rPr lang="en-US" sz="4400" i="1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University</a:t>
              </a:r>
              <a:endParaRPr lang="en-US" sz="4400" i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4935200" y="5638800"/>
            <a:ext cx="14478000" cy="10156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Arial" pitchFamily="34" charset="0"/>
                <a:cs typeface="Arial" pitchFamily="34" charset="0"/>
              </a:rPr>
              <a:t>Educational Outcomes</a:t>
            </a:r>
            <a:endParaRPr lang="en-US" sz="6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1" name="Group 220"/>
          <p:cNvGrpSpPr/>
          <p:nvPr/>
        </p:nvGrpSpPr>
        <p:grpSpPr>
          <a:xfrm>
            <a:off x="29641800" y="29621707"/>
            <a:ext cx="14027149" cy="2998828"/>
            <a:chOff x="29591000" y="27649795"/>
            <a:chExt cx="14027149" cy="2998828"/>
          </a:xfrm>
        </p:grpSpPr>
        <p:sp>
          <p:nvSpPr>
            <p:cNvPr id="93" name="TextBox 92"/>
            <p:cNvSpPr txBox="1"/>
            <p:nvPr/>
          </p:nvSpPr>
          <p:spPr>
            <a:xfrm>
              <a:off x="29597349" y="28355688"/>
              <a:ext cx="14020800" cy="22929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latin typeface="Arial" pitchFamily="34" charset="0"/>
                  <a:cs typeface="Arial" pitchFamily="34" charset="0"/>
                </a:rPr>
                <a:t>[1] “Are There Really Any Tangible Benefits to Diversity and Inclusion? Isn’t This Just Corporate Jargon?” Government Agency. </a:t>
              </a:r>
              <a:r>
                <a:rPr lang="en-US" sz="1300" i="1" dirty="0" smtClean="0">
                  <a:latin typeface="Arial" pitchFamily="34" charset="0"/>
                  <a:cs typeface="Arial" pitchFamily="34" charset="0"/>
                </a:rPr>
                <a:t>US Office of </a:t>
              </a:r>
              <a:r>
                <a:rPr lang="en-US" sz="1300" i="1" dirty="0" err="1" smtClean="0">
                  <a:latin typeface="Arial" pitchFamily="34" charset="0"/>
                  <a:cs typeface="Arial" pitchFamily="34" charset="0"/>
                </a:rPr>
                <a:t>Personel</a:t>
              </a:r>
              <a:r>
                <a:rPr lang="en-US" sz="1300" i="1" dirty="0" smtClean="0">
                  <a:latin typeface="Arial" pitchFamily="34" charset="0"/>
                  <a:cs typeface="Arial" pitchFamily="34" charset="0"/>
                </a:rPr>
                <a:t> Management</a:t>
              </a:r>
              <a:r>
                <a:rPr lang="en-US" sz="1300" dirty="0" smtClean="0">
                  <a:latin typeface="Arial" pitchFamily="34" charset="0"/>
                  <a:cs typeface="Arial" pitchFamily="34" charset="0"/>
                </a:rPr>
                <a:t>. Accessed November 28, 2016. https://www.opm.gov/faqs/QA.aspx?fid=72bcd219-0b9f-4de8-b366-4817028fbc6e&amp;pid=f2ef3151-b4f2-4f47-a319-acad8175b0b7.</a:t>
              </a:r>
            </a:p>
            <a:p>
              <a:r>
                <a:rPr lang="en-US" sz="1300" dirty="0" smtClean="0">
                  <a:latin typeface="Arial" pitchFamily="34" charset="0"/>
                  <a:cs typeface="Arial" pitchFamily="34" charset="0"/>
                </a:rPr>
                <a:t>[2] </a:t>
              </a:r>
              <a:r>
                <a:rPr lang="en-US" sz="1300" dirty="0" err="1" smtClean="0">
                  <a:latin typeface="Arial" pitchFamily="34" charset="0"/>
                  <a:cs typeface="Arial" pitchFamily="34" charset="0"/>
                </a:rPr>
                <a:t>Abreu</a:t>
              </a:r>
              <a:r>
                <a:rPr lang="en-US" sz="1300" dirty="0" smtClean="0">
                  <a:latin typeface="Arial" pitchFamily="34" charset="0"/>
                  <a:cs typeface="Arial" pitchFamily="34" charset="0"/>
                </a:rPr>
                <a:t>, Kim. “The Myriad Benefits of Diversity in the Workplace.” </a:t>
              </a:r>
              <a:r>
                <a:rPr lang="en-US" sz="1300" i="1" dirty="0" smtClean="0">
                  <a:latin typeface="Arial" pitchFamily="34" charset="0"/>
                  <a:cs typeface="Arial" pitchFamily="34" charset="0"/>
                </a:rPr>
                <a:t>Entrepreneur</a:t>
              </a:r>
              <a:r>
                <a:rPr lang="en-US" sz="1300" dirty="0" smtClean="0">
                  <a:latin typeface="Arial" pitchFamily="34" charset="0"/>
                  <a:cs typeface="Arial" pitchFamily="34" charset="0"/>
                </a:rPr>
                <a:t>, December 9, 2014. https://www.entrepreneur.com/article/240550.</a:t>
              </a:r>
            </a:p>
            <a:p>
              <a:r>
                <a:rPr lang="en-US" sz="1300" dirty="0" smtClean="0">
                  <a:latin typeface="Arial" pitchFamily="34" charset="0"/>
                  <a:cs typeface="Arial" pitchFamily="34" charset="0"/>
                </a:rPr>
                <a:t>[3] “Diversity Index of US Counties | </a:t>
              </a:r>
              <a:r>
                <a:rPr lang="en-US" sz="1300" dirty="0" err="1" smtClean="0">
                  <a:latin typeface="Arial" pitchFamily="34" charset="0"/>
                  <a:cs typeface="Arial" pitchFamily="34" charset="0"/>
                </a:rPr>
                <a:t>Kaggle</a:t>
              </a:r>
              <a:r>
                <a:rPr lang="en-US" sz="1300" dirty="0" smtClean="0">
                  <a:latin typeface="Arial" pitchFamily="34" charset="0"/>
                  <a:cs typeface="Arial" pitchFamily="34" charset="0"/>
                </a:rPr>
                <a:t>.” Accessed November 30, 2016. https://www.kaggle.com/mikejohnsonjr/us-counties-diversity-index.</a:t>
              </a:r>
            </a:p>
            <a:p>
              <a:r>
                <a:rPr lang="en-US" sz="1300" dirty="0" smtClean="0">
                  <a:latin typeface="Arial" pitchFamily="34" charset="0"/>
                  <a:cs typeface="Arial" pitchFamily="34" charset="0"/>
                </a:rPr>
                <a:t>[4] </a:t>
              </a:r>
              <a:r>
                <a:rPr lang="en-US" sz="1300" dirty="0" err="1" smtClean="0">
                  <a:latin typeface="Arial" pitchFamily="34" charset="0"/>
                  <a:cs typeface="Arial" pitchFamily="34" charset="0"/>
                </a:rPr>
                <a:t>Ruggles</a:t>
              </a:r>
              <a:r>
                <a:rPr lang="en-US" sz="1300" dirty="0" smtClean="0">
                  <a:latin typeface="Arial" pitchFamily="34" charset="0"/>
                  <a:cs typeface="Arial" pitchFamily="34" charset="0"/>
                </a:rPr>
                <a:t>, Steven, Katie </a:t>
              </a:r>
              <a:r>
                <a:rPr lang="en-US" sz="1300" dirty="0" err="1" smtClean="0">
                  <a:latin typeface="Arial" pitchFamily="34" charset="0"/>
                  <a:cs typeface="Arial" pitchFamily="34" charset="0"/>
                </a:rPr>
                <a:t>Genadek</a:t>
              </a:r>
              <a:r>
                <a:rPr lang="en-US" sz="1300" dirty="0" smtClean="0">
                  <a:latin typeface="Arial" pitchFamily="34" charset="0"/>
                  <a:cs typeface="Arial" pitchFamily="34" charset="0"/>
                </a:rPr>
                <a:t>, Ronald </a:t>
              </a:r>
              <a:r>
                <a:rPr lang="en-US" sz="1300" dirty="0" err="1" smtClean="0">
                  <a:latin typeface="Arial" pitchFamily="34" charset="0"/>
                  <a:cs typeface="Arial" pitchFamily="34" charset="0"/>
                </a:rPr>
                <a:t>Goeken</a:t>
              </a:r>
              <a:r>
                <a:rPr lang="en-US" sz="1300" dirty="0" smtClean="0">
                  <a:latin typeface="Arial" pitchFamily="34" charset="0"/>
                  <a:cs typeface="Arial" pitchFamily="34" charset="0"/>
                </a:rPr>
                <a:t>, and Matthew </a:t>
              </a:r>
              <a:r>
                <a:rPr lang="en-US" sz="1300" dirty="0" err="1" smtClean="0">
                  <a:latin typeface="Arial" pitchFamily="34" charset="0"/>
                  <a:cs typeface="Arial" pitchFamily="34" charset="0"/>
                </a:rPr>
                <a:t>Sobek</a:t>
              </a:r>
              <a:r>
                <a:rPr lang="en-US" sz="1300" dirty="0" smtClean="0">
                  <a:latin typeface="Arial" pitchFamily="34" charset="0"/>
                  <a:cs typeface="Arial" pitchFamily="34" charset="0"/>
                </a:rPr>
                <a:t>. “Integrated Public Use </a:t>
              </a:r>
              <a:r>
                <a:rPr lang="en-US" sz="1300" dirty="0" err="1" smtClean="0">
                  <a:latin typeface="Arial" pitchFamily="34" charset="0"/>
                  <a:cs typeface="Arial" pitchFamily="34" charset="0"/>
                </a:rPr>
                <a:t>Microdata</a:t>
              </a:r>
              <a:r>
                <a:rPr lang="en-US" sz="1300" dirty="0" smtClean="0">
                  <a:latin typeface="Arial" pitchFamily="34" charset="0"/>
                  <a:cs typeface="Arial" pitchFamily="34" charset="0"/>
                </a:rPr>
                <a:t> Series: Version 6.0 [Machine-Readable Database].” Minneapolis: University of Minnesota, 2015. https://usa.ipums.org/usa/.</a:t>
              </a:r>
            </a:p>
            <a:p>
              <a:r>
                <a:rPr lang="en-US" sz="1300" dirty="0" smtClean="0">
                  <a:latin typeface="Arial" pitchFamily="34" charset="0"/>
                  <a:cs typeface="Arial" pitchFamily="34" charset="0"/>
                </a:rPr>
                <a:t>[5] “2015 US County Race Data.” Government Agency. </a:t>
              </a:r>
              <a:r>
                <a:rPr lang="en-US" sz="1300" i="1" dirty="0" smtClean="0">
                  <a:latin typeface="Arial" pitchFamily="34" charset="0"/>
                  <a:cs typeface="Arial" pitchFamily="34" charset="0"/>
                </a:rPr>
                <a:t>US Census Bureau</a:t>
              </a:r>
              <a:r>
                <a:rPr lang="en-US" sz="1300" dirty="0" smtClean="0">
                  <a:latin typeface="Arial" pitchFamily="34" charset="0"/>
                  <a:cs typeface="Arial" pitchFamily="34" charset="0"/>
                </a:rPr>
                <a:t>. Accessed November 30, 2016. https://www.census.gov/popest/data/counties/asrh/2015/files/CC-EST2015-ALLDATA.csv.</a:t>
              </a:r>
            </a:p>
            <a:p>
              <a:r>
                <a:rPr lang="en-US" sz="1300" dirty="0" smtClean="0">
                  <a:latin typeface="Arial" pitchFamily="34" charset="0"/>
                  <a:cs typeface="Arial" pitchFamily="34" charset="0"/>
                </a:rPr>
                <a:t>[6] “IHME US Data for Download.” Government Agency. </a:t>
              </a:r>
              <a:r>
                <a:rPr lang="en-US" sz="1300" i="1" dirty="0" smtClean="0">
                  <a:latin typeface="Arial" pitchFamily="34" charset="0"/>
                  <a:cs typeface="Arial" pitchFamily="34" charset="0"/>
                </a:rPr>
                <a:t>Institute for Health Metrics and Evaluation</a:t>
              </a:r>
              <a:r>
                <a:rPr lang="en-US" sz="1300" dirty="0" smtClean="0">
                  <a:latin typeface="Arial" pitchFamily="34" charset="0"/>
                  <a:cs typeface="Arial" pitchFamily="34" charset="0"/>
                </a:rPr>
                <a:t>. Accessed November 30, 2016. http://www.healthdata.org/us-health/data-download.</a:t>
              </a:r>
            </a:p>
            <a:p>
              <a:r>
                <a:rPr lang="en-US" sz="1300" dirty="0" smtClean="0">
                  <a:latin typeface="Arial" pitchFamily="34" charset="0"/>
                  <a:cs typeface="Arial" pitchFamily="34" charset="0"/>
                </a:rPr>
                <a:t>[7] “USDA-ERS County-Level Datasets.” Government Agency. </a:t>
              </a:r>
              <a:r>
                <a:rPr lang="en-US" sz="1300" i="1" dirty="0" smtClean="0">
                  <a:latin typeface="Arial" pitchFamily="34" charset="0"/>
                  <a:cs typeface="Arial" pitchFamily="34" charset="0"/>
                </a:rPr>
                <a:t>United States Department of Agriculture Economic Research Service</a:t>
              </a:r>
              <a:r>
                <a:rPr lang="en-US" sz="1300" dirty="0" smtClean="0">
                  <a:latin typeface="Arial" pitchFamily="34" charset="0"/>
                  <a:cs typeface="Arial" pitchFamily="34" charset="0"/>
                </a:rPr>
                <a:t>. Accessed November 30, 2016. https://www.ers.usda.gov/data-products/county-level-data-sets/download-data.aspx.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591000" y="27649795"/>
              <a:ext cx="14020800" cy="7078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References</a:t>
              </a:r>
              <a:endParaRPr lang="en-US" sz="28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9641800" y="5638800"/>
            <a:ext cx="14020800" cy="10149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6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7" name="Picture 9" descr="C:\Users\Kenny\Downloads\RiceLogo hi res white type med siz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04200" y="838200"/>
            <a:ext cx="9120255" cy="3657600"/>
          </a:xfrm>
          <a:prstGeom prst="rect">
            <a:avLst/>
          </a:prstGeom>
          <a:noFill/>
        </p:spPr>
      </p:pic>
      <p:grpSp>
        <p:nvGrpSpPr>
          <p:cNvPr id="84" name="Group 83"/>
          <p:cNvGrpSpPr/>
          <p:nvPr/>
        </p:nvGrpSpPr>
        <p:grpSpPr>
          <a:xfrm>
            <a:off x="76200" y="5638802"/>
            <a:ext cx="14630402" cy="9023568"/>
            <a:chOff x="76200" y="5638802"/>
            <a:chExt cx="14630402" cy="9023568"/>
          </a:xfrm>
        </p:grpSpPr>
        <p:grpSp>
          <p:nvGrpSpPr>
            <p:cNvPr id="26" name="Group 25"/>
            <p:cNvGrpSpPr/>
            <p:nvPr/>
          </p:nvGrpSpPr>
          <p:grpSpPr>
            <a:xfrm>
              <a:off x="228601" y="5638802"/>
              <a:ext cx="14478001" cy="9023568"/>
              <a:chOff x="434871" y="7426391"/>
              <a:chExt cx="9797821" cy="7890651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434871" y="8292620"/>
                <a:ext cx="9797821" cy="70244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34871" y="7426391"/>
                <a:ext cx="9797820" cy="88814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 smtClean="0">
                    <a:latin typeface="Arial" pitchFamily="34" charset="0"/>
                    <a:cs typeface="Arial" pitchFamily="34" charset="0"/>
                  </a:rPr>
                  <a:t>Introduction</a:t>
                </a:r>
                <a:endParaRPr lang="en-US" sz="60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76200" y="6845712"/>
              <a:ext cx="14325600" cy="5311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63600" lvl="1" indent="-406400">
                <a:lnSpc>
                  <a:spcPts val="3700"/>
                </a:lnSpc>
              </a:pPr>
              <a:r>
                <a:rPr lang="en-US" sz="3200" b="1" dirty="0" smtClean="0">
                  <a:latin typeface="Arial" pitchFamily="34" charset="0"/>
                  <a:cs typeface="Arial" pitchFamily="34" charset="0"/>
                </a:rPr>
                <a:t>Motivation:</a:t>
              </a:r>
            </a:p>
            <a:p>
              <a:pPr marL="863600" lvl="1" indent="-406400">
                <a:lnSpc>
                  <a:spcPts val="3700"/>
                </a:lnSpc>
                <a:buFont typeface="Arial" pitchFamily="34" charset="0"/>
                <a:buChar char="•"/>
              </a:pPr>
              <a:r>
                <a:rPr lang="en-US" sz="3200" dirty="0" smtClean="0">
                  <a:latin typeface="Arial" pitchFamily="34" charset="0"/>
                  <a:cs typeface="Arial" pitchFamily="34" charset="0"/>
                </a:rPr>
                <a:t>In today’s society, it is common to hear the government, businesses, and members of our community touting the benefits of diversity [1]</a:t>
              </a:r>
            </a:p>
            <a:p>
              <a:pPr marL="863600" lvl="1" indent="-406400">
                <a:lnSpc>
                  <a:spcPts val="3700"/>
                </a:lnSpc>
                <a:buFont typeface="Arial" pitchFamily="34" charset="0"/>
                <a:buChar char="•"/>
              </a:pPr>
              <a:r>
                <a:rPr lang="en-US" sz="3200" dirty="0" smtClean="0">
                  <a:latin typeface="Arial" pitchFamily="34" charset="0"/>
                  <a:cs typeface="Arial" pitchFamily="34" charset="0"/>
                </a:rPr>
                <a:t>Indeed, diversity provides micro-scale benefits in certain organizations (new perspectives, increased productivity, expanded worldview, etc.) [2] </a:t>
              </a:r>
            </a:p>
            <a:p>
              <a:pPr marL="863600" lvl="1" indent="-406400">
                <a:lnSpc>
                  <a:spcPts val="3700"/>
                </a:lnSpc>
                <a:buFont typeface="Arial" pitchFamily="34" charset="0"/>
                <a:buChar char="•"/>
              </a:pPr>
              <a:r>
                <a:rPr lang="en-US" sz="3200" dirty="0" smtClean="0">
                  <a:latin typeface="Arial" pitchFamily="34" charset="0"/>
                  <a:cs typeface="Arial" pitchFamily="34" charset="0"/>
                </a:rPr>
                <a:t>We seek to </a:t>
              </a:r>
              <a:r>
                <a:rPr lang="en-US" sz="3200" b="1" dirty="0" smtClean="0">
                  <a:latin typeface="Arial" pitchFamily="34" charset="0"/>
                  <a:cs typeface="Arial" pitchFamily="34" charset="0"/>
                </a:rPr>
                <a:t>examine</a:t>
              </a:r>
              <a:r>
                <a:rPr lang="en-US" sz="32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dirty="0" smtClean="0">
                  <a:latin typeface="Arial" pitchFamily="34" charset="0"/>
                  <a:cs typeface="Arial" pitchFamily="34" charset="0"/>
                </a:rPr>
                <a:t>macro-level effects of county-level diversity</a:t>
              </a:r>
              <a:r>
                <a:rPr lang="en-US" sz="3200" dirty="0" smtClean="0">
                  <a:latin typeface="Arial" pitchFamily="34" charset="0"/>
                  <a:cs typeface="Arial" pitchFamily="34" charset="0"/>
                </a:rPr>
                <a:t> on a variety of downstream indicators of success: education, economics, and health</a:t>
              </a:r>
            </a:p>
            <a:p>
              <a:pPr marL="863600" lvl="1" indent="-406400">
                <a:lnSpc>
                  <a:spcPts val="3700"/>
                </a:lnSpc>
              </a:pPr>
              <a:endParaRPr lang="en-US" sz="3200" dirty="0" smtClean="0">
                <a:latin typeface="Arial" pitchFamily="34" charset="0"/>
                <a:cs typeface="Arial" pitchFamily="34" charset="0"/>
              </a:endParaRPr>
            </a:p>
            <a:p>
              <a:pPr marL="863600" lvl="1" indent="-406400">
                <a:lnSpc>
                  <a:spcPts val="3700"/>
                </a:lnSpc>
              </a:pPr>
              <a:r>
                <a:rPr lang="en-US" sz="3200" b="1" dirty="0" smtClean="0">
                  <a:latin typeface="Arial" pitchFamily="34" charset="0"/>
                  <a:cs typeface="Arial" pitchFamily="34" charset="0"/>
                </a:rPr>
                <a:t>Workflow:</a:t>
              </a:r>
            </a:p>
            <a:p>
              <a:pPr marL="863600" lvl="1" indent="-406400">
                <a:lnSpc>
                  <a:spcPts val="3700"/>
                </a:lnSpc>
                <a:buFont typeface="Arial" pitchFamily="34" charset="0"/>
                <a:buChar char="•"/>
              </a:pPr>
              <a:endParaRPr lang="en-US" sz="3200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2" name="Group 25"/>
          <p:cNvGrpSpPr/>
          <p:nvPr/>
        </p:nvGrpSpPr>
        <p:grpSpPr>
          <a:xfrm>
            <a:off x="152400" y="15071109"/>
            <a:ext cx="14478001" cy="17466291"/>
            <a:chOff x="434871" y="7026592"/>
            <a:chExt cx="9797821" cy="15273362"/>
          </a:xfrm>
        </p:grpSpPr>
        <p:sp>
          <p:nvSpPr>
            <p:cNvPr id="74" name="TextBox 73"/>
            <p:cNvSpPr txBox="1"/>
            <p:nvPr/>
          </p:nvSpPr>
          <p:spPr>
            <a:xfrm>
              <a:off x="434871" y="7874340"/>
              <a:ext cx="9797821" cy="144256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4871" y="7026592"/>
              <a:ext cx="9797820" cy="88814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 smtClean="0">
                  <a:latin typeface="Arial" pitchFamily="34" charset="0"/>
                  <a:cs typeface="Arial" pitchFamily="34" charset="0"/>
                </a:rPr>
                <a:t>Calculation of Diversity Index</a:t>
              </a:r>
              <a:endParaRPr lang="en-US" sz="6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9641800" y="6648450"/>
            <a:ext cx="14020800" cy="148040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4000" u="sng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29641800" y="21869400"/>
            <a:ext cx="14020800" cy="7582436"/>
            <a:chOff x="25222200" y="17856874"/>
            <a:chExt cx="14020800" cy="7582436"/>
          </a:xfrm>
        </p:grpSpPr>
        <p:sp>
          <p:nvSpPr>
            <p:cNvPr id="218" name="TextBox 217"/>
            <p:cNvSpPr txBox="1"/>
            <p:nvPr/>
          </p:nvSpPr>
          <p:spPr>
            <a:xfrm>
              <a:off x="25222200" y="18852892"/>
              <a:ext cx="14020800" cy="65864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40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40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40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40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40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40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u="sng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5222200" y="17856874"/>
              <a:ext cx="14020800" cy="10156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 smtClean="0">
                  <a:latin typeface="Arial" pitchFamily="34" charset="0"/>
                  <a:cs typeface="Arial" pitchFamily="34" charset="0"/>
                </a:rPr>
                <a:t>Conclusions &amp; Future Research</a:t>
              </a:r>
              <a:endParaRPr lang="en-US" sz="6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76200" y="16120979"/>
            <a:ext cx="14401800" cy="12911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3600" lvl="1" indent="-406400">
              <a:lnSpc>
                <a:spcPts val="3700"/>
              </a:lnSpc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Description of Methods: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Each county </a:t>
            </a:r>
            <a:r>
              <a:rPr lang="en-US" sz="3200" i="1" dirty="0" smtClean="0">
                <a:latin typeface="Arial" pitchFamily="34" charset="0"/>
                <a:cs typeface="Arial" pitchFamily="34" charset="0"/>
              </a:rPr>
              <a:t>j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is assigned a diversity index value </a:t>
            </a:r>
            <a:r>
              <a:rPr lang="en-US" sz="32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3200" i="1" baseline="-25000" dirty="0" smtClean="0">
                <a:latin typeface="Arial" pitchFamily="34" charset="0"/>
                <a:cs typeface="Arial" pitchFamily="34" charset="0"/>
              </a:rPr>
              <a:t>j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based on the race breakdown of its population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The diversity index is calculated according to the following formula [3], where </a:t>
            </a:r>
            <a:r>
              <a:rPr lang="en-US" sz="3200" i="1" dirty="0" err="1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3200" i="1" baseline="-25000" dirty="0" err="1" smtClean="0">
                <a:latin typeface="Arial" pitchFamily="34" charset="0"/>
                <a:cs typeface="Arial" pitchFamily="34" charset="0"/>
              </a:rPr>
              <a:t>ij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is the proportion of race </a:t>
            </a:r>
            <a:r>
              <a:rPr lang="en-US" sz="3200" i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in county </a:t>
            </a:r>
            <a:r>
              <a:rPr lang="en-US" sz="3200" i="1" dirty="0" smtClean="0">
                <a:latin typeface="Arial" pitchFamily="34" charset="0"/>
                <a:cs typeface="Arial" pitchFamily="34" charset="0"/>
              </a:rPr>
              <a:t>j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A county with the highest possible </a:t>
            </a:r>
            <a:r>
              <a:rPr lang="en-US" sz="32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3200" i="1" baseline="-25000" dirty="0" smtClean="0">
                <a:latin typeface="Arial" pitchFamily="34" charset="0"/>
                <a:cs typeface="Arial" pitchFamily="34" charset="0"/>
              </a:rPr>
              <a:t>j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has its population spread exactly evenly across the 8 races, whereas the lowest possible score has its entire population as one of the groups (i.e. 100% white, 0% everything else)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Data: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Data is pulled from IPUMS (Integrated Public Use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Microdata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Series), which is census-level data for selected counties in the USA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Results:</a:t>
            </a:r>
          </a:p>
          <a:p>
            <a:pPr marL="863600" lvl="1" indent="-406400"/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  US County Diversity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Choropleth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14859000" y="6829489"/>
            <a:ext cx="14325600" cy="1053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3600" lvl="1" indent="-406400">
              <a:lnSpc>
                <a:spcPts val="37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Here, we look for correlations between county diversity and educational outcomes</a:t>
            </a:r>
          </a:p>
          <a:p>
            <a:pPr marL="863600" lvl="1" indent="-406400">
              <a:lnSpc>
                <a:spcPts val="3700"/>
              </a:lnSpc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Data:</a:t>
            </a:r>
          </a:p>
          <a:p>
            <a:pPr marL="863600" lvl="1" indent="-406400">
              <a:lnSpc>
                <a:spcPts val="3700"/>
              </a:lnSpc>
            </a:pPr>
            <a:endParaRPr lang="en-US" sz="3200" i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i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i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i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i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Results and Interpretation:</a:t>
            </a:r>
            <a:endParaRPr lang="en-US" sz="32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More diverse counties have a higher percentage of people reaching the highest education level, and that less diverse counties have the most number of people with low educational attainment (high school only) </a:t>
            </a:r>
          </a:p>
          <a:p>
            <a:pPr marL="863600" lvl="1" indent="-406400">
              <a:lnSpc>
                <a:spcPts val="3700"/>
              </a:lnSpc>
            </a:pPr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14935200" y="17487126"/>
            <a:ext cx="14478000" cy="150502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6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29718000" y="5773003"/>
            <a:ext cx="1379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Arial" pitchFamily="34" charset="0"/>
                <a:cs typeface="Arial" pitchFamily="34" charset="0"/>
              </a:rPr>
              <a:t>Health-Related Outcomes</a:t>
            </a:r>
            <a:endParaRPr lang="en-US" sz="6000" dirty="0"/>
          </a:p>
        </p:txBody>
      </p:sp>
      <p:sp>
        <p:nvSpPr>
          <p:cNvPr id="248" name="TextBox 247"/>
          <p:cNvSpPr txBox="1"/>
          <p:nvPr/>
        </p:nvSpPr>
        <p:spPr>
          <a:xfrm>
            <a:off x="29413200" y="6790000"/>
            <a:ext cx="14173200" cy="6260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3600" lvl="1" indent="-406400">
              <a:lnSpc>
                <a:spcPts val="37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Here we look for correlations between county diversity and health-related outcomes</a:t>
            </a:r>
          </a:p>
          <a:p>
            <a:pPr marL="863600" lvl="1" indent="-406400">
              <a:lnSpc>
                <a:spcPts val="3700"/>
              </a:lnSpc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Data:</a:t>
            </a:r>
          </a:p>
          <a:p>
            <a:pPr marL="863600" lvl="1" indent="-406400">
              <a:lnSpc>
                <a:spcPts val="3700"/>
              </a:lnSpc>
            </a:pPr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Results and Interpretation:</a:t>
            </a:r>
          </a:p>
          <a:p>
            <a:pPr marL="863600" lvl="1" indent="-406400">
              <a:lnSpc>
                <a:spcPts val="3700"/>
              </a:lnSpc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	*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In plots, blue dots represent males and pink dots represent females*</a:t>
            </a:r>
          </a:p>
          <a:p>
            <a:pPr marL="863600" lvl="1" indent="-406400">
              <a:lnSpc>
                <a:spcPts val="3700"/>
              </a:lnSpc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29413200" y="23088600"/>
            <a:ext cx="14173200" cy="6260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lnSpc>
                <a:spcPts val="3700"/>
              </a:lnSpc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Conclusions:</a:t>
            </a:r>
          </a:p>
          <a:p>
            <a:pPr marL="971550" lvl="1" indent="-51435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County-level diversity is indeed correlated with educational, economic, and health-related outcomes</a:t>
            </a:r>
          </a:p>
          <a:p>
            <a:pPr marL="971550" lvl="1" indent="-51435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The analysis is limited, since many other external factors also contribute  to these outcomes (location, major industries, size of county, urban vs. rural, etc.)</a:t>
            </a:r>
          </a:p>
          <a:p>
            <a:pPr marL="971550" lvl="1" indent="-514350">
              <a:lnSpc>
                <a:spcPts val="3700"/>
              </a:lnSpc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971550" lvl="1" indent="-514350">
              <a:lnSpc>
                <a:spcPts val="3700"/>
              </a:lnSpc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Future Research Directions:</a:t>
            </a:r>
          </a:p>
          <a:p>
            <a:pPr marL="971550" lvl="1" indent="-51435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Currently, our analysis is limited by access to data</a:t>
            </a:r>
          </a:p>
          <a:p>
            <a:pPr marL="971550" lvl="1" indent="-514350">
              <a:lnSpc>
                <a:spcPts val="37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    - Would have been good to control for race (i.e. see how a certain race</a:t>
            </a:r>
          </a:p>
          <a:p>
            <a:pPr marL="971550" lvl="1" indent="-514350">
              <a:lnSpc>
                <a:spcPts val="37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      does in counties with different diversity indices)</a:t>
            </a:r>
          </a:p>
          <a:p>
            <a:pPr marL="971550" lvl="1" indent="-514350">
              <a:lnSpc>
                <a:spcPts val="37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    - Could also look at data in reverse order (of people with high income, are they generally from counties with higher or lower diversity)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685800" y="24094440"/>
          <a:ext cx="132588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8839200"/>
                <a:gridCol w="1447800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/>
                        <a:t>Variableo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Description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Source</a:t>
                      </a:r>
                      <a:endParaRPr lang="en-US" sz="3200" dirty="0"/>
                    </a:p>
                  </a:txBody>
                  <a:tcPr/>
                </a:tc>
              </a:tr>
              <a:tr h="71323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Geographic Location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County</a:t>
                      </a:r>
                      <a:r>
                        <a:rPr lang="en-US" sz="2800" baseline="0" dirty="0" smtClean="0">
                          <a:latin typeface="Arial" pitchFamily="34" charset="0"/>
                          <a:cs typeface="Arial" pitchFamily="34" charset="0"/>
                        </a:rPr>
                        <a:t> location of record, given by state and county FIPS (Federal Info. Processing Standard ) code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[4]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71323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Race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Numerical</a:t>
                      </a:r>
                      <a:r>
                        <a:rPr lang="en-US" sz="2800" baseline="0" dirty="0" smtClean="0">
                          <a:latin typeface="Arial" pitchFamily="34" charset="0"/>
                          <a:cs typeface="Arial" pitchFamily="34" charset="0"/>
                        </a:rPr>
                        <a:t> code corresponding to race of individual: white, black,  American Indian, Chinese, Japanese, Pacific Islander, other, 2+ races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[4] 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6" name="Picture 45" descr="workflow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7141" y="16454119"/>
            <a:ext cx="436918" cy="10161"/>
          </a:xfrm>
          <a:prstGeom prst="rect">
            <a:avLst/>
          </a:prstGeom>
        </p:spPr>
      </p:pic>
      <p:pic>
        <p:nvPicPr>
          <p:cNvPr id="47" name="Picture 46" descr="g489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11388736"/>
            <a:ext cx="9753600" cy="2860664"/>
          </a:xfrm>
          <a:prstGeom prst="rect">
            <a:avLst/>
          </a:prstGeom>
        </p:spPr>
      </p:pic>
      <p:pic>
        <p:nvPicPr>
          <p:cNvPr id="49" name="Picture 48" descr="Diversity Equation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8464" y="18722219"/>
            <a:ext cx="3120736" cy="1089781"/>
          </a:xfrm>
          <a:prstGeom prst="rect">
            <a:avLst/>
          </a:prstGeom>
        </p:spPr>
      </p:pic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15621000" y="8869680"/>
          <a:ext cx="132588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9601200"/>
                <a:gridCol w="1447800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Variable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Description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Source</a:t>
                      </a:r>
                      <a:endParaRPr lang="en-US" sz="3200" dirty="0"/>
                    </a:p>
                  </a:txBody>
                  <a:tcPr/>
                </a:tc>
              </a:tr>
              <a:tr h="71323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Educational Attainment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Code</a:t>
                      </a:r>
                      <a:r>
                        <a:rPr lang="en-US" sz="2800" baseline="0" dirty="0" smtClean="0">
                          <a:latin typeface="Arial" pitchFamily="34" charset="0"/>
                          <a:cs typeface="Arial" pitchFamily="34" charset="0"/>
                        </a:rPr>
                        <a:t> corresponding to highest level of education achieved: no high school,  high school diploma,  Associate’s degree, Bachelor’s degree,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[5]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14859000" y="17830800"/>
            <a:ext cx="14325600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3600" lvl="1" indent="-406400">
              <a:lnSpc>
                <a:spcPts val="37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Here, we look for correlations between county diversity and economic outcomes</a:t>
            </a:r>
          </a:p>
          <a:p>
            <a:pPr marL="863600" lvl="1" indent="-406400">
              <a:lnSpc>
                <a:spcPts val="3700"/>
              </a:lnSpc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Data:</a:t>
            </a:r>
          </a:p>
          <a:p>
            <a:pPr marL="863600" lvl="1" indent="-406400">
              <a:lnSpc>
                <a:spcPts val="3700"/>
              </a:lnSpc>
            </a:pPr>
            <a:endParaRPr lang="en-US" sz="3200" i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i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i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i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i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Results and Interpretation:</a:t>
            </a:r>
          </a:p>
          <a:p>
            <a:pPr marL="863600" lvl="1" indent="-406400"/>
            <a:endParaRPr lang="en-US" sz="1100" b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 algn="ctr">
              <a:lnSpc>
                <a:spcPts val="3700"/>
              </a:lnSpc>
            </a:pPr>
            <a:r>
              <a:rPr lang="en-US" sz="3200" i="1" u="sng" dirty="0" smtClean="0">
                <a:latin typeface="Arial" pitchFamily="34" charset="0"/>
                <a:cs typeface="Arial" pitchFamily="34" charset="0"/>
              </a:rPr>
              <a:t>Poverty Rates for Counties in Different Diversity Index Ranges:</a:t>
            </a:r>
            <a:endParaRPr lang="en-US" sz="3200" u="sng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6687800" y="11696700"/>
            <a:ext cx="4547880" cy="304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707599" y="11709312"/>
            <a:ext cx="4495801" cy="3110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15621000" y="19994880"/>
          <a:ext cx="13258800" cy="2237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9601200"/>
                <a:gridCol w="1447800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Variable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Description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Source</a:t>
                      </a:r>
                      <a:endParaRPr lang="en-US" sz="3200" dirty="0"/>
                    </a:p>
                  </a:txBody>
                  <a:tcPr/>
                </a:tc>
              </a:tr>
              <a:tr h="71323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Poverty Status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Code indicating whether individual falls below</a:t>
                      </a:r>
                      <a:r>
                        <a:rPr lang="en-US" sz="2800" baseline="0" dirty="0" smtClean="0">
                          <a:latin typeface="Arial" pitchFamily="34" charset="0"/>
                          <a:cs typeface="Arial" pitchFamily="34" charset="0"/>
                        </a:rPr>
                        <a:t> the poverty line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[6]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71323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Income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Integer indicating the individual’s yearly income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[6]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9" name="Picture 58" descr="Income Gap.png"/>
          <p:cNvPicPr>
            <a:picLocks noChangeAspect="1"/>
          </p:cNvPicPr>
          <p:nvPr/>
        </p:nvPicPr>
        <p:blipFill>
          <a:blip r:embed="rId9"/>
          <a:srcRect t="8719"/>
          <a:stretch>
            <a:fillRect/>
          </a:stretch>
        </p:blipFill>
        <p:spPr>
          <a:xfrm>
            <a:off x="24993600" y="28160597"/>
            <a:ext cx="3962400" cy="384340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/>
          <a:srcRect t="10390"/>
          <a:stretch>
            <a:fillRect/>
          </a:stretch>
        </p:blipFill>
        <p:spPr bwMode="auto">
          <a:xfrm>
            <a:off x="457200" y="28727400"/>
            <a:ext cx="7189654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TextBox 59"/>
          <p:cNvSpPr txBox="1"/>
          <p:nvPr/>
        </p:nvSpPr>
        <p:spPr>
          <a:xfrm>
            <a:off x="7467600" y="28956000"/>
            <a:ext cx="6705600" cy="2464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Southeast and southwest USA, Alaska, quite diverse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North, Midwest, and Central USA among less diverse regions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5496936" y="23850600"/>
            <a:ext cx="5381864" cy="3317324"/>
            <a:chOff x="15268336" y="24688800"/>
            <a:chExt cx="5381864" cy="3317324"/>
          </a:xfrm>
        </p:grpSpPr>
        <p:pic>
          <p:nvPicPr>
            <p:cNvPr id="3" name="Picture 4"/>
            <p:cNvPicPr>
              <a:picLocks noChangeAspect="1" noChangeArrowheads="1"/>
            </p:cNvPicPr>
            <p:nvPr/>
          </p:nvPicPr>
          <p:blipFill>
            <a:blip r:embed="rId11"/>
            <a:srcRect t="13208"/>
            <a:stretch>
              <a:fillRect/>
            </a:stretch>
          </p:blipFill>
          <p:spPr bwMode="auto">
            <a:xfrm>
              <a:off x="15268336" y="24688800"/>
              <a:ext cx="5381864" cy="3317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60" descr="diversity level legend.pn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897600" y="24688800"/>
              <a:ext cx="1529007" cy="764503"/>
            </a:xfrm>
            <a:prstGeom prst="rect">
              <a:avLst/>
            </a:prstGeom>
          </p:spPr>
        </p:pic>
      </p:grpSp>
      <p:sp>
        <p:nvSpPr>
          <p:cNvPr id="62" name="TextBox 61"/>
          <p:cNvSpPr txBox="1"/>
          <p:nvPr/>
        </p:nvSpPr>
        <p:spPr>
          <a:xfrm>
            <a:off x="20955000" y="24045778"/>
            <a:ext cx="807720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In intermediate diversity levels, possibly minority groups marginalized leading to higher poverty rates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At very low diversity and at very high diversity, this phenomenon not observed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4935200" y="28041600"/>
            <a:ext cx="9982200" cy="483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Calculated income gap as the IQR of household incomes for a given county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Higher diversity index is correlated with a higher income gap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Correlation weak, since other factors important (location, main industries, etc.)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Trend could be explained by racial divide between highest and lowest-paying jobs in diverse counties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316200" y="27355800"/>
            <a:ext cx="1371600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3600" lvl="1" indent="-406400" algn="ctr">
              <a:lnSpc>
                <a:spcPts val="3700"/>
              </a:lnSpc>
            </a:pPr>
            <a:r>
              <a:rPr lang="en-US" sz="3200" i="1" u="sng" dirty="0" smtClean="0">
                <a:latin typeface="Arial" pitchFamily="34" charset="0"/>
                <a:cs typeface="Arial" pitchFamily="34" charset="0"/>
              </a:rPr>
              <a:t>Effects of Diversity on County-Level Income Gap: </a:t>
            </a:r>
          </a:p>
        </p:txBody>
      </p: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30022800" y="8887968"/>
          <a:ext cx="13258800" cy="2237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9601200"/>
                <a:gridCol w="1447800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Variable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Description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Source</a:t>
                      </a:r>
                      <a:endParaRPr lang="en-US" sz="3200" dirty="0"/>
                    </a:p>
                  </a:txBody>
                  <a:tcPr/>
                </a:tc>
              </a:tr>
              <a:tr h="71323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Life expectancy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r>
                        <a:rPr lang="en-US" sz="2800" baseline="0" dirty="0" smtClean="0">
                          <a:latin typeface="Arial" pitchFamily="34" charset="0"/>
                          <a:cs typeface="Arial" pitchFamily="34" charset="0"/>
                        </a:rPr>
                        <a:t>base of life expectancy for different counties in the US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[7]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71323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Obesity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Rate of obesity in different US counties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[7]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8" name="Picture 67" descr="life expect.png"/>
          <p:cNvPicPr>
            <a:picLocks noChangeAspect="1"/>
          </p:cNvPicPr>
          <p:nvPr/>
        </p:nvPicPr>
        <p:blipFill>
          <a:blip r:embed="rId13"/>
          <a:srcRect t="6804"/>
          <a:stretch>
            <a:fillRect/>
          </a:stretch>
        </p:blipFill>
        <p:spPr>
          <a:xfrm>
            <a:off x="29870400" y="13080398"/>
            <a:ext cx="4038600" cy="3607402"/>
          </a:xfrm>
          <a:prstGeom prst="rect">
            <a:avLst/>
          </a:prstGeom>
        </p:spPr>
      </p:pic>
      <p:pic>
        <p:nvPicPr>
          <p:cNvPr id="69" name="Picture 68" descr="obesitydiv.png"/>
          <p:cNvPicPr>
            <a:picLocks noChangeAspect="1"/>
          </p:cNvPicPr>
          <p:nvPr/>
        </p:nvPicPr>
        <p:blipFill>
          <a:blip r:embed="rId14"/>
          <a:srcRect t="7539"/>
          <a:stretch>
            <a:fillRect/>
          </a:stretch>
        </p:blipFill>
        <p:spPr>
          <a:xfrm>
            <a:off x="39243000" y="17702719"/>
            <a:ext cx="4114800" cy="3677055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29794200" y="12496800"/>
            <a:ext cx="1371600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3600" lvl="1" indent="-406400" algn="ctr">
              <a:lnSpc>
                <a:spcPts val="3700"/>
              </a:lnSpc>
            </a:pPr>
            <a:r>
              <a:rPr lang="en-US" sz="3200" i="1" u="sng" dirty="0" smtClean="0">
                <a:latin typeface="Arial" pitchFamily="34" charset="0"/>
                <a:cs typeface="Arial" pitchFamily="34" charset="0"/>
              </a:rPr>
              <a:t>Variations in County-Level Life Expectancy as Result of Diversity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9641800" y="17111578"/>
            <a:ext cx="1371600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3600" lvl="1" indent="-406400" algn="ctr">
              <a:lnSpc>
                <a:spcPts val="3700"/>
              </a:lnSpc>
            </a:pPr>
            <a:r>
              <a:rPr lang="en-US" sz="3200" i="1" u="sng" dirty="0" smtClean="0">
                <a:latin typeface="Arial" pitchFamily="34" charset="0"/>
                <a:cs typeface="Arial" pitchFamily="34" charset="0"/>
              </a:rPr>
              <a:t>Variation County-level Obesity Rates with Diversity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9870400" y="18059400"/>
            <a:ext cx="9448800" cy="3413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Obesity rates tend to be highest in counties with medium-high diversity</a:t>
            </a:r>
          </a:p>
          <a:p>
            <a:pPr marL="863600" lvl="1" indent="-406400">
              <a:lnSpc>
                <a:spcPts val="37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   - Possibly correlated with higher poverty levels </a:t>
            </a:r>
          </a:p>
          <a:p>
            <a:pPr marL="863600" lvl="1" indent="-406400">
              <a:lnSpc>
                <a:spcPts val="37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3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people eating more junk food</a:t>
            </a:r>
          </a:p>
          <a:p>
            <a:pPr marL="863600" lvl="1" indent="-406400">
              <a:lnSpc>
                <a:spcPts val="37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- More data necessary to discern whether </a:t>
            </a:r>
          </a:p>
          <a:p>
            <a:pPr marL="863600" lvl="1" indent="-406400">
              <a:lnSpc>
                <a:spcPts val="37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	   effect is caused by diversity or just </a:t>
            </a:r>
          </a:p>
          <a:p>
            <a:pPr marL="863600" lvl="1" indent="-406400">
              <a:lnSpc>
                <a:spcPts val="37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  correlated with it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3451800" y="13139822"/>
            <a:ext cx="9829800" cy="388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Life expectancy decreases with increased diversity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Potential causes:</a:t>
            </a:r>
          </a:p>
          <a:p>
            <a:pPr marL="863600" lvl="1" indent="-406400">
              <a:lnSpc>
                <a:spcPts val="37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   - More diverse counties urban </a:t>
            </a:r>
            <a:r>
              <a:rPr lang="en-US" sz="3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higher risk                         </a:t>
            </a:r>
          </a:p>
          <a:p>
            <a:pPr marL="863600" lvl="1" indent="-406400">
              <a:lnSpc>
                <a:spcPts val="37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   of disease</a:t>
            </a:r>
          </a:p>
          <a:p>
            <a:pPr marL="863600" lvl="1" indent="-406400">
              <a:lnSpc>
                <a:spcPts val="37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- Certain racial groups have lower life </a:t>
            </a:r>
          </a:p>
          <a:p>
            <a:pPr marL="863600" lvl="1" indent="-406400">
              <a:lnSpc>
                <a:spcPts val="37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   expectancies, driving down the number for</a:t>
            </a:r>
          </a:p>
          <a:p>
            <a:pPr marL="863600" lvl="1" indent="-406400">
              <a:lnSpc>
                <a:spcPts val="37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   those counties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14935200" y="16662737"/>
            <a:ext cx="14478000" cy="10156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Arial" pitchFamily="34" charset="0"/>
                <a:cs typeface="Arial" pitchFamily="34" charset="0"/>
              </a:rPr>
              <a:t>Economic Outcomes</a:t>
            </a:r>
            <a:endParaRPr lang="en-US" sz="6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16290</TotalTime>
  <Words>1042</Words>
  <Application>Microsoft Office PowerPoint</Application>
  <PresentationFormat>Custom</PresentationFormat>
  <Paragraphs>286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Kenny Groszman</dc:creator>
  <cp:lastModifiedBy>Kenny Groszman</cp:lastModifiedBy>
  <cp:revision>271</cp:revision>
  <dcterms:created xsi:type="dcterms:W3CDTF">2014-04-05T22:56:46Z</dcterms:created>
  <dcterms:modified xsi:type="dcterms:W3CDTF">2016-12-01T17:15:44Z</dcterms:modified>
</cp:coreProperties>
</file>