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69" r:id="rId3"/>
    <p:sldId id="256" r:id="rId4"/>
    <p:sldId id="271" r:id="rId5"/>
    <p:sldId id="257" r:id="rId6"/>
    <p:sldId id="258" r:id="rId7"/>
    <p:sldId id="259" r:id="rId8"/>
    <p:sldId id="264" r:id="rId9"/>
    <p:sldId id="265" r:id="rId10"/>
    <p:sldId id="261" r:id="rId11"/>
    <p:sldId id="268" r:id="rId12"/>
    <p:sldId id="279" r:id="rId13"/>
    <p:sldId id="278" r:id="rId14"/>
    <p:sldId id="277" r:id="rId15"/>
    <p:sldId id="263" r:id="rId16"/>
    <p:sldId id="274" r:id="rId17"/>
    <p:sldId id="280" r:id="rId18"/>
    <p:sldId id="276" r:id="rId19"/>
    <p:sldId id="275" r:id="rId20"/>
    <p:sldId id="262" r:id="rId21"/>
    <p:sldId id="270" r:id="rId22"/>
    <p:sldId id="260" r:id="rId23"/>
    <p:sldId id="272" r:id="rId24"/>
    <p:sldId id="27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9" autoAdjust="0"/>
    <p:restoredTop sz="94660"/>
  </p:normalViewPr>
  <p:slideViewPr>
    <p:cSldViewPr snapToGrid="0">
      <p:cViewPr varScale="1">
        <p:scale>
          <a:sx n="87" d="100"/>
          <a:sy n="87" d="100"/>
        </p:scale>
        <p:origin x="-70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4691" name="Rectangle 3"/>
          <p:cNvSpPr>
            <a:spLocks noGrp="1" noChangeArrowheads="1"/>
          </p:cNvSpPr>
          <p:nvPr>
            <p:ph type="ctrTitle"/>
          </p:nvPr>
        </p:nvSpPr>
        <p:spPr bwMode="black">
          <a:xfrm>
            <a:off x="2383367" y="1714500"/>
            <a:ext cx="9588500" cy="1143000"/>
          </a:xfrm>
        </p:spPr>
        <p:txBody>
          <a:bodyPr/>
          <a:lstStyle>
            <a:lvl1pPr>
              <a:lnSpc>
                <a:spcPct val="100000"/>
              </a:lnSpc>
              <a:defRPr sz="3600"/>
            </a:lvl1pPr>
          </a:lstStyle>
          <a:p>
            <a:r>
              <a:rPr lang="en-US" smtClean="0"/>
              <a:t>Click to edit Master title style</a:t>
            </a:r>
            <a:endParaRPr lang="en-US"/>
          </a:p>
        </p:txBody>
      </p:sp>
      <p:sp>
        <p:nvSpPr>
          <p:cNvPr id="114692" name="Rectangle 4"/>
          <p:cNvSpPr>
            <a:spLocks noGrp="1" noChangeArrowheads="1"/>
          </p:cNvSpPr>
          <p:nvPr>
            <p:ph type="subTitle" idx="1"/>
          </p:nvPr>
        </p:nvSpPr>
        <p:spPr bwMode="black">
          <a:xfrm>
            <a:off x="2387600" y="3429001"/>
            <a:ext cx="9474200" cy="1554163"/>
          </a:xfrm>
        </p:spPr>
        <p:txBody>
          <a:bodyPr/>
          <a:lstStyle>
            <a:lvl1pPr marL="0" indent="0">
              <a:lnSpc>
                <a:spcPct val="100000"/>
              </a:lnSpc>
              <a:spcBef>
                <a:spcPct val="20000"/>
              </a:spcBef>
              <a:buClrTx/>
              <a:buSzTx/>
              <a:buFontTx/>
              <a:buNone/>
              <a:defRPr>
                <a:solidFill>
                  <a:srgbClr val="892134"/>
                </a:solidFill>
                <a:latin typeface="Arial" pitchFamily="-109" charset="0"/>
              </a:defRPr>
            </a:lvl1pPr>
          </a:lstStyle>
          <a:p>
            <a:r>
              <a:rPr lang="en-US" smtClean="0"/>
              <a:t>Click to edit Master subtitle style</a:t>
            </a:r>
            <a:endParaRPr lang="en-US"/>
          </a:p>
        </p:txBody>
      </p:sp>
    </p:spTree>
    <p:extLst>
      <p:ext uri="{BB962C8B-B14F-4D97-AF65-F5344CB8AC3E}">
        <p14:creationId xmlns:p14="http://schemas.microsoft.com/office/powerpoint/2010/main" val="843327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54201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91085" y="1143000"/>
            <a:ext cx="2256367" cy="4889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317751" y="1143000"/>
            <a:ext cx="6570133" cy="4889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82447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08748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24012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17752" y="2633664"/>
            <a:ext cx="4387849" cy="33988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08801" y="2633664"/>
            <a:ext cx="4389967" cy="33988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59623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98736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55429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7684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78499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47540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70138" y="1143000"/>
            <a:ext cx="89773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gray">
          <a:xfrm>
            <a:off x="2317750" y="2633663"/>
            <a:ext cx="8980488" cy="339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lnSpc>
          <a:spcPct val="85000"/>
        </a:lnSpc>
        <a:spcBef>
          <a:spcPct val="0"/>
        </a:spcBef>
        <a:spcAft>
          <a:spcPct val="0"/>
        </a:spcAft>
        <a:defRPr sz="2800" b="1">
          <a:solidFill>
            <a:srgbClr val="000000"/>
          </a:solidFill>
          <a:latin typeface="+mj-lt"/>
          <a:ea typeface="MS PGothic" pitchFamily="34" charset="-128"/>
          <a:cs typeface="ＭＳ Ｐゴシック" pitchFamily="-109" charset="-128"/>
        </a:defRPr>
      </a:lvl1pPr>
      <a:lvl2pPr algn="l" rtl="0" eaLnBrk="1" fontAlgn="base" hangingPunct="1">
        <a:lnSpc>
          <a:spcPct val="85000"/>
        </a:lnSpc>
        <a:spcBef>
          <a:spcPct val="0"/>
        </a:spcBef>
        <a:spcAft>
          <a:spcPct val="0"/>
        </a:spcAft>
        <a:defRPr sz="2800" b="1">
          <a:solidFill>
            <a:srgbClr val="000000"/>
          </a:solidFill>
          <a:latin typeface="Arial" pitchFamily="-109" charset="0"/>
          <a:ea typeface="MS PGothic" pitchFamily="34" charset="-128"/>
          <a:cs typeface="ＭＳ Ｐゴシック" pitchFamily="-109" charset="-128"/>
        </a:defRPr>
      </a:lvl2pPr>
      <a:lvl3pPr algn="l" rtl="0" eaLnBrk="1" fontAlgn="base" hangingPunct="1">
        <a:lnSpc>
          <a:spcPct val="85000"/>
        </a:lnSpc>
        <a:spcBef>
          <a:spcPct val="0"/>
        </a:spcBef>
        <a:spcAft>
          <a:spcPct val="0"/>
        </a:spcAft>
        <a:defRPr sz="2800" b="1">
          <a:solidFill>
            <a:srgbClr val="000000"/>
          </a:solidFill>
          <a:latin typeface="Arial" pitchFamily="-109" charset="0"/>
          <a:ea typeface="MS PGothic" pitchFamily="34" charset="-128"/>
          <a:cs typeface="ＭＳ Ｐゴシック" pitchFamily="-109" charset="-128"/>
        </a:defRPr>
      </a:lvl3pPr>
      <a:lvl4pPr algn="l" rtl="0" eaLnBrk="1" fontAlgn="base" hangingPunct="1">
        <a:lnSpc>
          <a:spcPct val="85000"/>
        </a:lnSpc>
        <a:spcBef>
          <a:spcPct val="0"/>
        </a:spcBef>
        <a:spcAft>
          <a:spcPct val="0"/>
        </a:spcAft>
        <a:defRPr sz="2800" b="1">
          <a:solidFill>
            <a:srgbClr val="000000"/>
          </a:solidFill>
          <a:latin typeface="Arial" pitchFamily="-109" charset="0"/>
          <a:ea typeface="MS PGothic" pitchFamily="34" charset="-128"/>
          <a:cs typeface="ＭＳ Ｐゴシック" pitchFamily="-109" charset="-128"/>
        </a:defRPr>
      </a:lvl4pPr>
      <a:lvl5pPr algn="l" rtl="0" eaLnBrk="1" fontAlgn="base" hangingPunct="1">
        <a:lnSpc>
          <a:spcPct val="85000"/>
        </a:lnSpc>
        <a:spcBef>
          <a:spcPct val="0"/>
        </a:spcBef>
        <a:spcAft>
          <a:spcPct val="0"/>
        </a:spcAft>
        <a:defRPr sz="2800" b="1">
          <a:solidFill>
            <a:srgbClr val="000000"/>
          </a:solidFill>
          <a:latin typeface="Arial" pitchFamily="-109" charset="0"/>
          <a:ea typeface="MS PGothic" pitchFamily="34" charset="-128"/>
          <a:cs typeface="ＭＳ Ｐゴシック" pitchFamily="-109" charset="-128"/>
        </a:defRPr>
      </a:lvl5pPr>
      <a:lvl6pPr marL="457200" algn="l" rtl="0" eaLnBrk="1" fontAlgn="base" hangingPunct="1">
        <a:lnSpc>
          <a:spcPct val="85000"/>
        </a:lnSpc>
        <a:spcBef>
          <a:spcPct val="0"/>
        </a:spcBef>
        <a:spcAft>
          <a:spcPct val="0"/>
        </a:spcAft>
        <a:defRPr sz="2800" b="1">
          <a:solidFill>
            <a:srgbClr val="000000"/>
          </a:solidFill>
          <a:latin typeface="Arial" pitchFamily="-109" charset="0"/>
        </a:defRPr>
      </a:lvl6pPr>
      <a:lvl7pPr marL="914400" algn="l" rtl="0" eaLnBrk="1" fontAlgn="base" hangingPunct="1">
        <a:lnSpc>
          <a:spcPct val="85000"/>
        </a:lnSpc>
        <a:spcBef>
          <a:spcPct val="0"/>
        </a:spcBef>
        <a:spcAft>
          <a:spcPct val="0"/>
        </a:spcAft>
        <a:defRPr sz="2800" b="1">
          <a:solidFill>
            <a:srgbClr val="000000"/>
          </a:solidFill>
          <a:latin typeface="Arial" pitchFamily="-109" charset="0"/>
        </a:defRPr>
      </a:lvl7pPr>
      <a:lvl8pPr marL="1371600" algn="l" rtl="0" eaLnBrk="1" fontAlgn="base" hangingPunct="1">
        <a:lnSpc>
          <a:spcPct val="85000"/>
        </a:lnSpc>
        <a:spcBef>
          <a:spcPct val="0"/>
        </a:spcBef>
        <a:spcAft>
          <a:spcPct val="0"/>
        </a:spcAft>
        <a:defRPr sz="2800" b="1">
          <a:solidFill>
            <a:srgbClr val="000000"/>
          </a:solidFill>
          <a:latin typeface="Arial" pitchFamily="-109" charset="0"/>
        </a:defRPr>
      </a:lvl8pPr>
      <a:lvl9pPr marL="1828800" algn="l" rtl="0" eaLnBrk="1" fontAlgn="base" hangingPunct="1">
        <a:lnSpc>
          <a:spcPct val="85000"/>
        </a:lnSpc>
        <a:spcBef>
          <a:spcPct val="0"/>
        </a:spcBef>
        <a:spcAft>
          <a:spcPct val="0"/>
        </a:spcAft>
        <a:defRPr sz="2800" b="1">
          <a:solidFill>
            <a:srgbClr val="000000"/>
          </a:solidFill>
          <a:latin typeface="Arial" pitchFamily="-109" charset="0"/>
        </a:defRPr>
      </a:lvl9pPr>
    </p:titleStyle>
    <p:bodyStyle>
      <a:lvl1pPr marL="342900" indent="-342900" algn="l" rtl="0" eaLnBrk="1" fontAlgn="base" hangingPunct="1">
        <a:lnSpc>
          <a:spcPct val="85000"/>
        </a:lnSpc>
        <a:spcBef>
          <a:spcPct val="65000"/>
        </a:spcBef>
        <a:spcAft>
          <a:spcPct val="0"/>
        </a:spcAft>
        <a:buClr>
          <a:schemeClr val="accent2"/>
        </a:buClr>
        <a:buSzPct val="85000"/>
        <a:buFont typeface="Webdings" panose="05030102010509060703" pitchFamily="18" charset="2"/>
        <a:buChar char="="/>
        <a:defRPr sz="2400" b="1">
          <a:solidFill>
            <a:srgbClr val="4D4D4D"/>
          </a:solidFill>
          <a:latin typeface="+mn-lt"/>
          <a:ea typeface="MS PGothic" pitchFamily="34" charset="-128"/>
          <a:cs typeface="ＭＳ Ｐゴシック" pitchFamily="-109" charset="-128"/>
        </a:defRPr>
      </a:lvl1pPr>
      <a:lvl2pPr marL="742950" indent="-285750" algn="l" rtl="0" eaLnBrk="1" fontAlgn="base" hangingPunct="1">
        <a:lnSpc>
          <a:spcPct val="85000"/>
        </a:lnSpc>
        <a:spcBef>
          <a:spcPct val="30000"/>
        </a:spcBef>
        <a:spcAft>
          <a:spcPct val="0"/>
        </a:spcAft>
        <a:buClr>
          <a:schemeClr val="accent2"/>
        </a:buClr>
        <a:buChar char="–"/>
        <a:defRPr sz="2000">
          <a:solidFill>
            <a:srgbClr val="4D4D4D"/>
          </a:solidFill>
          <a:latin typeface="+mn-lt"/>
          <a:ea typeface="MS PGothic" pitchFamily="34" charset="-128"/>
        </a:defRPr>
      </a:lvl2pPr>
      <a:lvl3pPr marL="1204913" indent="-290513" algn="l" rtl="0" eaLnBrk="1" fontAlgn="base" hangingPunct="1">
        <a:lnSpc>
          <a:spcPct val="85000"/>
        </a:lnSpc>
        <a:spcBef>
          <a:spcPct val="30000"/>
        </a:spcBef>
        <a:spcAft>
          <a:spcPct val="0"/>
        </a:spcAft>
        <a:buClr>
          <a:schemeClr val="accent2"/>
        </a:buClr>
        <a:buSzPct val="90000"/>
        <a:buFont typeface="Webdings" panose="05030102010509060703" pitchFamily="18" charset="2"/>
        <a:buChar char="="/>
        <a:defRPr>
          <a:solidFill>
            <a:srgbClr val="4D4D4D"/>
          </a:solidFill>
          <a:latin typeface="+mn-lt"/>
          <a:ea typeface="MS PGothic" pitchFamily="34" charset="-128"/>
        </a:defRPr>
      </a:lvl3pPr>
      <a:lvl4pPr marL="1600200" indent="-228600" algn="l" rtl="0" eaLnBrk="1" fontAlgn="base" hangingPunct="1">
        <a:lnSpc>
          <a:spcPct val="85000"/>
        </a:lnSpc>
        <a:spcBef>
          <a:spcPct val="30000"/>
        </a:spcBef>
        <a:spcAft>
          <a:spcPct val="0"/>
        </a:spcAft>
        <a:buClr>
          <a:schemeClr val="accent2"/>
        </a:buClr>
        <a:buSzPct val="95000"/>
        <a:buFont typeface="Webdings" panose="05030102010509060703" pitchFamily="18" charset="2"/>
        <a:defRPr>
          <a:solidFill>
            <a:srgbClr val="4D4D4D"/>
          </a:solidFill>
          <a:latin typeface="+mn-lt"/>
          <a:ea typeface="MS PGothic" pitchFamily="34" charset="-128"/>
        </a:defRPr>
      </a:lvl4pPr>
      <a:lvl5pPr marL="2057400" indent="-228600" algn="l" rtl="0" eaLnBrk="1" fontAlgn="base" hangingPunct="1">
        <a:lnSpc>
          <a:spcPct val="85000"/>
        </a:lnSpc>
        <a:spcBef>
          <a:spcPct val="30000"/>
        </a:spcBef>
        <a:spcAft>
          <a:spcPct val="0"/>
        </a:spcAft>
        <a:buClr>
          <a:schemeClr val="accent2"/>
        </a:buClr>
        <a:buSzPct val="95000"/>
        <a:buFont typeface="Wingdings 2" panose="05020102010507070707" pitchFamily="18" charset="2"/>
        <a:buChar char=""/>
        <a:defRPr>
          <a:solidFill>
            <a:srgbClr val="4D4D4D"/>
          </a:solidFill>
          <a:latin typeface="+mn-lt"/>
          <a:ea typeface="MS PGothic" pitchFamily="34" charset="-128"/>
        </a:defRPr>
      </a:lvl5pPr>
      <a:lvl6pPr marL="2514600" indent="-228600" algn="l" rtl="0" eaLnBrk="1" fontAlgn="base" hangingPunct="1">
        <a:lnSpc>
          <a:spcPct val="85000"/>
        </a:lnSpc>
        <a:spcBef>
          <a:spcPct val="30000"/>
        </a:spcBef>
        <a:spcAft>
          <a:spcPct val="0"/>
        </a:spcAft>
        <a:buClr>
          <a:schemeClr val="accent2"/>
        </a:buClr>
        <a:buSzPct val="95000"/>
        <a:buFont typeface="Wingdings 2" pitchFamily="-109" charset="2"/>
        <a:buChar char=""/>
        <a:defRPr>
          <a:solidFill>
            <a:srgbClr val="4D4D4D"/>
          </a:solidFill>
          <a:latin typeface="+mn-lt"/>
          <a:ea typeface="ＭＳ Ｐゴシック" pitchFamily="-109" charset="-128"/>
        </a:defRPr>
      </a:lvl6pPr>
      <a:lvl7pPr marL="2971800" indent="-228600" algn="l" rtl="0" eaLnBrk="1" fontAlgn="base" hangingPunct="1">
        <a:lnSpc>
          <a:spcPct val="85000"/>
        </a:lnSpc>
        <a:spcBef>
          <a:spcPct val="30000"/>
        </a:spcBef>
        <a:spcAft>
          <a:spcPct val="0"/>
        </a:spcAft>
        <a:buClr>
          <a:schemeClr val="accent2"/>
        </a:buClr>
        <a:buSzPct val="95000"/>
        <a:buFont typeface="Wingdings 2" pitchFamily="-109" charset="2"/>
        <a:buChar char=""/>
        <a:defRPr>
          <a:solidFill>
            <a:srgbClr val="4D4D4D"/>
          </a:solidFill>
          <a:latin typeface="+mn-lt"/>
          <a:ea typeface="ＭＳ Ｐゴシック" pitchFamily="-109" charset="-128"/>
        </a:defRPr>
      </a:lvl7pPr>
      <a:lvl8pPr marL="3429000" indent="-228600" algn="l" rtl="0" eaLnBrk="1" fontAlgn="base" hangingPunct="1">
        <a:lnSpc>
          <a:spcPct val="85000"/>
        </a:lnSpc>
        <a:spcBef>
          <a:spcPct val="30000"/>
        </a:spcBef>
        <a:spcAft>
          <a:spcPct val="0"/>
        </a:spcAft>
        <a:buClr>
          <a:schemeClr val="accent2"/>
        </a:buClr>
        <a:buSzPct val="95000"/>
        <a:buFont typeface="Wingdings 2" pitchFamily="-109" charset="2"/>
        <a:buChar char=""/>
        <a:defRPr>
          <a:solidFill>
            <a:srgbClr val="4D4D4D"/>
          </a:solidFill>
          <a:latin typeface="+mn-lt"/>
          <a:ea typeface="ＭＳ Ｐゴシック" pitchFamily="-109" charset="-128"/>
        </a:defRPr>
      </a:lvl8pPr>
      <a:lvl9pPr marL="3886200" indent="-228600" algn="l" rtl="0" eaLnBrk="1" fontAlgn="base" hangingPunct="1">
        <a:lnSpc>
          <a:spcPct val="85000"/>
        </a:lnSpc>
        <a:spcBef>
          <a:spcPct val="30000"/>
        </a:spcBef>
        <a:spcAft>
          <a:spcPct val="0"/>
        </a:spcAft>
        <a:buClr>
          <a:schemeClr val="accent2"/>
        </a:buClr>
        <a:buSzPct val="95000"/>
        <a:buFont typeface="Wingdings 2" pitchFamily="-109" charset="2"/>
        <a:buChar char=""/>
        <a:defRPr>
          <a:solidFill>
            <a:srgbClr val="4D4D4D"/>
          </a:solidFill>
          <a:latin typeface="+mn-lt"/>
          <a:ea typeface="ＭＳ Ｐゴシック" pitchFamily="-109"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wfchat.co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instat.com/newmk.asp?ID=3108&amp;SourceID=0000051200000000000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wi-fi.org/files/faq_20101021_Wi-Fi_Direct_FAQ.pdf" TargetMode="External"/><Relationship Id="rId2" Type="http://schemas.openxmlformats.org/officeDocument/2006/relationships/hyperlink" Target="http://www.android-app-market.com/android-architecture.html" TargetMode="External"/><Relationship Id="rId1" Type="http://schemas.openxmlformats.org/officeDocument/2006/relationships/slideLayout" Target="../slideLayouts/slideLayout2.xml"/><Relationship Id="rId4" Type="http://schemas.openxmlformats.org/officeDocument/2006/relationships/hyperlink" Target="http://anrg.usc.edu/ee579_2012/Group09/#wifidirect"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9700" y="2400300"/>
            <a:ext cx="9144000" cy="2620963"/>
          </a:xfrm>
        </p:spPr>
        <p:txBody>
          <a:bodyPr rtlCol="0">
            <a:normAutofit fontScale="90000"/>
          </a:bodyPr>
          <a:lstStyle/>
          <a:p>
            <a:pPr algn="ctr" eaLnBrk="1" fontAlgn="auto" hangingPunct="1">
              <a:spcAft>
                <a:spcPts val="0"/>
              </a:spcAft>
              <a:defRPr/>
            </a:pPr>
            <a:r>
              <a:rPr lang="en-US" sz="4900" dirty="0" smtClean="0">
                <a:solidFill>
                  <a:srgbClr val="C00000"/>
                </a:solidFill>
                <a:ea typeface="ＭＳ Ｐゴシック" pitchFamily="-109" charset="-128"/>
              </a:rPr>
              <a:t>DEVELOPMENT OF A NEW SERVICE </a:t>
            </a:r>
            <a:br>
              <a:rPr lang="en-US" sz="4900" dirty="0" smtClean="0">
                <a:solidFill>
                  <a:srgbClr val="C00000"/>
                </a:solidFill>
                <a:ea typeface="ＭＳ Ｐゴシック" pitchFamily="-109" charset="-128"/>
              </a:rPr>
            </a:br>
            <a:r>
              <a:rPr lang="en-US" sz="4900" dirty="0" smtClean="0">
                <a:solidFill>
                  <a:srgbClr val="C00000"/>
                </a:solidFill>
                <a:ea typeface="ＭＳ Ｐゴシック" pitchFamily="-109" charset="-128"/>
              </a:rPr>
              <a:t>FOR Wi-Fi Direct</a:t>
            </a:r>
            <a:br>
              <a:rPr lang="en-US" sz="4900" dirty="0" smtClean="0">
                <a:solidFill>
                  <a:srgbClr val="C00000"/>
                </a:solidFill>
                <a:ea typeface="ＭＳ Ｐゴシック" pitchFamily="-109" charset="-128"/>
              </a:rPr>
            </a:br>
            <a:r>
              <a:rPr lang="en-US" sz="4900" dirty="0" smtClean="0">
                <a:ea typeface="ＭＳ Ｐゴシック" pitchFamily="-109" charset="-128"/>
              </a:rPr>
              <a:t/>
            </a:r>
            <a:br>
              <a:rPr lang="en-US" sz="4900" dirty="0" smtClean="0">
                <a:ea typeface="ＭＳ Ｐゴシック" pitchFamily="-109" charset="-128"/>
              </a:rPr>
            </a:br>
            <a:r>
              <a:rPr lang="en-US" sz="2200" dirty="0" smtClean="0">
                <a:solidFill>
                  <a:srgbClr val="C00000"/>
                </a:solidFill>
                <a:ea typeface="ＭＳ Ｐゴシック" pitchFamily="-109" charset="-128"/>
              </a:rPr>
              <a:t/>
            </a:r>
            <a:br>
              <a:rPr lang="en-US" sz="2200" dirty="0" smtClean="0">
                <a:solidFill>
                  <a:srgbClr val="C00000"/>
                </a:solidFill>
                <a:ea typeface="ＭＳ Ｐゴシック" pitchFamily="-109" charset="-128"/>
              </a:rPr>
            </a:br>
            <a:r>
              <a:rPr lang="en-US" sz="2200" dirty="0" smtClean="0">
                <a:solidFill>
                  <a:srgbClr val="C00000"/>
                </a:solidFill>
                <a:ea typeface="ＭＳ Ｐゴシック" pitchFamily="-109" charset="-128"/>
              </a:rPr>
              <a:t> </a:t>
            </a:r>
          </a:p>
        </p:txBody>
      </p:sp>
      <p:sp>
        <p:nvSpPr>
          <p:cNvPr id="3075" name="TextBox 2"/>
          <p:cNvSpPr txBox="1">
            <a:spLocks noChangeArrowheads="1"/>
          </p:cNvSpPr>
          <p:nvPr/>
        </p:nvSpPr>
        <p:spPr bwMode="auto">
          <a:xfrm>
            <a:off x="6302375" y="4792663"/>
            <a:ext cx="41671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4D4D4D"/>
                </a:solidFill>
                <a:latin typeface="Arial Narrow" pitchFamily="34" charset="0"/>
                <a:ea typeface="MS PGothic" pitchFamily="34" charset="-128"/>
              </a:defRPr>
            </a:lvl1pPr>
            <a:lvl2pPr>
              <a:defRPr sz="2000">
                <a:solidFill>
                  <a:srgbClr val="4D4D4D"/>
                </a:solidFill>
                <a:latin typeface="Arial Narrow" pitchFamily="34" charset="0"/>
                <a:ea typeface="MS PGothic" pitchFamily="34" charset="-128"/>
              </a:defRPr>
            </a:lvl2pPr>
            <a:lvl3pPr marL="1143000" indent="-228600">
              <a:defRPr>
                <a:solidFill>
                  <a:srgbClr val="4D4D4D"/>
                </a:solidFill>
                <a:latin typeface="Arial Narrow" pitchFamily="34" charset="0"/>
                <a:ea typeface="MS PGothic" pitchFamily="34" charset="-128"/>
              </a:defRPr>
            </a:lvl3pPr>
            <a:lvl4pPr>
              <a:defRPr>
                <a:solidFill>
                  <a:srgbClr val="4D4D4D"/>
                </a:solidFill>
                <a:latin typeface="Arial Narrow" pitchFamily="34" charset="0"/>
                <a:ea typeface="MS PGothic" pitchFamily="34" charset="-128"/>
              </a:defRPr>
            </a:lvl4pPr>
            <a:lvl5pPr>
              <a:defRPr>
                <a:solidFill>
                  <a:srgbClr val="4D4D4D"/>
                </a:solidFill>
                <a:latin typeface="Arial Narrow" pitchFamily="34" charset="0"/>
                <a:ea typeface="MS PGothic" pitchFamily="34" charset="-128"/>
              </a:defRPr>
            </a:lvl5pPr>
            <a:lvl6pPr eaLnBrk="0" hangingPunct="0">
              <a:buFont typeface="Wingdings 2" pitchFamily="18" charset="2"/>
              <a:defRPr>
                <a:solidFill>
                  <a:srgbClr val="4D4D4D"/>
                </a:solidFill>
                <a:latin typeface="Arial Narrow" pitchFamily="34" charset="0"/>
                <a:ea typeface="MS PGothic" pitchFamily="34" charset="-128"/>
              </a:defRPr>
            </a:lvl6pPr>
            <a:lvl7pPr eaLnBrk="0" hangingPunct="0">
              <a:buFont typeface="Wingdings 2" pitchFamily="18" charset="2"/>
              <a:defRPr>
                <a:solidFill>
                  <a:srgbClr val="4D4D4D"/>
                </a:solidFill>
                <a:latin typeface="Arial Narrow" pitchFamily="34" charset="0"/>
                <a:ea typeface="MS PGothic" pitchFamily="34" charset="-128"/>
              </a:defRPr>
            </a:lvl7pPr>
            <a:lvl8pPr eaLnBrk="0" hangingPunct="0">
              <a:buFont typeface="Wingdings 2" pitchFamily="18" charset="2"/>
              <a:defRPr>
                <a:solidFill>
                  <a:srgbClr val="4D4D4D"/>
                </a:solidFill>
                <a:latin typeface="Arial Narrow" pitchFamily="34" charset="0"/>
                <a:ea typeface="MS PGothic" pitchFamily="34" charset="-128"/>
              </a:defRPr>
            </a:lvl8pPr>
            <a:lvl9pPr eaLnBrk="0" hangingPunct="0">
              <a:buFont typeface="Wingdings 2" pitchFamily="18" charset="2"/>
              <a:defRPr>
                <a:solidFill>
                  <a:srgbClr val="4D4D4D"/>
                </a:solidFill>
                <a:latin typeface="Arial Narrow" pitchFamily="34" charset="0"/>
                <a:ea typeface="MS PGothic" pitchFamily="34" charset="-128"/>
              </a:defRPr>
            </a:lvl9pPr>
          </a:lstStyle>
          <a:p>
            <a:r>
              <a:rPr lang="en-US" sz="2000" b="0">
                <a:solidFill>
                  <a:srgbClr val="C00000"/>
                </a:solidFill>
                <a:latin typeface="Calibri" pitchFamily="34" charset="0"/>
              </a:rPr>
              <a:t>HE SHOUCHUN</a:t>
            </a:r>
            <a:br>
              <a:rPr lang="en-US" sz="2000" b="0">
                <a:solidFill>
                  <a:srgbClr val="C00000"/>
                </a:solidFill>
                <a:latin typeface="Calibri" pitchFamily="34" charset="0"/>
              </a:rPr>
            </a:br>
            <a:r>
              <a:rPr lang="en-US" sz="2000" b="0">
                <a:solidFill>
                  <a:srgbClr val="C00000"/>
                </a:solidFill>
                <a:latin typeface="Calibri" pitchFamily="34" charset="0"/>
              </a:rPr>
              <a:t>MEENAKSHY HARIKUMAR</a:t>
            </a:r>
            <a:br>
              <a:rPr lang="en-US" sz="2000" b="0">
                <a:solidFill>
                  <a:srgbClr val="C00000"/>
                </a:solidFill>
                <a:latin typeface="Calibri" pitchFamily="34" charset="0"/>
              </a:rPr>
            </a:br>
            <a:r>
              <a:rPr lang="en-US" sz="2000" b="0">
                <a:solidFill>
                  <a:srgbClr val="C00000"/>
                </a:solidFill>
                <a:latin typeface="Calibri" pitchFamily="34" charset="0"/>
              </a:rPr>
              <a:t>NAGA TULASI SOUJANYA VADREVU</a:t>
            </a:r>
            <a:endParaRPr lang="en-US" sz="2000" b="0">
              <a:solidFill>
                <a:schemeClr val="tx1"/>
              </a:solidFill>
              <a:latin typeface="Calibri" pitchFamily="34" charset="0"/>
            </a:endParaRPr>
          </a:p>
        </p:txBody>
      </p:sp>
    </p:spTree>
    <p:extLst>
      <p:ext uri="{BB962C8B-B14F-4D97-AF65-F5344CB8AC3E}">
        <p14:creationId xmlns:p14="http://schemas.microsoft.com/office/powerpoint/2010/main" val="7526041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899873" y="609616"/>
            <a:ext cx="9144000" cy="740620"/>
          </a:xfrm>
        </p:spPr>
        <p:txBody>
          <a:bodyPr>
            <a:normAutofit/>
          </a:bodyPr>
          <a:lstStyle/>
          <a:p>
            <a:r>
              <a:rPr lang="en-US" dirty="0">
                <a:hlinkClick r:id="rId2"/>
              </a:rPr>
              <a:t>http://www.wfchat.com/</a:t>
            </a:r>
            <a:endParaRPr lang="en-US" dirty="0"/>
          </a:p>
        </p:txBody>
      </p:sp>
      <p:sp>
        <p:nvSpPr>
          <p:cNvPr id="3" name="Content Placeholder 2"/>
          <p:cNvSpPr>
            <a:spLocks noGrp="1"/>
          </p:cNvSpPr>
          <p:nvPr>
            <p:ph type="subTitle" idx="1"/>
          </p:nvPr>
        </p:nvSpPr>
        <p:spPr/>
        <p:txBody>
          <a:bodyPr>
            <a:normAutofit/>
          </a:bodyPr>
          <a:lstStyle/>
          <a:p>
            <a:pPr marL="0" indent="0">
              <a:buNone/>
            </a:pPr>
            <a:r>
              <a:rPr lang="en-US" dirty="0" smtClean="0"/>
              <a:t> </a:t>
            </a:r>
            <a:endParaRPr lang="en-US" dirty="0"/>
          </a:p>
        </p:txBody>
      </p:sp>
      <p:pic>
        <p:nvPicPr>
          <p:cNvPr id="2050" name="Picture 2" descr="C:\Users\Soujanya\Desktop\program\screenshots\wfchatsi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6633" y="1412931"/>
            <a:ext cx="9172878" cy="4928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5694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4662" y="946446"/>
            <a:ext cx="8977312" cy="708025"/>
          </a:xfrm>
        </p:spPr>
        <p:txBody>
          <a:bodyPr/>
          <a:lstStyle/>
          <a:p>
            <a:r>
              <a:rPr lang="en-US" dirty="0" smtClean="0">
                <a:solidFill>
                  <a:srgbClr val="C00000"/>
                </a:solidFill>
                <a:latin typeface="+mn-lt"/>
              </a:rPr>
              <a:t>What we have developed now:</a:t>
            </a:r>
            <a:endParaRPr lang="en-US" dirty="0">
              <a:solidFill>
                <a:srgbClr val="C00000"/>
              </a:solidFill>
              <a:latin typeface="+mn-lt"/>
            </a:endParaRPr>
          </a:p>
        </p:txBody>
      </p:sp>
      <p:sp>
        <p:nvSpPr>
          <p:cNvPr id="3" name="Content Placeholder 2"/>
          <p:cNvSpPr>
            <a:spLocks noGrp="1"/>
          </p:cNvSpPr>
          <p:nvPr>
            <p:ph idx="1"/>
          </p:nvPr>
        </p:nvSpPr>
        <p:spPr>
          <a:xfrm>
            <a:off x="1403350" y="1941454"/>
            <a:ext cx="8980488" cy="3826957"/>
          </a:xfrm>
        </p:spPr>
        <p:txBody>
          <a:bodyPr/>
          <a:lstStyle/>
          <a:p>
            <a:pPr>
              <a:buClr>
                <a:srgbClr val="C00000"/>
              </a:buClr>
              <a:buFont typeface="Wingdings" pitchFamily="2" charset="2"/>
              <a:buChar char="q"/>
            </a:pPr>
            <a:endParaRPr lang="en-US" dirty="0" smtClean="0"/>
          </a:p>
          <a:p>
            <a:pPr>
              <a:buClr>
                <a:srgbClr val="C00000"/>
              </a:buClr>
              <a:buFont typeface="Wingdings" pitchFamily="2" charset="2"/>
              <a:buChar char="q"/>
            </a:pPr>
            <a:r>
              <a:rPr lang="en-US" dirty="0" smtClean="0"/>
              <a:t>Discover Friends</a:t>
            </a:r>
            <a:endParaRPr lang="en-US" dirty="0" smtClean="0"/>
          </a:p>
          <a:p>
            <a:pPr>
              <a:buClr>
                <a:srgbClr val="C00000"/>
              </a:buClr>
              <a:buFont typeface="Wingdings" pitchFamily="2" charset="2"/>
              <a:buChar char="q"/>
            </a:pPr>
            <a:r>
              <a:rPr lang="en-US" dirty="0" smtClean="0"/>
              <a:t>Establish </a:t>
            </a:r>
            <a:r>
              <a:rPr lang="en-US" dirty="0"/>
              <a:t>a socket </a:t>
            </a:r>
            <a:r>
              <a:rPr lang="en-US" dirty="0" smtClean="0"/>
              <a:t>connection</a:t>
            </a:r>
            <a:endParaRPr lang="en-US" dirty="0"/>
          </a:p>
          <a:p>
            <a:pPr>
              <a:buClr>
                <a:srgbClr val="C00000"/>
              </a:buClr>
              <a:buFont typeface="Wingdings" pitchFamily="2" charset="2"/>
              <a:buChar char="q"/>
            </a:pPr>
            <a:r>
              <a:rPr lang="en-US" dirty="0" smtClean="0"/>
              <a:t>Save friends profile</a:t>
            </a:r>
            <a:endParaRPr lang="en-US" dirty="0"/>
          </a:p>
          <a:p>
            <a:pPr>
              <a:buClr>
                <a:srgbClr val="C00000"/>
              </a:buClr>
              <a:buFont typeface="Wingdings" pitchFamily="2" charset="2"/>
              <a:buChar char="q"/>
            </a:pPr>
            <a:r>
              <a:rPr lang="en-US" dirty="0"/>
              <a:t>E</a:t>
            </a:r>
            <a:r>
              <a:rPr lang="en-US" dirty="0" smtClean="0"/>
              <a:t>xchange </a:t>
            </a:r>
            <a:r>
              <a:rPr lang="en-US" dirty="0"/>
              <a:t>friends profile</a:t>
            </a:r>
          </a:p>
          <a:p>
            <a:pPr>
              <a:buClr>
                <a:srgbClr val="C00000"/>
              </a:buClr>
              <a:buFont typeface="Wingdings" pitchFamily="2" charset="2"/>
              <a:buChar char="q"/>
            </a:pPr>
            <a:r>
              <a:rPr lang="en-US" dirty="0"/>
              <a:t>S</a:t>
            </a:r>
            <a:r>
              <a:rPr lang="en-US" dirty="0" smtClean="0"/>
              <a:t>end </a:t>
            </a:r>
            <a:r>
              <a:rPr lang="en-US" dirty="0"/>
              <a:t>message and </a:t>
            </a:r>
            <a:r>
              <a:rPr lang="en-US" dirty="0" smtClean="0"/>
              <a:t>Receive messages</a:t>
            </a:r>
            <a:endParaRPr lang="en-US" dirty="0"/>
          </a:p>
          <a:p>
            <a:pPr marL="0" indent="0">
              <a:buNone/>
            </a:pPr>
            <a:endParaRPr lang="en-US" dirty="0"/>
          </a:p>
        </p:txBody>
      </p:sp>
    </p:spTree>
    <p:extLst>
      <p:ext uri="{BB962C8B-B14F-4D97-AF65-F5344CB8AC3E}">
        <p14:creationId xmlns:p14="http://schemas.microsoft.com/office/powerpoint/2010/main" val="18585501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 output against hypothesis</a:t>
            </a:r>
            <a:endParaRPr lang="en-US" dirty="0"/>
          </a:p>
        </p:txBody>
      </p:sp>
      <p:sp>
        <p:nvSpPr>
          <p:cNvPr id="3" name="Content Placeholder 2"/>
          <p:cNvSpPr>
            <a:spLocks noGrp="1"/>
          </p:cNvSpPr>
          <p:nvPr>
            <p:ph idx="1"/>
          </p:nvPr>
        </p:nvSpPr>
        <p:spPr>
          <a:xfrm>
            <a:off x="974221" y="1854437"/>
            <a:ext cx="10324017" cy="4178063"/>
          </a:xfrm>
        </p:spPr>
        <p:txBody>
          <a:bodyPr/>
          <a:lstStyle/>
          <a:p>
            <a:r>
              <a:rPr lang="en-US" dirty="0"/>
              <a:t>The instant messaging application with features of chat service, save friends details worked well after establishing the socket connection. Binding this code with Wi-Fi direct layer did not return the expected results due to the hardware issues in the devices.</a:t>
            </a:r>
          </a:p>
          <a:p>
            <a:r>
              <a:rPr lang="en-US" dirty="0"/>
              <a:t>Due to the limitations of Wi-Fi Direct layer, extending the design for other features like exchanging the multimedia content, multiplayer games and push notifications is not possible as of now.</a:t>
            </a:r>
          </a:p>
        </p:txBody>
      </p:sp>
    </p:spTree>
    <p:extLst>
      <p:ext uri="{BB962C8B-B14F-4D97-AF65-F5344CB8AC3E}">
        <p14:creationId xmlns:p14="http://schemas.microsoft.com/office/powerpoint/2010/main" val="11254285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488" y="2612876"/>
            <a:ext cx="8977312" cy="708025"/>
          </a:xfrm>
        </p:spPr>
        <p:txBody>
          <a:bodyPr/>
          <a:lstStyle/>
          <a:p>
            <a:r>
              <a:rPr lang="en-US" sz="4800" dirty="0" smtClean="0">
                <a:solidFill>
                  <a:srgbClr val="C00000"/>
                </a:solidFill>
                <a:latin typeface="+mn-lt"/>
              </a:rPr>
              <a:t>Test Cases</a:t>
            </a:r>
            <a:endParaRPr lang="en-US" sz="4800" dirty="0">
              <a:solidFill>
                <a:srgbClr val="C00000"/>
              </a:solidFill>
              <a:latin typeface="+mn-lt"/>
            </a:endParaRPr>
          </a:p>
        </p:txBody>
      </p:sp>
    </p:spTree>
    <p:extLst>
      <p:ext uri="{BB962C8B-B14F-4D97-AF65-F5344CB8AC3E}">
        <p14:creationId xmlns:p14="http://schemas.microsoft.com/office/powerpoint/2010/main" val="13789444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028345" y="3227179"/>
            <a:ext cx="5386917" cy="639762"/>
          </a:xfrm>
        </p:spPr>
        <p:txBody>
          <a:bodyPr/>
          <a:lstStyle/>
          <a:p>
            <a:endParaRPr lang="en-US" dirty="0" smtClean="0">
              <a:solidFill>
                <a:srgbClr val="C00000"/>
              </a:solidFill>
            </a:endParaRPr>
          </a:p>
          <a:p>
            <a:endParaRPr lang="en-US" dirty="0">
              <a:solidFill>
                <a:srgbClr val="C00000"/>
              </a:solidFill>
            </a:endParaRPr>
          </a:p>
          <a:p>
            <a:r>
              <a:rPr lang="en-US" dirty="0" smtClean="0">
                <a:solidFill>
                  <a:srgbClr val="C00000"/>
                </a:solidFill>
              </a:rPr>
              <a:t>CASE 2:</a:t>
            </a:r>
            <a:r>
              <a:rPr lang="en-US" dirty="0" smtClean="0">
                <a:solidFill>
                  <a:schemeClr val="tx1"/>
                </a:solidFill>
              </a:rPr>
              <a:t>Discover friends</a:t>
            </a:r>
            <a:endParaRPr lang="en-US" dirty="0">
              <a:solidFill>
                <a:schemeClr val="tx1"/>
              </a:solidFill>
            </a:endParaRPr>
          </a:p>
          <a:p>
            <a:r>
              <a:rPr lang="en-US" dirty="0" smtClean="0">
                <a:solidFill>
                  <a:srgbClr val="C00000"/>
                </a:solidFill>
              </a:rPr>
              <a:t>CASE </a:t>
            </a:r>
            <a:r>
              <a:rPr lang="en-US" dirty="0" smtClean="0">
                <a:solidFill>
                  <a:srgbClr val="C00000"/>
                </a:solidFill>
              </a:rPr>
              <a:t>3</a:t>
            </a:r>
            <a:r>
              <a:rPr lang="en-US" dirty="0" smtClean="0"/>
              <a:t>:</a:t>
            </a:r>
            <a:r>
              <a:rPr lang="en-US" dirty="0" smtClean="0">
                <a:solidFill>
                  <a:schemeClr val="tx1"/>
                </a:solidFill>
              </a:rPr>
              <a:t>Save </a:t>
            </a:r>
            <a:r>
              <a:rPr lang="en-US" dirty="0" smtClean="0">
                <a:solidFill>
                  <a:schemeClr val="tx1"/>
                </a:solidFill>
              </a:rPr>
              <a:t>friends</a:t>
            </a:r>
            <a:endParaRPr lang="en-US" dirty="0">
              <a:solidFill>
                <a:schemeClr val="tx1"/>
              </a:solidFill>
            </a:endParaRPr>
          </a:p>
        </p:txBody>
      </p:sp>
      <p:pic>
        <p:nvPicPr>
          <p:cNvPr id="1026" name="Picture 2" descr="listview"/>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357788" y="1162227"/>
            <a:ext cx="3520867" cy="4562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870068" y="2261567"/>
            <a:ext cx="3496470" cy="461665"/>
          </a:xfrm>
          <a:prstGeom prst="rect">
            <a:avLst/>
          </a:prstGeom>
        </p:spPr>
        <p:txBody>
          <a:bodyPr wrap="none">
            <a:spAutoFit/>
          </a:bodyPr>
          <a:lstStyle/>
          <a:p>
            <a:pPr>
              <a:buClr>
                <a:srgbClr val="C00000"/>
              </a:buClr>
            </a:pPr>
            <a:r>
              <a:rPr lang="en-US" sz="2400" b="1" dirty="0" smtClean="0">
                <a:solidFill>
                  <a:srgbClr val="C00000"/>
                </a:solidFill>
              </a:rPr>
              <a:t>  CASE </a:t>
            </a:r>
            <a:r>
              <a:rPr lang="en-US" sz="2400" b="1" dirty="0">
                <a:solidFill>
                  <a:srgbClr val="C00000"/>
                </a:solidFill>
              </a:rPr>
              <a:t>1:</a:t>
            </a:r>
            <a:r>
              <a:rPr lang="en-US" sz="2400" b="1" dirty="0"/>
              <a:t> </a:t>
            </a:r>
            <a:r>
              <a:rPr lang="en-US" b="1" dirty="0"/>
              <a:t> </a:t>
            </a:r>
            <a:r>
              <a:rPr lang="en-US" sz="2400" b="1" dirty="0"/>
              <a:t>M</a:t>
            </a:r>
            <a:r>
              <a:rPr lang="en-US" sz="2400" b="1" dirty="0" smtClean="0"/>
              <a:t>ake </a:t>
            </a:r>
            <a:r>
              <a:rPr lang="en-US" sz="2400" b="1" dirty="0"/>
              <a:t>connection</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5484" y="1162229"/>
            <a:ext cx="2742487" cy="4580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21829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mn-lt"/>
              </a:rPr>
              <a:t>Friend information sent for authentication and verified </a:t>
            </a:r>
            <a:endParaRPr lang="en-US" dirty="0">
              <a:solidFill>
                <a:srgbClr val="C00000"/>
              </a:solidFill>
              <a:latin typeface="+mn-l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36758585"/>
              </p:ext>
            </p:extLst>
          </p:nvPr>
        </p:nvGraphicFramePr>
        <p:xfrm>
          <a:off x="4310982" y="2495371"/>
          <a:ext cx="2168525" cy="2576056"/>
        </p:xfrm>
        <a:graphic>
          <a:graphicData uri="http://schemas.openxmlformats.org/drawingml/2006/table">
            <a:tbl>
              <a:tblPr firstRow="1" firstCol="1" bandRow="1">
                <a:tableStyleId>{7E9639D4-E3E2-4D34-9284-5A2195B3D0D7}</a:tableStyleId>
              </a:tblPr>
              <a:tblGrid>
                <a:gridCol w="2168525"/>
              </a:tblGrid>
              <a:tr h="410198">
                <a:tc>
                  <a:txBody>
                    <a:bodyPr/>
                    <a:lstStyle/>
                    <a:p>
                      <a:pPr marL="0" marR="0" algn="l">
                        <a:lnSpc>
                          <a:spcPct val="107000"/>
                        </a:lnSpc>
                        <a:spcBef>
                          <a:spcPts val="0"/>
                        </a:spcBef>
                        <a:spcAft>
                          <a:spcPts val="0"/>
                        </a:spcAft>
                        <a:tabLst>
                          <a:tab pos="3634740" algn="l"/>
                        </a:tabLst>
                      </a:pPr>
                      <a:r>
                        <a:rPr lang="en-US" sz="1100" dirty="0" smtClean="0">
                          <a:effectLst/>
                        </a:rPr>
                        <a:t>Friend  Information</a:t>
                      </a:r>
                      <a:endParaRPr lang="en-US" sz="1100" dirty="0">
                        <a:effectLst/>
                        <a:latin typeface="Calibri"/>
                        <a:ea typeface="Calibri"/>
                        <a:cs typeface="Times New Roman"/>
                      </a:endParaRPr>
                    </a:p>
                  </a:txBody>
                  <a:tcPr marL="68580" marR="68580" marT="0" marB="0"/>
                </a:tc>
              </a:tr>
              <a:tr h="540271">
                <a:tc>
                  <a:txBody>
                    <a:bodyPr/>
                    <a:lstStyle/>
                    <a:p>
                      <a:pPr marL="0" marR="0" algn="l">
                        <a:lnSpc>
                          <a:spcPct val="107000"/>
                        </a:lnSpc>
                        <a:spcBef>
                          <a:spcPts val="0"/>
                        </a:spcBef>
                        <a:spcAft>
                          <a:spcPts val="0"/>
                        </a:spcAft>
                        <a:tabLst>
                          <a:tab pos="3634740" algn="l"/>
                        </a:tabLst>
                      </a:pPr>
                      <a:r>
                        <a:rPr lang="en-US" sz="1100" dirty="0">
                          <a:effectLst/>
                        </a:rPr>
                        <a:t>name</a:t>
                      </a:r>
                      <a:endParaRPr lang="en-US" sz="1100" dirty="0">
                        <a:effectLst/>
                        <a:latin typeface="Calibri"/>
                        <a:ea typeface="Calibri"/>
                        <a:cs typeface="Times New Roman"/>
                      </a:endParaRPr>
                    </a:p>
                  </a:txBody>
                  <a:tcPr marL="68580" marR="68580" marT="0" marB="0"/>
                </a:tc>
              </a:tr>
              <a:tr h="545045">
                <a:tc>
                  <a:txBody>
                    <a:bodyPr/>
                    <a:lstStyle/>
                    <a:p>
                      <a:pPr marL="0" marR="0" algn="l">
                        <a:lnSpc>
                          <a:spcPct val="107000"/>
                        </a:lnSpc>
                        <a:spcBef>
                          <a:spcPts val="0"/>
                        </a:spcBef>
                        <a:spcAft>
                          <a:spcPts val="0"/>
                        </a:spcAft>
                        <a:tabLst>
                          <a:tab pos="3634740" algn="l"/>
                        </a:tabLst>
                      </a:pPr>
                      <a:r>
                        <a:rPr lang="en-US" sz="1000" dirty="0">
                          <a:effectLst/>
                        </a:rPr>
                        <a:t>MAC address</a:t>
                      </a:r>
                      <a:r>
                        <a:rPr lang="en-US" sz="800" dirty="0">
                          <a:effectLst/>
                        </a:rPr>
                        <a:t> which is unique for authentication</a:t>
                      </a:r>
                      <a:endParaRPr lang="en-US" sz="1100" dirty="0">
                        <a:effectLst/>
                        <a:latin typeface="Calibri"/>
                        <a:ea typeface="Calibri"/>
                        <a:cs typeface="Times New Roman"/>
                      </a:endParaRPr>
                    </a:p>
                  </a:txBody>
                  <a:tcPr marL="68580" marR="68580" marT="0" marB="0"/>
                </a:tc>
              </a:tr>
              <a:tr h="540271">
                <a:tc>
                  <a:txBody>
                    <a:bodyPr/>
                    <a:lstStyle/>
                    <a:p>
                      <a:pPr marL="0" marR="0" algn="l">
                        <a:lnSpc>
                          <a:spcPct val="107000"/>
                        </a:lnSpc>
                        <a:spcBef>
                          <a:spcPts val="0"/>
                        </a:spcBef>
                        <a:spcAft>
                          <a:spcPts val="0"/>
                        </a:spcAft>
                        <a:tabLst>
                          <a:tab pos="3634740" algn="l"/>
                        </a:tabLst>
                      </a:pPr>
                      <a:r>
                        <a:rPr lang="en-US" sz="1100" dirty="0">
                          <a:effectLst/>
                        </a:rPr>
                        <a:t>Wi-Fi device name </a:t>
                      </a:r>
                      <a:endParaRPr lang="en-US" sz="1100" dirty="0">
                        <a:effectLst/>
                        <a:latin typeface="Calibri"/>
                        <a:ea typeface="Calibri"/>
                        <a:cs typeface="Times New Roman"/>
                      </a:endParaRPr>
                    </a:p>
                  </a:txBody>
                  <a:tcPr marL="68580" marR="68580" marT="0" marB="0"/>
                </a:tc>
              </a:tr>
              <a:tr h="540271">
                <a:tc>
                  <a:txBody>
                    <a:bodyPr/>
                    <a:lstStyle/>
                    <a:p>
                      <a:pPr marL="0" marR="0" algn="l">
                        <a:lnSpc>
                          <a:spcPct val="107000"/>
                        </a:lnSpc>
                        <a:spcBef>
                          <a:spcPts val="0"/>
                        </a:spcBef>
                        <a:spcAft>
                          <a:spcPts val="0"/>
                        </a:spcAft>
                        <a:tabLst>
                          <a:tab pos="3634740" algn="l"/>
                        </a:tabLst>
                      </a:pPr>
                      <a:r>
                        <a:rPr lang="en-US" sz="1100" dirty="0">
                          <a:effectLst/>
                        </a:rPr>
                        <a:t>IP</a:t>
                      </a:r>
                      <a:endParaRPr lang="en-US" sz="1100" dirty="0">
                        <a:effectLst/>
                        <a:latin typeface="Calibri"/>
                        <a:ea typeface="Calibri"/>
                        <a:cs typeface="Times New Roman"/>
                      </a:endParaRPr>
                    </a:p>
                  </a:txBody>
                  <a:tcPr marL="68580" marR="68580" marT="0" marB="0"/>
                </a:tc>
              </a:tr>
            </a:tbl>
          </a:graphicData>
        </a:graphic>
      </p:graphicFrame>
      <p:sp>
        <p:nvSpPr>
          <p:cNvPr id="3" name="Rectangle 2"/>
          <p:cNvSpPr/>
          <p:nvPr/>
        </p:nvSpPr>
        <p:spPr>
          <a:xfrm>
            <a:off x="478187" y="3329792"/>
            <a:ext cx="2980303" cy="369332"/>
          </a:xfrm>
          <a:prstGeom prst="rect">
            <a:avLst/>
          </a:prstGeom>
        </p:spPr>
        <p:txBody>
          <a:bodyPr wrap="none">
            <a:spAutoFit/>
          </a:bodyPr>
          <a:lstStyle/>
          <a:p>
            <a:pPr>
              <a:buClr>
                <a:srgbClr val="C00000"/>
              </a:buClr>
            </a:pPr>
            <a:r>
              <a:rPr lang="en-US" dirty="0">
                <a:solidFill>
                  <a:srgbClr val="C00000"/>
                </a:solidFill>
              </a:rPr>
              <a:t>CASE </a:t>
            </a:r>
            <a:r>
              <a:rPr lang="en-US" dirty="0" smtClean="0">
                <a:solidFill>
                  <a:srgbClr val="C00000"/>
                </a:solidFill>
              </a:rPr>
              <a:t>4:</a:t>
            </a:r>
            <a:r>
              <a:rPr lang="en-US" dirty="0" smtClean="0"/>
              <a:t> </a:t>
            </a:r>
            <a:r>
              <a:rPr lang="en-US" dirty="0"/>
              <a:t>exchange friends profile</a:t>
            </a:r>
          </a:p>
        </p:txBody>
      </p:sp>
      <p:pic>
        <p:nvPicPr>
          <p:cNvPr id="2050" name="Picture 2" descr="friend l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7392" y="1871530"/>
            <a:ext cx="3416593" cy="446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67506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304450" y="1397207"/>
            <a:ext cx="4473831" cy="3951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sz="quarter" idx="4"/>
          </p:nvPr>
        </p:nvSpPr>
        <p:spPr>
          <a:xfrm>
            <a:off x="484778" y="1815952"/>
            <a:ext cx="5389033" cy="3951288"/>
          </a:xfrm>
        </p:spPr>
        <p:txBody>
          <a:bodyPr/>
          <a:lstStyle/>
          <a:p>
            <a:pPr marL="0" indent="0">
              <a:buClr>
                <a:srgbClr val="C00000"/>
              </a:buClr>
              <a:buNone/>
            </a:pPr>
            <a:r>
              <a:rPr lang="en-US" dirty="0" smtClean="0">
                <a:solidFill>
                  <a:srgbClr val="C00000"/>
                </a:solidFill>
              </a:rPr>
              <a:t>CASE </a:t>
            </a:r>
            <a:r>
              <a:rPr lang="en-US" dirty="0">
                <a:solidFill>
                  <a:srgbClr val="C00000"/>
                </a:solidFill>
              </a:rPr>
              <a:t>5</a:t>
            </a:r>
            <a:r>
              <a:rPr lang="en-US" dirty="0" smtClean="0">
                <a:solidFill>
                  <a:srgbClr val="C00000"/>
                </a:solidFill>
              </a:rPr>
              <a:t>: </a:t>
            </a:r>
            <a:r>
              <a:rPr lang="en-US" dirty="0"/>
              <a:t>send message and receive </a:t>
            </a:r>
            <a:r>
              <a:rPr lang="en-US" dirty="0" smtClean="0"/>
              <a:t>message</a:t>
            </a:r>
            <a:r>
              <a:rPr lang="en-US" dirty="0"/>
              <a:t>.</a:t>
            </a:r>
          </a:p>
        </p:txBody>
      </p:sp>
    </p:spTree>
    <p:extLst>
      <p:ext uri="{BB962C8B-B14F-4D97-AF65-F5344CB8AC3E}">
        <p14:creationId xmlns:p14="http://schemas.microsoft.com/office/powerpoint/2010/main" val="41637959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8462" y="219250"/>
            <a:ext cx="10972800" cy="1143000"/>
          </a:xfrm>
        </p:spPr>
        <p:txBody>
          <a:bodyPr/>
          <a:lstStyle/>
          <a:p>
            <a:r>
              <a:rPr lang="en-US" dirty="0" smtClean="0">
                <a:solidFill>
                  <a:srgbClr val="C00000"/>
                </a:solidFill>
              </a:rPr>
              <a:t>OUTPUT GENERATION</a:t>
            </a:r>
            <a:endParaRPr lang="en-US" dirty="0">
              <a:solidFill>
                <a:srgbClr val="C0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462" y="1362250"/>
            <a:ext cx="4404946" cy="530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9222" y="1362249"/>
            <a:ext cx="3429000" cy="514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3300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2084819" y="2689500"/>
            <a:ext cx="10515600" cy="694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lnSpc>
                <a:spcPct val="85000"/>
              </a:lnSpc>
              <a:spcBef>
                <a:spcPct val="0"/>
              </a:spcBef>
              <a:spcAft>
                <a:spcPct val="0"/>
              </a:spcAft>
              <a:defRPr sz="2800" b="1">
                <a:solidFill>
                  <a:srgbClr val="000000"/>
                </a:solidFill>
                <a:latin typeface="+mj-lt"/>
                <a:ea typeface="MS PGothic" pitchFamily="34" charset="-128"/>
                <a:cs typeface="ＭＳ Ｐゴシック" pitchFamily="-109" charset="-128"/>
              </a:defRPr>
            </a:lvl1pPr>
            <a:lvl2pPr algn="l" rtl="0" eaLnBrk="1" fontAlgn="base" hangingPunct="1">
              <a:lnSpc>
                <a:spcPct val="85000"/>
              </a:lnSpc>
              <a:spcBef>
                <a:spcPct val="0"/>
              </a:spcBef>
              <a:spcAft>
                <a:spcPct val="0"/>
              </a:spcAft>
              <a:defRPr sz="2800" b="1">
                <a:solidFill>
                  <a:srgbClr val="000000"/>
                </a:solidFill>
                <a:latin typeface="Arial" pitchFamily="-109" charset="0"/>
                <a:ea typeface="MS PGothic" pitchFamily="34" charset="-128"/>
                <a:cs typeface="ＭＳ Ｐゴシック" pitchFamily="-109" charset="-128"/>
              </a:defRPr>
            </a:lvl2pPr>
            <a:lvl3pPr algn="l" rtl="0" eaLnBrk="1" fontAlgn="base" hangingPunct="1">
              <a:lnSpc>
                <a:spcPct val="85000"/>
              </a:lnSpc>
              <a:spcBef>
                <a:spcPct val="0"/>
              </a:spcBef>
              <a:spcAft>
                <a:spcPct val="0"/>
              </a:spcAft>
              <a:defRPr sz="2800" b="1">
                <a:solidFill>
                  <a:srgbClr val="000000"/>
                </a:solidFill>
                <a:latin typeface="Arial" pitchFamily="-109" charset="0"/>
                <a:ea typeface="MS PGothic" pitchFamily="34" charset="-128"/>
                <a:cs typeface="ＭＳ Ｐゴシック" pitchFamily="-109" charset="-128"/>
              </a:defRPr>
            </a:lvl3pPr>
            <a:lvl4pPr algn="l" rtl="0" eaLnBrk="1" fontAlgn="base" hangingPunct="1">
              <a:lnSpc>
                <a:spcPct val="85000"/>
              </a:lnSpc>
              <a:spcBef>
                <a:spcPct val="0"/>
              </a:spcBef>
              <a:spcAft>
                <a:spcPct val="0"/>
              </a:spcAft>
              <a:defRPr sz="2800" b="1">
                <a:solidFill>
                  <a:srgbClr val="000000"/>
                </a:solidFill>
                <a:latin typeface="Arial" pitchFamily="-109" charset="0"/>
                <a:ea typeface="MS PGothic" pitchFamily="34" charset="-128"/>
                <a:cs typeface="ＭＳ Ｐゴシック" pitchFamily="-109" charset="-128"/>
              </a:defRPr>
            </a:lvl4pPr>
            <a:lvl5pPr algn="l" rtl="0" eaLnBrk="1" fontAlgn="base" hangingPunct="1">
              <a:lnSpc>
                <a:spcPct val="85000"/>
              </a:lnSpc>
              <a:spcBef>
                <a:spcPct val="0"/>
              </a:spcBef>
              <a:spcAft>
                <a:spcPct val="0"/>
              </a:spcAft>
              <a:defRPr sz="2800" b="1">
                <a:solidFill>
                  <a:srgbClr val="000000"/>
                </a:solidFill>
                <a:latin typeface="Arial" pitchFamily="-109" charset="0"/>
                <a:ea typeface="MS PGothic" pitchFamily="34" charset="-128"/>
                <a:cs typeface="ＭＳ Ｐゴシック" pitchFamily="-109" charset="-128"/>
              </a:defRPr>
            </a:lvl5pPr>
            <a:lvl6pPr marL="457200" algn="l" rtl="0" eaLnBrk="1" fontAlgn="base" hangingPunct="1">
              <a:lnSpc>
                <a:spcPct val="85000"/>
              </a:lnSpc>
              <a:spcBef>
                <a:spcPct val="0"/>
              </a:spcBef>
              <a:spcAft>
                <a:spcPct val="0"/>
              </a:spcAft>
              <a:defRPr sz="2800" b="1">
                <a:solidFill>
                  <a:srgbClr val="000000"/>
                </a:solidFill>
                <a:latin typeface="Arial" pitchFamily="-109" charset="0"/>
              </a:defRPr>
            </a:lvl6pPr>
            <a:lvl7pPr marL="914400" algn="l" rtl="0" eaLnBrk="1" fontAlgn="base" hangingPunct="1">
              <a:lnSpc>
                <a:spcPct val="85000"/>
              </a:lnSpc>
              <a:spcBef>
                <a:spcPct val="0"/>
              </a:spcBef>
              <a:spcAft>
                <a:spcPct val="0"/>
              </a:spcAft>
              <a:defRPr sz="2800" b="1">
                <a:solidFill>
                  <a:srgbClr val="000000"/>
                </a:solidFill>
                <a:latin typeface="Arial" pitchFamily="-109" charset="0"/>
              </a:defRPr>
            </a:lvl7pPr>
            <a:lvl8pPr marL="1371600" algn="l" rtl="0" eaLnBrk="1" fontAlgn="base" hangingPunct="1">
              <a:lnSpc>
                <a:spcPct val="85000"/>
              </a:lnSpc>
              <a:spcBef>
                <a:spcPct val="0"/>
              </a:spcBef>
              <a:spcAft>
                <a:spcPct val="0"/>
              </a:spcAft>
              <a:defRPr sz="2800" b="1">
                <a:solidFill>
                  <a:srgbClr val="000000"/>
                </a:solidFill>
                <a:latin typeface="Arial" pitchFamily="-109" charset="0"/>
              </a:defRPr>
            </a:lvl8pPr>
            <a:lvl9pPr marL="1828800" algn="l" rtl="0" eaLnBrk="1" fontAlgn="base" hangingPunct="1">
              <a:lnSpc>
                <a:spcPct val="85000"/>
              </a:lnSpc>
              <a:spcBef>
                <a:spcPct val="0"/>
              </a:spcBef>
              <a:spcAft>
                <a:spcPct val="0"/>
              </a:spcAft>
              <a:defRPr sz="2800" b="1">
                <a:solidFill>
                  <a:srgbClr val="000000"/>
                </a:solidFill>
                <a:latin typeface="Arial" pitchFamily="-109" charset="0"/>
              </a:defRPr>
            </a:lvl9pPr>
          </a:lstStyle>
          <a:p>
            <a:r>
              <a:rPr lang="en-US" sz="4000" dirty="0" smtClean="0">
                <a:solidFill>
                  <a:srgbClr val="C00000"/>
                </a:solidFill>
              </a:rPr>
              <a:t>   Problems with Wi-Fi Direct</a:t>
            </a:r>
            <a:endParaRPr lang="en-US" sz="4000" dirty="0">
              <a:solidFill>
                <a:srgbClr val="C00000"/>
              </a:solidFill>
            </a:endParaRPr>
          </a:p>
        </p:txBody>
      </p:sp>
    </p:spTree>
    <p:extLst>
      <p:ext uri="{BB962C8B-B14F-4D97-AF65-F5344CB8AC3E}">
        <p14:creationId xmlns:p14="http://schemas.microsoft.com/office/powerpoint/2010/main" val="14939014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105" y="1170775"/>
            <a:ext cx="3205243" cy="5342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4878" y="1170776"/>
            <a:ext cx="3205242" cy="5342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0856" y="1170775"/>
            <a:ext cx="3205242" cy="5342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99616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906" y="869537"/>
            <a:ext cx="8977312" cy="708025"/>
          </a:xfrm>
        </p:spPr>
        <p:txBody>
          <a:bodyPr/>
          <a:lstStyle/>
          <a:p>
            <a:pPr algn="ctr"/>
            <a:r>
              <a:rPr lang="en-US" dirty="0" smtClean="0">
                <a:solidFill>
                  <a:srgbClr val="C00000"/>
                </a:solidFill>
                <a:latin typeface="Arial Narrow" pitchFamily="34" charset="0"/>
              </a:rPr>
              <a:t>Applications in Android</a:t>
            </a:r>
            <a:br>
              <a:rPr lang="en-US" dirty="0" smtClean="0">
                <a:solidFill>
                  <a:srgbClr val="C00000"/>
                </a:solidFill>
                <a:latin typeface="Arial Narrow" pitchFamily="34" charset="0"/>
              </a:rPr>
            </a:br>
            <a:endParaRPr lang="en-US" dirty="0">
              <a:solidFill>
                <a:srgbClr val="C00000"/>
              </a:solidFill>
              <a:latin typeface="Arial Narrow" pitchFamily="34" charset="0"/>
            </a:endParaRPr>
          </a:p>
        </p:txBody>
      </p:sp>
      <p:sp>
        <p:nvSpPr>
          <p:cNvPr id="3" name="Content Placeholder 2"/>
          <p:cNvSpPr>
            <a:spLocks noGrp="1"/>
          </p:cNvSpPr>
          <p:nvPr>
            <p:ph idx="1"/>
          </p:nvPr>
        </p:nvSpPr>
        <p:spPr>
          <a:xfrm>
            <a:off x="993151" y="1403068"/>
            <a:ext cx="8980488" cy="3398837"/>
          </a:xfrm>
        </p:spPr>
        <p:txBody>
          <a:bodyPr/>
          <a:lstStyle/>
          <a:p>
            <a:pPr marL="0" indent="0">
              <a:buNone/>
            </a:pPr>
            <a:r>
              <a:rPr lang="en-US" b="0" dirty="0">
                <a:solidFill>
                  <a:schemeClr val="tx1"/>
                </a:solidFill>
              </a:rPr>
              <a:t>Applications are the top layer in the Android architecture and this is where our applications are going to fit. Several standard applications comes pre-installed with every device, such as:</a:t>
            </a:r>
          </a:p>
          <a:p>
            <a:pPr lvl="0">
              <a:buClr>
                <a:srgbClr val="C00000"/>
              </a:buClr>
              <a:buFont typeface="Wingdings" pitchFamily="2" charset="2"/>
              <a:buChar char="q"/>
            </a:pPr>
            <a:r>
              <a:rPr lang="en-US" b="0" dirty="0">
                <a:solidFill>
                  <a:schemeClr val="tx1"/>
                </a:solidFill>
              </a:rPr>
              <a:t>SMS client app</a:t>
            </a:r>
          </a:p>
          <a:p>
            <a:pPr lvl="0" algn="just">
              <a:buClr>
                <a:srgbClr val="C00000"/>
              </a:buClr>
              <a:buFont typeface="Wingdings" pitchFamily="2" charset="2"/>
              <a:buChar char="q"/>
            </a:pPr>
            <a:r>
              <a:rPr lang="en-US" b="0" dirty="0">
                <a:solidFill>
                  <a:schemeClr val="tx1"/>
                </a:solidFill>
              </a:rPr>
              <a:t>Dialer</a:t>
            </a:r>
          </a:p>
          <a:p>
            <a:pPr lvl="0" algn="just">
              <a:buClr>
                <a:srgbClr val="C00000"/>
              </a:buClr>
              <a:buFont typeface="Wingdings" pitchFamily="2" charset="2"/>
              <a:buChar char="q"/>
            </a:pPr>
            <a:r>
              <a:rPr lang="en-US" b="0" dirty="0">
                <a:solidFill>
                  <a:schemeClr val="tx1"/>
                </a:solidFill>
              </a:rPr>
              <a:t>Web browser</a:t>
            </a:r>
          </a:p>
          <a:p>
            <a:pPr lvl="0" algn="just">
              <a:buClr>
                <a:srgbClr val="C00000"/>
              </a:buClr>
              <a:buFont typeface="Wingdings" pitchFamily="2" charset="2"/>
              <a:buChar char="q"/>
            </a:pPr>
            <a:r>
              <a:rPr lang="en-US" b="0" dirty="0">
                <a:solidFill>
                  <a:schemeClr val="tx1"/>
                </a:solidFill>
              </a:rPr>
              <a:t>Contact manager</a:t>
            </a:r>
          </a:p>
          <a:p>
            <a:pPr marL="0" indent="0" algn="just">
              <a:buNone/>
            </a:pPr>
            <a:r>
              <a:rPr lang="en-US" b="0" dirty="0">
                <a:solidFill>
                  <a:schemeClr val="tx1"/>
                </a:solidFill>
              </a:rPr>
              <a:t>As a developer can replace any existing system app. That is, you are not limited in accessing any particular feature. You are practically limitless and can whatever you want to do with the android (as long as the users of your app permits it). Thus Android is opening endless opportunities to the developer.</a:t>
            </a:r>
          </a:p>
        </p:txBody>
      </p:sp>
    </p:spTree>
    <p:extLst>
      <p:ext uri="{BB962C8B-B14F-4D97-AF65-F5344CB8AC3E}">
        <p14:creationId xmlns:p14="http://schemas.microsoft.com/office/powerpoint/2010/main" val="3767869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2113" y="1479983"/>
            <a:ext cx="10515600" cy="5288200"/>
          </a:xfrm>
        </p:spPr>
        <p:txBody>
          <a:bodyPr>
            <a:normAutofit/>
          </a:bodyPr>
          <a:lstStyle/>
          <a:p>
            <a:pPr>
              <a:buClr>
                <a:srgbClr val="C00000"/>
              </a:buClr>
              <a:buFont typeface="Wingdings" pitchFamily="2" charset="2"/>
              <a:buChar char="q"/>
            </a:pPr>
            <a:r>
              <a:rPr lang="en-US" sz="1800" b="0" dirty="0" smtClean="0"/>
              <a:t>Connection </a:t>
            </a:r>
            <a:r>
              <a:rPr lang="en-US" sz="1800" b="0" dirty="0"/>
              <a:t>to multiple other devices is an optional feature that will not be supported in all Wi-Fi Direct-certified devices; some devices will only make 1:1 connections</a:t>
            </a:r>
            <a:r>
              <a:rPr lang="en-US" sz="1800" b="0" dirty="0" smtClean="0"/>
              <a:t>.</a:t>
            </a:r>
          </a:p>
          <a:p>
            <a:pPr>
              <a:buClr>
                <a:srgbClr val="C00000"/>
              </a:buClr>
              <a:buFont typeface="Wingdings" pitchFamily="2" charset="2"/>
              <a:buChar char="q"/>
            </a:pPr>
            <a:r>
              <a:rPr lang="en-US" sz="1800" b="0" dirty="0"/>
              <a:t>Wi-Fi Direct-certified devices will be identifiable as Wi-Fi Direct-certified devices to infrastructure </a:t>
            </a:r>
            <a:r>
              <a:rPr lang="en-US" sz="1800" b="0" dirty="0" smtClean="0"/>
              <a:t>access </a:t>
            </a:r>
            <a:r>
              <a:rPr lang="en-US" sz="1800" b="0" dirty="0"/>
              <a:t>points. APs can prevent devices currently using Wi-Fi Direct from connecting to the AP, </a:t>
            </a:r>
            <a:r>
              <a:rPr lang="en-US" sz="1800" b="0" dirty="0" smtClean="0"/>
              <a:t>or </a:t>
            </a:r>
            <a:r>
              <a:rPr lang="en-US" sz="1800" b="0" dirty="0"/>
              <a:t>disconnect them if already connected, while Wi-Fi Direct is in use and/or configure their </a:t>
            </a:r>
            <a:r>
              <a:rPr lang="en-US" sz="1800" b="0" dirty="0" smtClean="0"/>
              <a:t>parameters </a:t>
            </a:r>
            <a:r>
              <a:rPr lang="en-US" sz="1800" b="0" dirty="0"/>
              <a:t>including channel</a:t>
            </a:r>
            <a:r>
              <a:rPr lang="en-US" sz="1800" b="0" dirty="0" smtClean="0"/>
              <a:t>.</a:t>
            </a:r>
          </a:p>
          <a:p>
            <a:pPr>
              <a:buClr>
                <a:srgbClr val="C00000"/>
              </a:buClr>
              <a:buFont typeface="Wingdings" pitchFamily="2" charset="2"/>
              <a:buChar char="q"/>
            </a:pPr>
            <a:r>
              <a:rPr lang="en-US" sz="1800" b="0" dirty="0"/>
              <a:t>Several Wi-Fi Alliance members </a:t>
            </a:r>
            <a:r>
              <a:rPr lang="en-US" sz="1800" b="0" dirty="0" smtClean="0"/>
              <a:t>that </a:t>
            </a:r>
            <a:r>
              <a:rPr lang="en-US" sz="1800" b="0" dirty="0"/>
              <a:t>make devices of limited processing capabilities contributed to the specification development </a:t>
            </a:r>
            <a:r>
              <a:rPr lang="en-US" sz="1800" b="0" dirty="0" smtClean="0"/>
              <a:t>process </a:t>
            </a:r>
            <a:r>
              <a:rPr lang="en-US" sz="1800" b="0" dirty="0"/>
              <a:t>to ensure that it is applicable to such devices. </a:t>
            </a:r>
            <a:endParaRPr lang="en-US" sz="1800" b="0" dirty="0" smtClean="0"/>
          </a:p>
          <a:p>
            <a:pPr>
              <a:buClr>
                <a:srgbClr val="C00000"/>
              </a:buClr>
              <a:buFont typeface="Wingdings" pitchFamily="2" charset="2"/>
              <a:buChar char="q"/>
            </a:pPr>
            <a:r>
              <a:rPr lang="en-US" sz="1800" b="0" dirty="0"/>
              <a:t>Bluetooth and Wi-Fi </a:t>
            </a:r>
            <a:r>
              <a:rPr lang="en-US" sz="1800" b="0" dirty="0" smtClean="0"/>
              <a:t>Direct Interference Cases: If they are on the same frequency pass band range of 22 MHZ they may interfere.</a:t>
            </a:r>
            <a:endParaRPr lang="en-US" sz="1800" b="0" dirty="0"/>
          </a:p>
        </p:txBody>
      </p:sp>
    </p:spTree>
    <p:extLst>
      <p:ext uri="{BB962C8B-B14F-4D97-AF65-F5344CB8AC3E}">
        <p14:creationId xmlns:p14="http://schemas.microsoft.com/office/powerpoint/2010/main" val="15373833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8844" y="544795"/>
            <a:ext cx="8977312" cy="708025"/>
          </a:xfrm>
        </p:spPr>
        <p:txBody>
          <a:bodyPr/>
          <a:lstStyle/>
          <a:p>
            <a:r>
              <a:rPr lang="en-US" dirty="0" smtClean="0">
                <a:solidFill>
                  <a:srgbClr val="C00000"/>
                </a:solidFill>
              </a:rPr>
              <a:t>Future of Wi-Fi Direct</a:t>
            </a:r>
            <a:endParaRPr lang="en-US" dirty="0">
              <a:solidFill>
                <a:srgbClr val="C00000"/>
              </a:solidFill>
            </a:endParaRPr>
          </a:p>
        </p:txBody>
      </p:sp>
      <p:sp>
        <p:nvSpPr>
          <p:cNvPr id="3" name="Content Placeholder 2"/>
          <p:cNvSpPr>
            <a:spLocks noGrp="1"/>
          </p:cNvSpPr>
          <p:nvPr>
            <p:ph idx="1"/>
          </p:nvPr>
        </p:nvSpPr>
        <p:spPr>
          <a:xfrm>
            <a:off x="1087154" y="1589519"/>
            <a:ext cx="10330025" cy="5007836"/>
          </a:xfrm>
        </p:spPr>
        <p:txBody>
          <a:bodyPr/>
          <a:lstStyle/>
          <a:p>
            <a:pPr>
              <a:buClr>
                <a:srgbClr val="C00000"/>
              </a:buClr>
              <a:buFont typeface="Wingdings" pitchFamily="2" charset="2"/>
              <a:buChar char="q"/>
            </a:pPr>
            <a:r>
              <a:rPr lang="en-US" sz="2000" b="0" dirty="0">
                <a:solidFill>
                  <a:schemeClr val="tx1"/>
                </a:solidFill>
                <a:latin typeface="Arial Narrow" pitchFamily="34" charset="0"/>
                <a:cs typeface="Times New Roman" pitchFamily="18" charset="0"/>
              </a:rPr>
              <a:t>In addition to better marketing, there are several other factors that could give Wi-Fi Direct a much-needed boost in the near future.</a:t>
            </a:r>
          </a:p>
          <a:p>
            <a:pPr>
              <a:buClr>
                <a:srgbClr val="C00000"/>
              </a:buClr>
              <a:buFont typeface="Wingdings" pitchFamily="2" charset="2"/>
              <a:buChar char="q"/>
            </a:pPr>
            <a:r>
              <a:rPr lang="en-US" sz="2000" b="0" dirty="0">
                <a:solidFill>
                  <a:schemeClr val="tx1"/>
                </a:solidFill>
                <a:latin typeface="Arial Narrow" pitchFamily="34" charset="0"/>
                <a:cs typeface="Times New Roman" pitchFamily="18" charset="0"/>
              </a:rPr>
              <a:t>First, the number of connected devices as a whole is on the rise, as manufacturers seek to add IP connectivity to everything from cameras to tablets and TVs. The Wi-Fi Alliance also threw its lot in with the Digital Living Network Alliance (DLNA) last November, ensuring </a:t>
            </a:r>
            <a:r>
              <a:rPr lang="en-US" sz="2000" b="0" dirty="0" smtClean="0">
                <a:solidFill>
                  <a:schemeClr val="tx1"/>
                </a:solidFill>
                <a:latin typeface="Arial Narrow" pitchFamily="34" charset="0"/>
                <a:cs typeface="Times New Roman" pitchFamily="18" charset="0"/>
              </a:rPr>
              <a:t>that DLNA devices also support Wi-Fi Direct.</a:t>
            </a:r>
          </a:p>
          <a:p>
            <a:pPr>
              <a:buClr>
                <a:srgbClr val="C00000"/>
              </a:buClr>
              <a:buFont typeface="Wingdings" pitchFamily="2" charset="2"/>
              <a:buChar char="q"/>
            </a:pPr>
            <a:r>
              <a:rPr lang="en-US" sz="2000" b="0" dirty="0" smtClean="0">
                <a:solidFill>
                  <a:schemeClr val="tx1"/>
                </a:solidFill>
                <a:latin typeface="Arial Narrow" pitchFamily="34" charset="0"/>
                <a:cs typeface="Times New Roman" pitchFamily="18" charset="0"/>
              </a:rPr>
              <a:t>Second</a:t>
            </a:r>
            <a:r>
              <a:rPr lang="en-US" sz="2000" b="0" dirty="0">
                <a:solidFill>
                  <a:schemeClr val="tx1"/>
                </a:solidFill>
                <a:latin typeface="Arial Narrow" pitchFamily="34" charset="0"/>
                <a:cs typeface="Times New Roman" pitchFamily="18" charset="0"/>
              </a:rPr>
              <a:t>, more Wi-Fi Direct devices are still on the way. </a:t>
            </a:r>
            <a:r>
              <a:rPr lang="en-US" sz="2000" b="0" dirty="0" smtClean="0">
                <a:solidFill>
                  <a:schemeClr val="tx1"/>
                </a:solidFill>
                <a:latin typeface="Arial Narrow" pitchFamily="34" charset="0"/>
                <a:cs typeface="Times New Roman" pitchFamily="18" charset="0"/>
              </a:rPr>
              <a:t>In-Stat </a:t>
            </a:r>
            <a:r>
              <a:rPr lang="en-US" sz="2000" b="0" dirty="0">
                <a:solidFill>
                  <a:schemeClr val="tx1"/>
                </a:solidFill>
                <a:latin typeface="Arial Narrow" pitchFamily="34" charset="0"/>
                <a:cs typeface="Times New Roman" pitchFamily="18" charset="0"/>
              </a:rPr>
              <a:t>predicts </a:t>
            </a:r>
            <a:r>
              <a:rPr lang="en-US" sz="2000" b="0" dirty="0" smtClean="0">
                <a:solidFill>
                  <a:schemeClr val="tx1"/>
                </a:solidFill>
                <a:latin typeface="Arial Narrow" pitchFamily="34" charset="0"/>
                <a:cs typeface="Times New Roman" pitchFamily="18" charset="0"/>
              </a:rPr>
              <a:t>that</a:t>
            </a:r>
            <a:r>
              <a:rPr lang="en-US" sz="2000" b="0" dirty="0">
                <a:solidFill>
                  <a:schemeClr val="tx1"/>
                </a:solidFill>
                <a:latin typeface="Arial Narrow" pitchFamily="34" charset="0"/>
                <a:cs typeface="Times New Roman" pitchFamily="18" charset="0"/>
              </a:rPr>
              <a:t> </a:t>
            </a:r>
            <a:r>
              <a:rPr lang="en-US" sz="2000" b="0" u="sng" dirty="0" smtClean="0">
                <a:solidFill>
                  <a:schemeClr val="tx1"/>
                </a:solidFill>
                <a:latin typeface="Arial Narrow" pitchFamily="34" charset="0"/>
                <a:cs typeface="Times New Roman" pitchFamily="18" charset="0"/>
                <a:hlinkClick r:id="rId2"/>
              </a:rPr>
              <a:t>every </a:t>
            </a:r>
            <a:r>
              <a:rPr lang="en-US" sz="2000" b="0" u="sng" dirty="0">
                <a:solidFill>
                  <a:schemeClr val="tx1"/>
                </a:solidFill>
                <a:latin typeface="Arial Narrow" pitchFamily="34" charset="0"/>
                <a:cs typeface="Times New Roman" pitchFamily="18" charset="0"/>
                <a:hlinkClick r:id="rId2"/>
              </a:rPr>
              <a:t>connected device with Wi-Fi will ship with Wi-Fi Direct by 2014</a:t>
            </a:r>
            <a:r>
              <a:rPr lang="en-US" sz="2000" b="0" u="sng" dirty="0">
                <a:solidFill>
                  <a:schemeClr val="tx1"/>
                </a:solidFill>
                <a:latin typeface="Arial Narrow" pitchFamily="34" charset="0"/>
                <a:cs typeface="Times New Roman" pitchFamily="18" charset="0"/>
              </a:rPr>
              <a:t>. </a:t>
            </a:r>
            <a:r>
              <a:rPr lang="en-US" sz="2000" b="0" dirty="0">
                <a:solidFill>
                  <a:schemeClr val="tx1"/>
                </a:solidFill>
                <a:latin typeface="Arial Narrow" pitchFamily="34" charset="0"/>
                <a:cs typeface="Times New Roman" pitchFamily="18" charset="0"/>
              </a:rPr>
              <a:t>Given that Wi-Fi Direct devices are also backwards-compatible with other Wi-Fi products,  that means a huge number of consumer electronics will be capable of connecting over local wireless networks without the Internet. Only one device in each wireless pairing has to be Wi-Fi Direct-enabled.</a:t>
            </a:r>
          </a:p>
          <a:p>
            <a:pPr>
              <a:buClr>
                <a:srgbClr val="C00000"/>
              </a:buClr>
              <a:buFont typeface="Wingdings" pitchFamily="2" charset="2"/>
              <a:buChar char="q"/>
            </a:pPr>
            <a:r>
              <a:rPr lang="en-US" sz="2000" b="0" dirty="0">
                <a:solidFill>
                  <a:schemeClr val="tx1"/>
                </a:solidFill>
              </a:rPr>
              <a:t>Wi-Fi Direct allows source and display devices to discover one another and provides the underlying device-to-device connectivity for </a:t>
            </a:r>
            <a:r>
              <a:rPr lang="en-US" sz="2000" b="0" dirty="0" err="1">
                <a:solidFill>
                  <a:schemeClr val="tx1"/>
                </a:solidFill>
              </a:rPr>
              <a:t>Miracast</a:t>
            </a:r>
            <a:r>
              <a:rPr lang="en-US" sz="2000" b="0" dirty="0">
                <a:solidFill>
                  <a:schemeClr val="tx1"/>
                </a:solidFill>
              </a:rPr>
              <a:t>.  </a:t>
            </a:r>
            <a:r>
              <a:rPr lang="en-US" sz="2000" b="0" dirty="0" err="1">
                <a:solidFill>
                  <a:schemeClr val="tx1"/>
                </a:solidFill>
              </a:rPr>
              <a:t>Miracast</a:t>
            </a:r>
            <a:r>
              <a:rPr lang="en-US" sz="2000" b="0" dirty="0">
                <a:solidFill>
                  <a:schemeClr val="tx1"/>
                </a:solidFill>
              </a:rPr>
              <a:t> builds upon Wi-Fi Direct with mechanisms to negotiate video capabilities, setup content protection (if needed), stream content, and maintain the video session.</a:t>
            </a:r>
          </a:p>
          <a:p>
            <a:endParaRPr lang="en-US" sz="2000" b="0" dirty="0">
              <a:solidFill>
                <a:schemeClr val="tx1"/>
              </a:solidFill>
            </a:endParaRPr>
          </a:p>
        </p:txBody>
      </p:sp>
    </p:spTree>
    <p:extLst>
      <p:ext uri="{BB962C8B-B14F-4D97-AF65-F5344CB8AC3E}">
        <p14:creationId xmlns:p14="http://schemas.microsoft.com/office/powerpoint/2010/main" val="33194945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1"/>
          <p:cNvSpPr>
            <a:spLocks noChangeArrowheads="1"/>
          </p:cNvSpPr>
          <p:nvPr/>
        </p:nvSpPr>
        <p:spPr bwMode="auto">
          <a:xfrm>
            <a:off x="3050875" y="1449387"/>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401763" algn="l"/>
              </a:tabLst>
              <a:defRPr>
                <a:solidFill>
                  <a:schemeClr val="tx1"/>
                </a:solidFill>
                <a:latin typeface="Arial" panose="020B0604020202020204" pitchFamily="34" charset="0"/>
              </a:defRPr>
            </a:lvl1pPr>
            <a:lvl2pPr eaLnBrk="0" fontAlgn="base" hangingPunct="0">
              <a:spcBef>
                <a:spcPct val="0"/>
              </a:spcBef>
              <a:spcAft>
                <a:spcPct val="0"/>
              </a:spcAft>
              <a:tabLst>
                <a:tab pos="1401763" algn="l"/>
              </a:tabLst>
              <a:defRPr>
                <a:solidFill>
                  <a:schemeClr val="tx1"/>
                </a:solidFill>
                <a:latin typeface="Arial" panose="020B0604020202020204" pitchFamily="34" charset="0"/>
              </a:defRPr>
            </a:lvl2pPr>
            <a:lvl3pPr eaLnBrk="0" fontAlgn="base" hangingPunct="0">
              <a:spcBef>
                <a:spcPct val="0"/>
              </a:spcBef>
              <a:spcAft>
                <a:spcPct val="0"/>
              </a:spcAft>
              <a:tabLst>
                <a:tab pos="1401763" algn="l"/>
              </a:tabLst>
              <a:defRPr>
                <a:solidFill>
                  <a:schemeClr val="tx1"/>
                </a:solidFill>
                <a:latin typeface="Arial" panose="020B0604020202020204" pitchFamily="34" charset="0"/>
              </a:defRPr>
            </a:lvl3pPr>
            <a:lvl4pPr eaLnBrk="0" fontAlgn="base" hangingPunct="0">
              <a:spcBef>
                <a:spcPct val="0"/>
              </a:spcBef>
              <a:spcAft>
                <a:spcPct val="0"/>
              </a:spcAft>
              <a:tabLst>
                <a:tab pos="1401763" algn="l"/>
              </a:tabLst>
              <a:defRPr>
                <a:solidFill>
                  <a:schemeClr val="tx1"/>
                </a:solidFill>
                <a:latin typeface="Arial" panose="020B0604020202020204" pitchFamily="34" charset="0"/>
              </a:defRPr>
            </a:lvl4pPr>
            <a:lvl5pPr eaLnBrk="0" fontAlgn="base" hangingPunct="0">
              <a:spcBef>
                <a:spcPct val="0"/>
              </a:spcBef>
              <a:spcAft>
                <a:spcPct val="0"/>
              </a:spcAft>
              <a:tabLst>
                <a:tab pos="1401763" algn="l"/>
              </a:tabLst>
              <a:defRPr>
                <a:solidFill>
                  <a:schemeClr val="tx1"/>
                </a:solidFill>
                <a:latin typeface="Arial" panose="020B0604020202020204" pitchFamily="34" charset="0"/>
              </a:defRPr>
            </a:lvl5pPr>
            <a:lvl6pPr eaLnBrk="0" fontAlgn="base" hangingPunct="0">
              <a:spcBef>
                <a:spcPct val="0"/>
              </a:spcBef>
              <a:spcAft>
                <a:spcPct val="0"/>
              </a:spcAft>
              <a:tabLst>
                <a:tab pos="1401763" algn="l"/>
              </a:tabLst>
              <a:defRPr>
                <a:solidFill>
                  <a:schemeClr val="tx1"/>
                </a:solidFill>
                <a:latin typeface="Arial" panose="020B0604020202020204" pitchFamily="34" charset="0"/>
              </a:defRPr>
            </a:lvl6pPr>
            <a:lvl7pPr eaLnBrk="0" fontAlgn="base" hangingPunct="0">
              <a:spcBef>
                <a:spcPct val="0"/>
              </a:spcBef>
              <a:spcAft>
                <a:spcPct val="0"/>
              </a:spcAft>
              <a:tabLst>
                <a:tab pos="1401763" algn="l"/>
              </a:tabLst>
              <a:defRPr>
                <a:solidFill>
                  <a:schemeClr val="tx1"/>
                </a:solidFill>
                <a:latin typeface="Arial" panose="020B0604020202020204" pitchFamily="34" charset="0"/>
              </a:defRPr>
            </a:lvl7pPr>
            <a:lvl8pPr eaLnBrk="0" fontAlgn="base" hangingPunct="0">
              <a:spcBef>
                <a:spcPct val="0"/>
              </a:spcBef>
              <a:spcAft>
                <a:spcPct val="0"/>
              </a:spcAft>
              <a:tabLst>
                <a:tab pos="1401763" algn="l"/>
              </a:tabLst>
              <a:defRPr>
                <a:solidFill>
                  <a:schemeClr val="tx1"/>
                </a:solidFill>
                <a:latin typeface="Arial" panose="020B0604020202020204" pitchFamily="34" charset="0"/>
              </a:defRPr>
            </a:lvl8pPr>
            <a:lvl9pPr eaLnBrk="0" fontAlgn="base" hangingPunct="0">
              <a:spcBef>
                <a:spcPct val="0"/>
              </a:spcBef>
              <a:spcAft>
                <a:spcPct val="0"/>
              </a:spcAft>
              <a:tabLst>
                <a:tab pos="14017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401763" algn="l"/>
              </a:tabLst>
            </a:pPr>
            <a:endParaRPr kumimoji="0" lang="en-US" sz="12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401763" algn="l"/>
              </a:tabLst>
            </a:pPr>
            <a:r>
              <a:rPr kumimoji="0" lang="en-US" sz="12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rPr>
              <a:t>	</a:t>
            </a:r>
            <a:endParaRPr kumimoji="0" 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401763" algn="l"/>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4" name="Rectangle 25"/>
          <p:cNvSpPr>
            <a:spLocks noChangeArrowheads="1"/>
          </p:cNvSpPr>
          <p:nvPr/>
        </p:nvSpPr>
        <p:spPr bwMode="auto">
          <a:xfrm>
            <a:off x="3050875" y="1264721"/>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27"/>
          <p:cNvSpPr>
            <a:spLocks noChangeArrowheads="1"/>
          </p:cNvSpPr>
          <p:nvPr/>
        </p:nvSpPr>
        <p:spPr bwMode="auto">
          <a:xfrm>
            <a:off x="3050875" y="1449387"/>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7" name="Rectangle 31"/>
          <p:cNvSpPr>
            <a:spLocks noChangeArrowheads="1"/>
          </p:cNvSpPr>
          <p:nvPr/>
        </p:nvSpPr>
        <p:spPr bwMode="auto">
          <a:xfrm>
            <a:off x="640961" y="1124329"/>
            <a:ext cx="6298224"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003425" algn="l"/>
              </a:tabLst>
              <a:defRPr>
                <a:solidFill>
                  <a:schemeClr val="tx1"/>
                </a:solidFill>
                <a:latin typeface="Arial" panose="020B0604020202020204" pitchFamily="34" charset="0"/>
              </a:defRPr>
            </a:lvl1pPr>
            <a:lvl2pPr eaLnBrk="0" fontAlgn="base" hangingPunct="0">
              <a:spcBef>
                <a:spcPct val="0"/>
              </a:spcBef>
              <a:spcAft>
                <a:spcPct val="0"/>
              </a:spcAft>
              <a:tabLst>
                <a:tab pos="2003425" algn="l"/>
              </a:tabLst>
              <a:defRPr>
                <a:solidFill>
                  <a:schemeClr val="tx1"/>
                </a:solidFill>
                <a:latin typeface="Arial" panose="020B0604020202020204" pitchFamily="34" charset="0"/>
              </a:defRPr>
            </a:lvl2pPr>
            <a:lvl3pPr eaLnBrk="0" fontAlgn="base" hangingPunct="0">
              <a:spcBef>
                <a:spcPct val="0"/>
              </a:spcBef>
              <a:spcAft>
                <a:spcPct val="0"/>
              </a:spcAft>
              <a:tabLst>
                <a:tab pos="2003425" algn="l"/>
              </a:tabLst>
              <a:defRPr>
                <a:solidFill>
                  <a:schemeClr val="tx1"/>
                </a:solidFill>
                <a:latin typeface="Arial" panose="020B0604020202020204" pitchFamily="34" charset="0"/>
              </a:defRPr>
            </a:lvl3pPr>
            <a:lvl4pPr eaLnBrk="0" fontAlgn="base" hangingPunct="0">
              <a:spcBef>
                <a:spcPct val="0"/>
              </a:spcBef>
              <a:spcAft>
                <a:spcPct val="0"/>
              </a:spcAft>
              <a:tabLst>
                <a:tab pos="2003425" algn="l"/>
              </a:tabLst>
              <a:defRPr>
                <a:solidFill>
                  <a:schemeClr val="tx1"/>
                </a:solidFill>
                <a:latin typeface="Arial" panose="020B0604020202020204" pitchFamily="34" charset="0"/>
              </a:defRPr>
            </a:lvl4pPr>
            <a:lvl5pPr eaLnBrk="0" fontAlgn="base" hangingPunct="0">
              <a:spcBef>
                <a:spcPct val="0"/>
              </a:spcBef>
              <a:spcAft>
                <a:spcPct val="0"/>
              </a:spcAft>
              <a:tabLst>
                <a:tab pos="2003425" algn="l"/>
              </a:tabLst>
              <a:defRPr>
                <a:solidFill>
                  <a:schemeClr val="tx1"/>
                </a:solidFill>
                <a:latin typeface="Arial" panose="020B0604020202020204" pitchFamily="34" charset="0"/>
              </a:defRPr>
            </a:lvl5pPr>
            <a:lvl6pPr eaLnBrk="0" fontAlgn="base" hangingPunct="0">
              <a:spcBef>
                <a:spcPct val="0"/>
              </a:spcBef>
              <a:spcAft>
                <a:spcPct val="0"/>
              </a:spcAft>
              <a:tabLst>
                <a:tab pos="2003425" algn="l"/>
              </a:tabLst>
              <a:defRPr>
                <a:solidFill>
                  <a:schemeClr val="tx1"/>
                </a:solidFill>
                <a:latin typeface="Arial" panose="020B0604020202020204" pitchFamily="34" charset="0"/>
              </a:defRPr>
            </a:lvl6pPr>
            <a:lvl7pPr eaLnBrk="0" fontAlgn="base" hangingPunct="0">
              <a:spcBef>
                <a:spcPct val="0"/>
              </a:spcBef>
              <a:spcAft>
                <a:spcPct val="0"/>
              </a:spcAft>
              <a:tabLst>
                <a:tab pos="2003425" algn="l"/>
              </a:tabLst>
              <a:defRPr>
                <a:solidFill>
                  <a:schemeClr val="tx1"/>
                </a:solidFill>
                <a:latin typeface="Arial" panose="020B0604020202020204" pitchFamily="34" charset="0"/>
              </a:defRPr>
            </a:lvl7pPr>
            <a:lvl8pPr eaLnBrk="0" fontAlgn="base" hangingPunct="0">
              <a:spcBef>
                <a:spcPct val="0"/>
              </a:spcBef>
              <a:spcAft>
                <a:spcPct val="0"/>
              </a:spcAft>
              <a:tabLst>
                <a:tab pos="2003425" algn="l"/>
              </a:tabLst>
              <a:defRPr>
                <a:solidFill>
                  <a:schemeClr val="tx1"/>
                </a:solidFill>
                <a:latin typeface="Arial" panose="020B0604020202020204" pitchFamily="34" charset="0"/>
              </a:defRPr>
            </a:lvl8pPr>
            <a:lvl9pPr eaLnBrk="0" fontAlgn="base" hangingPunct="0">
              <a:spcBef>
                <a:spcPct val="0"/>
              </a:spcBef>
              <a:spcAft>
                <a:spcPct val="0"/>
              </a:spcAft>
              <a:tabLst>
                <a:tab pos="20034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003425" algn="l"/>
              </a:tabLst>
            </a:pPr>
            <a:r>
              <a:rPr kumimoji="0" lang="en-US" sz="12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endParaRPr kumimoji="0" 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003425" algn="l"/>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9" name="Rectangle 35"/>
          <p:cNvSpPr>
            <a:spLocks noChangeArrowheads="1"/>
          </p:cNvSpPr>
          <p:nvPr/>
        </p:nvSpPr>
        <p:spPr bwMode="auto">
          <a:xfrm>
            <a:off x="3050875" y="1449387"/>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0" name="Title 29"/>
          <p:cNvSpPr>
            <a:spLocks noGrp="1"/>
          </p:cNvSpPr>
          <p:nvPr>
            <p:ph type="title"/>
          </p:nvPr>
        </p:nvSpPr>
        <p:spPr>
          <a:xfrm>
            <a:off x="1797570" y="818260"/>
            <a:ext cx="8977312" cy="708025"/>
          </a:xfrm>
        </p:spPr>
        <p:txBody>
          <a:bodyPr/>
          <a:lstStyle/>
          <a:p>
            <a:r>
              <a:rPr lang="en-US" dirty="0" smtClean="0">
                <a:solidFill>
                  <a:srgbClr val="C00000"/>
                </a:solidFill>
              </a:rPr>
              <a:t/>
            </a:r>
            <a:br>
              <a:rPr lang="en-US" dirty="0" smtClean="0">
                <a:solidFill>
                  <a:srgbClr val="C00000"/>
                </a:solidFill>
              </a:rPr>
            </a:br>
            <a:r>
              <a:rPr lang="en-US" dirty="0" smtClean="0">
                <a:solidFill>
                  <a:srgbClr val="C00000"/>
                </a:solidFill>
              </a:rPr>
              <a:t>Conclusion</a:t>
            </a:r>
            <a:endParaRPr lang="en-US" dirty="0">
              <a:solidFill>
                <a:srgbClr val="C00000"/>
              </a:solidFill>
            </a:endParaRPr>
          </a:p>
        </p:txBody>
      </p:sp>
      <p:sp>
        <p:nvSpPr>
          <p:cNvPr id="2" name="Content Placeholder 1"/>
          <p:cNvSpPr>
            <a:spLocks noGrp="1"/>
          </p:cNvSpPr>
          <p:nvPr>
            <p:ph idx="1"/>
          </p:nvPr>
        </p:nvSpPr>
        <p:spPr>
          <a:xfrm>
            <a:off x="1121338" y="1943247"/>
            <a:ext cx="8980488" cy="3398837"/>
          </a:xfrm>
        </p:spPr>
        <p:txBody>
          <a:bodyPr/>
          <a:lstStyle/>
          <a:p>
            <a:pPr>
              <a:buClr>
                <a:srgbClr val="C00000"/>
              </a:buClr>
              <a:buFont typeface="Wingdings" pitchFamily="2" charset="2"/>
              <a:buChar char="q"/>
            </a:pPr>
            <a:r>
              <a:rPr lang="en-US" dirty="0" smtClean="0">
                <a:solidFill>
                  <a:schemeClr val="tx1"/>
                </a:solidFill>
              </a:rPr>
              <a:t>The </a:t>
            </a:r>
            <a:r>
              <a:rPr lang="en-US" dirty="0">
                <a:solidFill>
                  <a:schemeClr val="tx1"/>
                </a:solidFill>
              </a:rPr>
              <a:t>limitations of Wi-Fi direct make it less user </a:t>
            </a:r>
            <a:r>
              <a:rPr lang="en-US" dirty="0" smtClean="0">
                <a:solidFill>
                  <a:schemeClr val="tx1"/>
                </a:solidFill>
              </a:rPr>
              <a:t>friendly now</a:t>
            </a:r>
          </a:p>
          <a:p>
            <a:pPr>
              <a:buClr>
                <a:srgbClr val="C00000"/>
              </a:buClr>
              <a:buFont typeface="Wingdings" pitchFamily="2" charset="2"/>
              <a:buChar char="q"/>
            </a:pPr>
            <a:r>
              <a:rPr lang="en-US" dirty="0" smtClean="0">
                <a:solidFill>
                  <a:schemeClr val="tx1"/>
                </a:solidFill>
              </a:rPr>
              <a:t> </a:t>
            </a:r>
            <a:r>
              <a:rPr lang="en-US" dirty="0">
                <a:solidFill>
                  <a:schemeClr val="tx1"/>
                </a:solidFill>
              </a:rPr>
              <a:t>The number of devices with Wi-Fi direct devices are very few</a:t>
            </a:r>
            <a:r>
              <a:rPr lang="en-US" dirty="0" smtClean="0">
                <a:solidFill>
                  <a:schemeClr val="tx1"/>
                </a:solidFill>
              </a:rPr>
              <a:t>.</a:t>
            </a:r>
          </a:p>
          <a:p>
            <a:pPr>
              <a:buClr>
                <a:srgbClr val="C00000"/>
              </a:buClr>
              <a:buFont typeface="Wingdings" pitchFamily="2" charset="2"/>
              <a:buChar char="q"/>
            </a:pPr>
            <a:r>
              <a:rPr lang="en-US" dirty="0">
                <a:solidFill>
                  <a:schemeClr val="tx1"/>
                </a:solidFill>
              </a:rPr>
              <a:t>The major problem a user confronts when using the Wi-Fi direct is that the </a:t>
            </a:r>
            <a:r>
              <a:rPr lang="en-US" dirty="0" smtClean="0">
                <a:solidFill>
                  <a:schemeClr val="tx1"/>
                </a:solidFill>
              </a:rPr>
              <a:t>devices </a:t>
            </a:r>
            <a:r>
              <a:rPr lang="en-US" dirty="0">
                <a:solidFill>
                  <a:schemeClr val="tx1"/>
                </a:solidFill>
              </a:rPr>
              <a:t>are not compatible with each </a:t>
            </a:r>
            <a:r>
              <a:rPr lang="en-US" dirty="0" smtClean="0">
                <a:solidFill>
                  <a:schemeClr val="tx1"/>
                </a:solidFill>
              </a:rPr>
              <a:t>other.</a:t>
            </a:r>
          </a:p>
          <a:p>
            <a:pPr>
              <a:buClr>
                <a:srgbClr val="C00000"/>
              </a:buClr>
              <a:buFont typeface="Wingdings" pitchFamily="2" charset="2"/>
              <a:buChar char="q"/>
            </a:pPr>
            <a:r>
              <a:rPr lang="en-US" dirty="0">
                <a:solidFill>
                  <a:schemeClr val="tx1"/>
                </a:solidFill>
              </a:rPr>
              <a:t>Wi-Fi Direct becomes a widespread technology as expected, it faces the challenge of improving coexistence.</a:t>
            </a:r>
          </a:p>
          <a:p>
            <a:pPr marL="0" indent="0">
              <a:buClr>
                <a:srgbClr val="C00000"/>
              </a:buClr>
              <a:buNone/>
            </a:pPr>
            <a:endParaRPr lang="en-US" dirty="0" smtClean="0">
              <a:solidFill>
                <a:schemeClr val="tx1"/>
              </a:solidFill>
            </a:endParaRPr>
          </a:p>
          <a:p>
            <a:pPr>
              <a:buClr>
                <a:srgbClr val="C00000"/>
              </a:buClr>
              <a:buFont typeface="Wingdings" pitchFamily="2" charset="2"/>
              <a:buChar char="q"/>
            </a:pPr>
            <a:endParaRPr lang="en-US" dirty="0">
              <a:solidFill>
                <a:schemeClr val="tx1"/>
              </a:solidFill>
            </a:endParaRPr>
          </a:p>
        </p:txBody>
      </p:sp>
    </p:spTree>
    <p:extLst>
      <p:ext uri="{BB962C8B-B14F-4D97-AF65-F5344CB8AC3E}">
        <p14:creationId xmlns:p14="http://schemas.microsoft.com/office/powerpoint/2010/main" val="28085849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10811" y="2085174"/>
            <a:ext cx="7033189" cy="1200329"/>
          </a:xfrm>
          <a:prstGeom prst="rect">
            <a:avLst/>
          </a:prstGeom>
        </p:spPr>
        <p:txBody>
          <a:bodyPr wrap="square">
            <a:spAutoFit/>
          </a:bodyPr>
          <a:lstStyle/>
          <a:p>
            <a:pPr fontAlgn="base"/>
            <a:r>
              <a:rPr lang="en-US" dirty="0"/>
              <a:t>BIBLIOGRAPHY</a:t>
            </a:r>
          </a:p>
          <a:p>
            <a:pPr fontAlgn="base"/>
            <a:r>
              <a:rPr lang="en-US" u="sng" dirty="0">
                <a:hlinkClick r:id="rId2"/>
              </a:rPr>
              <a:t>http://www.android-app-market.com/android-architecture.html</a:t>
            </a:r>
            <a:endParaRPr lang="en-US" dirty="0"/>
          </a:p>
          <a:p>
            <a:pPr fontAlgn="base"/>
            <a:r>
              <a:rPr lang="en-US" u="sng" dirty="0">
                <a:hlinkClick r:id="rId3"/>
              </a:rPr>
              <a:t>http://www.wi-fi.org/files/faq_20101021_Wi-Fi_Direct_FAQ.pdf</a:t>
            </a:r>
            <a:endParaRPr lang="en-US" dirty="0"/>
          </a:p>
          <a:p>
            <a:pPr fontAlgn="base"/>
            <a:r>
              <a:rPr lang="en-US" u="sng" dirty="0">
                <a:hlinkClick r:id="rId4"/>
              </a:rPr>
              <a:t>http://anrg.usc.edu/ee579_2012/Group09/#wifidirect</a:t>
            </a:r>
            <a:endParaRPr lang="en-US" dirty="0"/>
          </a:p>
        </p:txBody>
      </p:sp>
    </p:spTree>
    <p:extLst>
      <p:ext uri="{BB962C8B-B14F-4D97-AF65-F5344CB8AC3E}">
        <p14:creationId xmlns:p14="http://schemas.microsoft.com/office/powerpoint/2010/main" val="24186835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6275" y="1319213"/>
            <a:ext cx="11360150" cy="495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66337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8108" y="681527"/>
            <a:ext cx="8977312" cy="708025"/>
          </a:xfrm>
        </p:spPr>
        <p:txBody>
          <a:bodyPr>
            <a:normAutofit/>
          </a:bodyPr>
          <a:lstStyle/>
          <a:p>
            <a:r>
              <a:rPr lang="en-US" sz="3600" dirty="0" smtClean="0">
                <a:solidFill>
                  <a:srgbClr val="C00000"/>
                </a:solidFill>
                <a:latin typeface="+mn-lt"/>
              </a:rPr>
              <a:t>How an Android App is developed</a:t>
            </a:r>
            <a:endParaRPr lang="en-US" sz="3600" dirty="0">
              <a:solidFill>
                <a:srgbClr val="C00000"/>
              </a:solidFill>
              <a:latin typeface="+mn-lt"/>
            </a:endParaRPr>
          </a:p>
        </p:txBody>
      </p:sp>
      <p:sp>
        <p:nvSpPr>
          <p:cNvPr id="8" name="Content Placeholder 7"/>
          <p:cNvSpPr>
            <a:spLocks noGrp="1"/>
          </p:cNvSpPr>
          <p:nvPr>
            <p:ph idx="1"/>
          </p:nvPr>
        </p:nvSpPr>
        <p:spPr>
          <a:xfrm>
            <a:off x="1111665" y="1500835"/>
            <a:ext cx="10515600" cy="4900254"/>
          </a:xfrm>
        </p:spPr>
        <p:txBody>
          <a:bodyPr/>
          <a:lstStyle/>
          <a:p>
            <a:pPr marL="0" indent="0">
              <a:buNone/>
            </a:pPr>
            <a:r>
              <a:rPr lang="en-US" dirty="0" smtClean="0"/>
              <a:t>Four </a:t>
            </a:r>
            <a:r>
              <a:rPr lang="en-US" dirty="0"/>
              <a:t>types of application components</a:t>
            </a:r>
            <a:r>
              <a:rPr lang="en-US" dirty="0" smtClean="0"/>
              <a:t>:</a:t>
            </a:r>
          </a:p>
          <a:p>
            <a:pPr>
              <a:buClr>
                <a:srgbClr val="C00000"/>
              </a:buClr>
              <a:buFont typeface="Wingdings" pitchFamily="2" charset="2"/>
              <a:buChar char="q"/>
            </a:pPr>
            <a:r>
              <a:rPr lang="en-US" dirty="0" smtClean="0"/>
              <a:t>Activities: An</a:t>
            </a:r>
            <a:r>
              <a:rPr lang="en-US" dirty="0"/>
              <a:t> </a:t>
            </a:r>
            <a:r>
              <a:rPr lang="en-US" i="1" dirty="0"/>
              <a:t>activity</a:t>
            </a:r>
            <a:r>
              <a:rPr lang="en-US" dirty="0"/>
              <a:t> represents a single screen with a user </a:t>
            </a:r>
            <a:r>
              <a:rPr lang="en-US" dirty="0" smtClean="0"/>
              <a:t>interface.</a:t>
            </a:r>
          </a:p>
          <a:p>
            <a:pPr>
              <a:buClr>
                <a:srgbClr val="C00000"/>
              </a:buClr>
              <a:buFont typeface="Wingdings" pitchFamily="2" charset="2"/>
              <a:buChar char="q"/>
            </a:pPr>
            <a:r>
              <a:rPr lang="en-US" dirty="0"/>
              <a:t>A </a:t>
            </a:r>
            <a:r>
              <a:rPr lang="en-US" i="1" dirty="0"/>
              <a:t>service</a:t>
            </a:r>
            <a:r>
              <a:rPr lang="en-US" dirty="0"/>
              <a:t> is a component that runs in the background to perform long-running operations or to perform work for remote processes. A service does not provide a user interface</a:t>
            </a:r>
            <a:r>
              <a:rPr lang="en-US" dirty="0" smtClean="0"/>
              <a:t>.</a:t>
            </a:r>
          </a:p>
          <a:p>
            <a:pPr>
              <a:buClr>
                <a:srgbClr val="C00000"/>
              </a:buClr>
              <a:buFont typeface="Wingdings" pitchFamily="2" charset="2"/>
              <a:buChar char="q"/>
            </a:pPr>
            <a:r>
              <a:rPr lang="en-US" dirty="0" smtClean="0"/>
              <a:t>Broadcast receivers: </a:t>
            </a:r>
            <a:r>
              <a:rPr lang="en-US" dirty="0"/>
              <a:t>A </a:t>
            </a:r>
            <a:r>
              <a:rPr lang="en-US" i="1" dirty="0"/>
              <a:t>broadcast receiver</a:t>
            </a:r>
            <a:r>
              <a:rPr lang="en-US" dirty="0"/>
              <a:t> is a component that responds to system-wide broadcast announcements. Many broadcasts originate from the </a:t>
            </a:r>
            <a:r>
              <a:rPr lang="en-US" dirty="0" smtClean="0"/>
              <a:t>system.</a:t>
            </a:r>
          </a:p>
          <a:p>
            <a:pPr>
              <a:buClr>
                <a:srgbClr val="C00000"/>
              </a:buClr>
              <a:buFont typeface="Wingdings" pitchFamily="2" charset="2"/>
              <a:buChar char="q"/>
            </a:pPr>
            <a:r>
              <a:rPr lang="en-US" dirty="0"/>
              <a:t>activities, services, and broadcast receivers—are activated by an asynchronous message called an </a:t>
            </a:r>
            <a:r>
              <a:rPr lang="en-US" i="1" dirty="0"/>
              <a:t>intent</a:t>
            </a:r>
            <a:r>
              <a:rPr lang="en-US" dirty="0"/>
              <a:t>. Intents bind individual components to each other at runtime</a:t>
            </a:r>
            <a:endParaRPr lang="en-US" dirty="0" smtClean="0"/>
          </a:p>
          <a:p>
            <a:endParaRPr lang="en-US" dirty="0" smtClean="0"/>
          </a:p>
          <a:p>
            <a:endParaRPr lang="en-US" dirty="0"/>
          </a:p>
        </p:txBody>
      </p:sp>
    </p:spTree>
    <p:extLst>
      <p:ext uri="{BB962C8B-B14F-4D97-AF65-F5344CB8AC3E}">
        <p14:creationId xmlns:p14="http://schemas.microsoft.com/office/powerpoint/2010/main" val="9351086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7354" y="1368885"/>
            <a:ext cx="8980488" cy="3398837"/>
          </a:xfrm>
        </p:spPr>
        <p:txBody>
          <a:bodyPr/>
          <a:lstStyle/>
          <a:p>
            <a:pPr marL="0" indent="0">
              <a:buNone/>
            </a:pPr>
            <a:r>
              <a:rPr lang="en-US" b="0" dirty="0">
                <a:solidFill>
                  <a:schemeClr val="tx1"/>
                </a:solidFill>
              </a:rPr>
              <a:t>The basic steps for a </a:t>
            </a:r>
            <a:r>
              <a:rPr lang="en-US" b="0" dirty="0" smtClean="0">
                <a:solidFill>
                  <a:schemeClr val="tx1"/>
                </a:solidFill>
              </a:rPr>
              <a:t>Wi-Fi </a:t>
            </a:r>
            <a:r>
              <a:rPr lang="en-US" b="0" dirty="0">
                <a:solidFill>
                  <a:schemeClr val="tx1"/>
                </a:solidFill>
              </a:rPr>
              <a:t>direct application </a:t>
            </a:r>
            <a:r>
              <a:rPr lang="en-US" b="0" dirty="0" smtClean="0">
                <a:solidFill>
                  <a:schemeClr val="tx1"/>
                </a:solidFill>
              </a:rPr>
              <a:t>are:</a:t>
            </a:r>
            <a:endParaRPr lang="en-US" dirty="0">
              <a:solidFill>
                <a:schemeClr val="tx1"/>
              </a:solidFill>
            </a:endParaRPr>
          </a:p>
          <a:p>
            <a:pPr>
              <a:buClr>
                <a:srgbClr val="C00000"/>
              </a:buClr>
              <a:buFont typeface="Wingdings" pitchFamily="2" charset="2"/>
              <a:buChar char="q"/>
            </a:pPr>
            <a:r>
              <a:rPr lang="en-US" b="0" dirty="0" smtClean="0">
                <a:solidFill>
                  <a:schemeClr val="tx1"/>
                </a:solidFill>
              </a:rPr>
              <a:t>Initial </a:t>
            </a:r>
            <a:r>
              <a:rPr lang="en-US" b="0" dirty="0">
                <a:solidFill>
                  <a:schemeClr val="tx1"/>
                </a:solidFill>
              </a:rPr>
              <a:t>Setup</a:t>
            </a:r>
          </a:p>
          <a:p>
            <a:pPr>
              <a:buClr>
                <a:srgbClr val="C00000"/>
              </a:buClr>
              <a:buFont typeface="Wingdings" pitchFamily="2" charset="2"/>
              <a:buChar char="q"/>
            </a:pPr>
            <a:r>
              <a:rPr lang="en-US" b="0" dirty="0">
                <a:solidFill>
                  <a:schemeClr val="tx1"/>
                </a:solidFill>
              </a:rPr>
              <a:t>Discovering Peers</a:t>
            </a:r>
          </a:p>
          <a:p>
            <a:pPr>
              <a:buClr>
                <a:srgbClr val="C00000"/>
              </a:buClr>
              <a:buFont typeface="Wingdings" pitchFamily="2" charset="2"/>
              <a:buChar char="q"/>
            </a:pPr>
            <a:r>
              <a:rPr lang="en-US" b="0" dirty="0">
                <a:solidFill>
                  <a:schemeClr val="tx1"/>
                </a:solidFill>
              </a:rPr>
              <a:t>Connecting to Peers</a:t>
            </a:r>
          </a:p>
          <a:p>
            <a:pPr>
              <a:buClr>
                <a:srgbClr val="C00000"/>
              </a:buClr>
              <a:buFont typeface="Wingdings" pitchFamily="2" charset="2"/>
              <a:buChar char="q"/>
            </a:pPr>
            <a:r>
              <a:rPr lang="en-US" b="0" dirty="0">
                <a:solidFill>
                  <a:schemeClr val="tx1"/>
                </a:solidFill>
              </a:rPr>
              <a:t>Transferring Data</a:t>
            </a:r>
          </a:p>
          <a:p>
            <a:endParaRPr lang="en-US" dirty="0"/>
          </a:p>
        </p:txBody>
      </p:sp>
    </p:spTree>
    <p:extLst>
      <p:ext uri="{BB962C8B-B14F-4D97-AF65-F5344CB8AC3E}">
        <p14:creationId xmlns:p14="http://schemas.microsoft.com/office/powerpoint/2010/main" val="40914586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54" y="621500"/>
            <a:ext cx="10515600" cy="523396"/>
          </a:xfrm>
        </p:spPr>
        <p:txBody>
          <a:bodyPr>
            <a:noAutofit/>
          </a:bodyPr>
          <a:lstStyle/>
          <a:p>
            <a:r>
              <a:rPr lang="en-US" dirty="0" smtClean="0">
                <a:solidFill>
                  <a:srgbClr val="C00000"/>
                </a:solidFill>
                <a:latin typeface="Times New Roman" panose="02020603050405020304" pitchFamily="18" charset="0"/>
                <a:cs typeface="Times New Roman" panose="02020603050405020304" pitchFamily="18" charset="0"/>
              </a:rPr>
              <a:t>Proposed Scope </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29654" y="1222452"/>
            <a:ext cx="10515600" cy="5219431"/>
          </a:xfrm>
        </p:spPr>
        <p:txBody>
          <a:bodyPr>
            <a:normAutofit/>
          </a:bodyPr>
          <a:lstStyle/>
          <a:p>
            <a:pPr marL="0" indent="0">
              <a:buNone/>
            </a:pPr>
            <a:r>
              <a:rPr lang="en-US" sz="2600" dirty="0" smtClean="0">
                <a:cs typeface="Times New Roman" panose="02020603050405020304" pitchFamily="18" charset="0"/>
              </a:rPr>
              <a:t>The </a:t>
            </a:r>
            <a:r>
              <a:rPr lang="en-US" sz="2600" dirty="0">
                <a:cs typeface="Times New Roman" panose="02020603050405020304" pitchFamily="18" charset="0"/>
              </a:rPr>
              <a:t>Application has to be built over the application framework. To develop an Android Application Package (APK) for instant messaging using the Wi-Fi direct.</a:t>
            </a:r>
          </a:p>
          <a:p>
            <a:pPr marL="0" indent="0">
              <a:buNone/>
            </a:pPr>
            <a:r>
              <a:rPr lang="en-US" sz="2600" dirty="0">
                <a:cs typeface="Times New Roman" panose="02020603050405020304" pitchFamily="18" charset="0"/>
              </a:rPr>
              <a:t>The application features include:</a:t>
            </a:r>
          </a:p>
          <a:p>
            <a:pPr>
              <a:buClr>
                <a:srgbClr val="C00000"/>
              </a:buClr>
              <a:buFont typeface="Wingdings" pitchFamily="2" charset="2"/>
              <a:buChar char="q"/>
            </a:pPr>
            <a:r>
              <a:rPr lang="en-US" sz="2600" dirty="0">
                <a:cs typeface="Times New Roman" panose="02020603050405020304" pitchFamily="18" charset="0"/>
              </a:rPr>
              <a:t> </a:t>
            </a:r>
            <a:r>
              <a:rPr lang="en-US" sz="2600" dirty="0" smtClean="0">
                <a:cs typeface="Times New Roman" panose="02020603050405020304" pitchFamily="18" charset="0"/>
              </a:rPr>
              <a:t>Simple </a:t>
            </a:r>
            <a:r>
              <a:rPr lang="en-US" sz="2600" dirty="0">
                <a:cs typeface="Times New Roman" panose="02020603050405020304" pitchFamily="18" charset="0"/>
              </a:rPr>
              <a:t>text messaging </a:t>
            </a:r>
          </a:p>
          <a:p>
            <a:pPr lvl="0">
              <a:buClr>
                <a:srgbClr val="C00000"/>
              </a:buClr>
              <a:buFont typeface="Wingdings" pitchFamily="2" charset="2"/>
              <a:buChar char="q"/>
            </a:pPr>
            <a:r>
              <a:rPr lang="en-US" sz="2600" dirty="0">
                <a:cs typeface="Times New Roman" panose="02020603050405020304" pitchFamily="18" charset="0"/>
              </a:rPr>
              <a:t>Chat Service</a:t>
            </a:r>
          </a:p>
          <a:p>
            <a:pPr lvl="0">
              <a:buClr>
                <a:srgbClr val="C00000"/>
              </a:buClr>
              <a:buFont typeface="Wingdings" pitchFamily="2" charset="2"/>
              <a:buChar char="q"/>
            </a:pPr>
            <a:r>
              <a:rPr lang="en-US" sz="2600" dirty="0" smtClean="0">
                <a:cs typeface="Times New Roman" panose="02020603050405020304" pitchFamily="18" charset="0"/>
              </a:rPr>
              <a:t>Multimedia </a:t>
            </a:r>
            <a:r>
              <a:rPr lang="en-US" sz="2600" dirty="0">
                <a:cs typeface="Times New Roman" panose="02020603050405020304" pitchFamily="18" charset="0"/>
              </a:rPr>
              <a:t>content sharing i.e. image, audio, video and application </a:t>
            </a:r>
          </a:p>
          <a:p>
            <a:pPr marL="0" indent="0">
              <a:buClr>
                <a:srgbClr val="C00000"/>
              </a:buClr>
              <a:buNone/>
            </a:pPr>
            <a:r>
              <a:rPr lang="en-US" sz="2600" dirty="0" smtClean="0">
                <a:cs typeface="Times New Roman" panose="02020603050405020304" pitchFamily="18" charset="0"/>
              </a:rPr>
              <a:t>For </a:t>
            </a:r>
            <a:r>
              <a:rPr lang="en-US" sz="2600" dirty="0">
                <a:cs typeface="Times New Roman" panose="02020603050405020304" pitchFamily="18" charset="0"/>
              </a:rPr>
              <a:t>example, </a:t>
            </a:r>
            <a:r>
              <a:rPr lang="en-US" sz="2600" i="1" dirty="0">
                <a:cs typeface="Times New Roman" panose="02020603050405020304" pitchFamily="18" charset="0"/>
              </a:rPr>
              <a:t>image/jpeg, GIF</a:t>
            </a:r>
            <a:r>
              <a:rPr lang="en-US" sz="2600" dirty="0">
                <a:cs typeface="Times New Roman" panose="02020603050405020304" pitchFamily="18" charset="0"/>
              </a:rPr>
              <a:t>, </a:t>
            </a:r>
            <a:r>
              <a:rPr lang="en-US" sz="2600" i="1" dirty="0">
                <a:cs typeface="Times New Roman" panose="02020603050405020304" pitchFamily="18" charset="0"/>
              </a:rPr>
              <a:t>audio/mp3</a:t>
            </a:r>
            <a:r>
              <a:rPr lang="en-US" sz="2600" dirty="0">
                <a:cs typeface="Times New Roman" panose="02020603050405020304" pitchFamily="18" charset="0"/>
              </a:rPr>
              <a:t>, </a:t>
            </a:r>
            <a:r>
              <a:rPr lang="en-US" sz="2600" i="1" dirty="0">
                <a:cs typeface="Times New Roman" panose="02020603050405020304" pitchFamily="18" charset="0"/>
              </a:rPr>
              <a:t>video/mp4</a:t>
            </a:r>
            <a:r>
              <a:rPr lang="en-US" sz="2600" dirty="0">
                <a:cs typeface="Times New Roman" panose="02020603050405020304" pitchFamily="18" charset="0"/>
              </a:rPr>
              <a:t>, and </a:t>
            </a:r>
            <a:r>
              <a:rPr lang="en-US" sz="2600" i="1" dirty="0">
                <a:cs typeface="Times New Roman" panose="02020603050405020304" pitchFamily="18" charset="0"/>
              </a:rPr>
              <a:t>application/ </a:t>
            </a:r>
            <a:r>
              <a:rPr lang="en-US" sz="2600" i="1" dirty="0" err="1">
                <a:cs typeface="Times New Roman" panose="02020603050405020304" pitchFamily="18" charset="0"/>
              </a:rPr>
              <a:t>msword</a:t>
            </a:r>
            <a:r>
              <a:rPr lang="en-US" sz="2600" dirty="0">
                <a:cs typeface="Times New Roman" panose="02020603050405020304" pitchFamily="18" charset="0"/>
              </a:rPr>
              <a:t> </a:t>
            </a:r>
          </a:p>
          <a:p>
            <a:pPr marL="0" indent="0">
              <a:buNone/>
            </a:pPr>
            <a:endParaRPr lang="en-US" dirty="0"/>
          </a:p>
        </p:txBody>
      </p:sp>
    </p:spTree>
    <p:extLst>
      <p:ext uri="{BB962C8B-B14F-4D97-AF65-F5344CB8AC3E}">
        <p14:creationId xmlns:p14="http://schemas.microsoft.com/office/powerpoint/2010/main" val="24156188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8875" y="923963"/>
            <a:ext cx="10515600" cy="5506828"/>
          </a:xfrm>
        </p:spPr>
        <p:txBody>
          <a:bodyPr/>
          <a:lstStyle/>
          <a:p>
            <a:pPr marL="0" indent="0">
              <a:buNone/>
            </a:pPr>
            <a:r>
              <a:rPr lang="en-US" b="1" dirty="0">
                <a:solidFill>
                  <a:srgbClr val="C00000"/>
                </a:solidFill>
              </a:rPr>
              <a:t>Tools:</a:t>
            </a:r>
            <a:endParaRPr lang="en-US" dirty="0">
              <a:solidFill>
                <a:srgbClr val="C00000"/>
              </a:solidFill>
            </a:endParaRPr>
          </a:p>
          <a:p>
            <a:pPr lvl="0">
              <a:buClr>
                <a:srgbClr val="C00000"/>
              </a:buClr>
              <a:buFont typeface="Wingdings" pitchFamily="2" charset="2"/>
              <a:buChar char="q"/>
            </a:pPr>
            <a:r>
              <a:rPr lang="en-US" dirty="0"/>
              <a:t>Android SDK </a:t>
            </a:r>
          </a:p>
          <a:p>
            <a:pPr lvl="0">
              <a:buClr>
                <a:srgbClr val="C00000"/>
              </a:buClr>
              <a:buFont typeface="Wingdings" pitchFamily="2" charset="2"/>
              <a:buChar char="q"/>
            </a:pPr>
            <a:r>
              <a:rPr lang="en-US" dirty="0"/>
              <a:t>Eclipse </a:t>
            </a:r>
          </a:p>
          <a:p>
            <a:pPr lvl="0">
              <a:buClr>
                <a:srgbClr val="C00000"/>
              </a:buClr>
              <a:buFont typeface="Wingdings" pitchFamily="2" charset="2"/>
              <a:buChar char="q"/>
            </a:pPr>
            <a:r>
              <a:rPr lang="en-US" dirty="0"/>
              <a:t>SQL </a:t>
            </a:r>
            <a:r>
              <a:rPr lang="en-US" dirty="0" smtClean="0"/>
              <a:t>lite</a:t>
            </a:r>
          </a:p>
          <a:p>
            <a:pPr lvl="0">
              <a:buFont typeface="Wingdings" pitchFamily="2" charset="2"/>
              <a:buChar char="q"/>
            </a:pPr>
            <a:endParaRPr lang="en-US" b="1" dirty="0" smtClean="0"/>
          </a:p>
          <a:p>
            <a:pPr marL="0" lvl="0" indent="0">
              <a:buNone/>
            </a:pPr>
            <a:r>
              <a:rPr lang="en-US" b="1" dirty="0" smtClean="0">
                <a:solidFill>
                  <a:srgbClr val="C00000"/>
                </a:solidFill>
              </a:rPr>
              <a:t>Versions</a:t>
            </a:r>
          </a:p>
          <a:p>
            <a:pPr lvl="0">
              <a:buClr>
                <a:srgbClr val="C00000"/>
              </a:buClr>
              <a:buFont typeface="Wingdings" pitchFamily="2" charset="2"/>
              <a:buChar char="q"/>
            </a:pPr>
            <a:r>
              <a:rPr lang="en-US" dirty="0" smtClean="0"/>
              <a:t>Android- 4.2 Jelly bean </a:t>
            </a:r>
            <a:endParaRPr lang="en-US" dirty="0"/>
          </a:p>
          <a:p>
            <a:pPr>
              <a:buClr>
                <a:srgbClr val="C00000"/>
              </a:buClr>
              <a:buFont typeface="Wingdings" pitchFamily="2" charset="2"/>
              <a:buChar char="q"/>
            </a:pPr>
            <a:r>
              <a:rPr lang="en-US" dirty="0" smtClean="0"/>
              <a:t>IEEE 802.11 a/g/n Wi-Fi CERTIFIED gear.</a:t>
            </a:r>
          </a:p>
          <a:p>
            <a:pPr>
              <a:buClr>
                <a:srgbClr val="C00000"/>
              </a:buClr>
              <a:buFont typeface="Wingdings" pitchFamily="2" charset="2"/>
              <a:buChar char="q"/>
            </a:pPr>
            <a:r>
              <a:rPr lang="en-US" dirty="0" smtClean="0"/>
              <a:t>Eclipse 4.2</a:t>
            </a:r>
            <a:endParaRPr lang="en-US" dirty="0"/>
          </a:p>
        </p:txBody>
      </p:sp>
    </p:spTree>
    <p:extLst>
      <p:ext uri="{BB962C8B-B14F-4D97-AF65-F5344CB8AC3E}">
        <p14:creationId xmlns:p14="http://schemas.microsoft.com/office/powerpoint/2010/main" val="1105938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036" y="5132421"/>
            <a:ext cx="8977312" cy="708025"/>
          </a:xfrm>
        </p:spPr>
        <p:txBody>
          <a:bodyPr>
            <a:normAutofit/>
          </a:bodyPr>
          <a:lstStyle/>
          <a:p>
            <a:pPr algn="ctr"/>
            <a:r>
              <a:rPr lang="en-US" b="1" dirty="0">
                <a:solidFill>
                  <a:srgbClr val="C00000"/>
                </a:solidFill>
              </a:rPr>
              <a:t>I</a:t>
            </a:r>
            <a:r>
              <a:rPr lang="en-US" b="1" dirty="0" smtClean="0">
                <a:solidFill>
                  <a:srgbClr val="C00000"/>
                </a:solidFill>
              </a:rPr>
              <a:t>mplementation</a:t>
            </a:r>
            <a:endParaRPr lang="en-US" b="1" dirty="0">
              <a:solidFill>
                <a:srgbClr val="C00000"/>
              </a:solidFill>
            </a:endParaRPr>
          </a:p>
        </p:txBody>
      </p:sp>
      <p:sp>
        <p:nvSpPr>
          <p:cNvPr id="46" name="Rectangle 1"/>
          <p:cNvSpPr>
            <a:spLocks noChangeArrowheads="1"/>
          </p:cNvSpPr>
          <p:nvPr/>
        </p:nvSpPr>
        <p:spPr bwMode="auto">
          <a:xfrm>
            <a:off x="3787655" y="1541912"/>
            <a:ext cx="2185988" cy="633413"/>
          </a:xfrm>
          <a:prstGeom prst="rect">
            <a:avLst/>
          </a:prstGeom>
          <a:solidFill>
            <a:srgbClr val="FFFFFF"/>
          </a:solidFill>
          <a:ln w="12700" algn="ctr">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sz="1100" b="0" i="0" u="none" strike="noStrike" cap="none" normalizeH="0" baseline="0" smtClean="0">
                <a:ln>
                  <a:noFill/>
                </a:ln>
                <a:solidFill>
                  <a:schemeClr val="tx1"/>
                </a:solidFill>
                <a:effectLst/>
                <a:latin typeface="Times New Roman" panose="02020603050405020304" pitchFamily="18" charset="0"/>
              </a:rPr>
              <a:t/>
            </a:r>
            <a:br>
              <a:rPr kumimoji="0" lang="en-US" sz="1100" b="0" i="0" u="none" strike="noStrike" cap="none" normalizeH="0" baseline="0" smtClean="0">
                <a:ln>
                  <a:noFill/>
                </a:ln>
                <a:solidFill>
                  <a:schemeClr val="tx1"/>
                </a:solidFill>
                <a:effectLst/>
                <a:latin typeface="Times New Roman" panose="02020603050405020304" pitchFamily="18" charset="0"/>
              </a:rPr>
            </a:br>
            <a:r>
              <a:rPr kumimoji="0" lang="en-US" sz="1100" b="1" i="0" u="none" strike="noStrike" cap="none" normalizeH="0" baseline="0" smtClean="0">
                <a:ln>
                  <a:noFill/>
                </a:ln>
                <a:solidFill>
                  <a:schemeClr val="tx1"/>
                </a:solidFill>
                <a:effectLst/>
                <a:latin typeface="Calibri" panose="020F0502020204030204" pitchFamily="34" charset="0"/>
              </a:rPr>
              <a:t>User Interface</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48" name="Rectangle 2"/>
          <p:cNvSpPr>
            <a:spLocks noChangeArrowheads="1"/>
          </p:cNvSpPr>
          <p:nvPr/>
        </p:nvSpPr>
        <p:spPr bwMode="auto">
          <a:xfrm>
            <a:off x="3787655" y="2867475"/>
            <a:ext cx="738188" cy="304800"/>
          </a:xfrm>
          <a:prstGeom prst="rect">
            <a:avLst/>
          </a:prstGeom>
          <a:solidFill>
            <a:srgbClr val="FFFFFF"/>
          </a:solidFill>
          <a:ln w="12700" algn="ctr">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sz="1100" b="1" i="0" u="none" strike="noStrike" cap="none" normalizeH="0" baseline="0" dirty="0" smtClean="0">
                <a:ln>
                  <a:noFill/>
                </a:ln>
                <a:solidFill>
                  <a:schemeClr val="tx1"/>
                </a:solidFill>
                <a:effectLst/>
                <a:latin typeface="Calibri" panose="020F0502020204030204" pitchFamily="34" charset="0"/>
              </a:rPr>
              <a:t>SOCKET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9" name="Flowchart: Magnetic Disk 15"/>
          <p:cNvSpPr>
            <a:spLocks noChangeArrowheads="1"/>
          </p:cNvSpPr>
          <p:nvPr/>
        </p:nvSpPr>
        <p:spPr bwMode="auto">
          <a:xfrm>
            <a:off x="5356105" y="2683563"/>
            <a:ext cx="617538" cy="814388"/>
          </a:xfrm>
          <a:prstGeom prst="flowChartMagneticDisk">
            <a:avLst/>
          </a:prstGeom>
          <a:solidFill>
            <a:srgbClr val="FFFFFF"/>
          </a:solidFill>
          <a:ln w="12700" algn="ctr">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sz="800" b="0" i="0" u="none" strike="noStrike" cap="none" normalizeH="0" baseline="0" smtClean="0">
                <a:ln>
                  <a:noFill/>
                </a:ln>
                <a:solidFill>
                  <a:schemeClr val="tx1"/>
                </a:solidFill>
                <a:effectLst/>
                <a:latin typeface="Calibri" panose="020F0502020204030204" pitchFamily="34" charset="0"/>
              </a:rPr>
              <a:t>DATA MANAGER</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50" name="Rectangle 3"/>
          <p:cNvSpPr>
            <a:spLocks noChangeArrowheads="1"/>
          </p:cNvSpPr>
          <p:nvPr/>
        </p:nvSpPr>
        <p:spPr bwMode="auto">
          <a:xfrm>
            <a:off x="3786068" y="4262408"/>
            <a:ext cx="2187575" cy="633413"/>
          </a:xfrm>
          <a:prstGeom prst="rect">
            <a:avLst/>
          </a:prstGeom>
          <a:solidFill>
            <a:srgbClr val="FFFFFF"/>
          </a:solidFill>
          <a:ln w="12700" algn="ctr">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sz="1100" b="1" i="0" u="none" strike="noStrike" cap="none" normalizeH="0" baseline="0" smtClean="0">
                <a:ln>
                  <a:noFill/>
                </a:ln>
                <a:solidFill>
                  <a:schemeClr val="tx1"/>
                </a:solidFill>
                <a:effectLst/>
                <a:latin typeface="Calibri" panose="020F0502020204030204" pitchFamily="34" charset="0"/>
              </a:rPr>
              <a:t>Wi Fi direct </a:t>
            </a:r>
            <a:endParaRPr kumimoji="0" lang="en-US" sz="1800" b="0" i="0" u="none" strike="noStrike" cap="none" normalizeH="0" baseline="0" smtClean="0">
              <a:ln>
                <a:noFill/>
              </a:ln>
              <a:solidFill>
                <a:schemeClr val="tx1"/>
              </a:solidFill>
              <a:effectLst/>
              <a:latin typeface="Arial" panose="020B0604020202020204" pitchFamily="34" charset="0"/>
            </a:endParaRPr>
          </a:p>
        </p:txBody>
      </p:sp>
      <p:cxnSp>
        <p:nvCxnSpPr>
          <p:cNvPr id="2098" name="AutoShape 50"/>
          <p:cNvCxnSpPr>
            <a:cxnSpLocks noChangeShapeType="1"/>
          </p:cNvCxnSpPr>
          <p:nvPr/>
        </p:nvCxnSpPr>
        <p:spPr bwMode="auto">
          <a:xfrm>
            <a:off x="4964830" y="2175325"/>
            <a:ext cx="11906" cy="2087083"/>
          </a:xfrm>
          <a:prstGeom prst="straightConnector1">
            <a:avLst/>
          </a:prstGeom>
          <a:noFill/>
          <a:ln w="127000">
            <a:solidFill>
              <a:srgbClr val="FFC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2099" name="AutoShape 51"/>
          <p:cNvCxnSpPr>
            <a:cxnSpLocks noChangeShapeType="1"/>
          </p:cNvCxnSpPr>
          <p:nvPr/>
        </p:nvCxnSpPr>
        <p:spPr bwMode="auto">
          <a:xfrm flipV="1">
            <a:off x="4062203" y="2175325"/>
            <a:ext cx="839" cy="690023"/>
          </a:xfrm>
          <a:prstGeom prst="straightConnector1">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7F7F7F"/>
                  </a:outerShdw>
                </a:effectLst>
              </a14:hiddenEffects>
            </a:ext>
          </a:extLst>
        </p:spPr>
      </p:cxnSp>
      <p:cxnSp>
        <p:nvCxnSpPr>
          <p:cNvPr id="2100" name="AutoShape 52"/>
          <p:cNvCxnSpPr>
            <a:cxnSpLocks noChangeShapeType="1"/>
          </p:cNvCxnSpPr>
          <p:nvPr/>
        </p:nvCxnSpPr>
        <p:spPr bwMode="auto">
          <a:xfrm>
            <a:off x="4354393" y="2171700"/>
            <a:ext cx="0" cy="69364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7" name="AutoShape 51"/>
          <p:cNvCxnSpPr>
            <a:cxnSpLocks noChangeShapeType="1"/>
          </p:cNvCxnSpPr>
          <p:nvPr/>
        </p:nvCxnSpPr>
        <p:spPr bwMode="auto">
          <a:xfrm flipV="1">
            <a:off x="5522880" y="2166189"/>
            <a:ext cx="839" cy="690023"/>
          </a:xfrm>
          <a:prstGeom prst="straightConnector1">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7F7F7F"/>
                  </a:outerShdw>
                </a:effectLst>
              </a14:hiddenEffects>
            </a:ext>
          </a:extLst>
        </p:spPr>
      </p:cxnSp>
      <p:cxnSp>
        <p:nvCxnSpPr>
          <p:cNvPr id="58" name="AutoShape 51"/>
          <p:cNvCxnSpPr>
            <a:cxnSpLocks noChangeShapeType="1"/>
          </p:cNvCxnSpPr>
          <p:nvPr/>
        </p:nvCxnSpPr>
        <p:spPr bwMode="auto">
          <a:xfrm flipV="1">
            <a:off x="4046985" y="3172275"/>
            <a:ext cx="15218" cy="1072492"/>
          </a:xfrm>
          <a:prstGeom prst="straightConnector1">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7F7F7F"/>
                  </a:outerShdw>
                </a:effectLst>
              </a14:hiddenEffects>
            </a:ext>
          </a:extLst>
        </p:spPr>
      </p:cxnSp>
      <p:cxnSp>
        <p:nvCxnSpPr>
          <p:cNvPr id="60" name="AutoShape 51"/>
          <p:cNvCxnSpPr>
            <a:cxnSpLocks noChangeShapeType="1"/>
          </p:cNvCxnSpPr>
          <p:nvPr/>
        </p:nvCxnSpPr>
        <p:spPr bwMode="auto">
          <a:xfrm flipV="1">
            <a:off x="5522880" y="3515592"/>
            <a:ext cx="839" cy="690023"/>
          </a:xfrm>
          <a:prstGeom prst="straightConnector1">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7F7F7F"/>
                  </a:outerShdw>
                </a:effectLst>
              </a14:hiddenEffects>
            </a:ext>
          </a:extLst>
        </p:spPr>
      </p:cxnSp>
      <p:cxnSp>
        <p:nvCxnSpPr>
          <p:cNvPr id="61" name="AutoShape 52"/>
          <p:cNvCxnSpPr>
            <a:cxnSpLocks noChangeShapeType="1"/>
          </p:cNvCxnSpPr>
          <p:nvPr/>
        </p:nvCxnSpPr>
        <p:spPr bwMode="auto">
          <a:xfrm flipH="1">
            <a:off x="4354393" y="3172275"/>
            <a:ext cx="3804" cy="109013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3" name="AutoShape 52"/>
          <p:cNvCxnSpPr>
            <a:cxnSpLocks noChangeShapeType="1"/>
          </p:cNvCxnSpPr>
          <p:nvPr/>
        </p:nvCxnSpPr>
        <p:spPr bwMode="auto">
          <a:xfrm>
            <a:off x="5806998" y="3488981"/>
            <a:ext cx="0" cy="77342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5" name="AutoShape 52"/>
          <p:cNvCxnSpPr>
            <a:cxnSpLocks noChangeShapeType="1"/>
          </p:cNvCxnSpPr>
          <p:nvPr/>
        </p:nvCxnSpPr>
        <p:spPr bwMode="auto">
          <a:xfrm>
            <a:off x="5788290" y="2166189"/>
            <a:ext cx="18708" cy="69002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080" name="Straight Arrow Connector 2079"/>
          <p:cNvCxnSpPr>
            <a:stCxn id="48" idx="3"/>
          </p:cNvCxnSpPr>
          <p:nvPr/>
        </p:nvCxnSpPr>
        <p:spPr>
          <a:xfrm>
            <a:off x="4525843" y="3019875"/>
            <a:ext cx="8494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82" name="Straight Arrow Connector 2081"/>
          <p:cNvCxnSpPr>
            <a:stCxn id="49" idx="2"/>
          </p:cNvCxnSpPr>
          <p:nvPr/>
        </p:nvCxnSpPr>
        <p:spPr>
          <a:xfrm flipH="1">
            <a:off x="4525843" y="3090757"/>
            <a:ext cx="83026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152927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094" y="323053"/>
            <a:ext cx="10515600" cy="985111"/>
          </a:xfrm>
        </p:spPr>
        <p:txBody>
          <a:bodyPr/>
          <a:lstStyle/>
          <a:p>
            <a:r>
              <a:rPr lang="en-US" dirty="0" smtClean="0">
                <a:solidFill>
                  <a:srgbClr val="C00000"/>
                </a:solidFill>
              </a:rPr>
              <a:t>Connection</a:t>
            </a:r>
            <a:endParaRPr lang="en-US" dirty="0">
              <a:solidFill>
                <a:srgbClr val="C00000"/>
              </a:solidFill>
            </a:endParaRPr>
          </a:p>
        </p:txBody>
      </p:sp>
      <p:pic>
        <p:nvPicPr>
          <p:cNvPr id="3074" name="Picture 2" descr="C:\Users\Soujanya\Desktop\program\screenshots\conne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2974" y="1835180"/>
            <a:ext cx="8473435" cy="3907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80201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Soujanya\Desktop\program\screenshots\UI f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9197" y="68040"/>
            <a:ext cx="7460478" cy="639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552193"/>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ppt_v2a">
  <a:themeElements>
    <a:clrScheme name="blueppt_v2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fontScheme name="blueppt_v2a">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amma/>
                <a:tint val="80000"/>
                <a:invGamma/>
              </a:schemeClr>
            </a:gs>
            <a:gs pos="100000">
              <a:schemeClr val="accent1"/>
            </a:gs>
          </a:gsLst>
          <a:lin ang="1890000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09" charset="0"/>
          </a:defRPr>
        </a:defPPr>
      </a:lstStyle>
    </a:spDef>
    <a:lnDef>
      <a:spPr bwMode="auto">
        <a:xfrm>
          <a:off x="0" y="0"/>
          <a:ext cx="1" cy="1"/>
        </a:xfrm>
        <a:custGeom>
          <a:avLst/>
          <a:gdLst/>
          <a:ahLst/>
          <a:cxnLst/>
          <a:rect l="0" t="0" r="0" b="0"/>
          <a:pathLst/>
        </a:custGeom>
        <a:gradFill rotWithShape="0">
          <a:gsLst>
            <a:gs pos="0">
              <a:schemeClr val="accent1">
                <a:gamma/>
                <a:tint val="80000"/>
                <a:invGamma/>
              </a:schemeClr>
            </a:gs>
            <a:gs pos="100000">
              <a:schemeClr val="accent1"/>
            </a:gs>
          </a:gsLst>
          <a:lin ang="1890000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09" charset="0"/>
          </a:defRPr>
        </a:defPPr>
      </a:lstStyle>
    </a:lnDef>
  </a:objectDefaults>
  <a:extraClrSchemeLst>
    <a:extraClrScheme>
      <a:clrScheme name="blueppt_v2a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ueppt_v2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ueppt_v2a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ueppt_v2a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ueppt_v2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ueppt_v2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ueppt_v2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ueppt_v2a 8">
        <a:dk1>
          <a:srgbClr val="414141"/>
        </a:dk1>
        <a:lt1>
          <a:srgbClr val="FFFFFF"/>
        </a:lt1>
        <a:dk2>
          <a:srgbClr val="892134"/>
        </a:dk2>
        <a:lt2>
          <a:srgbClr val="F0AA24"/>
        </a:lt2>
        <a:accent1>
          <a:srgbClr val="002F5D"/>
        </a:accent1>
        <a:accent2>
          <a:srgbClr val="508E98"/>
        </a:accent2>
        <a:accent3>
          <a:srgbClr val="FFFFFF"/>
        </a:accent3>
        <a:accent4>
          <a:srgbClr val="363636"/>
        </a:accent4>
        <a:accent5>
          <a:srgbClr val="AAADB6"/>
        </a:accent5>
        <a:accent6>
          <a:srgbClr val="488089"/>
        </a:accent6>
        <a:hlink>
          <a:srgbClr val="704265"/>
        </a:hlink>
        <a:folHlink>
          <a:srgbClr val="A9AB87"/>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COEN233_Proposal_Slides_Team3</Template>
  <TotalTime>1130</TotalTime>
  <Words>784</Words>
  <Application>Microsoft Office PowerPoint</Application>
  <PresentationFormat>Custom</PresentationFormat>
  <Paragraphs>93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blueppt_v2a</vt:lpstr>
      <vt:lpstr>DEVELOPMENT OF A NEW SERVICE  FOR Wi-Fi Direct    </vt:lpstr>
      <vt:lpstr>Applications in Android </vt:lpstr>
      <vt:lpstr>How an Android App is developed</vt:lpstr>
      <vt:lpstr>PowerPoint Presentation</vt:lpstr>
      <vt:lpstr>Proposed Scope </vt:lpstr>
      <vt:lpstr>PowerPoint Presentation</vt:lpstr>
      <vt:lpstr>Implementation</vt:lpstr>
      <vt:lpstr>Connection</vt:lpstr>
      <vt:lpstr>PowerPoint Presentation</vt:lpstr>
      <vt:lpstr>http://www.wfchat.com/</vt:lpstr>
      <vt:lpstr>What we have developed now:</vt:lpstr>
      <vt:lpstr>Compare output against hypothesis</vt:lpstr>
      <vt:lpstr>Test Cases</vt:lpstr>
      <vt:lpstr>PowerPoint Presentation</vt:lpstr>
      <vt:lpstr>Friend information sent for authentication and verified </vt:lpstr>
      <vt:lpstr>PowerPoint Presentation</vt:lpstr>
      <vt:lpstr>OUTPUT GENERATION</vt:lpstr>
      <vt:lpstr>PowerPoint Presentation</vt:lpstr>
      <vt:lpstr>PowerPoint Presentation</vt:lpstr>
      <vt:lpstr>PowerPoint Presentation</vt:lpstr>
      <vt:lpstr>Future of Wi-Fi Direct</vt:lpstr>
      <vt:lpstr> Conclusion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an Android App is developed</dc:title>
  <dc:creator>Soujanya</dc:creator>
  <cp:lastModifiedBy>Soujanya</cp:lastModifiedBy>
  <cp:revision>62</cp:revision>
  <dcterms:created xsi:type="dcterms:W3CDTF">2013-06-08T21:50:23Z</dcterms:created>
  <dcterms:modified xsi:type="dcterms:W3CDTF">2013-06-11T23:55:55Z</dcterms:modified>
</cp:coreProperties>
</file>