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3" r:id="rId2"/>
    <p:sldId id="274" r:id="rId3"/>
    <p:sldId id="275" r:id="rId4"/>
    <p:sldId id="276" r:id="rId5"/>
    <p:sldId id="259" r:id="rId6"/>
    <p:sldId id="261" r:id="rId7"/>
    <p:sldId id="266" r:id="rId8"/>
    <p:sldId id="260" r:id="rId9"/>
    <p:sldId id="264" r:id="rId10"/>
    <p:sldId id="272" r:id="rId11"/>
    <p:sldId id="270" r:id="rId12"/>
    <p:sldId id="267" r:id="rId13"/>
    <p:sldId id="279" r:id="rId14"/>
    <p:sldId id="280" r:id="rId15"/>
    <p:sldId id="281" r:id="rId16"/>
    <p:sldId id="262" r:id="rId17"/>
    <p:sldId id="278" r:id="rId18"/>
    <p:sldId id="257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1584" y="-414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city.pn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9"/>
          <a:stretch/>
        </p:blipFill>
        <p:spPr>
          <a:xfrm>
            <a:off x="-1141" y="-55310"/>
            <a:ext cx="9182571" cy="525315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 rot="10800000">
            <a:off x="-12947" y="-11686"/>
            <a:ext cx="9194377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1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-537419" y="-1223434"/>
            <a:ext cx="9681419" cy="969823"/>
            <a:chOff x="0" y="0"/>
            <a:chExt cx="9144000" cy="915988"/>
          </a:xfrm>
          <a:effectLst/>
        </p:grpSpPr>
        <p:sp>
          <p:nvSpPr>
            <p:cNvPr id="4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3865" y="3081173"/>
            <a:ext cx="9185296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1019128"/>
            <a:ext cx="9190512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grpSp>
        <p:nvGrpSpPr>
          <p:cNvPr id="105" name="Group 104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10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8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9" name="Picture 12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8467" y="2520899"/>
            <a:ext cx="613176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2548458" y="1052996"/>
            <a:ext cx="613176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" y="3249791"/>
            <a:ext cx="9190510" cy="48012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3" name="Picture 42" descr="IWI-RGB-150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city.pn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49"/>
          <a:stretch/>
        </p:blipFill>
        <p:spPr>
          <a:xfrm>
            <a:off x="-1141" y="-55310"/>
            <a:ext cx="9182571" cy="525315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 rot="10800000">
            <a:off x="-12947" y="-11686"/>
            <a:ext cx="9194377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1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-537419" y="-1223434"/>
            <a:ext cx="9681419" cy="969823"/>
            <a:chOff x="0" y="0"/>
            <a:chExt cx="9144000" cy="915988"/>
          </a:xfrm>
          <a:effectLst/>
        </p:grpSpPr>
        <p:sp>
          <p:nvSpPr>
            <p:cNvPr id="4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3865" y="3081173"/>
            <a:ext cx="9185296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1019128"/>
            <a:ext cx="9190512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grpSp>
        <p:nvGrpSpPr>
          <p:cNvPr id="105" name="Group 104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10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8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9" name="Picture 12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8467" y="2520899"/>
            <a:ext cx="613176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2548458" y="1052996"/>
            <a:ext cx="613176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" y="3249791"/>
            <a:ext cx="9190510" cy="48012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3" name="Picture 42" descr="IWI-RGB-150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>
          <a:xfrm>
            <a:off x="282261" y="2779838"/>
            <a:ext cx="207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</a:t>
            </a:r>
            <a:b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Hitachi Data Systems employees and </a:t>
            </a:r>
            <a:b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1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-8467" y="-7718"/>
            <a:ext cx="9198979" cy="5166512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-16936" y="1019128"/>
            <a:ext cx="9207448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43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1" name="Picture 90" descr="hds-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42" name="TextBox 41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58" name="Title 1"/>
          <p:cNvSpPr>
            <a:spLocks noGrp="1"/>
          </p:cNvSpPr>
          <p:nvPr>
            <p:ph type="ctrTitle" hasCustomPrompt="1"/>
          </p:nvPr>
        </p:nvSpPr>
        <p:spPr>
          <a:xfrm>
            <a:off x="2548467" y="1019128"/>
            <a:ext cx="6131767" cy="2230662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pic>
        <p:nvPicPr>
          <p:cNvPr id="37" name="Picture 36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 rot="10800000">
            <a:off x="-16936" y="3249790"/>
            <a:ext cx="9207447" cy="48013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5" name="Picture 34" descr="IWI-RGB-150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36" name="TextBox 35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21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-8467" y="-7718"/>
            <a:ext cx="9170755" cy="516651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16936" y="1019128"/>
            <a:ext cx="9207448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43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1" name="Picture 90" descr="hds-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42" name="TextBox 41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548467" y="1019128"/>
            <a:ext cx="6131767" cy="2230662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6936" y="3249790"/>
            <a:ext cx="9207447" cy="48013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50" name="Picture 49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pic>
        <p:nvPicPr>
          <p:cNvPr id="39" name="Picture 38" descr="IWI-RGB-150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7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4160" y="4912273"/>
            <a:ext cx="65007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6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"/>
            <a:ext cx="9160095" cy="848792"/>
          </a:xfrm>
          <a:prstGeom prst="rect">
            <a:avLst/>
          </a:prstGeom>
          <a:gradFill flip="none" rotWithShape="1">
            <a:gsLst>
              <a:gs pos="73000">
                <a:schemeClr val="bg1">
                  <a:alpha val="12000"/>
                </a:schemeClr>
              </a:gs>
              <a:gs pos="0">
                <a:schemeClr val="bg2">
                  <a:lumMod val="20000"/>
                  <a:lumOff val="80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0800000">
            <a:off x="-8468" y="821940"/>
            <a:ext cx="9144000" cy="48010"/>
          </a:xfrm>
          <a:prstGeom prst="rect">
            <a:avLst/>
          </a:prstGeom>
          <a:gradFill>
            <a:gsLst>
              <a:gs pos="100000">
                <a:schemeClr val="accent2"/>
              </a:gs>
              <a:gs pos="15000">
                <a:schemeClr val="accent2">
                  <a:alpha val="0"/>
                </a:schemeClr>
              </a:gs>
              <a:gs pos="66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36" name="Rectangle 4"/>
          <p:cNvSpPr/>
          <p:nvPr/>
        </p:nvSpPr>
        <p:spPr>
          <a:xfrm>
            <a:off x="1611" y="4"/>
            <a:ext cx="9144001" cy="817701"/>
          </a:xfrm>
          <a:prstGeom prst="rect">
            <a:avLst/>
          </a:prstGeom>
          <a:blipFill dpi="0" rotWithShape="1">
            <a:blip r:embed="rId10" cstate="email">
              <a:alphaModFix amt="40000"/>
            </a:blip>
            <a:srcRect/>
            <a:tile tx="0" ty="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87887" y="230319"/>
            <a:ext cx="1230037" cy="352168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4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6" r:id="rId3"/>
    <p:sldLayoutId id="2147483687" r:id="rId4"/>
    <p:sldLayoutId id="2147483650" r:id="rId5"/>
    <p:sldLayoutId id="2147483684" r:id="rId6"/>
    <p:sldLayoutId id="2147483654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11.png"/><Relationship Id="rId17" Type="http://schemas.openxmlformats.org/officeDocument/2006/relationships/image" Target="../media/image59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8" y="2859982"/>
            <a:ext cx="1225885" cy="69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20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03" y="1562100"/>
            <a:ext cx="1042580" cy="2327918"/>
          </a:xfrm>
          <a:prstGeom prst="rect">
            <a:avLst/>
          </a:prstGeom>
        </p:spPr>
      </p:pic>
      <p:pic>
        <p:nvPicPr>
          <p:cNvPr id="2050" name="Picture 2" descr="C:\Users\CGRIMM\AppData\Local\Microsoft\Windows\Temporary Internet Files\Content.IE5\MOQR3H3F\Logo Email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6" y="1137365"/>
            <a:ext cx="6540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90788" y="3714473"/>
            <a:ext cx="860425" cy="860425"/>
            <a:chOff x="3352801" y="3271835"/>
            <a:chExt cx="1119044" cy="11128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420" y="3524249"/>
              <a:ext cx="860425" cy="8604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52801" y="3271835"/>
              <a:ext cx="688832" cy="682626"/>
            </a:xfrm>
            <a:prstGeom prst="rect">
              <a:avLst/>
            </a:prstGeom>
          </p:spPr>
        </p:pic>
      </p:grpSp>
      <p:cxnSp>
        <p:nvCxnSpPr>
          <p:cNvPr id="26" name="Straight Arrow Connector 25"/>
          <p:cNvCxnSpPr>
            <a:stCxn id="2050" idx="3"/>
          </p:cNvCxnSpPr>
          <p:nvPr/>
        </p:nvCxnSpPr>
        <p:spPr>
          <a:xfrm>
            <a:off x="1243206" y="1464390"/>
            <a:ext cx="2223894" cy="1060598"/>
          </a:xfrm>
          <a:prstGeom prst="straightConnector1">
            <a:avLst/>
          </a:prstGeom>
          <a:ln w="34925" cmpd="thinThick">
            <a:solidFill>
              <a:srgbClr val="A4CE4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253993" y="2974754"/>
            <a:ext cx="443187" cy="3039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>
            <a:stCxn id="6" idx="3"/>
          </p:cNvCxnSpPr>
          <p:nvPr/>
        </p:nvCxnSpPr>
        <p:spPr>
          <a:xfrm flipV="1">
            <a:off x="1251213" y="3089346"/>
            <a:ext cx="558946" cy="1152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>
            <a:off x="2806700" y="2816692"/>
            <a:ext cx="660400" cy="0"/>
          </a:xfrm>
          <a:prstGeom prst="straightConnector1">
            <a:avLst/>
          </a:prstGeom>
          <a:ln w="34925" cmpd="thinThick">
            <a:solidFill>
              <a:srgbClr val="A4CE4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2066"/>
          <p:cNvSpPr/>
          <p:nvPr/>
        </p:nvSpPr>
        <p:spPr>
          <a:xfrm>
            <a:off x="1784759" y="2120278"/>
            <a:ext cx="10903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Ingest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31482" y="2743922"/>
            <a:ext cx="9877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Index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2069" name="Straight Arrow Connector 2068"/>
          <p:cNvCxnSpPr/>
          <p:nvPr/>
        </p:nvCxnSpPr>
        <p:spPr>
          <a:xfrm flipH="1" flipV="1">
            <a:off x="4273550" y="2729614"/>
            <a:ext cx="1041400" cy="933378"/>
          </a:xfrm>
          <a:prstGeom prst="straightConnector1">
            <a:avLst/>
          </a:prstGeom>
          <a:ln w="34925" cmpd="thickThin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62" y="3164632"/>
            <a:ext cx="1321125" cy="139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061203" y="2452242"/>
            <a:ext cx="14863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Discover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2075" name="Straight Arrow Connector 2074"/>
          <p:cNvCxnSpPr/>
          <p:nvPr/>
        </p:nvCxnSpPr>
        <p:spPr>
          <a:xfrm flipH="1">
            <a:off x="5796755" y="2180330"/>
            <a:ext cx="385690" cy="1369320"/>
          </a:xfrm>
          <a:prstGeom prst="straightConnector1">
            <a:avLst/>
          </a:prstGeom>
          <a:ln w="34925" cmpd="thinThick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232401" y="1212850"/>
            <a:ext cx="1466850" cy="1157310"/>
            <a:chOff x="4819650" y="3429428"/>
            <a:chExt cx="1688896" cy="137379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650" y="3429428"/>
              <a:ext cx="1454150" cy="3215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8471" y="3613149"/>
              <a:ext cx="1190075" cy="1190075"/>
            </a:xfrm>
            <a:prstGeom prst="rect">
              <a:avLst/>
            </a:prstGeom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80" y="2447834"/>
            <a:ext cx="1258745" cy="6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>
            <a:off x="1251213" y="2428783"/>
            <a:ext cx="558946" cy="25429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2" y="1816816"/>
            <a:ext cx="1009041" cy="82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H="1" flipV="1">
            <a:off x="2118360" y="2974754"/>
            <a:ext cx="208192" cy="10431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19" y="3916034"/>
            <a:ext cx="1036637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Verint</a:t>
            </a:r>
            <a:r>
              <a:rPr lang="en-US" dirty="0" smtClean="0"/>
              <a:t> Transformed structure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69903" y="1503199"/>
            <a:ext cx="694413" cy="688974"/>
            <a:chOff x="1413786" y="1479550"/>
            <a:chExt cx="694413" cy="6889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13786" y="1769675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NL_data</a:t>
              </a:r>
              <a:endParaRPr lang="en-US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73437" y="2087400"/>
            <a:ext cx="704039" cy="688974"/>
            <a:chOff x="1404969" y="2063751"/>
            <a:chExt cx="704039" cy="6889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063751"/>
              <a:ext cx="688974" cy="6889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04969" y="2351514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UK_data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85980" y="1713948"/>
            <a:ext cx="994183" cy="688974"/>
            <a:chOff x="2257588" y="1690299"/>
            <a:chExt cx="994183" cy="6889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257588" y="1993214"/>
              <a:ext cx="9941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&lt;Job-Name&gt;</a:t>
              </a:r>
              <a:endParaRPr lang="en-US" sz="105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531267" y="2236353"/>
            <a:ext cx="16065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466007000249343.wav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307669" y="2129852"/>
            <a:ext cx="1369286" cy="688974"/>
            <a:chOff x="662195" y="1228726"/>
            <a:chExt cx="1369286" cy="68897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62195" y="1520437"/>
              <a:ext cx="1369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04-11T122330+0000</a:t>
              </a:r>
              <a:endParaRPr lang="en-US" b="1" dirty="0"/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V="1">
            <a:off x="5052797" y="1328840"/>
            <a:ext cx="1017868" cy="91119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10419" y="2752725"/>
            <a:ext cx="1098281" cy="173001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4093" y="3327284"/>
            <a:ext cx="3496173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3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Notes:</a:t>
            </a:r>
          </a:p>
          <a:p>
            <a:pPr marL="228600" indent="-228600">
              <a:buAutoNum type="arabicParenR"/>
            </a:pPr>
            <a:r>
              <a:rPr lang="en-US" sz="1100" dirty="0" smtClean="0"/>
              <a:t>XML Metadata is attached to call recording object as custom metadata.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23" y="3009144"/>
            <a:ext cx="569262" cy="5748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42" y="2115287"/>
            <a:ext cx="587820" cy="593618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273605" y="3433646"/>
            <a:ext cx="455793" cy="379096"/>
            <a:chOff x="5066035" y="3521843"/>
            <a:chExt cx="455793" cy="37909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035" y="3550716"/>
              <a:ext cx="350223" cy="35022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09256">
              <a:off x="5253449" y="3474808"/>
              <a:ext cx="221343" cy="31541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6559380" y="3111468"/>
            <a:ext cx="16065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466007000249313.wav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31" y="3915555"/>
            <a:ext cx="567181" cy="56718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536359" y="412727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CD_Mappings.xml</a:t>
            </a:r>
            <a:endParaRPr lang="en-US" sz="1000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6254733" y="2561274"/>
            <a:ext cx="455793" cy="379096"/>
            <a:chOff x="5066035" y="3521843"/>
            <a:chExt cx="455793" cy="37909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035" y="3550716"/>
              <a:ext cx="350223" cy="35022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09256">
              <a:off x="5253449" y="3474808"/>
              <a:ext cx="221343" cy="315414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223001" y="1225240"/>
            <a:ext cx="1095172" cy="688974"/>
            <a:chOff x="485513" y="1228726"/>
            <a:chExt cx="1095172" cy="68897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85513" y="1520437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TransformData</a:t>
              </a:r>
              <a:endParaRPr lang="en-US" b="1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51199" y="1350906"/>
            <a:ext cx="16065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466007000235009.wav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74" y="1229840"/>
            <a:ext cx="587820" cy="59361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6274665" y="1675827"/>
            <a:ext cx="455793" cy="379096"/>
            <a:chOff x="5066035" y="3521843"/>
            <a:chExt cx="455793" cy="37909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035" y="3550716"/>
              <a:ext cx="350223" cy="35022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09256">
              <a:off x="5253449" y="3474808"/>
              <a:ext cx="221343" cy="315414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660503" y="2038478"/>
            <a:ext cx="688974" cy="688974"/>
            <a:chOff x="730251" y="1228726"/>
            <a:chExt cx="688974" cy="688974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37455" y="1520437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2014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45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Bloomberg </a:t>
            </a:r>
            <a:r>
              <a:rPr lang="en-US" dirty="0" err="1" smtClean="0"/>
              <a:t>RawData</a:t>
            </a:r>
            <a:r>
              <a:rPr lang="en-US" dirty="0" smtClean="0"/>
              <a:t> Layout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08319" y="1276853"/>
            <a:ext cx="740279" cy="688974"/>
            <a:chOff x="730251" y="1228726"/>
            <a:chExt cx="740279" cy="6889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45652" y="1520437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RawData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58679" y="1479550"/>
            <a:ext cx="989373" cy="688974"/>
            <a:chOff x="1223286" y="1479550"/>
            <a:chExt cx="989373" cy="688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23286" y="1769675"/>
              <a:ext cx="9893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RBINTL_data</a:t>
              </a:r>
              <a:endParaRPr lang="en-US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94951" y="2172132"/>
            <a:ext cx="1444626" cy="688974"/>
            <a:chOff x="2052637" y="1690299"/>
            <a:chExt cx="1444626" cy="68897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052637" y="203926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03-26T193400+0000</a:t>
              </a:r>
              <a:endParaRPr lang="en-US" sz="105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7688" y="1713333"/>
            <a:ext cx="688974" cy="688974"/>
            <a:chOff x="1419225" y="1479550"/>
            <a:chExt cx="688974" cy="68897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535706" y="1769675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cs typeface="Courier New" panose="02070309020205020404" pitchFamily="49" charset="0"/>
                </a:rPr>
                <a:t>3616</a:t>
              </a:r>
              <a:endParaRPr lang="en-US" sz="1000" b="1" dirty="0">
                <a:cs typeface="Courier New" panose="02070309020205020404" pitchFamily="49" charset="0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69" y="2831583"/>
            <a:ext cx="288131" cy="28813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791200" y="1575749"/>
            <a:ext cx="2350323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daily_manifest_150225.txt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daily_manifest_wget_150225.html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f3616.att.150225.tar.gz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f3616.dscl.150225.xml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f3616.ib.150225.xml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f3616.msg.150225.xml 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81" y="2177244"/>
            <a:ext cx="332183" cy="332183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4812525" y="1568564"/>
            <a:ext cx="625232" cy="7438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12525" y="2822632"/>
            <a:ext cx="733256" cy="62693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57437" y="1892785"/>
            <a:ext cx="688974" cy="688974"/>
            <a:chOff x="1419225" y="1479550"/>
            <a:chExt cx="688974" cy="68897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528086" y="1769675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cs typeface="Courier New" panose="02070309020205020404" pitchFamily="49" charset="0"/>
                </a:rPr>
                <a:t>2013</a:t>
              </a:r>
              <a:endParaRPr lang="en-US" sz="1200" b="1" dirty="0">
                <a:cs typeface="Courier New" panose="02070309020205020404" pitchFamily="49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45" y="3161438"/>
            <a:ext cx="288131" cy="288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06" y="1500979"/>
            <a:ext cx="358358" cy="3583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96" y="1866826"/>
            <a:ext cx="298140" cy="2981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40" y="2527851"/>
            <a:ext cx="288131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60" y="1145441"/>
            <a:ext cx="326863" cy="326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Bloomberg Transformed Layout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7463" y="1503199"/>
            <a:ext cx="704039" cy="688974"/>
            <a:chOff x="1413786" y="1479550"/>
            <a:chExt cx="704039" cy="6889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13786" y="1769675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AU_data</a:t>
              </a:r>
              <a:endParaRPr lang="en-US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00997" y="2087400"/>
            <a:ext cx="704039" cy="688974"/>
            <a:chOff x="1404969" y="2063751"/>
            <a:chExt cx="704039" cy="6889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063751"/>
              <a:ext cx="688974" cy="6889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04969" y="2351514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BR_data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30207" y="2809235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/>
              <a:t>.</a:t>
            </a:r>
            <a:endParaRPr lang="en-US" sz="1400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800997" y="3551074"/>
            <a:ext cx="696880" cy="688974"/>
            <a:chOff x="1411319" y="3527425"/>
            <a:chExt cx="696880" cy="6889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3527425"/>
              <a:ext cx="688974" cy="68897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411319" y="382746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US_data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52580" y="1713948"/>
            <a:ext cx="1146468" cy="688974"/>
            <a:chOff x="2242348" y="1690299"/>
            <a:chExt cx="1146468" cy="6889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242348" y="1932254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&lt;Account-ID&gt;</a:t>
              </a:r>
              <a:endParaRPr lang="en-US" sz="105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3469" y="2252136"/>
            <a:ext cx="1412566" cy="688974"/>
            <a:chOff x="509795" y="1228726"/>
            <a:chExt cx="1412566" cy="68897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09795" y="1520437"/>
              <a:ext cx="1412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04-11T190000+0000</a:t>
              </a:r>
              <a:endParaRPr lang="en-US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4502899" y="1399175"/>
            <a:ext cx="810284" cy="89417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02899" y="2933900"/>
            <a:ext cx="803372" cy="101667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02291" y="1195393"/>
            <a:ext cx="1095172" cy="688974"/>
            <a:chOff x="485513" y="1228726"/>
            <a:chExt cx="1095172" cy="68897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85513" y="1520437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TransformData</a:t>
              </a:r>
              <a:endParaRPr lang="en-US" b="1" dirty="0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68" y="1353763"/>
            <a:ext cx="310372" cy="313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63" y="1534010"/>
            <a:ext cx="312560" cy="3004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39" y="1145441"/>
            <a:ext cx="286929" cy="2869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98" y="1275484"/>
            <a:ext cx="343413" cy="34341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112715" y="1248169"/>
            <a:ext cx="938077" cy="688974"/>
            <a:chOff x="593679" y="1228726"/>
            <a:chExt cx="938077" cy="68897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93679" y="1520437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attachments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747301" y="3911857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D</a:t>
            </a:r>
            <a:r>
              <a:rPr lang="en-US" sz="1050" b="1" dirty="0" smtClean="0"/>
              <a:t>isclaimers.xml</a:t>
            </a:r>
            <a:endParaRPr lang="en-US" sz="105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13014" y="1984470"/>
            <a:ext cx="1050288" cy="688974"/>
            <a:chOff x="530545" y="1228726"/>
            <a:chExt cx="1050288" cy="68897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530545" y="1527037"/>
              <a:ext cx="1050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conversations</a:t>
              </a:r>
              <a:endParaRPr lang="en-US" b="1" dirty="0"/>
            </a:p>
          </p:txBody>
        </p:sp>
      </p:grpSp>
      <p:cxnSp>
        <p:nvCxnSpPr>
          <p:cNvPr id="55" name="Straight Connector 54"/>
          <p:cNvCxnSpPr/>
          <p:nvPr/>
        </p:nvCxnSpPr>
        <p:spPr>
          <a:xfrm flipV="1">
            <a:off x="5871383" y="1511720"/>
            <a:ext cx="977136" cy="60830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938261" y="2529002"/>
            <a:ext cx="910260" cy="5680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65056" y="2001635"/>
            <a:ext cx="688974" cy="688974"/>
            <a:chOff x="730251" y="1228726"/>
            <a:chExt cx="688974" cy="6889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867935" y="1520437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2014</a:t>
              </a:r>
              <a:endParaRPr lang="en-US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72958" y="2753880"/>
            <a:ext cx="800219" cy="688974"/>
            <a:chOff x="682945" y="1228726"/>
            <a:chExt cx="800219" cy="68897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82945" y="1527037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messages</a:t>
              </a:r>
              <a:endParaRPr lang="en-US" b="1" dirty="0"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21" y="1525823"/>
            <a:ext cx="288131" cy="28813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20" y="1823999"/>
            <a:ext cx="288131" cy="2881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19" y="2127534"/>
            <a:ext cx="288131" cy="28813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185070" y="1542041"/>
            <a:ext cx="1191352" cy="884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Version.xml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IB_1303261.xml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IB_1303262.xml</a:t>
            </a:r>
            <a:endParaRPr lang="en-US" sz="1050" b="1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938261" y="2825844"/>
            <a:ext cx="910258" cy="8805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21" y="2897682"/>
            <a:ext cx="288131" cy="28813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20" y="3195858"/>
            <a:ext cx="288131" cy="28813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19" y="3499393"/>
            <a:ext cx="288131" cy="28813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185070" y="2913900"/>
            <a:ext cx="1266693" cy="884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Version.xml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BM_1303261.xml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BM_1303262.xml</a:t>
            </a:r>
            <a:endParaRPr lang="en-US" sz="105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871383" y="3442854"/>
            <a:ext cx="918037" cy="33466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34" y="3871732"/>
            <a:ext cx="288131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Algomi</a:t>
            </a:r>
            <a:r>
              <a:rPr lang="en-US" dirty="0" smtClean="0"/>
              <a:t> Input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32" y="1720653"/>
            <a:ext cx="288131" cy="28813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042247" y="1344983"/>
            <a:ext cx="688974" cy="688974"/>
            <a:chOff x="730251" y="1228726"/>
            <a:chExt cx="688974" cy="6889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5652" y="1520437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Algomi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30563" y="1409699"/>
            <a:ext cx="3054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algomi.manifest.2015-06-25T203244+0000.txt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algomi.GB.2015-06-25T203244+0000.xml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algomi.NL.2015-06-25T203244+0000.xml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algomi.US.2015-06-25T203244+0000.xml</a:t>
            </a:r>
            <a:endParaRPr lang="en-US" sz="105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67" y="2033957"/>
            <a:ext cx="288131" cy="28813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2697480" y="1409699"/>
            <a:ext cx="142669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1221" y="2028050"/>
            <a:ext cx="1437206" cy="61708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72" y="2357008"/>
            <a:ext cx="288131" cy="28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27" y="1364184"/>
            <a:ext cx="38862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Algomi</a:t>
            </a:r>
            <a:r>
              <a:rPr lang="en-US" dirty="0" smtClean="0"/>
              <a:t> </a:t>
            </a:r>
            <a:r>
              <a:rPr lang="en-US" dirty="0" err="1" smtClean="0"/>
              <a:t>RawData</a:t>
            </a:r>
            <a:r>
              <a:rPr lang="en-US" dirty="0" smtClean="0"/>
              <a:t> Layout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77839" y="1002533"/>
            <a:ext cx="740279" cy="688974"/>
            <a:chOff x="730251" y="1228726"/>
            <a:chExt cx="740279" cy="6889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45652" y="1520437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RawData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96779" y="1205230"/>
            <a:ext cx="989373" cy="688974"/>
            <a:chOff x="1291866" y="1479550"/>
            <a:chExt cx="989373" cy="688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91866" y="1769675"/>
              <a:ext cx="9893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RBINTL_data</a:t>
              </a:r>
              <a:endParaRPr lang="en-US" sz="1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08211" y="1730172"/>
            <a:ext cx="1444626" cy="688974"/>
            <a:chOff x="2052637" y="1690299"/>
            <a:chExt cx="1444626" cy="68897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052637" y="203926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06-25T203244+0000</a:t>
              </a:r>
              <a:endParaRPr lang="en-US" sz="1050" b="1" dirty="0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4225785" y="1516379"/>
            <a:ext cx="651302" cy="35406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225785" y="2380672"/>
            <a:ext cx="651302" cy="3360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70697" y="1450825"/>
            <a:ext cx="688974" cy="688974"/>
            <a:chOff x="1419225" y="1479550"/>
            <a:chExt cx="688974" cy="68897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528086" y="1769675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cs typeface="Courier New" panose="02070309020205020404" pitchFamily="49" charset="0"/>
                </a:rPr>
                <a:t>2015</a:t>
              </a:r>
              <a:endParaRPr lang="en-US" sz="1050" b="1" dirty="0">
                <a:cs typeface="Courier New" panose="02070309020205020404" pitchFamily="49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92" y="1827333"/>
            <a:ext cx="288131" cy="2881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39223" y="1516379"/>
            <a:ext cx="3054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algomi.manifest.2015-06-25T203244+0000.txt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algomi.GB.2015-06-25T203244+0000.xml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algomi.NL.2015-06-25T203244+0000.xml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algomi.US.2015-06-25T203244+0000.xml</a:t>
            </a:r>
            <a:endParaRPr lang="en-US" sz="105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27" y="2140637"/>
            <a:ext cx="288131" cy="2881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332" y="2463688"/>
            <a:ext cx="288131" cy="2881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87" y="1470864"/>
            <a:ext cx="38862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Algomi</a:t>
            </a:r>
            <a:r>
              <a:rPr lang="en-US" dirty="0" smtClean="0"/>
              <a:t> Transformed Layout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19930" y="1197630"/>
            <a:ext cx="1095172" cy="688974"/>
            <a:chOff x="485513" y="1228726"/>
            <a:chExt cx="1095172" cy="6889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5513" y="1520437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TransformData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84622" y="1487170"/>
            <a:ext cx="694413" cy="688974"/>
            <a:chOff x="1413786" y="1479550"/>
            <a:chExt cx="694413" cy="688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13786" y="1769675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NL_data</a:t>
              </a:r>
              <a:endParaRPr lang="en-US" sz="12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88156" y="2071371"/>
            <a:ext cx="704039" cy="688974"/>
            <a:chOff x="1404969" y="2063751"/>
            <a:chExt cx="704039" cy="6889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063751"/>
              <a:ext cx="688974" cy="68897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404969" y="2351514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UK_data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17366" y="2564606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/>
              <a:t>.</a:t>
            </a:r>
            <a:endParaRPr lang="en-US" sz="1400" b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588156" y="3154045"/>
            <a:ext cx="696880" cy="688974"/>
            <a:chOff x="1411319" y="3527425"/>
            <a:chExt cx="696880" cy="6889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3527425"/>
              <a:ext cx="688974" cy="6889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11319" y="382746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US_data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01264" y="1960843"/>
            <a:ext cx="1444626" cy="688974"/>
            <a:chOff x="2258377" y="1690299"/>
            <a:chExt cx="1444626" cy="68897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58377" y="20316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06-25T203244+0000</a:t>
              </a:r>
              <a:endParaRPr lang="en-US" sz="1050" b="1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3713098" y="1633913"/>
            <a:ext cx="723474" cy="44050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13098" y="2577465"/>
            <a:ext cx="732792" cy="2565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29" y="1600360"/>
            <a:ext cx="288131" cy="2881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28" y="1898201"/>
            <a:ext cx="288131" cy="28813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851560" y="1633662"/>
            <a:ext cx="1334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ALH_1506251.xml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ALH_1506252.xml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ALS_1506251.xml</a:t>
            </a:r>
            <a:endParaRPr lang="en-US" sz="1050" b="1" dirty="0"/>
          </a:p>
          <a:p>
            <a:pPr>
              <a:spcAft>
                <a:spcPts val="1200"/>
              </a:spcAft>
            </a:pPr>
            <a:r>
              <a:rPr lang="en-US" sz="1050" b="1" dirty="0" smtClean="0"/>
              <a:t>ALS_1506252.xml</a:t>
            </a:r>
            <a:endParaRPr lang="en-US" sz="105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2332338" y="1774433"/>
            <a:ext cx="688974" cy="688974"/>
            <a:chOff x="2281237" y="1690299"/>
            <a:chExt cx="688974" cy="688974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2387917" y="2001160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2015</a:t>
              </a:r>
              <a:endParaRPr lang="en-US" sz="1050" b="1" dirty="0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49" y="2225200"/>
            <a:ext cx="288131" cy="2881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48" y="2523041"/>
            <a:ext cx="288131" cy="28813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682033" y="3198450"/>
            <a:ext cx="3496173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3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Notes:</a:t>
            </a:r>
          </a:p>
          <a:p>
            <a:pPr marL="228600" indent="-228600">
              <a:buAutoNum type="arabicParenR"/>
            </a:pPr>
            <a:r>
              <a:rPr lang="en-US" sz="1100" dirty="0" smtClean="0"/>
              <a:t>The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&lt;Account&gt; </a:t>
            </a:r>
            <a:r>
              <a:rPr lang="en-US" sz="1100" dirty="0" smtClean="0"/>
              <a:t>folder derives from the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ChatRecord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/client/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sz="1100" dirty="0" smtClean="0"/>
              <a:t> XML field.</a:t>
            </a:r>
          </a:p>
        </p:txBody>
      </p:sp>
    </p:spTree>
    <p:extLst>
      <p:ext uri="{BB962C8B-B14F-4D97-AF65-F5344CB8AC3E}">
        <p14:creationId xmlns:p14="http://schemas.microsoft.com/office/powerpoint/2010/main" val="15834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COMET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8718" y="1529422"/>
            <a:ext cx="2548025" cy="1601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47" y="2314575"/>
            <a:ext cx="703117" cy="703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2768" y="1529422"/>
            <a:ext cx="615950" cy="1601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974" y="194524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COMET Core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39910" y="1861401"/>
            <a:ext cx="461665" cy="9515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26743" y="3130550"/>
            <a:ext cx="1345823" cy="5778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5499" y="323293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26743" y="1531262"/>
            <a:ext cx="1342571" cy="159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40437" y="1468259"/>
            <a:ext cx="461665" cy="11310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1637393" y="1884780"/>
            <a:ext cx="704850" cy="65809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896" y="1763089"/>
            <a:ext cx="1137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File System Items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57" y="3534381"/>
            <a:ext cx="627952" cy="6279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95" y="2715450"/>
            <a:ext cx="627952" cy="62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74" y="2931713"/>
            <a:ext cx="627952" cy="62795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 rot="16200000">
            <a:off x="6506029" y="2033979"/>
            <a:ext cx="704850" cy="65809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8524" y="3286355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Object Selection</a:t>
            </a:r>
          </a:p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onfig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6695" y="4084634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Metadata</a:t>
            </a:r>
          </a:p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onfig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86996" y="3559665"/>
            <a:ext cx="1286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Module Definition and Throughput Management</a:t>
            </a:r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62711">
            <a:off x="2782593" y="1612672"/>
            <a:ext cx="622333" cy="5358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44030" y="1946469"/>
            <a:ext cx="1137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HCP REST Calls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 rot="690179">
            <a:off x="2756947" y="2342356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/>
              <a:t>Item Handle</a:t>
            </a:r>
            <a:endParaRPr 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38727" y="2372631"/>
            <a:ext cx="13556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Throughput Management</a:t>
            </a:r>
            <a:endParaRPr lang="en-US" sz="1050" b="1" dirty="0"/>
          </a:p>
        </p:txBody>
      </p:sp>
      <p:sp>
        <p:nvSpPr>
          <p:cNvPr id="29" name="Freeform 28"/>
          <p:cNvSpPr/>
          <p:nvPr/>
        </p:nvSpPr>
        <p:spPr>
          <a:xfrm>
            <a:off x="2648857" y="2387600"/>
            <a:ext cx="965200" cy="268514"/>
          </a:xfrm>
          <a:custGeom>
            <a:avLst/>
            <a:gdLst>
              <a:gd name="connsiteX0" fmla="*/ 0 w 965200"/>
              <a:gd name="connsiteY0" fmla="*/ 0 h 268514"/>
              <a:gd name="connsiteX1" fmla="*/ 217714 w 965200"/>
              <a:gd name="connsiteY1" fmla="*/ 130629 h 268514"/>
              <a:gd name="connsiteX2" fmla="*/ 544286 w 965200"/>
              <a:gd name="connsiteY2" fmla="*/ 239486 h 268514"/>
              <a:gd name="connsiteX3" fmla="*/ 965200 w 965200"/>
              <a:gd name="connsiteY3" fmla="*/ 268514 h 26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200" h="268514">
                <a:moveTo>
                  <a:pt x="0" y="0"/>
                </a:moveTo>
                <a:cubicBezTo>
                  <a:pt x="63500" y="45357"/>
                  <a:pt x="127000" y="90715"/>
                  <a:pt x="217714" y="130629"/>
                </a:cubicBezTo>
                <a:cubicBezTo>
                  <a:pt x="308428" y="170543"/>
                  <a:pt x="419705" y="216505"/>
                  <a:pt x="544286" y="239486"/>
                </a:cubicBezTo>
                <a:cubicBezTo>
                  <a:pt x="668867" y="262467"/>
                  <a:pt x="817033" y="265490"/>
                  <a:pt x="965200" y="268514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368800" y="2714026"/>
            <a:ext cx="1262743" cy="544431"/>
          </a:xfrm>
          <a:custGeom>
            <a:avLst/>
            <a:gdLst>
              <a:gd name="connsiteX0" fmla="*/ 0 w 1262743"/>
              <a:gd name="connsiteY0" fmla="*/ 109003 h 544431"/>
              <a:gd name="connsiteX1" fmla="*/ 435429 w 1262743"/>
              <a:gd name="connsiteY1" fmla="*/ 79974 h 544431"/>
              <a:gd name="connsiteX2" fmla="*/ 827314 w 1262743"/>
              <a:gd name="connsiteY2" fmla="*/ 145 h 544431"/>
              <a:gd name="connsiteX3" fmla="*/ 1175657 w 1262743"/>
              <a:gd name="connsiteY3" fmla="*/ 101745 h 544431"/>
              <a:gd name="connsiteX4" fmla="*/ 1262743 w 1262743"/>
              <a:gd name="connsiteY4" fmla="*/ 544431 h 54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743" h="544431">
                <a:moveTo>
                  <a:pt x="0" y="109003"/>
                </a:moveTo>
                <a:cubicBezTo>
                  <a:pt x="148771" y="103560"/>
                  <a:pt x="297543" y="98117"/>
                  <a:pt x="435429" y="79974"/>
                </a:cubicBezTo>
                <a:cubicBezTo>
                  <a:pt x="573315" y="61831"/>
                  <a:pt x="703943" y="-3484"/>
                  <a:pt x="827314" y="145"/>
                </a:cubicBezTo>
                <a:cubicBezTo>
                  <a:pt x="950685" y="3773"/>
                  <a:pt x="1103086" y="11031"/>
                  <a:pt x="1175657" y="101745"/>
                </a:cubicBezTo>
                <a:cubicBezTo>
                  <a:pt x="1248228" y="192459"/>
                  <a:pt x="1255485" y="368445"/>
                  <a:pt x="1262743" y="54443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088743" y="2373086"/>
            <a:ext cx="696686" cy="863600"/>
          </a:xfrm>
          <a:custGeom>
            <a:avLst/>
            <a:gdLst>
              <a:gd name="connsiteX0" fmla="*/ 0 w 696686"/>
              <a:gd name="connsiteY0" fmla="*/ 863600 h 863600"/>
              <a:gd name="connsiteX1" fmla="*/ 50800 w 696686"/>
              <a:gd name="connsiteY1" fmla="*/ 580571 h 863600"/>
              <a:gd name="connsiteX2" fmla="*/ 224971 w 696686"/>
              <a:gd name="connsiteY2" fmla="*/ 239485 h 863600"/>
              <a:gd name="connsiteX3" fmla="*/ 399143 w 696686"/>
              <a:gd name="connsiteY3" fmla="*/ 72571 h 863600"/>
              <a:gd name="connsiteX4" fmla="*/ 696686 w 696686"/>
              <a:gd name="connsiteY4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86" h="863600">
                <a:moveTo>
                  <a:pt x="0" y="863600"/>
                </a:moveTo>
                <a:cubicBezTo>
                  <a:pt x="6652" y="774095"/>
                  <a:pt x="13305" y="684590"/>
                  <a:pt x="50800" y="580571"/>
                </a:cubicBezTo>
                <a:cubicBezTo>
                  <a:pt x="88295" y="476552"/>
                  <a:pt x="166914" y="324152"/>
                  <a:pt x="224971" y="239485"/>
                </a:cubicBezTo>
                <a:cubicBezTo>
                  <a:pt x="283028" y="154818"/>
                  <a:pt x="320524" y="112485"/>
                  <a:pt x="399143" y="72571"/>
                </a:cubicBezTo>
                <a:cubicBezTo>
                  <a:pt x="477762" y="32657"/>
                  <a:pt x="587224" y="16328"/>
                  <a:pt x="696686" y="0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95824" y="2605195"/>
            <a:ext cx="8734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Generated Metadata</a:t>
            </a:r>
            <a:endParaRPr lang="en-US" sz="1050" b="1" dirty="0"/>
          </a:p>
        </p:txBody>
      </p:sp>
      <p:sp>
        <p:nvSpPr>
          <p:cNvPr id="36" name="TextBox 35"/>
          <p:cNvSpPr txBox="1"/>
          <p:nvPr/>
        </p:nvSpPr>
        <p:spPr>
          <a:xfrm rot="690179">
            <a:off x="4963421" y="2531425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/>
              <a:t>Item Handle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9219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65288" y="1917700"/>
            <a:ext cx="688974" cy="688974"/>
            <a:chOff x="730251" y="1228726"/>
            <a:chExt cx="688974" cy="6889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3708" y="1520437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libs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69508" y="1275508"/>
            <a:ext cx="688974" cy="688974"/>
            <a:chOff x="730251" y="1228726"/>
            <a:chExt cx="688974" cy="6889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3708" y="152043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config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65288" y="3199099"/>
            <a:ext cx="688974" cy="688974"/>
            <a:chOff x="730251" y="1228726"/>
            <a:chExt cx="688974" cy="6889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03708" y="15204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logs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68967" y="2536917"/>
            <a:ext cx="688974" cy="688974"/>
            <a:chOff x="730251" y="1228726"/>
            <a:chExt cx="688974" cy="68897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03708" y="1520437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locks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86137" y="2323651"/>
            <a:ext cx="688974" cy="688974"/>
            <a:chOff x="730251" y="1228726"/>
            <a:chExt cx="688974" cy="6889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03708" y="1520437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Verint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7697" y="1764526"/>
            <a:ext cx="734215" cy="688974"/>
            <a:chOff x="730251" y="1228726"/>
            <a:chExt cx="734215" cy="68897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03708" y="1520437"/>
              <a:ext cx="6607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Reuters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93667" y="1215643"/>
            <a:ext cx="934590" cy="688974"/>
            <a:chOff x="730251" y="1228726"/>
            <a:chExt cx="934590" cy="68897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03708" y="1520437"/>
              <a:ext cx="861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Bloomberg</a:t>
              </a:r>
              <a:endParaRPr lang="en-US" b="1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485231" y="1389986"/>
            <a:ext cx="80090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1" idx="1"/>
          </p:cNvCxnSpPr>
          <p:nvPr/>
        </p:nvCxnSpPr>
        <p:spPr>
          <a:xfrm>
            <a:off x="3412352" y="1917700"/>
            <a:ext cx="860529" cy="1706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34998" y="1271044"/>
            <a:ext cx="700005" cy="688974"/>
            <a:chOff x="730251" y="1228726"/>
            <a:chExt cx="700005" cy="6889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40644" y="1520437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Ingestor</a:t>
              </a:r>
              <a:endParaRPr lang="en-US" b="1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49523" y="3897888"/>
            <a:ext cx="1349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&lt;Script-Files&gt;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72881" y="3497336"/>
            <a:ext cx="969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envsetup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19920" y="2324012"/>
            <a:ext cx="18504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&lt;Configuration-Files&gt;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5021912" y="1389986"/>
            <a:ext cx="498008" cy="2100824"/>
          </a:xfrm>
          <a:prstGeom prst="rightBrac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923972" y="1389986"/>
            <a:ext cx="845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5" idx="1"/>
          </p:cNvCxnSpPr>
          <p:nvPr/>
        </p:nvCxnSpPr>
        <p:spPr>
          <a:xfrm>
            <a:off x="1935003" y="1904617"/>
            <a:ext cx="814520" cy="212022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286137" y="2864475"/>
            <a:ext cx="692537" cy="688974"/>
            <a:chOff x="730251" y="1228726"/>
            <a:chExt cx="692537" cy="68897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803708" y="1520437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Algomi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6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01" y="2311283"/>
            <a:ext cx="2139159" cy="624923"/>
          </a:xfrm>
          <a:prstGeom prst="rect">
            <a:avLst/>
          </a:prstGeom>
        </p:spPr>
      </p:pic>
      <p:pic>
        <p:nvPicPr>
          <p:cNvPr id="4" name="Picture 26" descr="http://files.softicons.com/download/application-icons/toolbar-icons-by-gentleface/png/256/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13" y="2414272"/>
            <a:ext cx="341063" cy="34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830789" y="2146899"/>
            <a:ext cx="1312943" cy="721818"/>
            <a:chOff x="3030799" y="1091307"/>
            <a:chExt cx="1312943" cy="721818"/>
          </a:xfrm>
        </p:grpSpPr>
        <p:sp>
          <p:nvSpPr>
            <p:cNvPr id="6" name="Rectangle 5"/>
            <p:cNvSpPr/>
            <p:nvPr/>
          </p:nvSpPr>
          <p:spPr>
            <a:xfrm>
              <a:off x="3048195" y="1351460"/>
              <a:ext cx="129554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COMET</a:t>
              </a:r>
              <a:endParaRPr lang="en-US" sz="2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62711">
              <a:off x="3030799" y="1091307"/>
              <a:ext cx="622333" cy="535898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01" y="2545373"/>
            <a:ext cx="547026" cy="6042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56" y="2127952"/>
            <a:ext cx="809170" cy="13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74" y="2411629"/>
            <a:ext cx="1219134" cy="851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90324" y="2632306"/>
            <a:ext cx="83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HDDS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87269" y="3324551"/>
            <a:ext cx="1156665" cy="718018"/>
            <a:chOff x="1487269" y="3324551"/>
            <a:chExt cx="1156665" cy="7180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20" y="3386275"/>
              <a:ext cx="651046" cy="65629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487269" y="3324551"/>
              <a:ext cx="1156665" cy="288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 Black" panose="020B0A04020102020204" pitchFamily="34" charset="0"/>
                </a:rPr>
                <a:t>Bloomberg</a:t>
              </a:r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708" y="3469740"/>
            <a:ext cx="1134727" cy="714134"/>
            <a:chOff x="1115121" y="2281478"/>
            <a:chExt cx="1134727" cy="7141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164" y="2393950"/>
              <a:ext cx="601662" cy="60166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9951813">
              <a:off x="1115121" y="2281478"/>
              <a:ext cx="1134727" cy="32970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90788" y="3714473"/>
            <a:ext cx="860425" cy="860425"/>
            <a:chOff x="3352801" y="3271835"/>
            <a:chExt cx="1119044" cy="111283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420" y="3524249"/>
              <a:ext cx="860425" cy="8604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52801" y="3271835"/>
              <a:ext cx="688832" cy="682626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6" y="1045070"/>
            <a:ext cx="862043" cy="8620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76" y="1476091"/>
            <a:ext cx="349250" cy="3492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17" y="1045070"/>
            <a:ext cx="862043" cy="8620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20" y="1047393"/>
            <a:ext cx="862043" cy="8620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59" y="1530549"/>
            <a:ext cx="349250" cy="349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74" y="1543249"/>
            <a:ext cx="349250" cy="34925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232303" y="4246751"/>
            <a:ext cx="1036809" cy="656294"/>
            <a:chOff x="2232303" y="4246751"/>
            <a:chExt cx="1036809" cy="65629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066" y="4246751"/>
              <a:ext cx="651046" cy="656294"/>
            </a:xfrm>
            <a:prstGeom prst="rect">
              <a:avLst/>
            </a:prstGeom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303" y="4246751"/>
              <a:ext cx="771525" cy="21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994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Ingestion/Transform Overview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20" y="1248400"/>
            <a:ext cx="1042580" cy="2327918"/>
          </a:xfrm>
          <a:prstGeom prst="rect">
            <a:avLst/>
          </a:prstGeom>
        </p:spPr>
      </p:pic>
      <p:sp>
        <p:nvSpPr>
          <p:cNvPr id="3081" name="Rounded Rectangle 3080"/>
          <p:cNvSpPr/>
          <p:nvPr/>
        </p:nvSpPr>
        <p:spPr>
          <a:xfrm>
            <a:off x="2766167" y="1404878"/>
            <a:ext cx="2743200" cy="2992420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11" y="2006120"/>
            <a:ext cx="1294517" cy="12945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06" y="1487653"/>
            <a:ext cx="639428" cy="639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06" y="2092645"/>
            <a:ext cx="639428" cy="6394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06" y="2653379"/>
            <a:ext cx="639428" cy="63942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27" y="1431627"/>
            <a:ext cx="914735" cy="75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64" y="2305745"/>
            <a:ext cx="954460" cy="5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05" y="2947693"/>
            <a:ext cx="668312" cy="6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 rot="20448015">
            <a:off x="3192155" y="1670015"/>
            <a:ext cx="16905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Transform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499467" y="2060894"/>
            <a:ext cx="971550" cy="431403"/>
          </a:xfrm>
          <a:custGeom>
            <a:avLst/>
            <a:gdLst>
              <a:gd name="connsiteX0" fmla="*/ 0 w 958850"/>
              <a:gd name="connsiteY0" fmla="*/ 0 h 584200"/>
              <a:gd name="connsiteX1" fmla="*/ 304800 w 958850"/>
              <a:gd name="connsiteY1" fmla="*/ 431800 h 584200"/>
              <a:gd name="connsiteX2" fmla="*/ 958850 w 958850"/>
              <a:gd name="connsiteY2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8850" h="584200">
                <a:moveTo>
                  <a:pt x="0" y="0"/>
                </a:moveTo>
                <a:cubicBezTo>
                  <a:pt x="72496" y="167216"/>
                  <a:pt x="144992" y="334433"/>
                  <a:pt x="304800" y="431800"/>
                </a:cubicBezTo>
                <a:cubicBezTo>
                  <a:pt x="464608" y="529167"/>
                  <a:pt x="711729" y="556683"/>
                  <a:pt x="958850" y="584200"/>
                </a:cubicBezTo>
              </a:path>
            </a:pathLst>
          </a:custGeom>
          <a:noFill/>
          <a:ln cmpd="thinThick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12167" y="2617085"/>
            <a:ext cx="958850" cy="36294"/>
          </a:xfrm>
          <a:prstGeom prst="straightConnector1">
            <a:avLst/>
          </a:prstGeom>
          <a:ln w="25400" cmpd="thinThick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2524867" y="2809798"/>
            <a:ext cx="971550" cy="495300"/>
          </a:xfrm>
          <a:custGeom>
            <a:avLst/>
            <a:gdLst>
              <a:gd name="connsiteX0" fmla="*/ 0 w 971550"/>
              <a:gd name="connsiteY0" fmla="*/ 495300 h 495300"/>
              <a:gd name="connsiteX1" fmla="*/ 292100 w 971550"/>
              <a:gd name="connsiteY1" fmla="*/ 215900 h 495300"/>
              <a:gd name="connsiteX2" fmla="*/ 971550 w 97155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50" h="495300">
                <a:moveTo>
                  <a:pt x="0" y="495300"/>
                </a:moveTo>
                <a:cubicBezTo>
                  <a:pt x="65087" y="396875"/>
                  <a:pt x="130175" y="298450"/>
                  <a:pt x="292100" y="215900"/>
                </a:cubicBezTo>
                <a:cubicBezTo>
                  <a:pt x="454025" y="133350"/>
                  <a:pt x="712787" y="66675"/>
                  <a:pt x="971550" y="0"/>
                </a:cubicBezTo>
              </a:path>
            </a:pathLst>
          </a:custGeom>
          <a:noFill/>
          <a:ln cmpd="thinThick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772767" y="1852865"/>
            <a:ext cx="1231900" cy="715634"/>
          </a:xfrm>
          <a:custGeom>
            <a:avLst/>
            <a:gdLst>
              <a:gd name="connsiteX0" fmla="*/ 0 w 1219200"/>
              <a:gd name="connsiteY0" fmla="*/ 833261 h 833261"/>
              <a:gd name="connsiteX1" fmla="*/ 457200 w 1219200"/>
              <a:gd name="connsiteY1" fmla="*/ 566561 h 833261"/>
              <a:gd name="connsiteX2" fmla="*/ 908050 w 1219200"/>
              <a:gd name="connsiteY2" fmla="*/ 77611 h 833261"/>
              <a:gd name="connsiteX3" fmla="*/ 1219200 w 1219200"/>
              <a:gd name="connsiteY3" fmla="*/ 7761 h 833261"/>
              <a:gd name="connsiteX0" fmla="*/ 0 w 1231900"/>
              <a:gd name="connsiteY0" fmla="*/ 718961 h 718961"/>
              <a:gd name="connsiteX1" fmla="*/ 469900 w 1231900"/>
              <a:gd name="connsiteY1" fmla="*/ 566561 h 718961"/>
              <a:gd name="connsiteX2" fmla="*/ 920750 w 1231900"/>
              <a:gd name="connsiteY2" fmla="*/ 77611 h 718961"/>
              <a:gd name="connsiteX3" fmla="*/ 1231900 w 1231900"/>
              <a:gd name="connsiteY3" fmla="*/ 7761 h 718961"/>
              <a:gd name="connsiteX0" fmla="*/ 0 w 1231900"/>
              <a:gd name="connsiteY0" fmla="*/ 718961 h 718961"/>
              <a:gd name="connsiteX1" fmla="*/ 469900 w 1231900"/>
              <a:gd name="connsiteY1" fmla="*/ 566561 h 718961"/>
              <a:gd name="connsiteX2" fmla="*/ 920750 w 1231900"/>
              <a:gd name="connsiteY2" fmla="*/ 77611 h 718961"/>
              <a:gd name="connsiteX3" fmla="*/ 1231900 w 1231900"/>
              <a:gd name="connsiteY3" fmla="*/ 7761 h 718961"/>
              <a:gd name="connsiteX0" fmla="*/ 0 w 1231900"/>
              <a:gd name="connsiteY0" fmla="*/ 715634 h 715634"/>
              <a:gd name="connsiteX1" fmla="*/ 584200 w 1231900"/>
              <a:gd name="connsiteY1" fmla="*/ 448934 h 715634"/>
              <a:gd name="connsiteX2" fmla="*/ 920750 w 1231900"/>
              <a:gd name="connsiteY2" fmla="*/ 74284 h 715634"/>
              <a:gd name="connsiteX3" fmla="*/ 1231900 w 1231900"/>
              <a:gd name="connsiteY3" fmla="*/ 4434 h 71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715634">
                <a:moveTo>
                  <a:pt x="0" y="715634"/>
                </a:moveTo>
                <a:cubicBezTo>
                  <a:pt x="184679" y="683355"/>
                  <a:pt x="430742" y="555826"/>
                  <a:pt x="584200" y="448934"/>
                </a:cubicBezTo>
                <a:cubicBezTo>
                  <a:pt x="737658" y="342042"/>
                  <a:pt x="812800" y="148367"/>
                  <a:pt x="920750" y="74284"/>
                </a:cubicBezTo>
                <a:cubicBezTo>
                  <a:pt x="1028700" y="201"/>
                  <a:pt x="1139825" y="-7208"/>
                  <a:pt x="1231900" y="4434"/>
                </a:cubicBezTo>
              </a:path>
            </a:pathLst>
          </a:custGeom>
          <a:noFill/>
          <a:ln cmpd="thinThick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3" name="Straight Arrow Connector 3072"/>
          <p:cNvCxnSpPr>
            <a:stCxn id="15" idx="3"/>
          </p:cNvCxnSpPr>
          <p:nvPr/>
        </p:nvCxnSpPr>
        <p:spPr>
          <a:xfrm flipV="1">
            <a:off x="4779928" y="2492297"/>
            <a:ext cx="1224739" cy="161082"/>
          </a:xfrm>
          <a:prstGeom prst="straightConnector1">
            <a:avLst/>
          </a:prstGeom>
          <a:ln w="25400" cmpd="thinThick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Freeform 3079"/>
          <p:cNvSpPr/>
          <p:nvPr/>
        </p:nvSpPr>
        <p:spPr>
          <a:xfrm>
            <a:off x="4785467" y="2739948"/>
            <a:ext cx="1206500" cy="312418"/>
          </a:xfrm>
          <a:custGeom>
            <a:avLst/>
            <a:gdLst>
              <a:gd name="connsiteX0" fmla="*/ 0 w 1206500"/>
              <a:gd name="connsiteY0" fmla="*/ 0 h 312418"/>
              <a:gd name="connsiteX1" fmla="*/ 514350 w 1206500"/>
              <a:gd name="connsiteY1" fmla="*/ 50800 h 312418"/>
              <a:gd name="connsiteX2" fmla="*/ 831850 w 1206500"/>
              <a:gd name="connsiteY2" fmla="*/ 273050 h 312418"/>
              <a:gd name="connsiteX3" fmla="*/ 1206500 w 1206500"/>
              <a:gd name="connsiteY3" fmla="*/ 311150 h 31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312418">
                <a:moveTo>
                  <a:pt x="0" y="0"/>
                </a:moveTo>
                <a:cubicBezTo>
                  <a:pt x="187854" y="2646"/>
                  <a:pt x="375708" y="5292"/>
                  <a:pt x="514350" y="50800"/>
                </a:cubicBezTo>
                <a:cubicBezTo>
                  <a:pt x="652992" y="96308"/>
                  <a:pt x="716492" y="229658"/>
                  <a:pt x="831850" y="273050"/>
                </a:cubicBezTo>
                <a:cubicBezTo>
                  <a:pt x="947208" y="316442"/>
                  <a:pt x="1076854" y="313796"/>
                  <a:pt x="1206500" y="311150"/>
                </a:cubicBezTo>
              </a:path>
            </a:pathLst>
          </a:custGeom>
          <a:noFill/>
          <a:ln cmpd="thinThick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0448015">
            <a:off x="4847115" y="2259096"/>
            <a:ext cx="10903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Ingest</a:t>
            </a:r>
            <a:endParaRPr lang="en-US" sz="3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17" y="3262342"/>
            <a:ext cx="627952" cy="62795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81743" y="3841427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Namespace Mapping</a:t>
            </a:r>
            <a:endParaRPr lang="en-US" sz="1200" dirty="0"/>
          </a:p>
        </p:txBody>
      </p:sp>
      <p:pic>
        <p:nvPicPr>
          <p:cNvPr id="3082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37" y="1584841"/>
            <a:ext cx="483041" cy="47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349" y="2183106"/>
            <a:ext cx="486535" cy="47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37" y="2752883"/>
            <a:ext cx="464167" cy="4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81" y="3752219"/>
            <a:ext cx="788426" cy="49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Freeform 25"/>
          <p:cNvSpPr/>
          <p:nvPr/>
        </p:nvSpPr>
        <p:spPr>
          <a:xfrm>
            <a:off x="2380087" y="2968274"/>
            <a:ext cx="1123950" cy="922020"/>
          </a:xfrm>
          <a:custGeom>
            <a:avLst/>
            <a:gdLst>
              <a:gd name="connsiteX0" fmla="*/ 0 w 971550"/>
              <a:gd name="connsiteY0" fmla="*/ 495300 h 495300"/>
              <a:gd name="connsiteX1" fmla="*/ 292100 w 971550"/>
              <a:gd name="connsiteY1" fmla="*/ 215900 h 495300"/>
              <a:gd name="connsiteX2" fmla="*/ 971550 w 971550"/>
              <a:gd name="connsiteY2" fmla="*/ 0 h 495300"/>
              <a:gd name="connsiteX0" fmla="*/ 0 w 1162050"/>
              <a:gd name="connsiteY0" fmla="*/ 861060 h 861060"/>
              <a:gd name="connsiteX1" fmla="*/ 292100 w 1162050"/>
              <a:gd name="connsiteY1" fmla="*/ 581660 h 861060"/>
              <a:gd name="connsiteX2" fmla="*/ 1162050 w 1162050"/>
              <a:gd name="connsiteY2" fmla="*/ 0 h 861060"/>
              <a:gd name="connsiteX0" fmla="*/ 0 w 1162050"/>
              <a:gd name="connsiteY0" fmla="*/ 861060 h 861060"/>
              <a:gd name="connsiteX1" fmla="*/ 474980 w 1162050"/>
              <a:gd name="connsiteY1" fmla="*/ 383540 h 861060"/>
              <a:gd name="connsiteX2" fmla="*/ 1162050 w 1162050"/>
              <a:gd name="connsiteY2" fmla="*/ 0 h 861060"/>
              <a:gd name="connsiteX0" fmla="*/ 0 w 1123950"/>
              <a:gd name="connsiteY0" fmla="*/ 922020 h 922020"/>
              <a:gd name="connsiteX1" fmla="*/ 474980 w 1123950"/>
              <a:gd name="connsiteY1" fmla="*/ 444500 h 922020"/>
              <a:gd name="connsiteX2" fmla="*/ 1123950 w 1123950"/>
              <a:gd name="connsiteY2" fmla="*/ 0 h 922020"/>
              <a:gd name="connsiteX0" fmla="*/ 0 w 1123950"/>
              <a:gd name="connsiteY0" fmla="*/ 922020 h 922020"/>
              <a:gd name="connsiteX1" fmla="*/ 474980 w 1123950"/>
              <a:gd name="connsiteY1" fmla="*/ 444500 h 922020"/>
              <a:gd name="connsiteX2" fmla="*/ 1123950 w 1123950"/>
              <a:gd name="connsiteY2" fmla="*/ 0 h 922020"/>
              <a:gd name="connsiteX0" fmla="*/ 0 w 1123950"/>
              <a:gd name="connsiteY0" fmla="*/ 922020 h 922020"/>
              <a:gd name="connsiteX1" fmla="*/ 474980 w 1123950"/>
              <a:gd name="connsiteY1" fmla="*/ 444500 h 922020"/>
              <a:gd name="connsiteX2" fmla="*/ 1123950 w 1123950"/>
              <a:gd name="connsiteY2" fmla="*/ 0 h 922020"/>
              <a:gd name="connsiteX0" fmla="*/ 0 w 1123950"/>
              <a:gd name="connsiteY0" fmla="*/ 922020 h 922020"/>
              <a:gd name="connsiteX1" fmla="*/ 474980 w 1123950"/>
              <a:gd name="connsiteY1" fmla="*/ 444500 h 922020"/>
              <a:gd name="connsiteX2" fmla="*/ 1123950 w 1123950"/>
              <a:gd name="connsiteY2" fmla="*/ 0 h 922020"/>
              <a:gd name="connsiteX0" fmla="*/ 0 w 1123950"/>
              <a:gd name="connsiteY0" fmla="*/ 922020 h 922020"/>
              <a:gd name="connsiteX1" fmla="*/ 474980 w 1123950"/>
              <a:gd name="connsiteY1" fmla="*/ 444500 h 922020"/>
              <a:gd name="connsiteX2" fmla="*/ 1123950 w 1123950"/>
              <a:gd name="connsiteY2" fmla="*/ 0 h 922020"/>
              <a:gd name="connsiteX0" fmla="*/ 0 w 1123950"/>
              <a:gd name="connsiteY0" fmla="*/ 922020 h 922020"/>
              <a:gd name="connsiteX1" fmla="*/ 406400 w 1123950"/>
              <a:gd name="connsiteY1" fmla="*/ 436880 h 922020"/>
              <a:gd name="connsiteX2" fmla="*/ 1123950 w 1123950"/>
              <a:gd name="connsiteY2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922020">
                <a:moveTo>
                  <a:pt x="0" y="922020"/>
                </a:moveTo>
                <a:cubicBezTo>
                  <a:pt x="65087" y="823595"/>
                  <a:pt x="259715" y="580390"/>
                  <a:pt x="406400" y="436880"/>
                </a:cubicBezTo>
                <a:cubicBezTo>
                  <a:pt x="545465" y="308610"/>
                  <a:pt x="857567" y="135255"/>
                  <a:pt x="1123950" y="0"/>
                </a:cubicBezTo>
              </a:path>
            </a:pathLst>
          </a:custGeom>
          <a:noFill/>
          <a:ln cmpd="thinThick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Pre-Ingestion Folder Structure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2693645" y="1051560"/>
            <a:ext cx="0" cy="3576621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735110" y="1051560"/>
            <a:ext cx="0" cy="3576621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048047" y="1050708"/>
            <a:ext cx="0" cy="3576621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37474" y="2947551"/>
            <a:ext cx="1110573" cy="688974"/>
            <a:chOff x="730251" y="1228726"/>
            <a:chExt cx="1110573" cy="6889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45652" y="1520437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TransformData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73401" y="1758408"/>
            <a:ext cx="740279" cy="688974"/>
            <a:chOff x="730251" y="1228726"/>
            <a:chExt cx="740279" cy="6889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5652" y="1520437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RawData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44599" y="2253157"/>
            <a:ext cx="892564" cy="688974"/>
            <a:chOff x="730251" y="1228726"/>
            <a:chExt cx="892564" cy="68897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45652" y="1520437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000" b="1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DataSet</a:t>
              </a:r>
              <a:r>
                <a:rPr lang="en-US" sz="1000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36631" y="2270151"/>
            <a:ext cx="1217974" cy="688974"/>
            <a:chOff x="730251" y="1228726"/>
            <a:chExt cx="1217974" cy="6889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5652" y="1520437"/>
              <a:ext cx="12025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HCP_Production</a:t>
              </a:r>
              <a:endParaRPr lang="en-US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50773" y="1356198"/>
            <a:ext cx="744291" cy="1387842"/>
            <a:chOff x="5450773" y="1356198"/>
            <a:chExt cx="744291" cy="1387842"/>
          </a:xfrm>
        </p:grpSpPr>
        <p:grpSp>
          <p:nvGrpSpPr>
            <p:cNvPr id="33" name="Group 32"/>
            <p:cNvGrpSpPr/>
            <p:nvPr/>
          </p:nvGrpSpPr>
          <p:grpSpPr>
            <a:xfrm>
              <a:off x="5450773" y="2055066"/>
              <a:ext cx="706616" cy="688974"/>
              <a:chOff x="730251" y="1228726"/>
              <a:chExt cx="706616" cy="68897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251" y="1228726"/>
                <a:ext cx="688974" cy="688974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45652" y="1520437"/>
                <a:ext cx="6912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ZZ_RAB</a:t>
                </a:r>
                <a:endParaRPr lang="en-US" b="1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59594" y="1356198"/>
              <a:ext cx="735470" cy="688974"/>
              <a:chOff x="730251" y="1228726"/>
              <a:chExt cx="735470" cy="68897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251" y="1228726"/>
                <a:ext cx="688974" cy="688974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745652" y="1520437"/>
                <a:ext cx="7200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AA_RAB</a:t>
                </a:r>
                <a:endParaRPr lang="en-US" b="1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778862" y="1894130"/>
              <a:ext cx="69747" cy="371484"/>
              <a:chOff x="3657600" y="1188720"/>
              <a:chExt cx="69747" cy="37148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657600" y="1188720"/>
                <a:ext cx="69747" cy="666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657600" y="1341120"/>
                <a:ext cx="69747" cy="666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57600" y="1493520"/>
                <a:ext cx="69747" cy="666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456" y="2926235"/>
            <a:ext cx="744291" cy="1387842"/>
            <a:chOff x="5925572" y="2947890"/>
            <a:chExt cx="744291" cy="1387842"/>
          </a:xfrm>
        </p:grpSpPr>
        <p:grpSp>
          <p:nvGrpSpPr>
            <p:cNvPr id="52" name="Group 51"/>
            <p:cNvGrpSpPr/>
            <p:nvPr/>
          </p:nvGrpSpPr>
          <p:grpSpPr>
            <a:xfrm>
              <a:off x="5925572" y="3646758"/>
              <a:ext cx="706616" cy="688974"/>
              <a:chOff x="730251" y="1228726"/>
              <a:chExt cx="706616" cy="688974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251" y="1228726"/>
                <a:ext cx="688974" cy="688974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745652" y="1520437"/>
                <a:ext cx="6912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ZZ_RAB</a:t>
                </a:r>
                <a:endParaRPr lang="en-US" b="1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934393" y="2947890"/>
              <a:ext cx="735470" cy="688974"/>
              <a:chOff x="730251" y="1228726"/>
              <a:chExt cx="735470" cy="688974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251" y="1228726"/>
                <a:ext cx="688974" cy="688974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745652" y="1520437"/>
                <a:ext cx="7200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/>
                  <a:t>AA_RAB</a:t>
                </a:r>
                <a:endParaRPr lang="en-US" b="1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253661" y="3485822"/>
              <a:ext cx="69747" cy="371484"/>
              <a:chOff x="3657600" y="1188720"/>
              <a:chExt cx="69747" cy="371484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3657600" y="1188720"/>
                <a:ext cx="69747" cy="666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657600" y="1341120"/>
                <a:ext cx="69747" cy="666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657600" y="1493520"/>
                <a:ext cx="69747" cy="666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</p:grpSp>
      </p:grpSp>
      <p:cxnSp>
        <p:nvCxnSpPr>
          <p:cNvPr id="66" name="Straight Connector 65"/>
          <p:cNvCxnSpPr/>
          <p:nvPr/>
        </p:nvCxnSpPr>
        <p:spPr>
          <a:xfrm flipV="1">
            <a:off x="3570897" y="1927472"/>
            <a:ext cx="420078" cy="419305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70897" y="2954094"/>
            <a:ext cx="351337" cy="505315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7403" y="1531620"/>
            <a:ext cx="827592" cy="36347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632002" y="2379732"/>
            <a:ext cx="801715" cy="288246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606125" y="3077277"/>
            <a:ext cx="844648" cy="1009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606125" y="3615209"/>
            <a:ext cx="804732" cy="63884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50221" y="1079199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Region Areas</a:t>
            </a:r>
            <a:endParaRPr lang="en-US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78996" y="1094438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Data Form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845304" y="111101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Data Set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366685" y="1065298"/>
            <a:ext cx="11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Run-time Environment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367766" y="3590528"/>
            <a:ext cx="2118359" cy="5539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There are </a:t>
            </a:r>
            <a:r>
              <a:rPr lang="en-US" sz="1000" dirty="0" smtClean="0"/>
              <a:t>four</a:t>
            </a:r>
            <a:r>
              <a:rPr lang="en-US" sz="1000" dirty="0" smtClean="0"/>
              <a:t> </a:t>
            </a:r>
            <a:r>
              <a:rPr lang="en-US" sz="1000" dirty="0" smtClean="0"/>
              <a:t>instances of the </a:t>
            </a:r>
            <a:r>
              <a:rPr lang="en-US" sz="1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00" dirty="0" smtClean="0"/>
              <a:t>folder named: </a:t>
            </a:r>
            <a:r>
              <a:rPr lang="en-US" sz="1000" dirty="0" err="1" smtClean="0"/>
              <a:t>Verint</a:t>
            </a:r>
            <a:r>
              <a:rPr lang="en-US" sz="1000" dirty="0" smtClean="0"/>
              <a:t>, Bloomberg, Reuters, and </a:t>
            </a:r>
            <a:r>
              <a:rPr lang="en-US" sz="1000" dirty="0" err="1" smtClean="0"/>
              <a:t>Algomi</a:t>
            </a:r>
            <a:endParaRPr lang="en-US" sz="1000" dirty="0"/>
          </a:p>
        </p:txBody>
      </p:sp>
      <p:cxnSp>
        <p:nvCxnSpPr>
          <p:cNvPr id="92" name="Straight Arrow Connector 91"/>
          <p:cNvCxnSpPr>
            <a:stCxn id="64" idx="0"/>
          </p:cNvCxnSpPr>
          <p:nvPr/>
        </p:nvCxnSpPr>
        <p:spPr>
          <a:xfrm flipV="1">
            <a:off x="2426946" y="2839870"/>
            <a:ext cx="590574" cy="75065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File Layout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74963" y="1600200"/>
            <a:ext cx="688974" cy="688974"/>
            <a:chOff x="730251" y="1228726"/>
            <a:chExt cx="688974" cy="6889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14232" y="15204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logs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40983" y="1600200"/>
            <a:ext cx="811441" cy="688974"/>
            <a:chOff x="669452" y="1228726"/>
            <a:chExt cx="811441" cy="6889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9452" y="1520437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 smtClean="0"/>
                <a:t>&lt;</a:t>
              </a:r>
              <a:r>
                <a:rPr lang="en-US" sz="1000" b="1" i="1" dirty="0" err="1" smtClean="0"/>
                <a:t>DataSet</a:t>
              </a:r>
              <a:r>
                <a:rPr lang="en-US" sz="1000" b="1" i="1" dirty="0" smtClean="0"/>
                <a:t>&gt;</a:t>
              </a:r>
              <a:endParaRPr lang="en-US" b="1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1263015"/>
            <a:ext cx="529590" cy="5295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86199" y="2920820"/>
            <a:ext cx="688974" cy="688974"/>
            <a:chOff x="730251" y="1228726"/>
            <a:chExt cx="688974" cy="6889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53272" y="1520437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2015-08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71387" y="3663762"/>
            <a:ext cx="688974" cy="688974"/>
            <a:chOff x="730251" y="1228726"/>
            <a:chExt cx="688974" cy="6889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53272" y="1520437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2015-09</a:t>
              </a:r>
              <a:endParaRPr lang="en-US" b="1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1804035"/>
            <a:ext cx="529590" cy="529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2356233"/>
            <a:ext cx="529590" cy="52959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215873" y="3482084"/>
            <a:ext cx="69747" cy="371484"/>
            <a:chOff x="3657600" y="1188720"/>
            <a:chExt cx="69747" cy="371484"/>
          </a:xfrm>
        </p:grpSpPr>
        <p:sp>
          <p:nvSpPr>
            <p:cNvPr id="22" name="Oval 21"/>
            <p:cNvSpPr/>
            <p:nvPr/>
          </p:nvSpPr>
          <p:spPr>
            <a:xfrm>
              <a:off x="3657600" y="1188720"/>
              <a:ext cx="69747" cy="666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657600" y="1341120"/>
              <a:ext cx="69747" cy="666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657600" y="1493520"/>
              <a:ext cx="69747" cy="666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80558" y="1404698"/>
            <a:ext cx="3235179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Process</a:t>
            </a:r>
            <a:r>
              <a:rPr lang="en-US" sz="1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smtClean="0"/>
              <a:t>_2015-09-30T18:35:00-0400.log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95799" y="1967327"/>
            <a:ext cx="1208985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COMET_Raw.log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80558" y="2490297"/>
            <a:ext cx="1579278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COMET_Transform.log</a:t>
            </a:r>
            <a:endParaRPr lang="en-US" sz="1000" b="1" dirty="0"/>
          </a:p>
        </p:txBody>
      </p:sp>
      <p:cxnSp>
        <p:nvCxnSpPr>
          <p:cNvPr id="33" name="Straight Connector 32"/>
          <p:cNvCxnSpPr>
            <a:stCxn id="4" idx="3"/>
          </p:cNvCxnSpPr>
          <p:nvPr/>
        </p:nvCxnSpPr>
        <p:spPr>
          <a:xfrm>
            <a:off x="2163937" y="1944687"/>
            <a:ext cx="537846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56562" y="1263015"/>
            <a:ext cx="552659" cy="387905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9953" y="2292437"/>
            <a:ext cx="501434" cy="199762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45547" y="2922409"/>
            <a:ext cx="417928" cy="11926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5172" y="3515425"/>
            <a:ext cx="600971" cy="208265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066" y="2890832"/>
            <a:ext cx="2118358" cy="5539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There are </a:t>
            </a:r>
            <a:r>
              <a:rPr lang="en-US" sz="1000" dirty="0" smtClean="0"/>
              <a:t>four </a:t>
            </a:r>
            <a:r>
              <a:rPr lang="en-US" sz="1000" dirty="0" smtClean="0"/>
              <a:t>instances of the </a:t>
            </a:r>
            <a:r>
              <a:rPr lang="en-US" sz="1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00" dirty="0" smtClean="0"/>
              <a:t>folder named: </a:t>
            </a:r>
            <a:r>
              <a:rPr lang="en-US" sz="1000" dirty="0" err="1" smtClean="0"/>
              <a:t>Verint</a:t>
            </a:r>
            <a:r>
              <a:rPr lang="en-US" sz="1000" dirty="0" smtClean="0"/>
              <a:t>, Bloomberg, Reuters, and </a:t>
            </a:r>
            <a:r>
              <a:rPr lang="en-US" sz="1000" dirty="0" err="1" smtClean="0"/>
              <a:t>Algomi</a:t>
            </a:r>
            <a:endParaRPr lang="en-US" sz="1000" dirty="0"/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2393230" y="2140177"/>
            <a:ext cx="590570" cy="75065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02406" y="3019085"/>
            <a:ext cx="2199641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COMET_Raw</a:t>
            </a:r>
            <a:r>
              <a:rPr lang="en-US" sz="1000" b="1" dirty="0" smtClean="0"/>
              <a:t>-</a:t>
            </a:r>
            <a:r>
              <a:rPr lang="en-US" sz="1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smtClean="0"/>
              <a:t>.log.gz</a:t>
            </a:r>
            <a:endParaRPr lang="en-US" sz="10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4952310" y="2928432"/>
            <a:ext cx="752477" cy="752477"/>
            <a:chOff x="6237838" y="3515425"/>
            <a:chExt cx="752477" cy="75247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838" y="3515425"/>
              <a:ext cx="447677" cy="44767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238" y="3667825"/>
              <a:ext cx="447677" cy="44767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638" y="3820225"/>
              <a:ext cx="447677" cy="447677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5610027" y="3194347"/>
            <a:ext cx="2569933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COMET_Transform</a:t>
            </a:r>
            <a:r>
              <a:rPr lang="en-US" sz="1000" b="1" dirty="0" smtClean="0"/>
              <a:t>-</a:t>
            </a:r>
            <a:r>
              <a:rPr lang="en-US" sz="1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smtClean="0"/>
              <a:t>.log.gz</a:t>
            </a:r>
            <a:endParaRPr lang="en-US" sz="1000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6410387" y="3445886"/>
            <a:ext cx="45719" cy="277810"/>
            <a:chOff x="3657600" y="1188720"/>
            <a:chExt cx="69747" cy="371484"/>
          </a:xfrm>
        </p:grpSpPr>
        <p:sp>
          <p:nvSpPr>
            <p:cNvPr id="54" name="Oval 53"/>
            <p:cNvSpPr/>
            <p:nvPr/>
          </p:nvSpPr>
          <p:spPr>
            <a:xfrm>
              <a:off x="3657600" y="1188720"/>
              <a:ext cx="69747" cy="666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657600" y="1341120"/>
              <a:ext cx="69747" cy="666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657600" y="1493520"/>
              <a:ext cx="69747" cy="666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4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70037" y="3646494"/>
            <a:ext cx="3633395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3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Notes: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All region data folders contain the same structure shown.</a:t>
            </a:r>
          </a:p>
          <a:p>
            <a:pPr marL="228600" indent="-228600">
              <a:buAutoNum type="arabicParenR"/>
            </a:pPr>
            <a:r>
              <a:rPr lang="en-US" sz="1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&lt;TRMC Id&gt;</a:t>
            </a:r>
            <a:r>
              <a:rPr lang="en-US" sz="1000" dirty="0" smtClean="0"/>
              <a:t> a number and is identical to the Compliance Identifier found in the messages.xml file contained in the message.zip file.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If there are multiple collections for a TRMC, they will still reside in the same </a:t>
            </a:r>
            <a:r>
              <a:rPr lang="en-US" sz="1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&lt;TRMC Id&gt;</a:t>
            </a:r>
            <a:r>
              <a:rPr lang="en-US" sz="1000" dirty="0" smtClean="0"/>
              <a:t> folder.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Reuters Input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32" y="2665533"/>
            <a:ext cx="288131" cy="288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44" y="1380708"/>
            <a:ext cx="332183" cy="33218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30251" y="1228726"/>
            <a:ext cx="688974" cy="688974"/>
            <a:chOff x="730251" y="1228726"/>
            <a:chExt cx="688974" cy="6889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45652" y="1520437"/>
              <a:ext cx="6607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Reuters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50071" y="1479550"/>
            <a:ext cx="704039" cy="688974"/>
            <a:chOff x="1413786" y="1479550"/>
            <a:chExt cx="704039" cy="6889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13786" y="1769675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AU_data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53605" y="2063751"/>
            <a:ext cx="704039" cy="688974"/>
            <a:chOff x="1404969" y="2063751"/>
            <a:chExt cx="704039" cy="6889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063751"/>
              <a:ext cx="688974" cy="68897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404969" y="2351514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BR_data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 rot="5400000">
            <a:off x="1682815" y="278558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 . 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453605" y="2975615"/>
            <a:ext cx="696880" cy="688974"/>
            <a:chOff x="1411319" y="3527425"/>
            <a:chExt cx="696880" cy="688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3527425"/>
              <a:ext cx="688974" cy="68897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411319" y="382746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US_data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30563" y="1409699"/>
            <a:ext cx="307808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2013-03-26T1934+0000_attachments.zip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2013-03-26T1934+0000_attachments.zip.sha1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2013-03-26T1934+0000_messages.zip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2013-03-26T1934+0000_messages.zip.sha1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2013-03-26T1934+0000_reconcile.xml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2013-03-26T1934+0000_reconcile.xml.sha1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2013-03-26T1934+0000_summary.xml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2013-03-26T1934+0000_summary.xml.sha1</a:t>
            </a:r>
            <a:endParaRPr lang="en-US" sz="105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44" y="2011194"/>
            <a:ext cx="332183" cy="332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32" y="2350277"/>
            <a:ext cx="302401" cy="3024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32" y="2961892"/>
            <a:ext cx="302401" cy="3024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32" y="3588954"/>
            <a:ext cx="302401" cy="3024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32" y="3286506"/>
            <a:ext cx="288131" cy="2881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844" y="1722441"/>
            <a:ext cx="302401" cy="30240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934680" y="1409699"/>
            <a:ext cx="1189491" cy="4234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34680" y="2343377"/>
            <a:ext cx="1250464" cy="15376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83141" y="1713333"/>
            <a:ext cx="877163" cy="688974"/>
            <a:chOff x="1413786" y="1479550"/>
            <a:chExt cx="877163" cy="68897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413786" y="1769675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&lt;TRMC Id&gt;</a:t>
              </a:r>
              <a:endPara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0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Reuters </a:t>
            </a:r>
            <a:r>
              <a:rPr lang="en-US" dirty="0" err="1" smtClean="0"/>
              <a:t>RawData</a:t>
            </a:r>
            <a:r>
              <a:rPr lang="en-US" dirty="0" smtClean="0"/>
              <a:t> Layout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08319" y="1276853"/>
            <a:ext cx="740279" cy="688974"/>
            <a:chOff x="730251" y="1228726"/>
            <a:chExt cx="740279" cy="6889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45652" y="1520437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RawData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49179" y="1479550"/>
            <a:ext cx="704039" cy="688974"/>
            <a:chOff x="1413786" y="1479550"/>
            <a:chExt cx="704039" cy="688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13786" y="1769675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AU_data</a:t>
              </a:r>
              <a:endParaRPr lang="en-US" sz="12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52713" y="2063751"/>
            <a:ext cx="704039" cy="688974"/>
            <a:chOff x="1404969" y="2063751"/>
            <a:chExt cx="704039" cy="6889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063751"/>
              <a:ext cx="688974" cy="68897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404969" y="2351514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BR_data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1923" y="2785586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/>
              <a:t>.</a:t>
            </a:r>
            <a:endParaRPr lang="en-US" sz="1400" b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052713" y="3527425"/>
            <a:ext cx="696880" cy="688974"/>
            <a:chOff x="1411319" y="3527425"/>
            <a:chExt cx="696880" cy="6889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3527425"/>
              <a:ext cx="688974" cy="6889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11319" y="382746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US_data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94951" y="2172132"/>
            <a:ext cx="1369286" cy="688974"/>
            <a:chOff x="2052637" y="1690299"/>
            <a:chExt cx="1369286" cy="68897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052637" y="2039260"/>
              <a:ext cx="1369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03-26T193400+0000</a:t>
              </a:r>
              <a:endParaRPr lang="en-US" sz="10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75569" y="1713333"/>
            <a:ext cx="877163" cy="688974"/>
            <a:chOff x="1307106" y="1479550"/>
            <a:chExt cx="877163" cy="68897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307106" y="1769675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&lt;TRMC Id&gt;</a:t>
              </a:r>
              <a:endPara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77" y="3144788"/>
            <a:ext cx="288131" cy="28813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89" y="1859963"/>
            <a:ext cx="332183" cy="33218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308408" y="1888954"/>
            <a:ext cx="155042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attachments.zip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attachments.zip.sha1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messages.zip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messages.zip.sha1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reconcile.xml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reconcile.xml.sha1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summary.xml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summary.xml.sha1</a:t>
            </a:r>
            <a:endParaRPr lang="en-US" sz="105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89" y="2490449"/>
            <a:ext cx="332183" cy="3321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77" y="2829532"/>
            <a:ext cx="302401" cy="30240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77" y="3441147"/>
            <a:ext cx="302401" cy="3024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77" y="4068209"/>
            <a:ext cx="302401" cy="30240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77" y="3765761"/>
            <a:ext cx="288131" cy="28813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89" y="2201696"/>
            <a:ext cx="302401" cy="302401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4812525" y="1888954"/>
            <a:ext cx="1189491" cy="4234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12525" y="2822632"/>
            <a:ext cx="1250464" cy="153764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57437" y="1892785"/>
            <a:ext cx="688974" cy="688974"/>
            <a:chOff x="1419225" y="1479550"/>
            <a:chExt cx="688974" cy="68897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528086" y="1769675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cs typeface="Courier New" panose="02070309020205020404" pitchFamily="49" charset="0"/>
                </a:rPr>
                <a:t>2013</a:t>
              </a:r>
              <a:endParaRPr lang="en-US" sz="1200" b="1" dirty="0"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1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Reuters Transformed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0" y="3063180"/>
            <a:ext cx="288131" cy="28813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19930" y="1197630"/>
            <a:ext cx="1095172" cy="688974"/>
            <a:chOff x="485513" y="1228726"/>
            <a:chExt cx="1095172" cy="6889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5513" y="1520437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TransformData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84622" y="1487170"/>
            <a:ext cx="704039" cy="688974"/>
            <a:chOff x="1413786" y="1479550"/>
            <a:chExt cx="704039" cy="688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13786" y="1769675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AU_data</a:t>
              </a:r>
              <a:endParaRPr lang="en-US" sz="12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88156" y="2071371"/>
            <a:ext cx="704039" cy="688974"/>
            <a:chOff x="1404969" y="2063751"/>
            <a:chExt cx="704039" cy="6889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063751"/>
              <a:ext cx="688974" cy="68897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404969" y="2351514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BR_data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17366" y="2793206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.</a:t>
            </a:r>
          </a:p>
          <a:p>
            <a:r>
              <a:rPr lang="en-US" sz="1400" b="1" dirty="0"/>
              <a:t>.</a:t>
            </a:r>
            <a:endParaRPr lang="en-US" sz="1400" b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588156" y="3535045"/>
            <a:ext cx="696880" cy="688974"/>
            <a:chOff x="1411319" y="3527425"/>
            <a:chExt cx="696880" cy="6889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3527425"/>
              <a:ext cx="688974" cy="6889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11319" y="382746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US_data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6584" y="2143723"/>
            <a:ext cx="1444626" cy="688974"/>
            <a:chOff x="2258377" y="1690299"/>
            <a:chExt cx="1444626" cy="68897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58377" y="2031640"/>
              <a:ext cx="1444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03-26T193400+0000</a:t>
              </a:r>
              <a:endParaRPr lang="en-US" sz="105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03951" y="3099092"/>
            <a:ext cx="139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reconcile.xml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reconcile.xml.sha1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summary.xml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summary.xml.sha1</a:t>
            </a:r>
            <a:endParaRPr lang="en-US" sz="105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0" y="3359539"/>
            <a:ext cx="302401" cy="3024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0" y="3986601"/>
            <a:ext cx="302401" cy="3024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0" y="3684153"/>
            <a:ext cx="288131" cy="28813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4368418" y="1816793"/>
            <a:ext cx="723474" cy="44050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68418" y="2760345"/>
            <a:ext cx="665417" cy="140855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225443" y="2207541"/>
            <a:ext cx="1354858" cy="688974"/>
            <a:chOff x="2281237" y="1690299"/>
            <a:chExt cx="1354858" cy="68897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281237" y="1993540"/>
              <a:ext cx="13548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err="1" smtClean="0"/>
                <a:t>Instant_messages</a:t>
              </a:r>
              <a:endParaRPr lang="en-US" sz="105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90978" y="1489603"/>
            <a:ext cx="979755" cy="688974"/>
            <a:chOff x="2281237" y="1690299"/>
            <a:chExt cx="979755" cy="68897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281237" y="2039260"/>
              <a:ext cx="9797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attachments</a:t>
              </a:r>
              <a:endParaRPr lang="en-US" sz="1050" b="1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39" y="1297720"/>
            <a:ext cx="388382" cy="3922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39" y="1712895"/>
            <a:ext cx="388382" cy="38838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6" y="1316677"/>
            <a:ext cx="329713" cy="32971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38" y="1739520"/>
            <a:ext cx="333829" cy="33382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V="1">
            <a:off x="5879952" y="1297720"/>
            <a:ext cx="957887" cy="2770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14417" y="2111117"/>
            <a:ext cx="923422" cy="2490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11" y="2379620"/>
            <a:ext cx="288131" cy="28813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10" y="2677796"/>
            <a:ext cx="288131" cy="2881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09" y="2981331"/>
            <a:ext cx="288131" cy="288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08" y="3279336"/>
            <a:ext cx="288131" cy="2881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407" y="3577177"/>
            <a:ext cx="288131" cy="28813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670960" y="2395838"/>
            <a:ext cx="1348446" cy="1515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Version.xml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Headers.xml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Users.xml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TRM_1303261.xml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TRM_1303262.xml</a:t>
            </a:r>
            <a:endParaRPr lang="en-US" sz="1050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914417" y="2324181"/>
            <a:ext cx="1352521" cy="5204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14417" y="2821862"/>
            <a:ext cx="1419994" cy="108977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987658" y="1957313"/>
            <a:ext cx="688974" cy="688974"/>
            <a:chOff x="2281237" y="1690299"/>
            <a:chExt cx="688974" cy="688974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2387917" y="2001160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2013</a:t>
              </a:r>
              <a:endParaRPr lang="en-US" sz="105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11012" y="1720953"/>
            <a:ext cx="877163" cy="688974"/>
            <a:chOff x="1307106" y="1479550"/>
            <a:chExt cx="877163" cy="68897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307106" y="1769675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&lt;TRMC Id&gt;</a:t>
              </a:r>
              <a:endPara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33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Verint</a:t>
            </a:r>
            <a:r>
              <a:rPr lang="en-US" dirty="0" smtClean="0"/>
              <a:t> Input </a:t>
            </a:r>
            <a:r>
              <a:rPr lang="en-US" smtClean="0"/>
              <a:t>Call Structure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30251" y="1228726"/>
            <a:ext cx="688974" cy="688974"/>
            <a:chOff x="730251" y="1228726"/>
            <a:chExt cx="688974" cy="6889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3708" y="1520437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Verint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08325" y="1476410"/>
            <a:ext cx="2334293" cy="780943"/>
            <a:chOff x="2270325" y="1598330"/>
            <a:chExt cx="2334293" cy="78094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270325" y="1598330"/>
              <a:ext cx="23342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NL.JobName;1_20140411_122323</a:t>
              </a:r>
              <a:endParaRPr lang="en-US" sz="1050" b="1" dirty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95" y="2437916"/>
            <a:ext cx="288131" cy="2881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06166" y="1627968"/>
            <a:ext cx="160653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466007000249343.wav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466007000249313.wav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36" y="2771567"/>
            <a:ext cx="288131" cy="28813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3477578" y="1584414"/>
            <a:ext cx="539454" cy="22527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788604" y="1693639"/>
            <a:ext cx="688974" cy="688974"/>
            <a:chOff x="730251" y="1228726"/>
            <a:chExt cx="688974" cy="68897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818222" y="1534951"/>
              <a:ext cx="4844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WAV</a:t>
              </a:r>
              <a:endParaRPr lang="en-US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98989" y="2289853"/>
            <a:ext cx="688974" cy="688974"/>
            <a:chOff x="41277" y="904095"/>
            <a:chExt cx="688974" cy="68897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77" y="904095"/>
              <a:ext cx="688974" cy="6889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57977" y="1167527"/>
              <a:ext cx="3978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IDX</a:t>
              </a:r>
              <a:endParaRPr lang="en-US" b="1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10" y="1584414"/>
            <a:ext cx="271753" cy="2744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10" y="1911593"/>
            <a:ext cx="271753" cy="27443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365736" y="2445173"/>
            <a:ext cx="160653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466007000249343.xml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466007000249313.xml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487963" y="2221580"/>
            <a:ext cx="5290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69324" y="2446633"/>
            <a:ext cx="54770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87963" y="2878163"/>
            <a:ext cx="605803" cy="1597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49150" y="1733488"/>
            <a:ext cx="549839" cy="11147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06772" y="2246178"/>
            <a:ext cx="549839" cy="64768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2" y="3131956"/>
            <a:ext cx="567181" cy="56718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916396" y="368408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CD_Mappings.xml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660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Verint</a:t>
            </a:r>
            <a:r>
              <a:rPr lang="en-US" dirty="0" smtClean="0"/>
              <a:t> </a:t>
            </a:r>
            <a:r>
              <a:rPr lang="en-US" dirty="0" err="1" smtClean="0"/>
              <a:t>RawData</a:t>
            </a:r>
            <a:r>
              <a:rPr lang="en-US" dirty="0" smtClean="0"/>
              <a:t> structure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69903" y="1503199"/>
            <a:ext cx="694413" cy="688974"/>
            <a:chOff x="1413786" y="1479550"/>
            <a:chExt cx="694413" cy="6889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1479550"/>
              <a:ext cx="688974" cy="68897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13786" y="1769675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NL_data</a:t>
              </a:r>
              <a:endParaRPr lang="en-US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73437" y="2483640"/>
            <a:ext cx="704039" cy="688974"/>
            <a:chOff x="1404969" y="2063751"/>
            <a:chExt cx="704039" cy="6889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063751"/>
              <a:ext cx="688974" cy="68897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04969" y="2351514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UK_data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10720" y="1713948"/>
            <a:ext cx="1226618" cy="688974"/>
            <a:chOff x="2082328" y="1690299"/>
            <a:chExt cx="1226618" cy="6889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37" y="1690299"/>
              <a:ext cx="688974" cy="6889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082328" y="1993214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&lt;Job-Name-ID&gt;</a:t>
              </a:r>
              <a:endParaRPr lang="en-US" sz="105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36361" y="1225240"/>
            <a:ext cx="724878" cy="688974"/>
            <a:chOff x="698873" y="1228726"/>
            <a:chExt cx="724878" cy="68897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98873" y="1520437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 smtClean="0"/>
                <a:t>RawData</a:t>
              </a:r>
              <a:endParaRPr lang="en-US" b="1" dirty="0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35" y="2196528"/>
            <a:ext cx="288131" cy="28813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455006" y="1386580"/>
            <a:ext cx="160653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466007000249343.wav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466007000249313.wav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76" y="2530179"/>
            <a:ext cx="288131" cy="288131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 flipV="1">
            <a:off x="5626418" y="1343026"/>
            <a:ext cx="539454" cy="22527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937444" y="1452251"/>
            <a:ext cx="688974" cy="688974"/>
            <a:chOff x="730251" y="1228726"/>
            <a:chExt cx="688974" cy="68897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51" y="1228726"/>
              <a:ext cx="688974" cy="68897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818222" y="1534951"/>
              <a:ext cx="4844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WAV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947829" y="2048465"/>
            <a:ext cx="688974" cy="688974"/>
            <a:chOff x="41277" y="904095"/>
            <a:chExt cx="688974" cy="688974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77" y="904095"/>
              <a:ext cx="688974" cy="688974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157977" y="1167527"/>
              <a:ext cx="3978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IDX</a:t>
              </a:r>
              <a:endParaRPr lang="en-US" b="1" dirty="0"/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50" y="1343026"/>
            <a:ext cx="271753" cy="27443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50" y="1670205"/>
            <a:ext cx="271753" cy="27443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6514576" y="2203785"/>
            <a:ext cx="160653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50" b="1" dirty="0" smtClean="0"/>
              <a:t>466007000249343.xml</a:t>
            </a:r>
          </a:p>
          <a:p>
            <a:pPr>
              <a:spcAft>
                <a:spcPts val="1200"/>
              </a:spcAft>
            </a:pPr>
            <a:r>
              <a:rPr lang="en-US" sz="1050" b="1" dirty="0" smtClean="0"/>
              <a:t>466007000249313.xml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5636803" y="1980192"/>
            <a:ext cx="5290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618164" y="2205245"/>
            <a:ext cx="54770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636803" y="2636775"/>
            <a:ext cx="605803" cy="1597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2" y="2791508"/>
            <a:ext cx="567181" cy="56718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065236" y="334363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CD_Mappings.xml</a:t>
            </a:r>
            <a:endParaRPr 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89377" y="2039545"/>
            <a:ext cx="2231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.</a:t>
            </a:r>
          </a:p>
          <a:p>
            <a:r>
              <a:rPr lang="en-US" sz="1100" b="1" dirty="0" smtClean="0"/>
              <a:t>.</a:t>
            </a:r>
          </a:p>
          <a:p>
            <a:r>
              <a:rPr lang="en-US" sz="1100" b="1" dirty="0"/>
              <a:t>.</a:t>
            </a:r>
            <a:endParaRPr lang="en-US" sz="11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1345428" y="3431450"/>
            <a:ext cx="3496173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3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Notes:</a:t>
            </a:r>
          </a:p>
          <a:p>
            <a:pPr marL="228600" indent="-228600">
              <a:buFontTx/>
              <a:buAutoNum type="arabicParenR"/>
            </a:pPr>
            <a:r>
              <a:rPr lang="en-US" sz="1100" b="1" i="1" dirty="0" smtClean="0"/>
              <a:t>&lt;Job-Name-ID&gt; </a:t>
            </a:r>
            <a:r>
              <a:rPr lang="en-US" sz="1100" dirty="0" smtClean="0"/>
              <a:t>is derived from the original extraction job name less the region portion. For example: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b="1" dirty="0" smtClean="0"/>
              <a:t>Mobile Export;1_20140411_122323</a:t>
            </a:r>
            <a:endParaRPr lang="en-US" sz="1100" b="1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687087" y="1571488"/>
            <a:ext cx="1154514" cy="22527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665267" y="2355334"/>
            <a:ext cx="1399969" cy="12143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452</Words>
  <Application>Microsoft Office PowerPoint</Application>
  <PresentationFormat>On-screen Show (16:9)</PresentationFormat>
  <Paragraphs>229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Solution Overview</vt:lpstr>
      <vt:lpstr>Ingestion/Transform Overview</vt:lpstr>
      <vt:lpstr>Pre-Ingestion Folder Structure</vt:lpstr>
      <vt:lpstr>Log File Layout</vt:lpstr>
      <vt:lpstr>Reuters Input Structure</vt:lpstr>
      <vt:lpstr>Reuters RawData Layout</vt:lpstr>
      <vt:lpstr>Reuters Transformed Layout</vt:lpstr>
      <vt:lpstr>Verint Input Call Structure</vt:lpstr>
      <vt:lpstr>Verint RawData structure</vt:lpstr>
      <vt:lpstr>Verint Transformed structure</vt:lpstr>
      <vt:lpstr>Bloomberg RawData Layout</vt:lpstr>
      <vt:lpstr>Bloomberg Transformed Layout</vt:lpstr>
      <vt:lpstr>Algomi Input Structure</vt:lpstr>
      <vt:lpstr>Algomi RawData Layout</vt:lpstr>
      <vt:lpstr>Algomi Transformed Layout</vt:lpstr>
      <vt:lpstr>High Level COMET architecture</vt:lpstr>
      <vt:lpstr>Deployment Environment</vt:lpstr>
      <vt:lpstr>PowerPoint Presentation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Overview</dc:title>
  <dc:creator>Hitachi Data Systems</dc:creator>
  <cp:lastModifiedBy>Hitachi Data Systems</cp:lastModifiedBy>
  <cp:revision>129</cp:revision>
  <dcterms:created xsi:type="dcterms:W3CDTF">2015-02-06T17:01:50Z</dcterms:created>
  <dcterms:modified xsi:type="dcterms:W3CDTF">2015-10-30T20:39:07Z</dcterms:modified>
</cp:coreProperties>
</file>