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hewy" panose="020B0604020202020204" charset="0"/>
      <p:regular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gOpK3tIQLnzrseEI7AeB9JhG1E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818356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7a818356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Kan chat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59d49cad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759d49cad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6ba6396f6f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6ba6396f6f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5c2e2345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75c2e2345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ba6396f6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6ba6396f6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59d49cadf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g759d49cadf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59d49cadf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759d49cadf_3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59d49cadf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0" name="Google Shape;300;g759d49cadf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ba6396f6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6ba6396f6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Kan chat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3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34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34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2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2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2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2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rgbClr val="FFD96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None/>
              <a:defRPr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sbt/deeplearning-models/tree/master/pytorch_ipynb/cn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ooglecreativelab/quickdraw-dataset/blob/master/preview.jp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2/28/Autoencoder_structure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1185138" y="1393069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6000">
                <a:solidFill>
                  <a:srgbClr val="E69138"/>
                </a:solidFill>
                <a:latin typeface="Chewy"/>
                <a:ea typeface="Chewy"/>
                <a:cs typeface="Chewy"/>
                <a:sym typeface="Chewy"/>
              </a:rPr>
              <a:t>What are you drawing?</a:t>
            </a:r>
            <a:endParaRPr sz="6000">
              <a:solidFill>
                <a:srgbClr val="E69138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155845" y="2784222"/>
            <a:ext cx="74739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B45F06"/>
                </a:solidFill>
                <a:latin typeface="Chewy"/>
                <a:ea typeface="Chewy"/>
                <a:cs typeface="Chewy"/>
                <a:sym typeface="Chewy"/>
              </a:rPr>
              <a:t>Google Quick, Draw! doodle recognition </a:t>
            </a:r>
            <a:endParaRPr sz="3000" b="0" i="0" u="none" strike="noStrike" cap="none">
              <a:solidFill>
                <a:srgbClr val="B45F06"/>
              </a:solidFill>
              <a:latin typeface="Chewy"/>
              <a:ea typeface="Chewy"/>
              <a:cs typeface="Chewy"/>
              <a:sym typeface="Chew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2400" b="0" i="0" u="none" strike="noStrike" cap="none">
              <a:solidFill>
                <a:srgbClr val="B45F06"/>
              </a:solidFill>
              <a:latin typeface="Chewy"/>
              <a:ea typeface="Chewy"/>
              <a:cs typeface="Chewy"/>
              <a:sym typeface="Chewy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F5496"/>
                </a:solidFill>
                <a:latin typeface="Chewy"/>
                <a:ea typeface="Chewy"/>
                <a:cs typeface="Chewy"/>
                <a:sym typeface="Chewy"/>
              </a:rPr>
              <a:t>Group 7: Tong Li, Kenny Jin, Runxin Gao</a:t>
            </a:r>
            <a:endParaRPr sz="30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B45F06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a81835687_0_0"/>
          <p:cNvSpPr txBox="1">
            <a:spLocks noGrp="1"/>
          </p:cNvSpPr>
          <p:nvPr>
            <p:ph type="title"/>
          </p:nvPr>
        </p:nvSpPr>
        <p:spPr>
          <a:xfrm>
            <a:off x="2221902" y="693166"/>
            <a:ext cx="61623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00">
                <a:latin typeface="Chewy"/>
                <a:ea typeface="Chewy"/>
                <a:cs typeface="Chewy"/>
                <a:sym typeface="Chewy"/>
              </a:rPr>
              <a:t>Dimensionality Reduction</a:t>
            </a:r>
            <a:endParaRPr sz="3200">
              <a:latin typeface="Chewy"/>
              <a:ea typeface="Chewy"/>
              <a:cs typeface="Chewy"/>
              <a:sym typeface="Chewy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Font typeface="Chewy"/>
              <a:buChar char="-"/>
            </a:pPr>
            <a:r>
              <a:rPr lang="en" sz="3200">
                <a:latin typeface="Chewy"/>
                <a:ea typeface="Chewy"/>
                <a:cs typeface="Chewy"/>
                <a:sym typeface="Chewy"/>
              </a:rPr>
              <a:t>Autoencoder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53" name="Google Shape;153;g7a81835687_0_0"/>
          <p:cNvSpPr txBox="1">
            <a:spLocks noGrp="1"/>
          </p:cNvSpPr>
          <p:nvPr>
            <p:ph type="body" idx="1"/>
          </p:nvPr>
        </p:nvSpPr>
        <p:spPr>
          <a:xfrm>
            <a:off x="852764" y="1950244"/>
            <a:ext cx="7688700" cy="2419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Original Image: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300"/>
              <a:buNone/>
            </a:pP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Image reconstructed from Autoencoder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154" name="Google Shape;154;g7a8183568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587" y="2514600"/>
            <a:ext cx="8932825" cy="13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>
            <a:spLocks noGrp="1"/>
          </p:cNvSpPr>
          <p:nvPr>
            <p:ph type="title"/>
          </p:nvPr>
        </p:nvSpPr>
        <p:spPr>
          <a:xfrm>
            <a:off x="1963519" y="732668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wy"/>
              <a:buAutoNum type="arabicPeriod"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k-NN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60" name="Google Shape;160;p10"/>
          <p:cNvSpPr txBox="1">
            <a:spLocks noGrp="1"/>
          </p:cNvSpPr>
          <p:nvPr>
            <p:ph type="body" idx="1"/>
          </p:nvPr>
        </p:nvSpPr>
        <p:spPr>
          <a:xfrm>
            <a:off x="999112" y="1807413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Lazy algorithm, susceptible to curse of dimensionality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PCA and Autoencoder are used to reduce dimensions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5-fold Cross Validation for tuning hyperparameter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K = 15 is preferred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Accuracy is not bad</a:t>
            </a:r>
            <a:endParaRPr sz="24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1813500" y="803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k-NN Accuracy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491125"/>
            <a:ext cx="5024157" cy="349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>
            <a:spLocks noGrp="1"/>
          </p:cNvSpPr>
          <p:nvPr>
            <p:ph type="title"/>
          </p:nvPr>
        </p:nvSpPr>
        <p:spPr>
          <a:xfrm>
            <a:off x="1884074" y="869199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2. Multinomial Logistic Regression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1"/>
          </p:nvPr>
        </p:nvSpPr>
        <p:spPr>
          <a:xfrm>
            <a:off x="1326135" y="1931641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Three sets of training data are fit into the regression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■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PCA-transformed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■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Autoencoder-transformed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13716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■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Original training set, with 784 dimensions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5-fold Cross-Validation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Accuracy is relatively low</a:t>
            </a:r>
            <a:endParaRPr sz="24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>
            <a:spLocks noGrp="1"/>
          </p:cNvSpPr>
          <p:nvPr>
            <p:ph type="title"/>
          </p:nvPr>
        </p:nvSpPr>
        <p:spPr>
          <a:xfrm>
            <a:off x="2077818" y="74307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Accuracy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78" name="Google Shape;178;p13"/>
          <p:cNvSpPr txBox="1">
            <a:spLocks noGrp="1"/>
          </p:cNvSpPr>
          <p:nvPr>
            <p:ph type="body" idx="1"/>
          </p:nvPr>
        </p:nvSpPr>
        <p:spPr>
          <a:xfrm>
            <a:off x="586475" y="10639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459" y="1499325"/>
            <a:ext cx="4812675" cy="33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>
            <a:spLocks noGrp="1"/>
          </p:cNvSpPr>
          <p:nvPr>
            <p:ph type="title"/>
          </p:nvPr>
        </p:nvSpPr>
        <p:spPr>
          <a:xfrm>
            <a:off x="2036756" y="803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 dirty="0">
                <a:latin typeface="Chewy"/>
                <a:ea typeface="Chewy"/>
                <a:cs typeface="Chewy"/>
                <a:sym typeface="Chewy"/>
              </a:rPr>
              <a:t>3. Random Forest </a:t>
            </a:r>
            <a:endParaRPr sz="3600" dirty="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727650" y="195488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As in previous cases, we also created two sets of data for Random Forest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PCA-transformed, with 100 components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Autoencoder, compressed into dimension of 100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For each RF, we used 500 estimators, with max_leaf = 16</a:t>
            </a:r>
            <a:endParaRPr sz="24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59d49cadf_2_0"/>
          <p:cNvSpPr txBox="1">
            <a:spLocks noGrp="1"/>
          </p:cNvSpPr>
          <p:nvPr>
            <p:ph type="title"/>
          </p:nvPr>
        </p:nvSpPr>
        <p:spPr>
          <a:xfrm>
            <a:off x="2062304" y="9172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Accuracy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91" name="Google Shape;191;g759d49cadf_2_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92" name="Google Shape;192;g759d49cadf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875" y="1633625"/>
            <a:ext cx="4662251" cy="32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>
            <a:spLocks noGrp="1"/>
          </p:cNvSpPr>
          <p:nvPr>
            <p:ph type="title"/>
          </p:nvPr>
        </p:nvSpPr>
        <p:spPr>
          <a:xfrm>
            <a:off x="1908169" y="803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4. CNN</a:t>
            </a:r>
            <a:endParaRPr sz="3600" dirty="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98" name="Google Shape;198;p16"/>
          <p:cNvSpPr txBox="1">
            <a:spLocks noGrp="1"/>
          </p:cNvSpPr>
          <p:nvPr>
            <p:ph type="body" idx="1"/>
          </p:nvPr>
        </p:nvSpPr>
        <p:spPr>
          <a:xfrm>
            <a:off x="727650" y="16735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A powerful deep learning model, especially useful for image classifications.</a:t>
            </a:r>
            <a:endParaRPr sz="18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Two CNN models (LeNet-5 and ResNet-34) are trained for doodle classifications. Both have better prediction accuracies than all other models we have tried.</a:t>
            </a:r>
            <a:endParaRPr sz="18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ResNet-34 is slower to train but has better prediction accuracy than LeNet-5.</a:t>
            </a:r>
            <a:endParaRPr sz="1800">
              <a:latin typeface="Chewy"/>
              <a:ea typeface="Chewy"/>
              <a:cs typeface="Chewy"/>
              <a:sym typeface="Chewy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We referred to Prof. Raschka’s implementation of LeNet-5 and ResNet-34.</a:t>
            </a:r>
            <a:r>
              <a:rPr lang="en" sz="2400">
                <a:latin typeface="Chewy"/>
                <a:ea typeface="Chewy"/>
                <a:cs typeface="Chewy"/>
                <a:sym typeface="Chewy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https://github.com/rasbt/deeplearning-models/tree/master/pytorch_ipynb/cnn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ba6396f6f_4_1"/>
          <p:cNvSpPr txBox="1">
            <a:spLocks noGrp="1"/>
          </p:cNvSpPr>
          <p:nvPr>
            <p:ph type="title"/>
          </p:nvPr>
        </p:nvSpPr>
        <p:spPr>
          <a:xfrm>
            <a:off x="2077818" y="8712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Accuracy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04" name="Google Shape;204;g6ba6396f6f_4_1"/>
          <p:cNvSpPr txBox="1">
            <a:spLocks noGrp="1"/>
          </p:cNvSpPr>
          <p:nvPr>
            <p:ph type="body" idx="1"/>
          </p:nvPr>
        </p:nvSpPr>
        <p:spPr>
          <a:xfrm>
            <a:off x="790050" y="14064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05" name="Google Shape;205;g6ba6396f6f_4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125" y="1532075"/>
            <a:ext cx="4953751" cy="345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5c2e2345a_1_1"/>
          <p:cNvSpPr txBox="1">
            <a:spLocks noGrp="1"/>
          </p:cNvSpPr>
          <p:nvPr>
            <p:ph type="title"/>
          </p:nvPr>
        </p:nvSpPr>
        <p:spPr>
          <a:xfrm>
            <a:off x="1784925" y="82573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Prediction Accuracy Revisited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11" name="Google Shape;211;g75c2e2345a_1_1"/>
          <p:cNvSpPr txBox="1"/>
          <p:nvPr/>
        </p:nvSpPr>
        <p:spPr>
          <a:xfrm>
            <a:off x="5373325" y="1513325"/>
            <a:ext cx="35265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ewy"/>
              <a:buChar char="●"/>
            </a:pPr>
            <a:r>
              <a:rPr lang="en" sz="2400" u="sng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CNN (ResNet-34)</a:t>
            </a:r>
            <a:r>
              <a:rPr lang="en" sz="24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gives the best test set prediction accuracy of </a:t>
            </a:r>
            <a:r>
              <a:rPr lang="en" sz="2400" b="1" u="sng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59.96</a:t>
            </a:r>
            <a:r>
              <a:rPr lang="en" sz="24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%</a:t>
            </a:r>
            <a:endParaRPr sz="240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ewy"/>
              <a:buChar char="●"/>
            </a:pPr>
            <a:r>
              <a:rPr lang="en" sz="2400" u="sng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Logistic Regression</a:t>
            </a:r>
            <a:r>
              <a:rPr lang="en" sz="24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gives the worst test set prediction accuracy of </a:t>
            </a:r>
            <a:r>
              <a:rPr lang="en" sz="2400" b="1" u="sng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23.96</a:t>
            </a:r>
            <a:r>
              <a:rPr lang="en" sz="240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%</a:t>
            </a:r>
            <a:endParaRPr sz="240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12" name="Google Shape;212;g75c2e2345a_1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13331"/>
            <a:ext cx="5057799" cy="338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ba6396f6f_1_1"/>
          <p:cNvSpPr txBox="1"/>
          <p:nvPr/>
        </p:nvSpPr>
        <p:spPr>
          <a:xfrm>
            <a:off x="1688775" y="1013250"/>
            <a:ext cx="47889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Quick, Draw! Examples</a:t>
            </a:r>
            <a:endParaRPr sz="36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93" name="Google Shape;93;g6ba6396f6f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900" y="1889275"/>
            <a:ext cx="7026200" cy="215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6ba6396f6f_1_1"/>
          <p:cNvSpPr txBox="1"/>
          <p:nvPr/>
        </p:nvSpPr>
        <p:spPr>
          <a:xfrm>
            <a:off x="1688775" y="4045975"/>
            <a:ext cx="5104800" cy="1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https://github.com/googlecreativelab/quickdraw-dataset/blob/master/preview.jpg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>
            <a:spLocks noGrp="1"/>
          </p:cNvSpPr>
          <p:nvPr>
            <p:ph type="title"/>
          </p:nvPr>
        </p:nvSpPr>
        <p:spPr>
          <a:xfrm>
            <a:off x="1836125" y="894605"/>
            <a:ext cx="7688700" cy="18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 sz="3600" dirty="0">
                <a:latin typeface="Chewy"/>
                <a:ea typeface="Chewy"/>
                <a:cs typeface="Chewy"/>
                <a:sym typeface="Chewy"/>
              </a:rPr>
              <a:t>Mini batch K-</a:t>
            </a:r>
            <a:r>
              <a:rPr lang="en-US" sz="3600" dirty="0">
                <a:latin typeface="Chewy"/>
                <a:ea typeface="Chewy"/>
                <a:cs typeface="Chewy"/>
                <a:sym typeface="Chewy"/>
              </a:rPr>
              <a:t>M</a:t>
            </a:r>
            <a:r>
              <a:rPr lang="en" sz="3600" dirty="0">
                <a:latin typeface="Chewy"/>
                <a:ea typeface="Chewy"/>
                <a:cs typeface="Chewy"/>
                <a:sym typeface="Chewy"/>
              </a:rPr>
              <a:t>eans clustering</a:t>
            </a:r>
            <a:endParaRPr sz="36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 sz="1800" dirty="0">
                <a:latin typeface="Chewy"/>
                <a:ea typeface="Chewy"/>
                <a:cs typeface="Chewy"/>
                <a:sym typeface="Chewy"/>
              </a:rPr>
              <a:t>                                                                 </a:t>
            </a: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--Exploring drawing styles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18" name="Google Shape;218;p18"/>
          <p:cNvSpPr txBox="1">
            <a:spLocks noGrp="1"/>
          </p:cNvSpPr>
          <p:nvPr>
            <p:ph type="body" idx="1"/>
          </p:nvPr>
        </p:nvSpPr>
        <p:spPr>
          <a:xfrm>
            <a:off x="427600" y="2004938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Number of clusters:  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1, 50, 100, 150, 200, 250, 300, 345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Optimal K:  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r>
              <a:rPr lang="en" sz="2400" dirty="0">
                <a:latin typeface="Chewy"/>
                <a:ea typeface="Chewy"/>
                <a:cs typeface="Chewy"/>
                <a:sym typeface="Chewy"/>
              </a:rPr>
              <a:t>Elbow method --&gt; K =150</a:t>
            </a:r>
            <a:endParaRPr sz="2400" dirty="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 sz="2000" dirty="0"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700" y="2004938"/>
            <a:ext cx="3928850" cy="27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 rot="-4094407">
            <a:off x="6952985" y="3585745"/>
            <a:ext cx="538145" cy="71753"/>
          </a:xfrm>
          <a:prstGeom prst="lef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>
            <a:spLocks noGrp="1"/>
          </p:cNvSpPr>
          <p:nvPr>
            <p:ph type="title"/>
          </p:nvPr>
        </p:nvSpPr>
        <p:spPr>
          <a:xfrm>
            <a:off x="1798708" y="83932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Explore clusters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6" name="Google Shape;226;p19"/>
          <p:cNvSpPr txBox="1">
            <a:spLocks noGrp="1"/>
          </p:cNvSpPr>
          <p:nvPr>
            <p:ph type="body" idx="1"/>
          </p:nvPr>
        </p:nvSpPr>
        <p:spPr>
          <a:xfrm>
            <a:off x="818300" y="1573400"/>
            <a:ext cx="4168500" cy="32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000">
                <a:latin typeface="Chewy"/>
                <a:ea typeface="Chewy"/>
                <a:cs typeface="Chewy"/>
                <a:sym typeface="Chewy"/>
              </a:rPr>
              <a:t>Top 10 categories of the highest frequency in distinct clusters:  </a:t>
            </a:r>
            <a:r>
              <a:rPr lang="en" sz="1400">
                <a:latin typeface="Chewy"/>
                <a:ea typeface="Chewy"/>
                <a:cs typeface="Chewy"/>
                <a:sym typeface="Chewy"/>
              </a:rPr>
              <a:t>           </a:t>
            </a:r>
            <a:endParaRPr sz="1400">
              <a:latin typeface="Chewy"/>
              <a:ea typeface="Chewy"/>
              <a:cs typeface="Chewy"/>
              <a:sym typeface="Chewy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1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100"/>
          </a:p>
        </p:txBody>
      </p:sp>
      <p:pic>
        <p:nvPicPr>
          <p:cNvPr id="227" name="Google Shape;2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090" y="1526925"/>
            <a:ext cx="4168509" cy="32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9"/>
          <p:cNvSpPr txBox="1"/>
          <p:nvPr/>
        </p:nvSpPr>
        <p:spPr>
          <a:xfrm>
            <a:off x="1798700" y="2329200"/>
            <a:ext cx="3765300" cy="26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    line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headphones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  rainbow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     pear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 triangle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  t-shirt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The Eiffel Tower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    rifle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tennis racquet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hewy"/>
              <a:buChar char="●"/>
            </a:pPr>
            <a:r>
              <a:rPr lang="en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        wine glass</a:t>
            </a:r>
            <a:endParaRPr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29" name="Google Shape;229;p19"/>
          <p:cNvSpPr txBox="1"/>
          <p:nvPr/>
        </p:nvSpPr>
        <p:spPr>
          <a:xfrm rot="-5400000">
            <a:off x="4146625" y="2657000"/>
            <a:ext cx="1037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number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g759d49cadf_3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1575" y="1491900"/>
            <a:ext cx="2422542" cy="21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759d49cadf_3_9"/>
          <p:cNvSpPr txBox="1"/>
          <p:nvPr/>
        </p:nvSpPr>
        <p:spPr>
          <a:xfrm>
            <a:off x="3848275" y="3850525"/>
            <a:ext cx="16341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headphones</a:t>
            </a:r>
            <a:endParaRPr sz="180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36" name="Google Shape;236;g759d49cadf_3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48" y="1491900"/>
            <a:ext cx="2260147" cy="21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759d49cadf_3_9"/>
          <p:cNvSpPr txBox="1"/>
          <p:nvPr/>
        </p:nvSpPr>
        <p:spPr>
          <a:xfrm>
            <a:off x="1115525" y="3850525"/>
            <a:ext cx="16341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line</a:t>
            </a:r>
            <a:endParaRPr sz="180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38" name="Google Shape;238;g759d49cadf_3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5099" y="1454425"/>
            <a:ext cx="2650125" cy="223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759d49cadf_3_9"/>
          <p:cNvSpPr txBox="1"/>
          <p:nvPr/>
        </p:nvSpPr>
        <p:spPr>
          <a:xfrm>
            <a:off x="7055500" y="3850525"/>
            <a:ext cx="1634100" cy="4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rainbow</a:t>
            </a:r>
            <a:endParaRPr sz="180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9d49cadf_3_3"/>
          <p:cNvSpPr txBox="1">
            <a:spLocks noGrp="1"/>
          </p:cNvSpPr>
          <p:nvPr>
            <p:ph type="title"/>
          </p:nvPr>
        </p:nvSpPr>
        <p:spPr>
          <a:xfrm>
            <a:off x="1709850" y="90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Chewy"/>
                <a:ea typeface="Chewy"/>
                <a:cs typeface="Chewy"/>
                <a:sym typeface="Chewy"/>
              </a:rPr>
              <a:t>Explore clusters</a:t>
            </a:r>
            <a:endParaRPr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45" name="Google Shape;245;g759d49cadf_3_3"/>
          <p:cNvSpPr txBox="1">
            <a:spLocks noGrp="1"/>
          </p:cNvSpPr>
          <p:nvPr>
            <p:ph type="body" idx="1"/>
          </p:nvPr>
        </p:nvSpPr>
        <p:spPr>
          <a:xfrm>
            <a:off x="824974" y="1625900"/>
            <a:ext cx="6928826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latin typeface="Chewy"/>
                <a:ea typeface="Chewy"/>
                <a:cs typeface="Chewy"/>
                <a:sym typeface="Chewy"/>
              </a:rPr>
              <a:t>People tend to use simpler ways to draw complex/abstract category: </a:t>
            </a:r>
            <a:endParaRPr sz="1800"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46" name="Google Shape;246;g759d49cadf_3_3"/>
          <p:cNvPicPr preferRelativeResize="0"/>
          <p:nvPr/>
        </p:nvPicPr>
        <p:blipFill rotWithShape="1">
          <a:blip r:embed="rId3">
            <a:alphaModFix/>
          </a:blip>
          <a:srcRect r="14302"/>
          <a:stretch/>
        </p:blipFill>
        <p:spPr>
          <a:xfrm>
            <a:off x="1146443" y="2135225"/>
            <a:ext cx="2383875" cy="23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759d49cadf_3_3"/>
          <p:cNvSpPr txBox="1"/>
          <p:nvPr/>
        </p:nvSpPr>
        <p:spPr>
          <a:xfrm>
            <a:off x="1390200" y="4504100"/>
            <a:ext cx="19749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Animal migration</a:t>
            </a:r>
            <a:endParaRPr sz="1800" b="0" i="0" u="none" strike="noStrike" cap="none" dirty="0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48" name="Google Shape;248;g759d49cadf_3_3"/>
          <p:cNvPicPr preferRelativeResize="0"/>
          <p:nvPr/>
        </p:nvPicPr>
        <p:blipFill rotWithShape="1">
          <a:blip r:embed="rId4">
            <a:alphaModFix/>
          </a:blip>
          <a:srcRect r="6829" b="6829"/>
          <a:stretch/>
        </p:blipFill>
        <p:spPr>
          <a:xfrm>
            <a:off x="4830812" y="2135225"/>
            <a:ext cx="2383875" cy="235964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759d49cadf_3_3"/>
          <p:cNvSpPr txBox="1"/>
          <p:nvPr/>
        </p:nvSpPr>
        <p:spPr>
          <a:xfrm>
            <a:off x="5778902" y="4441700"/>
            <a:ext cx="12957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latin typeface="Chewy"/>
                <a:ea typeface="Chewy"/>
                <a:cs typeface="Chewy"/>
                <a:sym typeface="Chewy"/>
              </a:rPr>
              <a:t>R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ain</a:t>
            </a:r>
            <a:endParaRPr sz="1800" b="0" i="0" u="none" strike="noStrike" cap="none" dirty="0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>
            <a:spLocks noGrp="1"/>
          </p:cNvSpPr>
          <p:nvPr>
            <p:ph type="title"/>
          </p:nvPr>
        </p:nvSpPr>
        <p:spPr>
          <a:xfrm>
            <a:off x="1872450" y="81120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 sz="3600" dirty="0">
                <a:latin typeface="Chewy"/>
                <a:ea typeface="Chewy"/>
                <a:cs typeface="Chewy"/>
                <a:sym typeface="Chewy"/>
              </a:rPr>
              <a:t>Interesting findings </a:t>
            </a:r>
            <a:endParaRPr sz="3600" dirty="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66" name="Google Shape;266;p20"/>
          <p:cNvSpPr txBox="1">
            <a:spLocks noGrp="1"/>
          </p:cNvSpPr>
          <p:nvPr>
            <p:ph type="body" idx="1"/>
          </p:nvPr>
        </p:nvSpPr>
        <p:spPr>
          <a:xfrm>
            <a:off x="3752000" y="16502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300"/>
              <a:buNone/>
            </a:pPr>
            <a:endParaRPr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7525" y="1650250"/>
            <a:ext cx="3576049" cy="256284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0"/>
          <p:cNvSpPr txBox="1"/>
          <p:nvPr/>
        </p:nvSpPr>
        <p:spPr>
          <a:xfrm>
            <a:off x="1989599" y="4397325"/>
            <a:ext cx="931831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Skull</a:t>
            </a:r>
            <a:endParaRPr sz="14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69" name="Google Shape;269;p20"/>
          <p:cNvSpPr txBox="1"/>
          <p:nvPr/>
        </p:nvSpPr>
        <p:spPr>
          <a:xfrm>
            <a:off x="6695450" y="4397325"/>
            <a:ext cx="18018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Mushroom</a:t>
            </a:r>
            <a:endParaRPr sz="14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70" name="Google Shape;2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50" y="1624175"/>
            <a:ext cx="3540431" cy="25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   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1903851" y="72616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Interesting findings 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77" name="Google Shape;277;p21"/>
          <p:cNvPicPr preferRelativeResize="0"/>
          <p:nvPr/>
        </p:nvPicPr>
        <p:blipFill rotWithShape="1">
          <a:blip r:embed="rId3">
            <a:alphaModFix/>
          </a:blip>
          <a:srcRect r="18657"/>
          <a:stretch/>
        </p:blipFill>
        <p:spPr>
          <a:xfrm>
            <a:off x="888575" y="1641288"/>
            <a:ext cx="3683426" cy="26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1"/>
          <p:cNvSpPr txBox="1"/>
          <p:nvPr/>
        </p:nvSpPr>
        <p:spPr>
          <a:xfrm>
            <a:off x="1913000" y="4369938"/>
            <a:ext cx="16422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The Mona Lisa</a:t>
            </a:r>
            <a:endParaRPr sz="18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279" name="Google Shape;27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6600" y="1641300"/>
            <a:ext cx="3683426" cy="269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1"/>
          <p:cNvSpPr txBox="1"/>
          <p:nvPr/>
        </p:nvSpPr>
        <p:spPr>
          <a:xfrm>
            <a:off x="6070150" y="4339963"/>
            <a:ext cx="16422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Calculator</a:t>
            </a:r>
            <a:endParaRPr sz="18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300"/>
              <a:buNone/>
            </a:pPr>
            <a:r>
              <a:rPr lang="en"/>
              <a:t>    </a:t>
            </a:r>
            <a:endParaRPr/>
          </a:p>
        </p:txBody>
      </p:sp>
      <p:pic>
        <p:nvPicPr>
          <p:cNvPr id="287" name="Google Shape;28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975" y="1730775"/>
            <a:ext cx="3468075" cy="260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84013" y="1730775"/>
            <a:ext cx="3468075" cy="26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/>
        </p:nvSpPr>
        <p:spPr>
          <a:xfrm>
            <a:off x="2292412" y="4433264"/>
            <a:ext cx="69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vase</a:t>
            </a:r>
            <a:endParaRPr sz="18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6329660" y="4449511"/>
            <a:ext cx="6972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sock</a:t>
            </a:r>
            <a:endParaRPr sz="18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91" name="Google Shape;291;p22"/>
          <p:cNvSpPr txBox="1"/>
          <p:nvPr/>
        </p:nvSpPr>
        <p:spPr>
          <a:xfrm>
            <a:off x="1777781" y="783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</a:pPr>
            <a:r>
              <a:rPr lang="en" sz="3600" b="1" i="0" u="none" strike="noStrike" cap="none">
                <a:solidFill>
                  <a:schemeClr val="dk2"/>
                </a:solidFill>
                <a:latin typeface="Chewy"/>
                <a:ea typeface="Chewy"/>
                <a:cs typeface="Chewy"/>
                <a:sym typeface="Chewy"/>
              </a:rPr>
              <a:t>Interesting findings </a:t>
            </a:r>
            <a:endParaRPr sz="3600" b="1" i="0" u="none" strike="noStrike" cap="none">
              <a:solidFill>
                <a:schemeClr val="dk2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>
            <a:spLocks noGrp="1"/>
          </p:cNvSpPr>
          <p:nvPr>
            <p:ph type="title"/>
          </p:nvPr>
        </p:nvSpPr>
        <p:spPr>
          <a:xfrm>
            <a:off x="1929600" y="9757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Next Steps:</a:t>
            </a:r>
            <a:endParaRPr sz="36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1108069" y="1951237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000">
                <a:latin typeface="Chewy"/>
                <a:ea typeface="Chewy"/>
                <a:cs typeface="Chewy"/>
                <a:sym typeface="Chewy"/>
              </a:rPr>
              <a:t>New metric for accuracy score</a:t>
            </a:r>
            <a:endParaRPr sz="2000">
              <a:latin typeface="Chewy"/>
              <a:ea typeface="Chewy"/>
              <a:cs typeface="Chewy"/>
              <a:sym typeface="Chewy"/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○"/>
            </a:pPr>
            <a:r>
              <a:rPr lang="en" sz="2000">
                <a:latin typeface="Chewy"/>
                <a:ea typeface="Chewy"/>
                <a:cs typeface="Chewy"/>
                <a:sym typeface="Chewy"/>
              </a:rPr>
              <a:t>Current strict binary criterion seems too harsh, given the amount of categories we have (345 in total) and the similarity between some doodles from different categories</a:t>
            </a:r>
            <a:endParaRPr sz="2000">
              <a:latin typeface="Chewy"/>
              <a:ea typeface="Chewy"/>
              <a:cs typeface="Chewy"/>
              <a:sym typeface="Chewy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hewy"/>
              <a:buChar char="○"/>
            </a:pPr>
            <a:r>
              <a:rPr lang="en" sz="2000">
                <a:latin typeface="Chewy"/>
                <a:ea typeface="Chewy"/>
                <a:cs typeface="Chewy"/>
                <a:sym typeface="Chewy"/>
              </a:rPr>
              <a:t>Give partial point for misclassified, but similar categories</a:t>
            </a:r>
            <a:endParaRPr sz="20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000">
                <a:latin typeface="Chewy"/>
                <a:ea typeface="Chewy"/>
                <a:cs typeface="Chewy"/>
                <a:sym typeface="Chewy"/>
              </a:rPr>
              <a:t>Further hyperparameter tuning</a:t>
            </a:r>
            <a:endParaRPr sz="20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000">
                <a:latin typeface="Chewy"/>
                <a:ea typeface="Chewy"/>
                <a:cs typeface="Chewy"/>
                <a:sym typeface="Chewy"/>
              </a:rPr>
              <a:t>Apply additional algorithms to compare results</a:t>
            </a:r>
            <a:endParaRPr sz="18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59d49cadf_2_6"/>
          <p:cNvSpPr txBox="1">
            <a:spLocks noGrp="1"/>
          </p:cNvSpPr>
          <p:nvPr>
            <p:ph type="title"/>
          </p:nvPr>
        </p:nvSpPr>
        <p:spPr>
          <a:xfrm>
            <a:off x="2455800" y="2048650"/>
            <a:ext cx="8988900" cy="1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6000">
                <a:latin typeface="Chewy"/>
                <a:ea typeface="Chewy"/>
                <a:cs typeface="Chewy"/>
                <a:sym typeface="Chewy"/>
              </a:rPr>
              <a:t>Questions?</a:t>
            </a:r>
            <a:endParaRPr sz="60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ctrTitle"/>
          </p:nvPr>
        </p:nvSpPr>
        <p:spPr>
          <a:xfrm>
            <a:off x="1865261" y="793900"/>
            <a:ext cx="4399807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 dirty="0">
                <a:latin typeface="Chewy"/>
                <a:ea typeface="Chewy"/>
                <a:cs typeface="Chewy"/>
                <a:sym typeface="Chewy"/>
              </a:rPr>
              <a:t>Motivation </a:t>
            </a:r>
            <a:r>
              <a:rPr lang="en-US" sz="3600" dirty="0">
                <a:latin typeface="Chewy"/>
                <a:ea typeface="Chewy"/>
                <a:cs typeface="Chewy"/>
                <a:sym typeface="Chewy"/>
              </a:rPr>
              <a:t>and Goals</a:t>
            </a:r>
            <a:endParaRPr sz="3600" dirty="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2212950" y="285062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782275" y="1903813"/>
            <a:ext cx="8522400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ewy"/>
              <a:buChar char="●"/>
            </a:pPr>
            <a:r>
              <a:rPr lang="en-US" sz="2400" b="0" i="0" u="none" strike="noStrike" cap="none" dirty="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Educational purpose for language </a:t>
            </a:r>
            <a:r>
              <a:rPr lang="en-US" sz="2400" b="0" i="0" u="none" strike="noStrike" cap="none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learning toddlers</a:t>
            </a:r>
            <a:endParaRPr lang="en" sz="2400" b="0" i="0" u="none" strike="noStrike" cap="none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ewy"/>
              <a:buChar char="●"/>
            </a:pPr>
            <a:r>
              <a:rPr lang="en" sz="2400" b="0" i="0" u="none" strike="noStrike" cap="none" dirty="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Build machine learning models to classify these drawings</a:t>
            </a:r>
            <a:endParaRPr sz="2400" b="0" i="0" u="none" strike="noStrike" cap="none" dirty="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ewy"/>
              <a:buChar char="●"/>
            </a:pPr>
            <a:r>
              <a:rPr lang="en" sz="2400" b="0" i="0" u="none" strike="noStrike" cap="none" dirty="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Compare different machine learning </a:t>
            </a:r>
            <a:r>
              <a:rPr lang="en" sz="2400" dirty="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algorithms</a:t>
            </a:r>
            <a:r>
              <a:rPr lang="en" sz="2400" b="0" i="0" u="none" strike="noStrike" cap="none" dirty="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 and their performance</a:t>
            </a:r>
            <a:endParaRPr sz="2400" b="0" i="0" u="none" strike="noStrike" cap="none" dirty="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ewy"/>
              <a:buChar char="●"/>
            </a:pPr>
            <a:r>
              <a:rPr lang="en" sz="2400" b="0" i="0" u="none" strike="noStrike" cap="none" dirty="0">
                <a:solidFill>
                  <a:schemeClr val="accent1"/>
                </a:solidFill>
                <a:latin typeface="Chewy"/>
                <a:ea typeface="Chewy"/>
                <a:cs typeface="Chewy"/>
                <a:sym typeface="Chewy"/>
              </a:rPr>
              <a:t>Explore the characteristics of these drawings</a:t>
            </a:r>
            <a:endParaRPr sz="2400" b="0" i="0" u="none" strike="noStrike" cap="none" dirty="0">
              <a:solidFill>
                <a:schemeClr val="accent1"/>
              </a:solidFill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1842075" y="807387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Data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08043" y="17645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The dataset provided by Google has 345 categories, with thousands of drawings in each. We used integers ( 0 - 344) to represent each category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The data used is in Numpy Bitmap Format (.npy), each image has dimensions of 28 * 28 = 784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We randomly sampled 1000 drawings from each category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345,000 images in total  </a:t>
            </a:r>
            <a:endParaRPr sz="24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1749206" y="80799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A snippet of our data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845750" y="4551075"/>
            <a:ext cx="30804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We represent </a:t>
            </a:r>
            <a:r>
              <a:rPr lang="en" sz="900">
                <a:latin typeface="Chewy"/>
                <a:ea typeface="Chewy"/>
                <a:cs typeface="Chewy"/>
                <a:sym typeface="Chewy"/>
              </a:rPr>
              <a:t>each</a:t>
            </a:r>
            <a:r>
              <a:rPr lang="en" sz="900" b="0" i="0" u="none" strike="noStrike" cap="none">
                <a:solidFill>
                  <a:srgbClr val="000000"/>
                </a:solidFill>
                <a:latin typeface="Chewy"/>
                <a:ea typeface="Chewy"/>
                <a:cs typeface="Chewy"/>
                <a:sym typeface="Chewy"/>
              </a:rPr>
              <a:t> image as a 28*28 = 784 dimensional vector</a:t>
            </a:r>
            <a:endParaRPr sz="9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2322104" y="4093875"/>
            <a:ext cx="10083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latin typeface="Chewy"/>
                <a:ea typeface="Chewy"/>
                <a:cs typeface="Chewy"/>
                <a:sym typeface="Chewy"/>
              </a:rPr>
              <a:t>A doodle of ‘car’</a:t>
            </a:r>
            <a:endParaRPr sz="1400" b="0" i="0" u="none" strike="noStrike" cap="none">
              <a:solidFill>
                <a:srgbClr val="000000"/>
              </a:solidFill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175" y="2026206"/>
            <a:ext cx="2092675" cy="2067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650" y="1676598"/>
            <a:ext cx="2092675" cy="2693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6ba6396f6f_2_4"/>
          <p:cNvSpPr txBox="1">
            <a:spLocks noGrp="1"/>
          </p:cNvSpPr>
          <p:nvPr>
            <p:ph type="title"/>
          </p:nvPr>
        </p:nvSpPr>
        <p:spPr>
          <a:xfrm>
            <a:off x="1812531" y="886623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Getting Things Ready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2" name="Google Shape;122;g6ba6396f6f_2_4"/>
          <p:cNvSpPr txBox="1">
            <a:spLocks noGrp="1"/>
          </p:cNvSpPr>
          <p:nvPr>
            <p:ph type="body" idx="1"/>
          </p:nvPr>
        </p:nvSpPr>
        <p:spPr>
          <a:xfrm>
            <a:off x="734223" y="1421817"/>
            <a:ext cx="8004000" cy="31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We standardized the image vector by dividing 255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Original : 0 - 255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○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Standardized: 0 - 1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Stratified train_test_split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Training set: 80% of sample (800 images for each category)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Test set: 20% of sample (200 images for each category)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2063612" y="836706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Models Adopted </a:t>
            </a: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1137584" y="1805553"/>
            <a:ext cx="7688700" cy="28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k-Nearest Neighbors (k-NN)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Multinomial Logistic Regression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Random Forest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Convolutional Neural Network (CNN)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k-Means Clustering</a:t>
            </a:r>
            <a:endParaRPr sz="2400">
              <a:latin typeface="Chewy"/>
              <a:ea typeface="Chewy"/>
              <a:cs typeface="Chewy"/>
              <a:sym typeface="Chew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1892082" y="8341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Dimensionality Reduction </a:t>
            </a:r>
            <a:endParaRPr sz="3600">
              <a:latin typeface="Chewy"/>
              <a:ea typeface="Chewy"/>
              <a:cs typeface="Chewy"/>
              <a:sym typeface="Chewy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hewy"/>
              <a:buChar char="-"/>
            </a:pPr>
            <a:r>
              <a:rPr lang="en" sz="3600">
                <a:latin typeface="Chewy"/>
                <a:ea typeface="Chewy"/>
                <a:cs typeface="Chewy"/>
                <a:sym typeface="Chewy"/>
              </a:rPr>
              <a:t>PCA</a:t>
            </a:r>
            <a:endParaRPr sz="36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36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06430" y="1958825"/>
            <a:ext cx="4282384" cy="2830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Max is achieved at component = 256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But there does not seem to be a significant difference between 100, 200 and 256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We used 100 components</a:t>
            </a:r>
            <a:endParaRPr sz="2400">
              <a:latin typeface="Chewy"/>
              <a:ea typeface="Chewy"/>
              <a:cs typeface="Chewy"/>
              <a:sym typeface="Chewy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186" y="1958825"/>
            <a:ext cx="3829356" cy="26364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6" name="Google Shape;136;p8"/>
          <p:cNvCxnSpPr/>
          <p:nvPr/>
        </p:nvCxnSpPr>
        <p:spPr>
          <a:xfrm>
            <a:off x="1932174" y="2252593"/>
            <a:ext cx="0" cy="1955197"/>
          </a:xfrm>
          <a:prstGeom prst="straightConnector1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7" name="Google Shape;137;p8"/>
          <p:cNvCxnSpPr/>
          <p:nvPr/>
        </p:nvCxnSpPr>
        <p:spPr>
          <a:xfrm rot="10800000" flipH="1">
            <a:off x="1393295" y="2785940"/>
            <a:ext cx="10800" cy="1395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138;p8"/>
          <p:cNvCxnSpPr/>
          <p:nvPr/>
        </p:nvCxnSpPr>
        <p:spPr>
          <a:xfrm rot="10800000" flipH="1">
            <a:off x="1757375" y="2421825"/>
            <a:ext cx="10800" cy="177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221902" y="693166"/>
            <a:ext cx="6162399" cy="148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 sz="3200">
                <a:latin typeface="Chewy"/>
                <a:ea typeface="Chewy"/>
                <a:cs typeface="Chewy"/>
                <a:sym typeface="Chewy"/>
              </a:rPr>
              <a:t>Dimensionality Reduction</a:t>
            </a:r>
            <a:endParaRPr sz="3200">
              <a:latin typeface="Chewy"/>
              <a:ea typeface="Chewy"/>
              <a:cs typeface="Chewy"/>
              <a:sym typeface="Chewy"/>
            </a:endParaRPr>
          </a:p>
          <a:p>
            <a:pPr marL="45720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hewy"/>
              <a:buChar char="-"/>
            </a:pPr>
            <a:r>
              <a:rPr lang="en" sz="3200">
                <a:latin typeface="Chewy"/>
                <a:ea typeface="Chewy"/>
                <a:cs typeface="Chewy"/>
                <a:sym typeface="Chewy"/>
              </a:rPr>
              <a:t>Autoencoder</a:t>
            </a:r>
            <a:endParaRPr sz="32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4834495" y="1441200"/>
            <a:ext cx="39696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An autoencoder is a type of artificial neural network used to learn efficient data codings in an unsupervised manner.[1]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ewy"/>
              <a:buChar char="●"/>
            </a:pPr>
            <a:r>
              <a:rPr lang="en" sz="2400">
                <a:latin typeface="Chewy"/>
                <a:ea typeface="Chewy"/>
                <a:cs typeface="Chewy"/>
                <a:sym typeface="Chewy"/>
              </a:rPr>
              <a:t>We compressed the data into 100 dimensions</a:t>
            </a:r>
            <a:endParaRPr sz="2400">
              <a:latin typeface="Chewy"/>
              <a:ea typeface="Chewy"/>
              <a:cs typeface="Chewy"/>
              <a:sym typeface="Chewy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18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None/>
            </a:pPr>
            <a:endParaRPr sz="700">
              <a:latin typeface="Chewy"/>
              <a:ea typeface="Chewy"/>
              <a:cs typeface="Chewy"/>
              <a:sym typeface="Chewy"/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300"/>
              <a:buNone/>
            </a:pPr>
            <a:endParaRPr sz="1800">
              <a:latin typeface="Chewy"/>
              <a:ea typeface="Chewy"/>
              <a:cs typeface="Chewy"/>
              <a:sym typeface="Chewy"/>
            </a:endParaRPr>
          </a:p>
        </p:txBody>
      </p:sp>
      <p:sp>
        <p:nvSpPr>
          <p:cNvPr id="145" name="Google Shape;145;p9"/>
          <p:cNvSpPr txBox="1"/>
          <p:nvPr/>
        </p:nvSpPr>
        <p:spPr>
          <a:xfrm>
            <a:off x="4920450" y="4609100"/>
            <a:ext cx="37977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[1]: Kramer, Mark A. (1991). "Nonlinear principal component analysis using autoassociative neural networks" (PDF). AIChE Journal. 37 (2): 233–243. doi:10.1002/aic.690370209.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275" y="1992862"/>
            <a:ext cx="3140850" cy="23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940975" y="4442600"/>
            <a:ext cx="33942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chemeClr val="hlink"/>
                </a:solidFill>
                <a:hlinkClick r:id="rId4"/>
              </a:rPr>
              <a:t>https://upload.wikimedia.org/wikipedia/commons/2/28/Autoencoder_structure.png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777</Words>
  <Application>Microsoft Office PowerPoint</Application>
  <PresentationFormat>On-screen Show (16:9)</PresentationFormat>
  <Paragraphs>135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Chewy</vt:lpstr>
      <vt:lpstr>Lato</vt:lpstr>
      <vt:lpstr>Raleway</vt:lpstr>
      <vt:lpstr>Arial</vt:lpstr>
      <vt:lpstr>Calibri</vt:lpstr>
      <vt:lpstr>Streamline</vt:lpstr>
      <vt:lpstr>What are you drawing?</vt:lpstr>
      <vt:lpstr>PowerPoint Presentation</vt:lpstr>
      <vt:lpstr>Motivation and Goals</vt:lpstr>
      <vt:lpstr>Data</vt:lpstr>
      <vt:lpstr>A snippet of our data</vt:lpstr>
      <vt:lpstr>Getting Things Ready</vt:lpstr>
      <vt:lpstr>Models Adopted </vt:lpstr>
      <vt:lpstr>Dimensionality Reduction  PCA </vt:lpstr>
      <vt:lpstr>Dimensionality Reduction Autoencoder</vt:lpstr>
      <vt:lpstr>Dimensionality Reduction Autoencoder</vt:lpstr>
      <vt:lpstr>k-NN</vt:lpstr>
      <vt:lpstr>k-NN Accuracy</vt:lpstr>
      <vt:lpstr>2. Multinomial Logistic Regression</vt:lpstr>
      <vt:lpstr>Accuracy</vt:lpstr>
      <vt:lpstr>3. Random Forest </vt:lpstr>
      <vt:lpstr>Accuracy</vt:lpstr>
      <vt:lpstr>4. CNN</vt:lpstr>
      <vt:lpstr>Accuracy</vt:lpstr>
      <vt:lpstr>Prediction Accuracy Revisited</vt:lpstr>
      <vt:lpstr>Mini batch K-Means clustering                                                                  --Exploring drawing styles</vt:lpstr>
      <vt:lpstr>Explore clusters</vt:lpstr>
      <vt:lpstr>PowerPoint Presentation</vt:lpstr>
      <vt:lpstr>Explore clusters</vt:lpstr>
      <vt:lpstr>Interesting findings </vt:lpstr>
      <vt:lpstr>Interesting findings </vt:lpstr>
      <vt:lpstr> </vt:lpstr>
      <vt:lpstr>Next Steps: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drawing?</dc:title>
  <cp:lastModifiedBy>gao runixn</cp:lastModifiedBy>
  <cp:revision>10</cp:revision>
  <dcterms:modified xsi:type="dcterms:W3CDTF">2019-12-03T23:06:24Z</dcterms:modified>
</cp:coreProperties>
</file>