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70" r:id="rId5"/>
    <p:sldId id="269" r:id="rId6"/>
    <p:sldId id="264" r:id="rId7"/>
    <p:sldId id="265" r:id="rId8"/>
    <p:sldId id="266" r:id="rId9"/>
    <p:sldId id="268" r:id="rId10"/>
    <p:sldId id="271" r:id="rId11"/>
    <p:sldId id="272" r:id="rId12"/>
    <p:sldId id="273" r:id="rId13"/>
    <p:sldId id="274"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A5F5-094C-9A6C-EDA1-9FFC8FF2C3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F66A672-BF4C-2A79-6D65-B6C719DC5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159CD40-2145-1CAC-2840-7AFCD9504F3C}"/>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5" name="Footer Placeholder 4">
            <a:extLst>
              <a:ext uri="{FF2B5EF4-FFF2-40B4-BE49-F238E27FC236}">
                <a16:creationId xmlns:a16="http://schemas.microsoft.com/office/drawing/2014/main" id="{53F36111-A569-60A2-A0C5-F981DA9D2E4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47F6DEB-90FF-32C6-D82E-C77B627D0C18}"/>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43137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4649-BF9F-C6E7-7A76-34C0FF634E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5735DEA-075F-FE1B-AFC4-DA8133BA4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8FB71E2-6C55-A033-15B8-180B51220E84}"/>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5" name="Footer Placeholder 4">
            <a:extLst>
              <a:ext uri="{FF2B5EF4-FFF2-40B4-BE49-F238E27FC236}">
                <a16:creationId xmlns:a16="http://schemas.microsoft.com/office/drawing/2014/main" id="{D696B2A9-3904-5524-B266-FBB3EB20A2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17E1C82-0E65-7515-569A-26440C49F714}"/>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04542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89754-8250-D908-6BF3-E9F0545414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0976BFD-DE79-FE11-2685-AC3FBB076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2EC86CA-E98E-5D5B-4D95-DC585231494B}"/>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5" name="Footer Placeholder 4">
            <a:extLst>
              <a:ext uri="{FF2B5EF4-FFF2-40B4-BE49-F238E27FC236}">
                <a16:creationId xmlns:a16="http://schemas.microsoft.com/office/drawing/2014/main" id="{433A580E-EE26-E235-6888-E41AA8E621D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2C7C429-C99E-C8D5-2C27-076F73B7C97F}"/>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152644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B02A-6468-EECB-9D7E-118D846BF90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246056-C5A0-278B-52AC-7C1AA9C3B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1784DF-921B-4F5E-D777-8F8B467340DE}"/>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5" name="Footer Placeholder 4">
            <a:extLst>
              <a:ext uri="{FF2B5EF4-FFF2-40B4-BE49-F238E27FC236}">
                <a16:creationId xmlns:a16="http://schemas.microsoft.com/office/drawing/2014/main" id="{B4B3F13E-02CE-B39F-3816-6C65A04D9D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ED3558E-7EB9-BE46-16A5-2982FBBFC2FA}"/>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130189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6E96-D362-809A-267A-3FB943228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491ADF6-BBE3-1447-719A-3B1FEAFD36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8FCE9-0C87-B179-85CA-E62CD6B7AE4F}"/>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5" name="Footer Placeholder 4">
            <a:extLst>
              <a:ext uri="{FF2B5EF4-FFF2-40B4-BE49-F238E27FC236}">
                <a16:creationId xmlns:a16="http://schemas.microsoft.com/office/drawing/2014/main" id="{49EF78C2-666C-D5D2-EA90-6398BEBF828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3A1868-6CCA-B662-F02B-CE241949D31A}"/>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11840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C0CE-8914-F287-D787-61A9D03F709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06675F-2355-721B-DDAC-2CBCB2C84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9F43959-6387-BFEB-2BF2-CF4B5023BA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846B82C-0B0A-30D6-658D-6A749544ACB4}"/>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6" name="Footer Placeholder 5">
            <a:extLst>
              <a:ext uri="{FF2B5EF4-FFF2-40B4-BE49-F238E27FC236}">
                <a16:creationId xmlns:a16="http://schemas.microsoft.com/office/drawing/2014/main" id="{04145439-C9E6-920D-447A-83835D92B5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8A89F36-ACFC-4234-D2B8-B0C963F9D909}"/>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335199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1D4E-6B7E-5135-DF44-AC0AF03D1B3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6C09572-EC3E-E027-36EA-D1C1518C3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8ECFF-E746-99D9-2671-4427EEA77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2E849C4-BD58-BE5D-9A95-48000971E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491C1-4652-DC32-7B52-3D7DA9E0A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66A5A10-C363-C74B-ECE5-EFCFC3A43A54}"/>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8" name="Footer Placeholder 7">
            <a:extLst>
              <a:ext uri="{FF2B5EF4-FFF2-40B4-BE49-F238E27FC236}">
                <a16:creationId xmlns:a16="http://schemas.microsoft.com/office/drawing/2014/main" id="{7E7735DB-1EBE-0E9E-59B5-EB0E1D4C0F3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7F5A6CD-EDB7-69D8-8C1A-16654EAE95DC}"/>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77166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1FB0-F1D5-E630-386F-FEB86330A40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9BD518C-FF07-BD94-DA92-6B9806C6F0D2}"/>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4" name="Footer Placeholder 3">
            <a:extLst>
              <a:ext uri="{FF2B5EF4-FFF2-40B4-BE49-F238E27FC236}">
                <a16:creationId xmlns:a16="http://schemas.microsoft.com/office/drawing/2014/main" id="{FBF768B1-17A2-08CC-EBB6-925797D8985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33EE36C-FB1F-4C79-C8EA-4BEE2B9C896C}"/>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13396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21A5C-86B6-F02C-E5C1-76D7A620EC71}"/>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3" name="Footer Placeholder 2">
            <a:extLst>
              <a:ext uri="{FF2B5EF4-FFF2-40B4-BE49-F238E27FC236}">
                <a16:creationId xmlns:a16="http://schemas.microsoft.com/office/drawing/2014/main" id="{BD5A3F5D-7009-51EB-FB17-9B91A4E4E14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A8FF504-EFA5-4325-0AF1-D8D8CD5A56C7}"/>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105495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F07F-0407-2873-C372-0CADA1C50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7CDF015-69F2-B2D5-BC44-F61724866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1FD6DFF-938F-ABA2-4F94-10D038AB4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302A1-BF7A-B8B5-FD9D-A8FC47B9BEC9}"/>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6" name="Footer Placeholder 5">
            <a:extLst>
              <a:ext uri="{FF2B5EF4-FFF2-40B4-BE49-F238E27FC236}">
                <a16:creationId xmlns:a16="http://schemas.microsoft.com/office/drawing/2014/main" id="{D5092698-5071-74AE-D4F5-69A5ECC78D5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A8EFAB2-AAE6-BD0C-AC09-DB5101F08FD8}"/>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42827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2D40-2C23-D24C-6C3C-9246916DE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BC49A60-EE41-B792-FF7A-5379A6127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0F9C4F1-D6C8-EC80-E3DE-82169A93A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A837D-EE1D-84C2-0784-2640D40C0FAE}"/>
              </a:ext>
            </a:extLst>
          </p:cNvPr>
          <p:cNvSpPr>
            <a:spLocks noGrp="1"/>
          </p:cNvSpPr>
          <p:nvPr>
            <p:ph type="dt" sz="half" idx="10"/>
          </p:nvPr>
        </p:nvSpPr>
        <p:spPr/>
        <p:txBody>
          <a:bodyPr/>
          <a:lstStyle/>
          <a:p>
            <a:fld id="{CD808AF0-1E29-4572-8148-1BFDAF7DCE0A}" type="datetimeFigureOut">
              <a:rPr lang="en-SG" smtClean="0"/>
              <a:t>25/1/2023</a:t>
            </a:fld>
            <a:endParaRPr lang="en-SG"/>
          </a:p>
        </p:txBody>
      </p:sp>
      <p:sp>
        <p:nvSpPr>
          <p:cNvPr id="6" name="Footer Placeholder 5">
            <a:extLst>
              <a:ext uri="{FF2B5EF4-FFF2-40B4-BE49-F238E27FC236}">
                <a16:creationId xmlns:a16="http://schemas.microsoft.com/office/drawing/2014/main" id="{EF39AED6-B2EA-7C91-29A7-1633AE498F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91B21F2-2689-2B0A-1A3A-B2592DEAAB27}"/>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38604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783B9-1F36-D955-77B5-DDE57B84A7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026BA4E-4459-F2B0-1914-35C4EE144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B45A36D-75C5-2A53-C4D4-984993FE12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08AF0-1E29-4572-8148-1BFDAF7DCE0A}" type="datetimeFigureOut">
              <a:rPr lang="en-SG" smtClean="0"/>
              <a:t>25/1/2023</a:t>
            </a:fld>
            <a:endParaRPr lang="en-SG"/>
          </a:p>
        </p:txBody>
      </p:sp>
      <p:sp>
        <p:nvSpPr>
          <p:cNvPr id="5" name="Footer Placeholder 4">
            <a:extLst>
              <a:ext uri="{FF2B5EF4-FFF2-40B4-BE49-F238E27FC236}">
                <a16:creationId xmlns:a16="http://schemas.microsoft.com/office/drawing/2014/main" id="{2A3CB81A-FBC0-C863-ADED-F2CAB55E7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FC9B997-8981-120D-E978-4BA74C345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52F14-5C91-46F9-8359-AFF573A99338}" type="slidenum">
              <a:rPr lang="en-SG" smtClean="0"/>
              <a:t>‹#›</a:t>
            </a:fld>
            <a:endParaRPr lang="en-SG"/>
          </a:p>
        </p:txBody>
      </p:sp>
    </p:spTree>
    <p:extLst>
      <p:ext uri="{BB962C8B-B14F-4D97-AF65-F5344CB8AC3E}">
        <p14:creationId xmlns:p14="http://schemas.microsoft.com/office/powerpoint/2010/main" val="5319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7C3C-F382-5B0C-5DEF-9ED654E7635C}"/>
              </a:ext>
            </a:extLst>
          </p:cNvPr>
          <p:cNvSpPr>
            <a:spLocks noGrp="1"/>
          </p:cNvSpPr>
          <p:nvPr>
            <p:ph type="ctrTitle"/>
          </p:nvPr>
        </p:nvSpPr>
        <p:spPr>
          <a:xfrm>
            <a:off x="7464614" y="1783959"/>
            <a:ext cx="4087306" cy="2889114"/>
          </a:xfrm>
        </p:spPr>
        <p:txBody>
          <a:bodyPr anchor="b">
            <a:normAutofit/>
          </a:bodyPr>
          <a:lstStyle/>
          <a:p>
            <a:pPr algn="l"/>
            <a:r>
              <a:rPr lang="en-US" sz="5400" dirty="0"/>
              <a:t>Google </a:t>
            </a:r>
            <a:r>
              <a:rPr lang="en-US" sz="5400" dirty="0" err="1"/>
              <a:t>Cyclistic</a:t>
            </a:r>
            <a:r>
              <a:rPr lang="en-US" sz="5400" dirty="0"/>
              <a:t> DA Capstone</a:t>
            </a:r>
            <a:endParaRPr lang="en-SG" sz="5400" dirty="0"/>
          </a:p>
        </p:txBody>
      </p:sp>
      <p:sp>
        <p:nvSpPr>
          <p:cNvPr id="3" name="Subtitle 2">
            <a:extLst>
              <a:ext uri="{FF2B5EF4-FFF2-40B4-BE49-F238E27FC236}">
                <a16:creationId xmlns:a16="http://schemas.microsoft.com/office/drawing/2014/main" id="{29534B8A-177F-8C68-C039-8B77B00E53C5}"/>
              </a:ext>
            </a:extLst>
          </p:cNvPr>
          <p:cNvSpPr>
            <a:spLocks noGrp="1"/>
          </p:cNvSpPr>
          <p:nvPr>
            <p:ph type="subTitle" idx="1"/>
          </p:nvPr>
        </p:nvSpPr>
        <p:spPr>
          <a:xfrm>
            <a:off x="7464612" y="4750893"/>
            <a:ext cx="4087305" cy="1147863"/>
          </a:xfrm>
        </p:spPr>
        <p:txBody>
          <a:bodyPr anchor="t">
            <a:normAutofit/>
          </a:bodyPr>
          <a:lstStyle/>
          <a:p>
            <a:pPr marL="342900" indent="-342900" algn="l">
              <a:buFontTx/>
              <a:buChar char="-"/>
            </a:pPr>
            <a:r>
              <a:rPr lang="en-US" sz="2000"/>
              <a:t>By Kenny</a:t>
            </a:r>
            <a:endParaRPr lang="en-SG" sz="2000"/>
          </a:p>
          <a:p>
            <a:pPr algn="l"/>
            <a:r>
              <a:rPr lang="en-SG" sz="2000"/>
              <a:t>21</a:t>
            </a:r>
            <a:r>
              <a:rPr lang="en-SG" sz="2000" baseline="30000"/>
              <a:t>st</a:t>
            </a:r>
            <a:r>
              <a:rPr lang="en-SG" sz="2000"/>
              <a:t> Jan 2023</a:t>
            </a:r>
            <a:endParaRPr lang="en-US"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lose-up of a bike seat in laneway">
            <a:extLst>
              <a:ext uri="{FF2B5EF4-FFF2-40B4-BE49-F238E27FC236}">
                <a16:creationId xmlns:a16="http://schemas.microsoft.com/office/drawing/2014/main" id="{FAAC1203-2BAD-04DB-6FAD-2D334F4D8529}"/>
              </a:ext>
            </a:extLst>
          </p:cNvPr>
          <p:cNvPicPr>
            <a:picLocks noChangeAspect="1"/>
          </p:cNvPicPr>
          <p:nvPr/>
        </p:nvPicPr>
        <p:blipFill rotWithShape="1">
          <a:blip r:embed="rId2"/>
          <a:srcRect l="22075" r="9515"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9980952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2</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Problems we have to address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In the "</a:t>
            </a:r>
            <a:r>
              <a:rPr lang="en-US" sz="1800" dirty="0" err="1"/>
              <a:t>member_casual</a:t>
            </a:r>
            <a:r>
              <a:rPr lang="en-US" sz="1800" dirty="0"/>
              <a:t>" column, there are two names for members ("member" and "Subscriber") and two names for casual riders ("Customer" and "casual"). We will need to consolidate that from four to two labels.</a:t>
            </a:r>
          </a:p>
          <a:p>
            <a:pPr marL="342900" indent="-342900">
              <a:buFont typeface="+mj-lt"/>
              <a:buAutoNum type="arabicPeriod"/>
            </a:pPr>
            <a:r>
              <a:rPr lang="en-US" sz="1800" dirty="0"/>
              <a:t>The data can only be aggregated at the ride-level, which is too granular. We will want to add some additional columns of data -- such as day, month, year -- that provide additional opportunities to aggregate the data.</a:t>
            </a:r>
          </a:p>
          <a:p>
            <a:pPr marL="342900" indent="-342900">
              <a:buFont typeface="+mj-lt"/>
              <a:buAutoNum type="arabicPeriod"/>
            </a:pPr>
            <a:r>
              <a:rPr lang="en-US" sz="1800" dirty="0"/>
              <a:t>We will want to add a calculated field for length of ride since the 2020Q1 data did not have the "</a:t>
            </a:r>
            <a:r>
              <a:rPr lang="en-US" sz="1800" dirty="0" err="1"/>
              <a:t>tripduration</a:t>
            </a:r>
            <a:r>
              <a:rPr lang="en-US" sz="1800" dirty="0"/>
              <a:t>" column. We will add "</a:t>
            </a:r>
            <a:r>
              <a:rPr lang="en-US" sz="1800" dirty="0" err="1"/>
              <a:t>ride_length</a:t>
            </a:r>
            <a:r>
              <a:rPr lang="en-US" sz="1800" dirty="0"/>
              <a:t>" to the entire </a:t>
            </a:r>
            <a:r>
              <a:rPr lang="en-US" sz="1800" dirty="0" err="1"/>
              <a:t>dataframe</a:t>
            </a:r>
            <a:r>
              <a:rPr lang="en-US" sz="1800" dirty="0"/>
              <a:t> for consistency.</a:t>
            </a:r>
          </a:p>
          <a:p>
            <a:pPr marL="342900" indent="-342900">
              <a:buFont typeface="+mj-lt"/>
              <a:buAutoNum type="arabicPeriod"/>
            </a:pPr>
            <a:r>
              <a:rPr lang="en-US" sz="1800" dirty="0"/>
              <a:t>There are some rides where </a:t>
            </a:r>
            <a:r>
              <a:rPr lang="en-US" sz="1800" dirty="0" err="1"/>
              <a:t>tripduration</a:t>
            </a:r>
            <a:r>
              <a:rPr lang="en-US" sz="1800" dirty="0"/>
              <a:t> shows up as negative, including several hundred rides where Divvy took bikes out of circulation for Quality Control reasons. We will want to delete these rides.</a:t>
            </a:r>
            <a:endParaRPr lang="en-SG" sz="1800" dirty="0"/>
          </a:p>
        </p:txBody>
      </p:sp>
    </p:spTree>
    <p:extLst>
      <p:ext uri="{BB962C8B-B14F-4D97-AF65-F5344CB8AC3E}">
        <p14:creationId xmlns:p14="http://schemas.microsoft.com/office/powerpoint/2010/main" val="33397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2</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Problem #1</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Before 2020, Divvy used different labels for these two types of riders, we want to make our </a:t>
            </a:r>
            <a:r>
              <a:rPr lang="en-US" sz="1800" dirty="0" err="1"/>
              <a:t>dataframe</a:t>
            </a:r>
            <a:r>
              <a:rPr lang="en-US" sz="1800" dirty="0"/>
              <a:t> consistent with their current nomenclature</a:t>
            </a:r>
          </a:p>
          <a:p>
            <a:endParaRPr lang="en-US" sz="1800" dirty="0"/>
          </a:p>
          <a:p>
            <a:endParaRPr lang="en-US" sz="1800" dirty="0"/>
          </a:p>
          <a:p>
            <a:endParaRPr lang="en-US" sz="1800" dirty="0"/>
          </a:p>
          <a:p>
            <a:endParaRPr lang="en-US" sz="1800" dirty="0"/>
          </a:p>
          <a:p>
            <a:r>
              <a:rPr lang="en-US" sz="1800" dirty="0"/>
              <a:t>Adding columns for date, month, year and day will allow us to aggregate ride data for each month, day, or year, before completing these operations we could only aggregate at the ride level</a:t>
            </a:r>
            <a:endParaRPr lang="en-SG" sz="1800" dirty="0"/>
          </a:p>
        </p:txBody>
      </p:sp>
      <p:pic>
        <p:nvPicPr>
          <p:cNvPr id="8" name="Picture 7">
            <a:extLst>
              <a:ext uri="{FF2B5EF4-FFF2-40B4-BE49-F238E27FC236}">
                <a16:creationId xmlns:a16="http://schemas.microsoft.com/office/drawing/2014/main" id="{461D72A5-F014-1A17-2D23-178D7DA5776B}"/>
              </a:ext>
            </a:extLst>
          </p:cNvPr>
          <p:cNvPicPr>
            <a:picLocks noChangeAspect="1"/>
          </p:cNvPicPr>
          <p:nvPr/>
        </p:nvPicPr>
        <p:blipFill>
          <a:blip r:embed="rId2"/>
          <a:stretch>
            <a:fillRect/>
          </a:stretch>
        </p:blipFill>
        <p:spPr>
          <a:xfrm>
            <a:off x="4492449" y="1923388"/>
            <a:ext cx="7413288" cy="839887"/>
          </a:xfrm>
          <a:prstGeom prst="rect">
            <a:avLst/>
          </a:prstGeom>
        </p:spPr>
      </p:pic>
      <p:sp>
        <p:nvSpPr>
          <p:cNvPr id="11" name="Content Placeholder 2">
            <a:extLst>
              <a:ext uri="{FF2B5EF4-FFF2-40B4-BE49-F238E27FC236}">
                <a16:creationId xmlns:a16="http://schemas.microsoft.com/office/drawing/2014/main" id="{64A4CC2A-64D5-C935-3987-C0C70D0B71DD}"/>
              </a:ext>
            </a:extLst>
          </p:cNvPr>
          <p:cNvSpPr txBox="1">
            <a:spLocks/>
          </p:cNvSpPr>
          <p:nvPr/>
        </p:nvSpPr>
        <p:spPr>
          <a:xfrm>
            <a:off x="4330718" y="2800593"/>
            <a:ext cx="7289799" cy="64600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Problem #2</a:t>
            </a:r>
          </a:p>
        </p:txBody>
      </p:sp>
      <p:pic>
        <p:nvPicPr>
          <p:cNvPr id="14" name="Picture 13">
            <a:extLst>
              <a:ext uri="{FF2B5EF4-FFF2-40B4-BE49-F238E27FC236}">
                <a16:creationId xmlns:a16="http://schemas.microsoft.com/office/drawing/2014/main" id="{5458CF55-60C1-0A78-4ABE-E6159BB2BF31}"/>
              </a:ext>
            </a:extLst>
          </p:cNvPr>
          <p:cNvPicPr>
            <a:picLocks noChangeAspect="1"/>
          </p:cNvPicPr>
          <p:nvPr/>
        </p:nvPicPr>
        <p:blipFill>
          <a:blip r:embed="rId3"/>
          <a:stretch>
            <a:fillRect/>
          </a:stretch>
        </p:blipFill>
        <p:spPr>
          <a:xfrm>
            <a:off x="4492449" y="4131953"/>
            <a:ext cx="7154273" cy="771633"/>
          </a:xfrm>
          <a:prstGeom prst="rect">
            <a:avLst/>
          </a:prstGeom>
        </p:spPr>
      </p:pic>
    </p:spTree>
    <p:extLst>
      <p:ext uri="{BB962C8B-B14F-4D97-AF65-F5344CB8AC3E}">
        <p14:creationId xmlns:p14="http://schemas.microsoft.com/office/powerpoint/2010/main" val="200317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2</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Problem #3</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Add a "</a:t>
            </a:r>
            <a:r>
              <a:rPr lang="en-US" sz="1800" dirty="0" err="1"/>
              <a:t>ride_length</a:t>
            </a:r>
            <a:r>
              <a:rPr lang="en-US" sz="1800" dirty="0"/>
              <a:t>" calculation to </a:t>
            </a:r>
            <a:r>
              <a:rPr lang="en-US" sz="1800" dirty="0" err="1"/>
              <a:t>all_trips</a:t>
            </a:r>
            <a:r>
              <a:rPr lang="en-US" sz="1800" dirty="0"/>
              <a:t> (in seconds)</a:t>
            </a:r>
          </a:p>
          <a:p>
            <a:endParaRPr lang="en-US" sz="1800" dirty="0"/>
          </a:p>
          <a:p>
            <a:endParaRPr lang="en-US" sz="1800" dirty="0"/>
          </a:p>
          <a:p>
            <a:endParaRPr lang="en-US" sz="1800" dirty="0"/>
          </a:p>
          <a:p>
            <a:r>
              <a:rPr lang="en-US" sz="1800" dirty="0"/>
              <a:t>The </a:t>
            </a:r>
            <a:r>
              <a:rPr lang="en-US" sz="1800" dirty="0" err="1"/>
              <a:t>dataframe</a:t>
            </a:r>
            <a:r>
              <a:rPr lang="en-US" sz="1800" dirty="0"/>
              <a:t> includes a few hundred entries when bikes were taken out of docks and checked for quality by </a:t>
            </a:r>
            <a:r>
              <a:rPr lang="en-US" sz="1800" dirty="0" err="1"/>
              <a:t>Cyclistic</a:t>
            </a:r>
            <a:r>
              <a:rPr lang="en-US" sz="1800" dirty="0"/>
              <a:t> or </a:t>
            </a:r>
            <a:r>
              <a:rPr lang="en-US" sz="1800" dirty="0" err="1"/>
              <a:t>ride_length</a:t>
            </a:r>
            <a:r>
              <a:rPr lang="en-US" sz="1800" dirty="0"/>
              <a:t> was negative. We will create a new version of the </a:t>
            </a:r>
            <a:r>
              <a:rPr lang="en-US" sz="1800" dirty="0" err="1"/>
              <a:t>dataframe</a:t>
            </a:r>
            <a:r>
              <a:rPr lang="en-US" sz="1800" dirty="0"/>
              <a:t> (v2) since data is being removed</a:t>
            </a:r>
          </a:p>
          <a:p>
            <a:endParaRPr lang="en-US" sz="1800" dirty="0"/>
          </a:p>
          <a:p>
            <a:endParaRPr lang="en-US" sz="1800" dirty="0"/>
          </a:p>
        </p:txBody>
      </p:sp>
      <p:sp>
        <p:nvSpPr>
          <p:cNvPr id="11" name="Content Placeholder 2">
            <a:extLst>
              <a:ext uri="{FF2B5EF4-FFF2-40B4-BE49-F238E27FC236}">
                <a16:creationId xmlns:a16="http://schemas.microsoft.com/office/drawing/2014/main" id="{64A4CC2A-64D5-C935-3987-C0C70D0B71DD}"/>
              </a:ext>
            </a:extLst>
          </p:cNvPr>
          <p:cNvSpPr txBox="1">
            <a:spLocks/>
          </p:cNvSpPr>
          <p:nvPr/>
        </p:nvSpPr>
        <p:spPr>
          <a:xfrm>
            <a:off x="4356923" y="2148671"/>
            <a:ext cx="7289799" cy="64600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Problem #4</a:t>
            </a:r>
          </a:p>
        </p:txBody>
      </p:sp>
      <p:pic>
        <p:nvPicPr>
          <p:cNvPr id="9" name="Picture 8">
            <a:extLst>
              <a:ext uri="{FF2B5EF4-FFF2-40B4-BE49-F238E27FC236}">
                <a16:creationId xmlns:a16="http://schemas.microsoft.com/office/drawing/2014/main" id="{F4508E20-18F4-DA66-C750-632E5B7A210F}"/>
              </a:ext>
            </a:extLst>
          </p:cNvPr>
          <p:cNvPicPr>
            <a:picLocks noChangeAspect="1"/>
          </p:cNvPicPr>
          <p:nvPr/>
        </p:nvPicPr>
        <p:blipFill>
          <a:blip r:embed="rId2"/>
          <a:stretch>
            <a:fillRect/>
          </a:stretch>
        </p:blipFill>
        <p:spPr>
          <a:xfrm>
            <a:off x="4641308" y="1514343"/>
            <a:ext cx="7445295" cy="600899"/>
          </a:xfrm>
          <a:prstGeom prst="rect">
            <a:avLst/>
          </a:prstGeom>
        </p:spPr>
      </p:pic>
      <p:pic>
        <p:nvPicPr>
          <p:cNvPr id="13" name="Picture 12">
            <a:extLst>
              <a:ext uri="{FF2B5EF4-FFF2-40B4-BE49-F238E27FC236}">
                <a16:creationId xmlns:a16="http://schemas.microsoft.com/office/drawing/2014/main" id="{C0ED6636-62CA-145F-982C-D501761C75E4}"/>
              </a:ext>
            </a:extLst>
          </p:cNvPr>
          <p:cNvPicPr>
            <a:picLocks noChangeAspect="1"/>
          </p:cNvPicPr>
          <p:nvPr/>
        </p:nvPicPr>
        <p:blipFill>
          <a:blip r:embed="rId3"/>
          <a:stretch>
            <a:fillRect/>
          </a:stretch>
        </p:blipFill>
        <p:spPr>
          <a:xfrm>
            <a:off x="4641308" y="3724007"/>
            <a:ext cx="7276466" cy="170300"/>
          </a:xfrm>
          <a:prstGeom prst="rect">
            <a:avLst/>
          </a:prstGeom>
        </p:spPr>
      </p:pic>
    </p:spTree>
    <p:extLst>
      <p:ext uri="{BB962C8B-B14F-4D97-AF65-F5344CB8AC3E}">
        <p14:creationId xmlns:p14="http://schemas.microsoft.com/office/powerpoint/2010/main" val="132301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Conducting Descriptive Analysis</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Descriptive Analysis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There are 2 ways to conduct the descriptive analysis</a:t>
            </a:r>
          </a:p>
          <a:p>
            <a:endParaRPr lang="en-US" sz="1800" dirty="0"/>
          </a:p>
          <a:p>
            <a:endParaRPr lang="en-US" sz="1800" dirty="0"/>
          </a:p>
          <a:p>
            <a:r>
              <a:rPr lang="en-US" sz="1800" dirty="0"/>
              <a:t>Or we can condense these 4 lines using summary</a:t>
            </a:r>
          </a:p>
          <a:p>
            <a:endParaRPr lang="en-US" sz="1800" dirty="0"/>
          </a:p>
          <a:p>
            <a:r>
              <a:rPr lang="en-US" sz="1800" dirty="0"/>
              <a:t>Compare Casual and Annual members</a:t>
            </a:r>
          </a:p>
          <a:p>
            <a:endParaRPr lang="en-US" sz="1800" dirty="0"/>
          </a:p>
          <a:p>
            <a:endParaRPr lang="en-US" sz="1800" dirty="0"/>
          </a:p>
          <a:p>
            <a:r>
              <a:rPr lang="en-US" sz="1800" dirty="0"/>
              <a:t>Analyze ride data by type and weekday</a:t>
            </a:r>
          </a:p>
          <a:p>
            <a:pPr marL="0" indent="0">
              <a:buNone/>
            </a:pPr>
            <a:endParaRPr lang="en-US" sz="1800" dirty="0"/>
          </a:p>
        </p:txBody>
      </p:sp>
      <p:pic>
        <p:nvPicPr>
          <p:cNvPr id="8" name="Picture 7">
            <a:extLst>
              <a:ext uri="{FF2B5EF4-FFF2-40B4-BE49-F238E27FC236}">
                <a16:creationId xmlns:a16="http://schemas.microsoft.com/office/drawing/2014/main" id="{F9CFFD9D-4207-3F21-AA0A-9BD8F7F59CDD}"/>
              </a:ext>
            </a:extLst>
          </p:cNvPr>
          <p:cNvPicPr>
            <a:picLocks noChangeAspect="1"/>
          </p:cNvPicPr>
          <p:nvPr/>
        </p:nvPicPr>
        <p:blipFill>
          <a:blip r:embed="rId2"/>
          <a:stretch>
            <a:fillRect/>
          </a:stretch>
        </p:blipFill>
        <p:spPr>
          <a:xfrm>
            <a:off x="4492449" y="1525119"/>
            <a:ext cx="7173326" cy="647790"/>
          </a:xfrm>
          <a:prstGeom prst="rect">
            <a:avLst/>
          </a:prstGeom>
        </p:spPr>
      </p:pic>
      <p:pic>
        <p:nvPicPr>
          <p:cNvPr id="14" name="Picture 13">
            <a:extLst>
              <a:ext uri="{FF2B5EF4-FFF2-40B4-BE49-F238E27FC236}">
                <a16:creationId xmlns:a16="http://schemas.microsoft.com/office/drawing/2014/main" id="{F71E9EEF-735F-CE2C-6C07-B53845FBFBA6}"/>
              </a:ext>
            </a:extLst>
          </p:cNvPr>
          <p:cNvPicPr>
            <a:picLocks noChangeAspect="1"/>
          </p:cNvPicPr>
          <p:nvPr/>
        </p:nvPicPr>
        <p:blipFill>
          <a:blip r:embed="rId3"/>
          <a:stretch>
            <a:fillRect/>
          </a:stretch>
        </p:blipFill>
        <p:spPr>
          <a:xfrm>
            <a:off x="4492449" y="2689203"/>
            <a:ext cx="2962688" cy="200053"/>
          </a:xfrm>
          <a:prstGeom prst="rect">
            <a:avLst/>
          </a:prstGeom>
        </p:spPr>
      </p:pic>
      <p:pic>
        <p:nvPicPr>
          <p:cNvPr id="17" name="Picture 16">
            <a:extLst>
              <a:ext uri="{FF2B5EF4-FFF2-40B4-BE49-F238E27FC236}">
                <a16:creationId xmlns:a16="http://schemas.microsoft.com/office/drawing/2014/main" id="{90D8B501-9E7B-72C4-0EBA-19C171453EF7}"/>
              </a:ext>
            </a:extLst>
          </p:cNvPr>
          <p:cNvPicPr>
            <a:picLocks noChangeAspect="1"/>
          </p:cNvPicPr>
          <p:nvPr/>
        </p:nvPicPr>
        <p:blipFill>
          <a:blip r:embed="rId4"/>
          <a:stretch>
            <a:fillRect/>
          </a:stretch>
        </p:blipFill>
        <p:spPr>
          <a:xfrm>
            <a:off x="4492449" y="3354191"/>
            <a:ext cx="7341614" cy="647790"/>
          </a:xfrm>
          <a:prstGeom prst="rect">
            <a:avLst/>
          </a:prstGeom>
        </p:spPr>
      </p:pic>
      <p:pic>
        <p:nvPicPr>
          <p:cNvPr id="19" name="Picture 18">
            <a:extLst>
              <a:ext uri="{FF2B5EF4-FFF2-40B4-BE49-F238E27FC236}">
                <a16:creationId xmlns:a16="http://schemas.microsoft.com/office/drawing/2014/main" id="{3D0C787C-B6C3-9A78-A104-36D22F7C6DE3}"/>
              </a:ext>
            </a:extLst>
          </p:cNvPr>
          <p:cNvPicPr>
            <a:picLocks noChangeAspect="1"/>
          </p:cNvPicPr>
          <p:nvPr/>
        </p:nvPicPr>
        <p:blipFill>
          <a:blip r:embed="rId5"/>
          <a:stretch>
            <a:fillRect/>
          </a:stretch>
        </p:blipFill>
        <p:spPr>
          <a:xfrm>
            <a:off x="4492449" y="4590093"/>
            <a:ext cx="7289799" cy="861761"/>
          </a:xfrm>
          <a:prstGeom prst="rect">
            <a:avLst/>
          </a:prstGeom>
        </p:spPr>
      </p:pic>
    </p:spTree>
    <p:extLst>
      <p:ext uri="{BB962C8B-B14F-4D97-AF65-F5344CB8AC3E}">
        <p14:creationId xmlns:p14="http://schemas.microsoft.com/office/powerpoint/2010/main" val="294221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752A-F077-FB58-34FF-3E465E746D3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4CD0F27-FD84-C2AB-3E51-BD2D21CF87BB}"/>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00384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C6F8-F1C5-C14C-B98B-BF6544934D8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EEC624D-1BDC-0B18-4602-761B5EA42373}"/>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51424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5163-9CAB-E318-F0BD-538E4BBDA3D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126BCEB-7960-DAD1-0930-2C8564A2D61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23568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510491"/>
            <a:ext cx="3197013" cy="2743200"/>
          </a:xfrm>
        </p:spPr>
        <p:txBody>
          <a:bodyPr anchor="t">
            <a:normAutofit/>
          </a:bodyPr>
          <a:lstStyle/>
          <a:p>
            <a:pPr algn="ctr"/>
            <a:r>
              <a:rPr lang="en-US" sz="4800" dirty="0" err="1">
                <a:solidFill>
                  <a:srgbClr val="FFFFFF"/>
                </a:solidFill>
              </a:rPr>
              <a:t>Sceneario</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5533496"/>
          </a:xfrm>
        </p:spPr>
        <p:txBody>
          <a:bodyPr anchor="ctr">
            <a:normAutofit/>
          </a:bodyPr>
          <a:lstStyle/>
          <a:p>
            <a:r>
              <a:rPr lang="en-US" dirty="0"/>
              <a:t>You are a junior data analyst working in the marketing analyst team at </a:t>
            </a:r>
            <a:r>
              <a:rPr lang="en-US" dirty="0" err="1"/>
              <a:t>Cyclistic</a:t>
            </a:r>
            <a:r>
              <a:rPr lang="en-US" dirty="0"/>
              <a:t>, a bike-share company in Chicago. </a:t>
            </a:r>
          </a:p>
          <a:p>
            <a:r>
              <a:rPr lang="en-US" dirty="0"/>
              <a:t>You are to design a new marketing strategy to convert casual riders into annual members.</a:t>
            </a:r>
            <a:endParaRPr lang="en-SG" dirty="0"/>
          </a:p>
        </p:txBody>
      </p:sp>
    </p:spTree>
    <p:extLst>
      <p:ext uri="{BB962C8B-B14F-4D97-AF65-F5344CB8AC3E}">
        <p14:creationId xmlns:p14="http://schemas.microsoft.com/office/powerpoint/2010/main" val="355368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9C43-E65B-A114-7B00-DBE64CD9BA50}"/>
              </a:ext>
            </a:extLst>
          </p:cNvPr>
          <p:cNvSpPr>
            <a:spLocks noGrp="1"/>
          </p:cNvSpPr>
          <p:nvPr>
            <p:ph type="title"/>
          </p:nvPr>
        </p:nvSpPr>
        <p:spPr>
          <a:xfrm>
            <a:off x="8643193" y="489507"/>
            <a:ext cx="3091607" cy="1655483"/>
          </a:xfrm>
        </p:spPr>
        <p:txBody>
          <a:bodyPr anchor="b">
            <a:normAutofit/>
          </a:bodyPr>
          <a:lstStyle/>
          <a:p>
            <a:r>
              <a:rPr lang="en-US" sz="4000"/>
              <a:t>Steps taken</a:t>
            </a:r>
            <a:endParaRPr lang="en-SG" sz="4000"/>
          </a:p>
        </p:txBody>
      </p:sp>
      <p:pic>
        <p:nvPicPr>
          <p:cNvPr id="5" name="Picture 4" descr="Magnifying glass showing decling performance">
            <a:extLst>
              <a:ext uri="{FF2B5EF4-FFF2-40B4-BE49-F238E27FC236}">
                <a16:creationId xmlns:a16="http://schemas.microsoft.com/office/drawing/2014/main" id="{181EEFFF-1BED-DB34-8653-B881411BD27B}"/>
              </a:ext>
            </a:extLst>
          </p:cNvPr>
          <p:cNvPicPr>
            <a:picLocks noChangeAspect="1"/>
          </p:cNvPicPr>
          <p:nvPr/>
        </p:nvPicPr>
        <p:blipFill rotWithShape="1">
          <a:blip r:embed="rId2"/>
          <a:srcRect r="15469" b="-1"/>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F0CEB38A-0FE2-D954-EE7B-9D6B6E1CF92B}"/>
              </a:ext>
            </a:extLst>
          </p:cNvPr>
          <p:cNvSpPr>
            <a:spLocks noGrp="1"/>
          </p:cNvSpPr>
          <p:nvPr>
            <p:ph idx="1"/>
          </p:nvPr>
        </p:nvSpPr>
        <p:spPr>
          <a:xfrm>
            <a:off x="8643193" y="2418408"/>
            <a:ext cx="2942813" cy="3540265"/>
          </a:xfrm>
        </p:spPr>
        <p:txBody>
          <a:bodyPr>
            <a:normAutofit/>
          </a:bodyPr>
          <a:lstStyle/>
          <a:p>
            <a:r>
              <a:rPr lang="en-US" sz="2000"/>
              <a:t>Business Task</a:t>
            </a:r>
          </a:p>
          <a:p>
            <a:r>
              <a:rPr lang="en-US" sz="2000"/>
              <a:t>Cleaning Data</a:t>
            </a:r>
          </a:p>
          <a:p>
            <a:r>
              <a:rPr lang="en-US" sz="2000"/>
              <a:t>Conducting Descriptive Analysis</a:t>
            </a:r>
          </a:p>
          <a:p>
            <a:r>
              <a:rPr lang="en-US" sz="2000"/>
              <a:t>Data Visualization</a:t>
            </a:r>
          </a:p>
          <a:p>
            <a:r>
              <a:rPr lang="en-US" sz="2000"/>
              <a:t>Analysis Summary</a:t>
            </a:r>
          </a:p>
          <a:p>
            <a:r>
              <a:rPr lang="en-US" sz="2000"/>
              <a:t>Recommendation</a:t>
            </a:r>
          </a:p>
          <a:p>
            <a:endParaRPr lang="en-SG" sz="2000"/>
          </a:p>
        </p:txBody>
      </p:sp>
      <p:sp>
        <p:nvSpPr>
          <p:cNvPr id="30" name="Rectangle 2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55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rgbClr val="FFFFFF"/>
                </a:solidFill>
              </a:rPr>
              <a:t>Business Objective</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5533496"/>
          </a:xfrm>
        </p:spPr>
        <p:txBody>
          <a:bodyPr anchor="ctr">
            <a:normAutofit/>
          </a:bodyPr>
          <a:lstStyle/>
          <a:p>
            <a:r>
              <a:rPr lang="en-US" sz="2800" dirty="0"/>
              <a:t>To find out how </a:t>
            </a:r>
            <a:r>
              <a:rPr lang="en-US" sz="2800" dirty="0">
                <a:solidFill>
                  <a:srgbClr val="FFC000"/>
                </a:solidFill>
              </a:rPr>
              <a:t>annual</a:t>
            </a:r>
            <a:r>
              <a:rPr lang="en-US" sz="2800" dirty="0"/>
              <a:t> and </a:t>
            </a:r>
            <a:r>
              <a:rPr lang="en-US" sz="2800" dirty="0">
                <a:solidFill>
                  <a:schemeClr val="accent1"/>
                </a:solidFill>
              </a:rPr>
              <a:t>causal </a:t>
            </a:r>
            <a:r>
              <a:rPr lang="en-US" sz="2800" dirty="0"/>
              <a:t>riders use </a:t>
            </a:r>
            <a:r>
              <a:rPr lang="en-US" sz="2800" dirty="0" err="1"/>
              <a:t>Cyclistic</a:t>
            </a:r>
            <a:r>
              <a:rPr lang="en-US" sz="2800" dirty="0"/>
              <a:t> bikes differently and from your findings, design a new marketing strategy to convert casual riders into annual members.</a:t>
            </a:r>
            <a:endParaRPr lang="en-SG" sz="2800" dirty="0"/>
          </a:p>
        </p:txBody>
      </p:sp>
    </p:spTree>
    <p:extLst>
      <p:ext uri="{BB962C8B-B14F-4D97-AF65-F5344CB8AC3E}">
        <p14:creationId xmlns:p14="http://schemas.microsoft.com/office/powerpoint/2010/main" val="291529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pic>
        <p:nvPicPr>
          <p:cNvPr id="5" name="Picture 4">
            <a:extLst>
              <a:ext uri="{FF2B5EF4-FFF2-40B4-BE49-F238E27FC236}">
                <a16:creationId xmlns:a16="http://schemas.microsoft.com/office/drawing/2014/main" id="{49F8722B-BA3A-DC5A-BC3C-FA589A8ABC93}"/>
              </a:ext>
            </a:extLst>
          </p:cNvPr>
          <p:cNvPicPr>
            <a:picLocks noChangeAspect="1"/>
          </p:cNvPicPr>
          <p:nvPr/>
        </p:nvPicPr>
        <p:blipFill>
          <a:blip r:embed="rId2"/>
          <a:stretch>
            <a:fillRect/>
          </a:stretch>
        </p:blipFill>
        <p:spPr>
          <a:xfrm>
            <a:off x="5041209" y="5318449"/>
            <a:ext cx="1965653" cy="634482"/>
          </a:xfrm>
          <a:prstGeom prst="rect">
            <a:avLst/>
          </a:prstGeom>
        </p:spPr>
      </p:pic>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5533496"/>
          </a:xfrm>
        </p:spPr>
        <p:txBody>
          <a:bodyPr anchor="ctr">
            <a:normAutofit/>
          </a:bodyPr>
          <a:lstStyle/>
          <a:p>
            <a:r>
              <a:rPr lang="en-US" dirty="0"/>
              <a:t>There are many ways to clean data, but for this case, we will be using </a:t>
            </a:r>
            <a:r>
              <a:rPr lang="en-US" dirty="0" err="1"/>
              <a:t>Rstudio</a:t>
            </a:r>
            <a:r>
              <a:rPr lang="en-US" dirty="0"/>
              <a:t> due to its convenience.</a:t>
            </a:r>
          </a:p>
          <a:p>
            <a:r>
              <a:rPr lang="en-US" dirty="0"/>
              <a:t>Packages needed:</a:t>
            </a:r>
          </a:p>
          <a:p>
            <a:pPr lvl="1"/>
            <a:r>
              <a:rPr lang="en-US" dirty="0" err="1"/>
              <a:t>Tidyverse</a:t>
            </a:r>
            <a:r>
              <a:rPr lang="en-US" dirty="0"/>
              <a:t> (versatile package with a lot of functions)</a:t>
            </a:r>
          </a:p>
          <a:p>
            <a:pPr lvl="1"/>
            <a:r>
              <a:rPr lang="en-US" dirty="0" err="1"/>
              <a:t>Lubridate</a:t>
            </a:r>
            <a:r>
              <a:rPr lang="en-US" dirty="0"/>
              <a:t> (to work with the date functions more efficiently)</a:t>
            </a:r>
          </a:p>
          <a:p>
            <a:pPr lvl="1"/>
            <a:r>
              <a:rPr lang="en-US" dirty="0"/>
              <a:t>Ggplot2 (for all our data modeling/visualization needs) </a:t>
            </a:r>
            <a:endParaRPr lang="en-SG" dirty="0"/>
          </a:p>
        </p:txBody>
      </p:sp>
    </p:spTree>
    <p:extLst>
      <p:ext uri="{BB962C8B-B14F-4D97-AF65-F5344CB8AC3E}">
        <p14:creationId xmlns:p14="http://schemas.microsoft.com/office/powerpoint/2010/main" val="91165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Reading Data</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will be using 2019 q2 – 2020 q1 data for this Capstone.</a:t>
            </a:r>
          </a:p>
          <a:p>
            <a:r>
              <a:rPr lang="en-US" dirty="0"/>
              <a:t>Upload the raw data to </a:t>
            </a:r>
            <a:r>
              <a:rPr lang="en-US" dirty="0" err="1"/>
              <a:t>Rstudio</a:t>
            </a:r>
            <a:r>
              <a:rPr lang="en-US" dirty="0"/>
              <a:t>:</a:t>
            </a:r>
          </a:p>
          <a:p>
            <a:pPr marL="0" indent="0">
              <a:buNone/>
            </a:pPr>
            <a:endParaRPr lang="en-US" dirty="0"/>
          </a:p>
          <a:p>
            <a:pPr marL="0" indent="0">
              <a:buNone/>
            </a:pPr>
            <a:endParaRPr lang="en-US" dirty="0"/>
          </a:p>
          <a:p>
            <a:r>
              <a:rPr lang="en-US" dirty="0"/>
              <a:t>Next compare column names of each file </a:t>
            </a:r>
          </a:p>
          <a:p>
            <a:endParaRPr lang="en-US" dirty="0"/>
          </a:p>
          <a:p>
            <a:endParaRPr lang="en-SG" dirty="0"/>
          </a:p>
        </p:txBody>
      </p:sp>
      <p:pic>
        <p:nvPicPr>
          <p:cNvPr id="11" name="Picture 10">
            <a:extLst>
              <a:ext uri="{FF2B5EF4-FFF2-40B4-BE49-F238E27FC236}">
                <a16:creationId xmlns:a16="http://schemas.microsoft.com/office/drawing/2014/main" id="{B45EF94F-9A01-FE1B-8342-AF44A46D7D95}"/>
              </a:ext>
            </a:extLst>
          </p:cNvPr>
          <p:cNvPicPr>
            <a:picLocks noChangeAspect="1"/>
          </p:cNvPicPr>
          <p:nvPr/>
        </p:nvPicPr>
        <p:blipFill>
          <a:blip r:embed="rId2"/>
          <a:stretch>
            <a:fillRect/>
          </a:stretch>
        </p:blipFill>
        <p:spPr>
          <a:xfrm>
            <a:off x="4800214" y="2594209"/>
            <a:ext cx="5585517" cy="918767"/>
          </a:xfrm>
          <a:prstGeom prst="rect">
            <a:avLst/>
          </a:prstGeom>
        </p:spPr>
      </p:pic>
      <p:pic>
        <p:nvPicPr>
          <p:cNvPr id="14" name="Picture 13">
            <a:extLst>
              <a:ext uri="{FF2B5EF4-FFF2-40B4-BE49-F238E27FC236}">
                <a16:creationId xmlns:a16="http://schemas.microsoft.com/office/drawing/2014/main" id="{3D6C472A-067D-75E8-A633-7147AD1BE7CD}"/>
              </a:ext>
            </a:extLst>
          </p:cNvPr>
          <p:cNvPicPr>
            <a:picLocks noChangeAspect="1"/>
          </p:cNvPicPr>
          <p:nvPr/>
        </p:nvPicPr>
        <p:blipFill>
          <a:blip r:embed="rId3"/>
          <a:stretch>
            <a:fillRect/>
          </a:stretch>
        </p:blipFill>
        <p:spPr>
          <a:xfrm>
            <a:off x="4800214" y="4029270"/>
            <a:ext cx="2380762" cy="1101305"/>
          </a:xfrm>
          <a:prstGeom prst="rect">
            <a:avLst/>
          </a:prstGeom>
        </p:spPr>
      </p:pic>
    </p:spTree>
    <p:extLst>
      <p:ext uri="{BB962C8B-B14F-4D97-AF65-F5344CB8AC3E}">
        <p14:creationId xmlns:p14="http://schemas.microsoft.com/office/powerpoint/2010/main" val="246740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Renaming Data</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the data columns in 2020 has a new naming convention, we need to rename the other files to join them into a single file later.</a:t>
            </a:r>
          </a:p>
          <a:p>
            <a:endParaRPr lang="en-US" dirty="0"/>
          </a:p>
          <a:p>
            <a:endParaRPr lang="en-SG" dirty="0"/>
          </a:p>
        </p:txBody>
      </p:sp>
      <p:pic>
        <p:nvPicPr>
          <p:cNvPr id="7" name="Picture 6">
            <a:extLst>
              <a:ext uri="{FF2B5EF4-FFF2-40B4-BE49-F238E27FC236}">
                <a16:creationId xmlns:a16="http://schemas.microsoft.com/office/drawing/2014/main" id="{1E7C2238-3724-342B-C7E5-4D7A6FFCCC4A}"/>
              </a:ext>
            </a:extLst>
          </p:cNvPr>
          <p:cNvPicPr>
            <a:picLocks noChangeAspect="1"/>
          </p:cNvPicPr>
          <p:nvPr/>
        </p:nvPicPr>
        <p:blipFill>
          <a:blip r:embed="rId2"/>
          <a:stretch>
            <a:fillRect/>
          </a:stretch>
        </p:blipFill>
        <p:spPr>
          <a:xfrm>
            <a:off x="4794545" y="2493054"/>
            <a:ext cx="4315899" cy="3526824"/>
          </a:xfrm>
          <a:prstGeom prst="rect">
            <a:avLst/>
          </a:prstGeom>
        </p:spPr>
      </p:pic>
    </p:spTree>
    <p:extLst>
      <p:ext uri="{BB962C8B-B14F-4D97-AF65-F5344CB8AC3E}">
        <p14:creationId xmlns:p14="http://schemas.microsoft.com/office/powerpoint/2010/main" val="414017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Look for incongruencies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to ensure that our files are of the same data types so that they can stack correctly.</a:t>
            </a:r>
          </a:p>
          <a:p>
            <a:endParaRPr lang="en-US" dirty="0"/>
          </a:p>
          <a:p>
            <a:endParaRPr lang="en-US" dirty="0"/>
          </a:p>
          <a:p>
            <a:r>
              <a:rPr lang="en-US" dirty="0"/>
              <a:t>Convert </a:t>
            </a:r>
            <a:r>
              <a:rPr lang="en-US" dirty="0" err="1"/>
              <a:t>ride_id</a:t>
            </a:r>
            <a:r>
              <a:rPr lang="en-US" dirty="0"/>
              <a:t> and </a:t>
            </a:r>
            <a:r>
              <a:rPr lang="en-US" dirty="0" err="1"/>
              <a:t>rideable_type</a:t>
            </a:r>
            <a:r>
              <a:rPr lang="en-US" dirty="0"/>
              <a:t> to character so that they can stack correctly</a:t>
            </a:r>
          </a:p>
          <a:p>
            <a:endParaRPr lang="en-SG" dirty="0"/>
          </a:p>
        </p:txBody>
      </p:sp>
      <p:pic>
        <p:nvPicPr>
          <p:cNvPr id="8" name="Picture 7">
            <a:extLst>
              <a:ext uri="{FF2B5EF4-FFF2-40B4-BE49-F238E27FC236}">
                <a16:creationId xmlns:a16="http://schemas.microsoft.com/office/drawing/2014/main" id="{B7BF0CE7-7296-29F3-70CC-F1833FA98434}"/>
              </a:ext>
            </a:extLst>
          </p:cNvPr>
          <p:cNvPicPr>
            <a:picLocks noChangeAspect="1"/>
          </p:cNvPicPr>
          <p:nvPr/>
        </p:nvPicPr>
        <p:blipFill>
          <a:blip r:embed="rId2"/>
          <a:stretch>
            <a:fillRect/>
          </a:stretch>
        </p:blipFill>
        <p:spPr>
          <a:xfrm>
            <a:off x="4822729" y="2424418"/>
            <a:ext cx="1479499" cy="887700"/>
          </a:xfrm>
          <a:prstGeom prst="rect">
            <a:avLst/>
          </a:prstGeom>
        </p:spPr>
      </p:pic>
      <p:pic>
        <p:nvPicPr>
          <p:cNvPr id="10" name="Picture 9">
            <a:extLst>
              <a:ext uri="{FF2B5EF4-FFF2-40B4-BE49-F238E27FC236}">
                <a16:creationId xmlns:a16="http://schemas.microsoft.com/office/drawing/2014/main" id="{143BFF2B-0AA1-0A95-77E4-2B37ECF4B731}"/>
              </a:ext>
            </a:extLst>
          </p:cNvPr>
          <p:cNvPicPr>
            <a:picLocks noChangeAspect="1"/>
          </p:cNvPicPr>
          <p:nvPr/>
        </p:nvPicPr>
        <p:blipFill>
          <a:blip r:embed="rId3"/>
          <a:stretch>
            <a:fillRect/>
          </a:stretch>
        </p:blipFill>
        <p:spPr>
          <a:xfrm>
            <a:off x="4822729" y="4362016"/>
            <a:ext cx="6450195" cy="1671355"/>
          </a:xfrm>
          <a:prstGeom prst="rect">
            <a:avLst/>
          </a:prstGeom>
        </p:spPr>
      </p:pic>
    </p:spTree>
    <p:extLst>
      <p:ext uri="{BB962C8B-B14F-4D97-AF65-F5344CB8AC3E}">
        <p14:creationId xmlns:p14="http://schemas.microsoft.com/office/powerpoint/2010/main" val="151714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Combining the files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we can combine the files together</a:t>
            </a:r>
          </a:p>
          <a:p>
            <a:pPr marL="0" indent="0">
              <a:buNone/>
            </a:pPr>
            <a:endParaRPr lang="en-US" dirty="0"/>
          </a:p>
          <a:p>
            <a:r>
              <a:rPr lang="en-US" dirty="0"/>
              <a:t>Remove </a:t>
            </a:r>
            <a:r>
              <a:rPr lang="en-US" dirty="0" err="1"/>
              <a:t>lat</a:t>
            </a:r>
            <a:r>
              <a:rPr lang="en-US" dirty="0"/>
              <a:t>, long, birthyear, and gender fields as this data was dropped beginning in 2020</a:t>
            </a:r>
          </a:p>
          <a:p>
            <a:endParaRPr lang="en-SG" dirty="0"/>
          </a:p>
          <a:p>
            <a:r>
              <a:rPr lang="en-SG" dirty="0"/>
              <a:t>Inspect the new data table created</a:t>
            </a:r>
          </a:p>
        </p:txBody>
      </p:sp>
      <p:pic>
        <p:nvPicPr>
          <p:cNvPr id="7" name="Picture 6">
            <a:extLst>
              <a:ext uri="{FF2B5EF4-FFF2-40B4-BE49-F238E27FC236}">
                <a16:creationId xmlns:a16="http://schemas.microsoft.com/office/drawing/2014/main" id="{E03872CD-AAC0-9B96-1208-65621D3CC27B}"/>
              </a:ext>
            </a:extLst>
          </p:cNvPr>
          <p:cNvPicPr>
            <a:picLocks noChangeAspect="1"/>
          </p:cNvPicPr>
          <p:nvPr/>
        </p:nvPicPr>
        <p:blipFill>
          <a:blip r:embed="rId2"/>
          <a:stretch>
            <a:fillRect/>
          </a:stretch>
        </p:blipFill>
        <p:spPr>
          <a:xfrm>
            <a:off x="4822729" y="1633030"/>
            <a:ext cx="6220436" cy="413884"/>
          </a:xfrm>
          <a:prstGeom prst="rect">
            <a:avLst/>
          </a:prstGeom>
        </p:spPr>
      </p:pic>
      <p:pic>
        <p:nvPicPr>
          <p:cNvPr id="11" name="Picture 10">
            <a:extLst>
              <a:ext uri="{FF2B5EF4-FFF2-40B4-BE49-F238E27FC236}">
                <a16:creationId xmlns:a16="http://schemas.microsoft.com/office/drawing/2014/main" id="{FC855532-DCF6-9E71-25AA-34C3BC226A1B}"/>
              </a:ext>
            </a:extLst>
          </p:cNvPr>
          <p:cNvPicPr>
            <a:picLocks noChangeAspect="1"/>
          </p:cNvPicPr>
          <p:nvPr/>
        </p:nvPicPr>
        <p:blipFill>
          <a:blip r:embed="rId3"/>
          <a:stretch>
            <a:fillRect/>
          </a:stretch>
        </p:blipFill>
        <p:spPr>
          <a:xfrm>
            <a:off x="4822729" y="3063433"/>
            <a:ext cx="7210584" cy="446790"/>
          </a:xfrm>
          <a:prstGeom prst="rect">
            <a:avLst/>
          </a:prstGeom>
        </p:spPr>
      </p:pic>
      <p:pic>
        <p:nvPicPr>
          <p:cNvPr id="8" name="Picture 7">
            <a:extLst>
              <a:ext uri="{FF2B5EF4-FFF2-40B4-BE49-F238E27FC236}">
                <a16:creationId xmlns:a16="http://schemas.microsoft.com/office/drawing/2014/main" id="{A4AB3C23-E2D0-E412-9AF0-92AC85B0A01D}"/>
              </a:ext>
            </a:extLst>
          </p:cNvPr>
          <p:cNvPicPr>
            <a:picLocks noChangeAspect="1"/>
          </p:cNvPicPr>
          <p:nvPr/>
        </p:nvPicPr>
        <p:blipFill>
          <a:blip r:embed="rId4"/>
          <a:stretch>
            <a:fillRect/>
          </a:stretch>
        </p:blipFill>
        <p:spPr>
          <a:xfrm>
            <a:off x="4831929" y="4024338"/>
            <a:ext cx="7012542" cy="1200632"/>
          </a:xfrm>
          <a:prstGeom prst="rect">
            <a:avLst/>
          </a:prstGeom>
        </p:spPr>
      </p:pic>
    </p:spTree>
    <p:extLst>
      <p:ext uri="{BB962C8B-B14F-4D97-AF65-F5344CB8AC3E}">
        <p14:creationId xmlns:p14="http://schemas.microsoft.com/office/powerpoint/2010/main" val="1364992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710</TotalTime>
  <Words>664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Google Cyclistic DA Capstone</vt:lpstr>
      <vt:lpstr>Sceneario</vt:lpstr>
      <vt:lpstr>Steps taken</vt:lpstr>
      <vt:lpstr>Business Objective</vt:lpstr>
      <vt:lpstr>Cleaning Data Phase 1</vt:lpstr>
      <vt:lpstr>Cleaning Data Phase 1</vt:lpstr>
      <vt:lpstr>Cleaning Data Phase 1</vt:lpstr>
      <vt:lpstr>Cleaning Data Phase 1</vt:lpstr>
      <vt:lpstr>Cleaning Data Phase 1</vt:lpstr>
      <vt:lpstr>Cleaning Data Phase 2</vt:lpstr>
      <vt:lpstr>Cleaning Data Phase 2</vt:lpstr>
      <vt:lpstr>Cleaning Data Phase 2</vt:lpstr>
      <vt:lpstr>Conducting Descriptive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Cyclistic DA Capstone</dc:title>
  <dc:creator>JOHN WONG JIN WEE</dc:creator>
  <cp:lastModifiedBy>JOHN WONG JIN WEE</cp:lastModifiedBy>
  <cp:revision>1</cp:revision>
  <dcterms:created xsi:type="dcterms:W3CDTF">2023-01-25T09:07:21Z</dcterms:created>
  <dcterms:modified xsi:type="dcterms:W3CDTF">2023-01-25T20:57:48Z</dcterms:modified>
</cp:coreProperties>
</file>