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47617294af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47617294a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f98e974479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f98e97447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47617294a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g247617294af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5361a5f64c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5361a5f64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5361a5f64c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5361a5f64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84bf89d03a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84bf89d03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filezilla-project.org/download.php"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1524000" y="1346263"/>
            <a:ext cx="9144000" cy="2387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How to deploy jar file to the server</a:t>
            </a:r>
            <a:endParaRPr/>
          </a:p>
        </p:txBody>
      </p:sp>
      <p:sp>
        <p:nvSpPr>
          <p:cNvPr id="85" name="Google Shape;85;p13"/>
          <p:cNvSpPr txBox="1"/>
          <p:nvPr/>
        </p:nvSpPr>
        <p:spPr>
          <a:xfrm>
            <a:off x="1655175" y="3940875"/>
            <a:ext cx="8520600" cy="7926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t/>
            </a:r>
            <a:endParaRPr sz="2800">
              <a:solidFill>
                <a:srgbClr val="595959"/>
              </a:solidFill>
            </a:endParaRPr>
          </a:p>
          <a:p>
            <a:pPr indent="0" lvl="0" marL="0" rtl="0" algn="ctr">
              <a:spcBef>
                <a:spcPts val="0"/>
              </a:spcBef>
              <a:spcAft>
                <a:spcPts val="0"/>
              </a:spcAft>
              <a:buNone/>
            </a:pPr>
            <a:r>
              <a:rPr lang="en-US" sz="2800">
                <a:solidFill>
                  <a:srgbClr val="595959"/>
                </a:solidFill>
              </a:rPr>
              <a:t>Modified: 9/15/2023</a:t>
            </a:r>
            <a:endParaRPr sz="2800">
              <a:solidFill>
                <a:srgbClr val="59595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6" name="Shape 146"/>
        <p:cNvGrpSpPr/>
        <p:nvPr/>
      </p:nvGrpSpPr>
      <p:grpSpPr>
        <a:xfrm>
          <a:off x="0" y="0"/>
          <a:ext cx="0" cy="0"/>
          <a:chOff x="0" y="0"/>
          <a:chExt cx="0" cy="0"/>
        </a:xfrm>
      </p:grpSpPr>
      <p:sp>
        <p:nvSpPr>
          <p:cNvPr id="147" name="Google Shape;147;p22"/>
          <p:cNvSpPr/>
          <p:nvPr/>
        </p:nvSpPr>
        <p:spPr>
          <a:xfrm>
            <a:off x="1524" y="0"/>
            <a:ext cx="12188952" cy="6858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Table&#10;&#10;Description automatically generated" id="148" name="Google Shape;148;p22"/>
          <p:cNvPicPr preferRelativeResize="0"/>
          <p:nvPr>
            <p:ph idx="1" type="body"/>
          </p:nvPr>
        </p:nvPicPr>
        <p:blipFill rotWithShape="1">
          <a:blip r:embed="rId3">
            <a:alphaModFix/>
          </a:blip>
          <a:srcRect b="1" l="0" r="871" t="0"/>
          <a:stretch/>
        </p:blipFill>
        <p:spPr>
          <a:xfrm>
            <a:off x="20" y="1282"/>
            <a:ext cx="12191980" cy="6856718"/>
          </a:xfrm>
          <a:prstGeom prst="rect">
            <a:avLst/>
          </a:prstGeom>
          <a:noFill/>
          <a:ln>
            <a:noFill/>
          </a:ln>
        </p:spPr>
      </p:pic>
      <p:sp>
        <p:nvSpPr>
          <p:cNvPr id="149" name="Google Shape;149;p22"/>
          <p:cNvSpPr/>
          <p:nvPr/>
        </p:nvSpPr>
        <p:spPr>
          <a:xfrm>
            <a:off x="6005384" y="5474043"/>
            <a:ext cx="3719384" cy="333633"/>
          </a:xfrm>
          <a:prstGeom prst="frame">
            <a:avLst>
              <a:gd fmla="val 12500" name="adj1"/>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Verify it using postman</a:t>
            </a:r>
            <a:endParaRPr/>
          </a:p>
        </p:txBody>
      </p:sp>
      <p:sp>
        <p:nvSpPr>
          <p:cNvPr id="155" name="Google Shape;155;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AutoNum type="arabicPeriod"/>
            </a:pPr>
            <a:r>
              <a:rPr lang="en-US"/>
              <a:t>Open postman.</a:t>
            </a:r>
            <a:endParaRPr/>
          </a:p>
          <a:p>
            <a:pPr indent="-228600" lvl="0" marL="228600" rtl="0" algn="l">
              <a:lnSpc>
                <a:spcPct val="90000"/>
              </a:lnSpc>
              <a:spcBef>
                <a:spcPts val="1000"/>
              </a:spcBef>
              <a:spcAft>
                <a:spcPts val="0"/>
              </a:spcAft>
              <a:buClr>
                <a:schemeClr val="dk1"/>
              </a:buClr>
              <a:buSzPts val="2800"/>
              <a:buAutoNum type="arabicPeriod"/>
            </a:pPr>
            <a:r>
              <a:rPr lang="en-US"/>
              <a:t>Send a GET request with the URL format</a:t>
            </a:r>
            <a:endParaRPr/>
          </a:p>
          <a:p>
            <a:pPr indent="-292100" lvl="1" marL="685800" rtl="0" algn="l">
              <a:lnSpc>
                <a:spcPct val="90000"/>
              </a:lnSpc>
              <a:spcBef>
                <a:spcPts val="1000"/>
              </a:spcBef>
              <a:spcAft>
                <a:spcPts val="0"/>
              </a:spcAft>
              <a:buClr>
                <a:schemeClr val="dk1"/>
              </a:buClr>
              <a:buSzPts val="2800"/>
              <a:buAutoNum type="alphaLcPeriod"/>
            </a:pPr>
            <a:r>
              <a:rPr lang="en-US"/>
              <a:t>http://&lt;</a:t>
            </a:r>
            <a:r>
              <a:rPr lang="en-US">
                <a:solidFill>
                  <a:srgbClr val="FF0000"/>
                </a:solidFill>
              </a:rPr>
              <a:t>server</a:t>
            </a:r>
            <a:r>
              <a:rPr lang="en-US"/>
              <a:t>&gt;:&lt;</a:t>
            </a:r>
            <a:r>
              <a:rPr lang="en-US">
                <a:solidFill>
                  <a:srgbClr val="0070C0"/>
                </a:solidFill>
              </a:rPr>
              <a:t>port</a:t>
            </a:r>
            <a:r>
              <a:rPr lang="en-US"/>
              <a:t>&gt;/&lt;</a:t>
            </a:r>
            <a:r>
              <a:rPr lang="en-US">
                <a:solidFill>
                  <a:srgbClr val="00B050"/>
                </a:solidFill>
              </a:rPr>
              <a:t>path</a:t>
            </a:r>
            <a:r>
              <a:rPr lang="en-US"/>
              <a:t>&gt;</a:t>
            </a:r>
            <a:endParaRPr/>
          </a:p>
          <a:p>
            <a:pPr indent="-228600" lvl="0" marL="228600" rtl="0" algn="l">
              <a:lnSpc>
                <a:spcPct val="90000"/>
              </a:lnSpc>
              <a:spcBef>
                <a:spcPts val="1000"/>
              </a:spcBef>
              <a:spcAft>
                <a:spcPts val="0"/>
              </a:spcAft>
              <a:buClr>
                <a:schemeClr val="dk1"/>
              </a:buClr>
              <a:buSzPts val="2800"/>
              <a:buAutoNum type="arabicPeriod"/>
            </a:pPr>
            <a:r>
              <a:rPr lang="en-US"/>
              <a:t>Example: http://</a:t>
            </a:r>
            <a:r>
              <a:rPr lang="en-US">
                <a:solidFill>
                  <a:srgbClr val="FF0000"/>
                </a:solidFill>
              </a:rPr>
              <a:t>coms-309-002.class.las.iastate.edu</a:t>
            </a:r>
            <a:r>
              <a:rPr lang="en-US"/>
              <a:t>:</a:t>
            </a:r>
            <a:r>
              <a:rPr lang="en-US">
                <a:solidFill>
                  <a:srgbClr val="0070C0"/>
                </a:solidFill>
              </a:rPr>
              <a:t>8080</a:t>
            </a:r>
            <a:r>
              <a:rPr lang="en-US"/>
              <a:t>/</a:t>
            </a:r>
            <a:r>
              <a:rPr lang="en-US">
                <a:solidFill>
                  <a:srgbClr val="00B050"/>
                </a:solidFill>
              </a:rPr>
              <a:t>users</a:t>
            </a:r>
            <a:endParaRPr/>
          </a:p>
          <a:p>
            <a:pPr indent="-228600" lvl="0" marL="228600" rtl="0" algn="l">
              <a:lnSpc>
                <a:spcPct val="90000"/>
              </a:lnSpc>
              <a:spcBef>
                <a:spcPts val="1000"/>
              </a:spcBef>
              <a:spcAft>
                <a:spcPts val="0"/>
              </a:spcAft>
              <a:buClr>
                <a:schemeClr val="dk1"/>
              </a:buClr>
              <a:buSzPts val="2800"/>
              <a:buAutoNum type="arabicPeriod"/>
            </a:pPr>
            <a:r>
              <a:rPr lang="en-US"/>
              <a:t>To kill the application use </a:t>
            </a:r>
            <a:r>
              <a:rPr lang="en-US">
                <a:solidFill>
                  <a:srgbClr val="FF0000"/>
                </a:solidFill>
              </a:rPr>
              <a:t>“Ctrl” + “c”</a:t>
            </a:r>
            <a:r>
              <a:rPr lang="en-US"/>
              <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9" name="Shape 159"/>
        <p:cNvGrpSpPr/>
        <p:nvPr/>
      </p:nvGrpSpPr>
      <p:grpSpPr>
        <a:xfrm>
          <a:off x="0" y="0"/>
          <a:ext cx="0" cy="0"/>
          <a:chOff x="0" y="0"/>
          <a:chExt cx="0" cy="0"/>
        </a:xfrm>
      </p:grpSpPr>
      <p:sp>
        <p:nvSpPr>
          <p:cNvPr id="160" name="Google Shape;160;p24"/>
          <p:cNvSpPr/>
          <p:nvPr/>
        </p:nvSpPr>
        <p:spPr>
          <a:xfrm>
            <a:off x="1524" y="0"/>
            <a:ext cx="12188952" cy="6858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Graphical user interface, text, application, email, website&#10;&#10;Description automatically generated" id="161" name="Google Shape;161;p24"/>
          <p:cNvPicPr preferRelativeResize="0"/>
          <p:nvPr>
            <p:ph idx="1" type="body"/>
          </p:nvPr>
        </p:nvPicPr>
        <p:blipFill rotWithShape="1">
          <a:blip r:embed="rId3">
            <a:alphaModFix/>
          </a:blip>
          <a:srcRect b="5118" l="0" r="0" t="4897"/>
          <a:stretch/>
        </p:blipFill>
        <p:spPr>
          <a:xfrm>
            <a:off x="20" y="1282"/>
            <a:ext cx="12191980" cy="6856718"/>
          </a:xfrm>
          <a:prstGeom prst="rect">
            <a:avLst/>
          </a:prstGeom>
          <a:noFill/>
          <a:ln>
            <a:noFill/>
          </a:ln>
        </p:spPr>
      </p:pic>
      <p:sp>
        <p:nvSpPr>
          <p:cNvPr id="162" name="Google Shape;162;p24"/>
          <p:cNvSpPr txBox="1"/>
          <p:nvPr/>
        </p:nvSpPr>
        <p:spPr>
          <a:xfrm>
            <a:off x="4350225" y="793063"/>
            <a:ext cx="4043100" cy="378600"/>
          </a:xfrm>
          <a:prstGeom prst="rect">
            <a:avLst/>
          </a:prstGeom>
          <a:solidFill>
            <a:schemeClr val="lt2"/>
          </a:solidFill>
          <a:ln>
            <a:noFill/>
          </a:ln>
        </p:spPr>
        <p:txBody>
          <a:bodyPr anchorCtr="0" anchor="t" bIns="91425" lIns="91425" spcFirstLastPara="1" rIns="91425" wrap="square" tIns="91425">
            <a:spAutoFit/>
          </a:bodyPr>
          <a:lstStyle/>
          <a:p>
            <a:pPr indent="0" lvl="0" marL="0" rtl="0" algn="l">
              <a:lnSpc>
                <a:spcPct val="90000"/>
              </a:lnSpc>
              <a:spcBef>
                <a:spcPts val="1000"/>
              </a:spcBef>
              <a:spcAft>
                <a:spcPts val="0"/>
              </a:spcAft>
              <a:buNone/>
            </a:pPr>
            <a:r>
              <a:rPr lang="en-US">
                <a:solidFill>
                  <a:schemeClr val="dk1"/>
                </a:solidFill>
                <a:latin typeface="Calibri"/>
                <a:ea typeface="Calibri"/>
                <a:cs typeface="Calibri"/>
                <a:sym typeface="Calibri"/>
              </a:rPr>
              <a:t>http://coms-309-002.class.las.iastate.edu:8080/users</a:t>
            </a:r>
            <a:endParaRPr sz="100">
              <a:solidFill>
                <a:schemeClr val="dk1"/>
              </a:solidFill>
            </a:endParaRPr>
          </a:p>
        </p:txBody>
      </p:sp>
      <p:sp>
        <p:nvSpPr>
          <p:cNvPr id="163" name="Google Shape;163;p24"/>
          <p:cNvSpPr/>
          <p:nvPr/>
        </p:nvSpPr>
        <p:spPr>
          <a:xfrm>
            <a:off x="3225114" y="766119"/>
            <a:ext cx="5449329" cy="432486"/>
          </a:xfrm>
          <a:prstGeom prst="frame">
            <a:avLst>
              <a:gd fmla="val 12500" name="adj1"/>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5"/>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P</a:t>
            </a:r>
            <a:r>
              <a:rPr lang="en-US"/>
              <a:t>ort 8080 already in use?</a:t>
            </a:r>
            <a:endParaRPr/>
          </a:p>
        </p:txBody>
      </p:sp>
      <p:sp>
        <p:nvSpPr>
          <p:cNvPr id="169" name="Google Shape;169;p25"/>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In case of error such as ‘port 8080 already in use’, you can use the following command to kill the process that is using the port</a:t>
            </a:r>
            <a:endParaRPr/>
          </a:p>
          <a:p>
            <a:pPr indent="-342900" lvl="0" marL="457200" rtl="0" algn="l">
              <a:spcBef>
                <a:spcPts val="1000"/>
              </a:spcBef>
              <a:spcAft>
                <a:spcPts val="0"/>
              </a:spcAft>
              <a:buSzPts val="1800"/>
              <a:buChar char="-"/>
            </a:pPr>
            <a:r>
              <a:rPr lang="en-US">
                <a:highlight>
                  <a:srgbClr val="FF9900"/>
                </a:highlight>
              </a:rPr>
              <a:t>sudo fuser -k 8080/tcp</a:t>
            </a:r>
            <a:endParaRPr>
              <a:highlight>
                <a:srgbClr val="FF9900"/>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6"/>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Continue execution when logged out?</a:t>
            </a:r>
            <a:endParaRPr/>
          </a:p>
        </p:txBody>
      </p:sp>
      <p:sp>
        <p:nvSpPr>
          <p:cNvPr id="175" name="Google Shape;175;p26"/>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AutoNum type="arabicPeriod"/>
            </a:pPr>
            <a:r>
              <a:rPr lang="en-US"/>
              <a:t>ssh to your remote server. </a:t>
            </a:r>
            <a:endParaRPr/>
          </a:p>
          <a:p>
            <a:pPr indent="-342900" lvl="0" marL="457200" rtl="0" algn="l">
              <a:spcBef>
                <a:spcPts val="0"/>
              </a:spcBef>
              <a:spcAft>
                <a:spcPts val="0"/>
              </a:spcAft>
              <a:buSzPts val="1800"/>
              <a:buAutoNum type="arabicPeriod"/>
            </a:pPr>
            <a:r>
              <a:rPr lang="en-US"/>
              <a:t>Then, type </a:t>
            </a:r>
            <a:r>
              <a:rPr b="1" lang="en-US">
                <a:solidFill>
                  <a:srgbClr val="0000FF"/>
                </a:solidFill>
              </a:rPr>
              <a:t>screen &lt;enter&gt;</a:t>
            </a:r>
            <a:endParaRPr b="1">
              <a:solidFill>
                <a:srgbClr val="0000FF"/>
              </a:solidFill>
            </a:endParaRPr>
          </a:p>
          <a:p>
            <a:pPr indent="-342900" lvl="0" marL="457200" rtl="0" algn="l">
              <a:spcBef>
                <a:spcPts val="0"/>
              </a:spcBef>
              <a:spcAft>
                <a:spcPts val="0"/>
              </a:spcAft>
              <a:buSzPts val="1800"/>
              <a:buAutoNum type="arabicPeriod"/>
            </a:pPr>
            <a:r>
              <a:rPr lang="en-US"/>
              <a:t>type </a:t>
            </a:r>
            <a:r>
              <a:rPr b="1" lang="en-US">
                <a:solidFill>
                  <a:srgbClr val="0000FF"/>
                </a:solidFill>
              </a:rPr>
              <a:t>java -jar target/&lt;jar name&gt;  &lt;enter&gt;</a:t>
            </a:r>
            <a:endParaRPr b="1">
              <a:solidFill>
                <a:srgbClr val="0000FF"/>
              </a:solidFill>
            </a:endParaRPr>
          </a:p>
          <a:p>
            <a:pPr indent="-342900" lvl="0" marL="457200" rtl="0" algn="l">
              <a:spcBef>
                <a:spcPts val="0"/>
              </a:spcBef>
              <a:spcAft>
                <a:spcPts val="0"/>
              </a:spcAft>
              <a:buSzPts val="1800"/>
              <a:buAutoNum type="arabicPeriod"/>
            </a:pPr>
            <a:r>
              <a:rPr lang="en-US"/>
              <a:t>type </a:t>
            </a:r>
            <a:r>
              <a:rPr b="1" lang="en-US">
                <a:solidFill>
                  <a:srgbClr val="0000FF"/>
                </a:solidFill>
              </a:rPr>
              <a:t>ctrl-a-d</a:t>
            </a:r>
            <a:r>
              <a:rPr lang="en-US"/>
              <a:t> (keep ctrl pressed, type a and then d)</a:t>
            </a:r>
            <a:endParaRPr/>
          </a:p>
          <a:p>
            <a:pPr indent="0" lvl="0" marL="457200" rtl="0" algn="l">
              <a:spcBef>
                <a:spcPts val="1000"/>
              </a:spcBef>
              <a:spcAft>
                <a:spcPts val="0"/>
              </a:spcAft>
              <a:buNone/>
            </a:pPr>
            <a:r>
              <a:rPr lang="en-US"/>
              <a:t>This will take you out to your command prompt - running screen in the background along with your jar file.</a:t>
            </a:r>
            <a:endParaRPr/>
          </a:p>
          <a:p>
            <a:pPr indent="-342900" lvl="0" marL="457200" rtl="0" algn="l">
              <a:spcBef>
                <a:spcPts val="1000"/>
              </a:spcBef>
              <a:spcAft>
                <a:spcPts val="0"/>
              </a:spcAft>
              <a:buSzPts val="1800"/>
              <a:buAutoNum type="arabicPeriod"/>
            </a:pPr>
            <a:r>
              <a:rPr lang="en-US"/>
              <a:t>type </a:t>
            </a:r>
            <a:r>
              <a:rPr b="1" lang="en-US">
                <a:solidFill>
                  <a:srgbClr val="0000FF"/>
                </a:solidFill>
              </a:rPr>
              <a:t>exit &lt;enter&gt;</a:t>
            </a:r>
            <a:endParaRPr b="1">
              <a:solidFill>
                <a:srgbClr val="0000FF"/>
              </a:solidFill>
            </a:endParaRPr>
          </a:p>
          <a:p>
            <a:pPr indent="0" lvl="0" marL="457200" rtl="0" algn="l">
              <a:spcBef>
                <a:spcPts val="1000"/>
              </a:spcBef>
              <a:spcAft>
                <a:spcPts val="0"/>
              </a:spcAft>
              <a:buNone/>
            </a:pPr>
            <a:r>
              <a:rPr lang="en-US"/>
              <a:t>This will log you off your remote server</a:t>
            </a:r>
            <a:endParaRPr/>
          </a:p>
          <a:p>
            <a:pPr indent="0" lvl="0" marL="0" rtl="0" algn="l">
              <a:spcBef>
                <a:spcPts val="10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title"/>
          </p:nvPr>
        </p:nvSpPr>
        <p:spPr>
          <a:xfrm>
            <a:off x="838200" y="9015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Generate jar file from IntelliJ</a:t>
            </a:r>
            <a:endParaRPr/>
          </a:p>
        </p:txBody>
      </p:sp>
      <p:sp>
        <p:nvSpPr>
          <p:cNvPr id="91" name="Google Shape;91;p14"/>
          <p:cNvSpPr txBox="1"/>
          <p:nvPr>
            <p:ph idx="1" type="body"/>
          </p:nvPr>
        </p:nvSpPr>
        <p:spPr>
          <a:xfrm>
            <a:off x="753825" y="1253400"/>
            <a:ext cx="10515600" cy="4351200"/>
          </a:xfrm>
          <a:prstGeom prst="rect">
            <a:avLst/>
          </a:prstGeom>
          <a:noFill/>
          <a:ln>
            <a:noFill/>
          </a:ln>
        </p:spPr>
        <p:txBody>
          <a:bodyPr anchorCtr="0" anchor="t" bIns="45700" lIns="91425" spcFirstLastPara="1" rIns="91425" wrap="square" tIns="45700">
            <a:normAutofit/>
          </a:bodyPr>
          <a:lstStyle/>
          <a:p>
            <a:pPr indent="-342900" lvl="0" marL="457200" rtl="0" algn="l">
              <a:lnSpc>
                <a:spcPct val="115000"/>
              </a:lnSpc>
              <a:spcBef>
                <a:spcPts val="1000"/>
              </a:spcBef>
              <a:spcAft>
                <a:spcPts val="0"/>
              </a:spcAft>
              <a:buSzPts val="1800"/>
              <a:buAutoNum type="arabicPeriod"/>
            </a:pPr>
            <a:r>
              <a:rPr lang="en-US"/>
              <a:t>M</a:t>
            </a:r>
            <a:r>
              <a:rPr lang="en-US"/>
              <a:t>ake sure your app runs within IntelliJ locally</a:t>
            </a:r>
            <a:r>
              <a:rPr lang="en-US"/>
              <a:t>. Then stop running it (green arrow button &amp; red square button)</a:t>
            </a:r>
            <a:endParaRPr/>
          </a:p>
          <a:p>
            <a:pPr indent="-342900" lvl="0" marL="457200" rtl="0" algn="l">
              <a:lnSpc>
                <a:spcPct val="115000"/>
              </a:lnSpc>
              <a:spcBef>
                <a:spcPts val="0"/>
              </a:spcBef>
              <a:spcAft>
                <a:spcPts val="0"/>
              </a:spcAft>
              <a:buSzPts val="1800"/>
              <a:buAutoNum type="arabicPeriod"/>
            </a:pPr>
            <a:r>
              <a:rPr lang="en-US"/>
              <a:t>On the right side of IntelliJ, click on </a:t>
            </a:r>
            <a:r>
              <a:rPr lang="en-US">
                <a:highlight>
                  <a:srgbClr val="FF9900"/>
                </a:highlight>
              </a:rPr>
              <a:t>maven -&gt; expand your project -&gt; life cycle -&gt; double click  'package'</a:t>
            </a:r>
            <a:endParaRPr>
              <a:highlight>
                <a:srgbClr val="FF9900"/>
              </a:highlight>
            </a:endParaRPr>
          </a:p>
          <a:p>
            <a:pPr indent="-342900" lvl="0" marL="457200" rtl="0" algn="l">
              <a:lnSpc>
                <a:spcPct val="115000"/>
              </a:lnSpc>
              <a:spcBef>
                <a:spcPts val="0"/>
              </a:spcBef>
              <a:spcAft>
                <a:spcPts val="0"/>
              </a:spcAft>
              <a:buSzPts val="1800"/>
              <a:buAutoNum type="arabicPeriod"/>
            </a:pPr>
            <a:r>
              <a:rPr lang="en-US"/>
              <a:t>Maven will build the jar; look for where it stores it in the outputs</a:t>
            </a:r>
            <a:endParaRPr/>
          </a:p>
        </p:txBody>
      </p:sp>
      <p:pic>
        <p:nvPicPr>
          <p:cNvPr id="92" name="Google Shape;92;p14"/>
          <p:cNvPicPr preferRelativeResize="0"/>
          <p:nvPr/>
        </p:nvPicPr>
        <p:blipFill>
          <a:blip r:embed="rId3">
            <a:alphaModFix/>
          </a:blip>
          <a:stretch>
            <a:fillRect/>
          </a:stretch>
        </p:blipFill>
        <p:spPr>
          <a:xfrm>
            <a:off x="682725" y="3947300"/>
            <a:ext cx="2836674" cy="2690274"/>
          </a:xfrm>
          <a:prstGeom prst="rect">
            <a:avLst/>
          </a:prstGeom>
          <a:noFill/>
          <a:ln>
            <a:noFill/>
          </a:ln>
        </p:spPr>
      </p:pic>
      <p:pic>
        <p:nvPicPr>
          <p:cNvPr id="93" name="Google Shape;93;p14"/>
          <p:cNvPicPr preferRelativeResize="0"/>
          <p:nvPr/>
        </p:nvPicPr>
        <p:blipFill>
          <a:blip r:embed="rId4">
            <a:alphaModFix/>
          </a:blip>
          <a:stretch>
            <a:fillRect/>
          </a:stretch>
        </p:blipFill>
        <p:spPr>
          <a:xfrm>
            <a:off x="3793841" y="3947300"/>
            <a:ext cx="7716634" cy="2690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Copy jar file to the server</a:t>
            </a:r>
            <a:endParaRPr/>
          </a:p>
        </p:txBody>
      </p:sp>
      <p:sp>
        <p:nvSpPr>
          <p:cNvPr id="99" name="Google Shape;99;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115000"/>
              </a:lnSpc>
              <a:spcBef>
                <a:spcPts val="0"/>
              </a:spcBef>
              <a:spcAft>
                <a:spcPts val="0"/>
              </a:spcAft>
              <a:buClr>
                <a:schemeClr val="dk1"/>
              </a:buClr>
              <a:buSzPts val="2800"/>
              <a:buChar char="•"/>
            </a:pPr>
            <a:r>
              <a:rPr lang="en-US"/>
              <a:t>Make sure your application is working in your local and able to connect to remote mysql database.</a:t>
            </a:r>
            <a:endParaRPr/>
          </a:p>
          <a:p>
            <a:pPr indent="-228600" lvl="0" marL="228600" marR="0" rtl="0" algn="l">
              <a:lnSpc>
                <a:spcPct val="115000"/>
              </a:lnSpc>
              <a:spcBef>
                <a:spcPts val="0"/>
              </a:spcBef>
              <a:spcAft>
                <a:spcPts val="0"/>
              </a:spcAft>
              <a:buSzPts val="2800"/>
              <a:buChar char="•"/>
            </a:pPr>
            <a:r>
              <a:rPr lang="en-US"/>
              <a:t>Two ways of copying:</a:t>
            </a:r>
            <a:endParaRPr/>
          </a:p>
          <a:p>
            <a:pPr indent="-406400" lvl="0" marL="1371600" rtl="0" algn="l">
              <a:lnSpc>
                <a:spcPct val="115000"/>
              </a:lnSpc>
              <a:spcBef>
                <a:spcPts val="0"/>
              </a:spcBef>
              <a:spcAft>
                <a:spcPts val="0"/>
              </a:spcAft>
              <a:buSzPts val="2800"/>
              <a:buAutoNum type="arabicPeriod"/>
            </a:pPr>
            <a:r>
              <a:rPr lang="en-US"/>
              <a:t>Use </a:t>
            </a:r>
            <a:r>
              <a:rPr lang="en-US">
                <a:highlight>
                  <a:srgbClr val="FF9900"/>
                </a:highlight>
              </a:rPr>
              <a:t>FileZilla </a:t>
            </a:r>
            <a:r>
              <a:rPr lang="en-US"/>
              <a:t>to copy your jar file into the VM.</a:t>
            </a:r>
            <a:endParaRPr/>
          </a:p>
          <a:p>
            <a:pPr indent="-406400" lvl="0" marL="1371600" rtl="0" algn="l">
              <a:lnSpc>
                <a:spcPct val="115000"/>
              </a:lnSpc>
              <a:spcBef>
                <a:spcPts val="0"/>
              </a:spcBef>
              <a:spcAft>
                <a:spcPts val="0"/>
              </a:spcAft>
              <a:buSzPts val="2800"/>
              <a:buAutoNum type="arabicPeriod"/>
            </a:pPr>
            <a:r>
              <a:rPr lang="en-US"/>
              <a:t>Use secure copy </a:t>
            </a:r>
            <a:r>
              <a:rPr lang="en-US">
                <a:highlight>
                  <a:srgbClr val="FF9900"/>
                </a:highlight>
              </a:rPr>
              <a:t>scp </a:t>
            </a:r>
            <a:r>
              <a:rPr lang="en-US"/>
              <a:t>command line tool</a:t>
            </a:r>
            <a:endParaRPr sz="2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450850" lvl="0" marL="457200" rtl="0" algn="l">
              <a:spcBef>
                <a:spcPts val="0"/>
              </a:spcBef>
              <a:spcAft>
                <a:spcPts val="0"/>
              </a:spcAft>
              <a:buSzPts val="3500"/>
              <a:buAutoNum type="arabicPeriod"/>
            </a:pPr>
            <a:r>
              <a:rPr lang="en-US"/>
              <a:t>FileZilla</a:t>
            </a:r>
            <a:endParaRPr/>
          </a:p>
        </p:txBody>
      </p:sp>
      <p:sp>
        <p:nvSpPr>
          <p:cNvPr id="105" name="Google Shape;105;p16"/>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42900" lvl="0" marL="457200" rtl="0" algn="l">
              <a:lnSpc>
                <a:spcPct val="115000"/>
              </a:lnSpc>
              <a:spcBef>
                <a:spcPts val="1000"/>
              </a:spcBef>
              <a:spcAft>
                <a:spcPts val="0"/>
              </a:spcAft>
              <a:buSzPts val="1800"/>
              <a:buAutoNum type="arabicPeriod"/>
            </a:pPr>
            <a:r>
              <a:rPr lang="en-US"/>
              <a:t>Download FileZilla: </a:t>
            </a:r>
            <a:r>
              <a:rPr lang="en-US" u="sng">
                <a:solidFill>
                  <a:schemeClr val="hlink"/>
                </a:solidFill>
                <a:hlinkClick r:id="rId3"/>
              </a:rPr>
              <a:t>https://filezilla-project.org/download.php</a:t>
            </a:r>
            <a:endParaRPr/>
          </a:p>
          <a:p>
            <a:pPr indent="-342900" lvl="0" marL="457200" rtl="0" algn="l">
              <a:lnSpc>
                <a:spcPct val="115000"/>
              </a:lnSpc>
              <a:spcBef>
                <a:spcPts val="0"/>
              </a:spcBef>
              <a:spcAft>
                <a:spcPts val="0"/>
              </a:spcAft>
              <a:buSzPts val="1800"/>
              <a:buAutoNum type="arabicPeriod"/>
            </a:pPr>
            <a:r>
              <a:rPr b="1" lang="en-US"/>
              <a:t>Host</a:t>
            </a:r>
            <a:r>
              <a:rPr lang="en-US"/>
              <a:t>: </a:t>
            </a:r>
            <a:r>
              <a:rPr lang="en-US">
                <a:solidFill>
                  <a:srgbClr val="FF0000"/>
                </a:solidFill>
              </a:rPr>
              <a:t>sftp://&lt;server_address&gt;</a:t>
            </a:r>
            <a:endParaRPr>
              <a:solidFill>
                <a:srgbClr val="FF0000"/>
              </a:solidFill>
            </a:endParaRPr>
          </a:p>
          <a:p>
            <a:pPr indent="-342900" lvl="1" marL="914400" rtl="0" algn="l">
              <a:lnSpc>
                <a:spcPct val="115000"/>
              </a:lnSpc>
              <a:spcBef>
                <a:spcPts val="0"/>
              </a:spcBef>
              <a:spcAft>
                <a:spcPts val="0"/>
              </a:spcAft>
              <a:buSzPts val="1800"/>
              <a:buChar char="•"/>
            </a:pPr>
            <a:r>
              <a:rPr lang="en-US"/>
              <a:t>note: remove ‘&lt;’ and ‘&gt;’ in your actual url</a:t>
            </a:r>
            <a:endParaRPr/>
          </a:p>
          <a:p>
            <a:pPr indent="-342900" lvl="0" marL="457200" rtl="0" algn="l">
              <a:lnSpc>
                <a:spcPct val="115000"/>
              </a:lnSpc>
              <a:spcBef>
                <a:spcPts val="0"/>
              </a:spcBef>
              <a:spcAft>
                <a:spcPts val="0"/>
              </a:spcAft>
              <a:buSzPts val="1800"/>
              <a:buAutoNum type="arabicPeriod"/>
            </a:pPr>
            <a:r>
              <a:rPr b="1" lang="en-US"/>
              <a:t>Username</a:t>
            </a:r>
            <a:r>
              <a:rPr lang="en-US"/>
              <a:t>: </a:t>
            </a:r>
            <a:r>
              <a:rPr lang="en-US">
                <a:solidFill>
                  <a:srgbClr val="FF0000"/>
                </a:solidFill>
              </a:rPr>
              <a:t>your netid</a:t>
            </a:r>
            <a:endParaRPr>
              <a:solidFill>
                <a:srgbClr val="FF0000"/>
              </a:solidFill>
            </a:endParaRPr>
          </a:p>
          <a:p>
            <a:pPr indent="-342900" lvl="0" marL="457200" rtl="0" algn="l">
              <a:lnSpc>
                <a:spcPct val="115000"/>
              </a:lnSpc>
              <a:spcBef>
                <a:spcPts val="0"/>
              </a:spcBef>
              <a:spcAft>
                <a:spcPts val="0"/>
              </a:spcAft>
              <a:buSzPts val="1800"/>
              <a:buAutoNum type="arabicPeriod"/>
            </a:pPr>
            <a:r>
              <a:rPr b="1" lang="en-US"/>
              <a:t>Password</a:t>
            </a:r>
            <a:r>
              <a:rPr lang="en-US"/>
              <a:t>: </a:t>
            </a:r>
            <a:r>
              <a:rPr lang="en-US">
                <a:solidFill>
                  <a:srgbClr val="FF0000"/>
                </a:solidFill>
              </a:rPr>
              <a:t>your netid password</a:t>
            </a:r>
            <a:endParaRPr>
              <a:solidFill>
                <a:srgbClr val="FF0000"/>
              </a:solidFill>
            </a:endParaRPr>
          </a:p>
          <a:p>
            <a:pPr indent="-342900" lvl="0" marL="457200" rtl="0" algn="l">
              <a:lnSpc>
                <a:spcPct val="115000"/>
              </a:lnSpc>
              <a:spcBef>
                <a:spcPts val="0"/>
              </a:spcBef>
              <a:spcAft>
                <a:spcPts val="0"/>
              </a:spcAft>
              <a:buSzPts val="1800"/>
              <a:buAutoNum type="arabicPeriod"/>
            </a:pPr>
            <a:r>
              <a:rPr b="1" lang="en-US"/>
              <a:t>Port</a:t>
            </a:r>
            <a:r>
              <a:rPr lang="en-US"/>
              <a:t>: leave it blank</a:t>
            </a:r>
            <a:endParaRPr/>
          </a:p>
          <a:p>
            <a:pPr indent="-342900" lvl="0" marL="457200" rtl="0" algn="l">
              <a:lnSpc>
                <a:spcPct val="115000"/>
              </a:lnSpc>
              <a:spcBef>
                <a:spcPts val="0"/>
              </a:spcBef>
              <a:spcAft>
                <a:spcPts val="0"/>
              </a:spcAft>
              <a:buSzPts val="1800"/>
              <a:buAutoNum type="arabicPeriod"/>
            </a:pPr>
            <a:r>
              <a:rPr lang="en-US"/>
              <a:t>Click “Quick Connect”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9" name="Shape 109"/>
        <p:cNvGrpSpPr/>
        <p:nvPr/>
      </p:nvGrpSpPr>
      <p:grpSpPr>
        <a:xfrm>
          <a:off x="0" y="0"/>
          <a:ext cx="0" cy="0"/>
          <a:chOff x="0" y="0"/>
          <a:chExt cx="0" cy="0"/>
        </a:xfrm>
      </p:grpSpPr>
      <p:sp>
        <p:nvSpPr>
          <p:cNvPr id="110" name="Google Shape;110;p17"/>
          <p:cNvSpPr/>
          <p:nvPr/>
        </p:nvSpPr>
        <p:spPr>
          <a:xfrm>
            <a:off x="1524" y="0"/>
            <a:ext cx="12188952" cy="6858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Graphical user interface, text, application&#10;&#10;Description automatically generated" id="111" name="Google Shape;111;p17"/>
          <p:cNvPicPr preferRelativeResize="0"/>
          <p:nvPr>
            <p:ph idx="1" type="body"/>
          </p:nvPr>
        </p:nvPicPr>
        <p:blipFill rotWithShape="1">
          <a:blip r:embed="rId3">
            <a:alphaModFix/>
          </a:blip>
          <a:srcRect b="10017" l="0" r="0" t="0"/>
          <a:stretch/>
        </p:blipFill>
        <p:spPr>
          <a:xfrm>
            <a:off x="20" y="1282"/>
            <a:ext cx="12191980" cy="6856718"/>
          </a:xfrm>
          <a:prstGeom prst="rect">
            <a:avLst/>
          </a:prstGeom>
          <a:noFill/>
          <a:ln>
            <a:noFill/>
          </a:ln>
        </p:spPr>
      </p:pic>
      <p:sp>
        <p:nvSpPr>
          <p:cNvPr id="112" name="Google Shape;112;p17"/>
          <p:cNvSpPr/>
          <p:nvPr/>
        </p:nvSpPr>
        <p:spPr>
          <a:xfrm>
            <a:off x="6096000" y="4955059"/>
            <a:ext cx="4913870" cy="172995"/>
          </a:xfrm>
          <a:prstGeom prst="frame">
            <a:avLst>
              <a:gd fmla="val 12500" name="adj1"/>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13" name="Google Shape;113;p17"/>
          <p:cNvSpPr txBox="1"/>
          <p:nvPr/>
        </p:nvSpPr>
        <p:spPr>
          <a:xfrm>
            <a:off x="8038350" y="65950"/>
            <a:ext cx="4042200" cy="1477500"/>
          </a:xfrm>
          <a:prstGeom prst="rect">
            <a:avLst/>
          </a:prstGeom>
          <a:solidFill>
            <a:srgbClr val="FFFF00"/>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Note: you only have the </a:t>
            </a:r>
            <a:r>
              <a:rPr b="1" lang="en-US">
                <a:solidFill>
                  <a:srgbClr val="FF0000"/>
                </a:solidFill>
                <a:latin typeface="Calibri"/>
                <a:ea typeface="Calibri"/>
                <a:cs typeface="Calibri"/>
                <a:sym typeface="Calibri"/>
              </a:rPr>
              <a:t>privilege</a:t>
            </a:r>
            <a:r>
              <a:rPr b="1" lang="en-US">
                <a:solidFill>
                  <a:srgbClr val="FF0000"/>
                </a:solidFill>
                <a:latin typeface="Calibri"/>
                <a:ea typeface="Calibri"/>
                <a:cs typeface="Calibri"/>
                <a:sym typeface="Calibri"/>
              </a:rPr>
              <a:t> to upload to your home directory. In order to place the jar file outside your home directory, you will need to ssh into your server, type “sudo bash” to gain sudo privileges, then use ‘mv &lt;move_from&gt; &lt;move_to&gt;’ to move the jar file anywhere you want.</a:t>
            </a:r>
            <a:endParaRPr b="1">
              <a:solidFill>
                <a:srgbClr val="FF0000"/>
              </a:solidFill>
              <a:latin typeface="Calibri"/>
              <a:ea typeface="Calibri"/>
              <a:cs typeface="Calibri"/>
              <a:sym typeface="Calibri"/>
            </a:endParaRPr>
          </a:p>
        </p:txBody>
      </p:sp>
      <p:cxnSp>
        <p:nvCxnSpPr>
          <p:cNvPr id="114" name="Google Shape;114;p17"/>
          <p:cNvCxnSpPr>
            <a:stCxn id="113" idx="1"/>
          </p:cNvCxnSpPr>
          <p:nvPr/>
        </p:nvCxnSpPr>
        <p:spPr>
          <a:xfrm flipH="1">
            <a:off x="7603050" y="804700"/>
            <a:ext cx="435300" cy="7122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2. SCP</a:t>
            </a:r>
            <a:endParaRPr/>
          </a:p>
        </p:txBody>
      </p:sp>
      <p:sp>
        <p:nvSpPr>
          <p:cNvPr id="120" name="Google Shape;120;p18"/>
          <p:cNvSpPr txBox="1"/>
          <p:nvPr>
            <p:ph idx="1" type="body"/>
          </p:nvPr>
        </p:nvSpPr>
        <p:spPr>
          <a:xfrm>
            <a:off x="838200" y="1541850"/>
            <a:ext cx="11277900" cy="4962000"/>
          </a:xfrm>
          <a:prstGeom prst="rect">
            <a:avLst/>
          </a:prstGeom>
        </p:spPr>
        <p:txBody>
          <a:bodyPr anchorCtr="0" anchor="t" bIns="45700" lIns="91425" spcFirstLastPara="1" rIns="91425" wrap="square" tIns="45700">
            <a:normAutofit/>
          </a:bodyPr>
          <a:lstStyle/>
          <a:p>
            <a:pPr indent="-342900" lvl="0" marL="457200" rtl="0" algn="l">
              <a:lnSpc>
                <a:spcPct val="115000"/>
              </a:lnSpc>
              <a:spcBef>
                <a:spcPts val="1000"/>
              </a:spcBef>
              <a:spcAft>
                <a:spcPts val="0"/>
              </a:spcAft>
              <a:buSzPts val="1800"/>
              <a:buAutoNum type="arabicPeriod"/>
            </a:pPr>
            <a:r>
              <a:rPr lang="en-US"/>
              <a:t>Open terminal/cmd/powershell on your local machine</a:t>
            </a:r>
            <a:endParaRPr/>
          </a:p>
          <a:p>
            <a:pPr indent="-342900" lvl="0" marL="457200" rtl="0" algn="l">
              <a:lnSpc>
                <a:spcPct val="115000"/>
              </a:lnSpc>
              <a:spcBef>
                <a:spcPts val="0"/>
              </a:spcBef>
              <a:spcAft>
                <a:spcPts val="0"/>
              </a:spcAft>
              <a:buSzPts val="1800"/>
              <a:buAutoNum type="arabicPeriod"/>
            </a:pPr>
            <a:r>
              <a:rPr lang="en-US"/>
              <a:t>Navigate to your jar file on local machine</a:t>
            </a:r>
            <a:endParaRPr/>
          </a:p>
          <a:p>
            <a:pPr indent="-342900" lvl="0" marL="457200" rtl="0" algn="l">
              <a:lnSpc>
                <a:spcPct val="115000"/>
              </a:lnSpc>
              <a:spcBef>
                <a:spcPts val="0"/>
              </a:spcBef>
              <a:spcAft>
                <a:spcPts val="0"/>
              </a:spcAft>
              <a:buSzPts val="1800"/>
              <a:buAutoNum type="arabicPeriod"/>
            </a:pPr>
            <a:r>
              <a:rPr lang="en-US"/>
              <a:t>Use the following command to upload your jar file:</a:t>
            </a:r>
            <a:endParaRPr/>
          </a:p>
          <a:p>
            <a:pPr indent="-342900" lvl="1" marL="914400" rtl="0" algn="l">
              <a:lnSpc>
                <a:spcPct val="115000"/>
              </a:lnSpc>
              <a:spcBef>
                <a:spcPts val="0"/>
              </a:spcBef>
              <a:spcAft>
                <a:spcPts val="0"/>
              </a:spcAft>
              <a:buSzPts val="1800"/>
              <a:buChar char="•"/>
            </a:pPr>
            <a:r>
              <a:rPr lang="en-US">
                <a:solidFill>
                  <a:srgbClr val="FF0000"/>
                </a:solidFill>
              </a:rPr>
              <a:t>scp  &lt;local_file&gt;  &lt;username&gt;@&lt;remote_host&gt;:&lt;remote_file&gt;</a:t>
            </a:r>
            <a:endParaRPr>
              <a:solidFill>
                <a:srgbClr val="FF0000"/>
              </a:solidFill>
            </a:endParaRPr>
          </a:p>
          <a:p>
            <a:pPr indent="-342900" lvl="1" marL="914400" rtl="0" algn="l">
              <a:lnSpc>
                <a:spcPct val="115000"/>
              </a:lnSpc>
              <a:spcBef>
                <a:spcPts val="0"/>
              </a:spcBef>
              <a:spcAft>
                <a:spcPts val="0"/>
              </a:spcAft>
              <a:buSzPts val="1800"/>
              <a:buChar char="•"/>
            </a:pPr>
            <a:r>
              <a:rPr lang="en-US">
                <a:solidFill>
                  <a:srgbClr val="0000FF"/>
                </a:solidFill>
              </a:rPr>
              <a:t>credentials: same as what you use for ‘ssh’ (netid+password)</a:t>
            </a:r>
            <a:endParaRPr>
              <a:solidFill>
                <a:srgbClr val="0000FF"/>
              </a:solidFill>
            </a:endParaRPr>
          </a:p>
          <a:p>
            <a:pPr indent="-342900" lvl="1" marL="914400" rtl="0" algn="l">
              <a:lnSpc>
                <a:spcPct val="115000"/>
              </a:lnSpc>
              <a:spcBef>
                <a:spcPts val="0"/>
              </a:spcBef>
              <a:spcAft>
                <a:spcPts val="0"/>
              </a:spcAft>
              <a:buSzPts val="1800"/>
              <a:buChar char="•"/>
            </a:pPr>
            <a:r>
              <a:rPr lang="en-US">
                <a:solidFill>
                  <a:srgbClr val="0000FF"/>
                </a:solidFill>
              </a:rPr>
              <a:t>note</a:t>
            </a:r>
            <a:r>
              <a:rPr lang="en-US"/>
              <a:t>: remove ‘&lt;’ and ‘&gt;’ in your actual command</a:t>
            </a:r>
            <a:endParaRPr>
              <a:solidFill>
                <a:srgbClr val="FF0000"/>
              </a:solidFill>
            </a:endParaRPr>
          </a:p>
          <a:p>
            <a:pPr indent="-342900" lvl="1" marL="914400" rtl="0" algn="l">
              <a:lnSpc>
                <a:spcPct val="115000"/>
              </a:lnSpc>
              <a:spcBef>
                <a:spcPts val="0"/>
              </a:spcBef>
              <a:spcAft>
                <a:spcPts val="0"/>
              </a:spcAft>
              <a:buSzPts val="1800"/>
              <a:buChar char="•"/>
            </a:pPr>
            <a:r>
              <a:rPr lang="en-US">
                <a:solidFill>
                  <a:srgbClr val="0000FF"/>
                </a:solidFill>
              </a:rPr>
              <a:t>note</a:t>
            </a:r>
            <a:r>
              <a:rPr lang="en-US"/>
              <a:t>: ‘remote_file’ will be the full path where you want to have your jar on the remote server’s filesystem</a:t>
            </a:r>
            <a:endParaRPr/>
          </a:p>
          <a:p>
            <a:pPr indent="-342900" lvl="0" marL="457200" rtl="0" algn="l">
              <a:lnSpc>
                <a:spcPct val="115000"/>
              </a:lnSpc>
              <a:spcBef>
                <a:spcPts val="0"/>
              </a:spcBef>
              <a:spcAft>
                <a:spcPts val="0"/>
              </a:spcAft>
              <a:buSzPts val="1800"/>
              <a:buAutoNum type="arabicPeriod"/>
            </a:pPr>
            <a:r>
              <a:rPr lang="en-US"/>
              <a:t>Example: </a:t>
            </a:r>
            <a:endParaRPr/>
          </a:p>
          <a:p>
            <a:pPr indent="0" lvl="0" marL="457200" rtl="0" algn="l">
              <a:lnSpc>
                <a:spcPct val="115000"/>
              </a:lnSpc>
              <a:spcBef>
                <a:spcPts val="0"/>
              </a:spcBef>
              <a:spcAft>
                <a:spcPts val="0"/>
              </a:spcAft>
              <a:buNone/>
            </a:pPr>
            <a:r>
              <a:rPr lang="en-US" sz="2300">
                <a:solidFill>
                  <a:srgbClr val="FF0000"/>
                </a:solidFill>
              </a:rPr>
              <a:t>scp </a:t>
            </a:r>
            <a:r>
              <a:rPr lang="en-US" sz="1900">
                <a:solidFill>
                  <a:srgbClr val="FF0000"/>
                </a:solidFill>
              </a:rPr>
              <a:t>C:\Desktop\hellopeople\target\hellopeople-1.0.0.jar csunkara@</a:t>
            </a:r>
            <a:r>
              <a:rPr lang="en-US" sz="1900">
                <a:solidFill>
                  <a:srgbClr val="FF0000"/>
                </a:solidFill>
              </a:rPr>
              <a:t>coms-309-002.cs.iastate.edu</a:t>
            </a:r>
            <a:r>
              <a:rPr lang="en-US" sz="1900">
                <a:solidFill>
                  <a:srgbClr val="FF0000"/>
                </a:solidFill>
              </a:rPr>
              <a:t>:/tmp/</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Run the jar</a:t>
            </a:r>
            <a:endParaRPr/>
          </a:p>
        </p:txBody>
      </p:sp>
      <p:sp>
        <p:nvSpPr>
          <p:cNvPr id="126" name="Google Shape;126;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AutoNum type="arabicPeriod"/>
            </a:pPr>
            <a:r>
              <a:rPr lang="en-US"/>
              <a:t>SSH into the server.</a:t>
            </a:r>
            <a:endParaRPr/>
          </a:p>
          <a:p>
            <a:pPr indent="-228600" lvl="0" marL="228600" rtl="0" algn="l">
              <a:lnSpc>
                <a:spcPct val="90000"/>
              </a:lnSpc>
              <a:spcBef>
                <a:spcPts val="1000"/>
              </a:spcBef>
              <a:spcAft>
                <a:spcPts val="0"/>
              </a:spcAft>
              <a:buClr>
                <a:schemeClr val="dk1"/>
              </a:buClr>
              <a:buSzPts val="2800"/>
              <a:buAutoNum type="arabicPeriod"/>
            </a:pPr>
            <a:r>
              <a:rPr lang="en-US"/>
              <a:t>Find the jar file.</a:t>
            </a:r>
            <a:endParaRPr/>
          </a:p>
          <a:p>
            <a:pPr indent="-228600" lvl="0" marL="228600" rtl="0" algn="l">
              <a:lnSpc>
                <a:spcPct val="90000"/>
              </a:lnSpc>
              <a:spcBef>
                <a:spcPts val="1000"/>
              </a:spcBef>
              <a:spcAft>
                <a:spcPts val="0"/>
              </a:spcAft>
              <a:buClr>
                <a:schemeClr val="dk1"/>
              </a:buClr>
              <a:buSzPts val="2800"/>
              <a:buAutoNum type="arabicPeriod"/>
            </a:pPr>
            <a:r>
              <a:rPr lang="en-US"/>
              <a:t>Use command “</a:t>
            </a:r>
            <a:r>
              <a:rPr lang="en-US">
                <a:solidFill>
                  <a:srgbClr val="FF0000"/>
                </a:solidFill>
              </a:rPr>
              <a:t>java –jar &lt;</a:t>
            </a:r>
            <a:r>
              <a:rPr lang="en-US">
                <a:solidFill>
                  <a:srgbClr val="00B050"/>
                </a:solidFill>
              </a:rPr>
              <a:t>filename</a:t>
            </a:r>
            <a:r>
              <a:rPr lang="en-US">
                <a:solidFill>
                  <a:srgbClr val="FF0000"/>
                </a:solidFill>
              </a:rPr>
              <a:t>&gt;.jar</a:t>
            </a:r>
            <a:r>
              <a:rPr lang="en-US"/>
              <a:t>” to run the application.</a:t>
            </a:r>
            <a:endParaRPr/>
          </a:p>
          <a:p>
            <a:pPr indent="-228600" lvl="0" marL="228600" rtl="0" algn="l">
              <a:lnSpc>
                <a:spcPct val="90000"/>
              </a:lnSpc>
              <a:spcBef>
                <a:spcPts val="1000"/>
              </a:spcBef>
              <a:spcAft>
                <a:spcPts val="0"/>
              </a:spcAft>
              <a:buClr>
                <a:schemeClr val="dk1"/>
              </a:buClr>
              <a:buSzPts val="2800"/>
              <a:buAutoNum type="arabicPeriod"/>
            </a:pPr>
            <a:r>
              <a:rPr lang="en-US"/>
              <a:t>If it is successful, it will display a message ‘Tomcat started on port’.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Switch to Java 17?</a:t>
            </a:r>
            <a:endParaRPr/>
          </a:p>
        </p:txBody>
      </p:sp>
      <p:sp>
        <p:nvSpPr>
          <p:cNvPr id="132" name="Google Shape;132;p20"/>
          <p:cNvSpPr txBox="1"/>
          <p:nvPr>
            <p:ph idx="1" type="body"/>
          </p:nvPr>
        </p:nvSpPr>
        <p:spPr>
          <a:xfrm>
            <a:off x="838200" y="1825625"/>
            <a:ext cx="10515600" cy="19830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Use command on your server to switch between Java 11 and 17:</a:t>
            </a:r>
            <a:endParaRPr/>
          </a:p>
          <a:p>
            <a:pPr indent="-342900" lvl="0" marL="457200" rtl="0" algn="l">
              <a:spcBef>
                <a:spcPts val="1000"/>
              </a:spcBef>
              <a:spcAft>
                <a:spcPts val="0"/>
              </a:spcAft>
              <a:buSzPts val="1800"/>
              <a:buChar char="-"/>
            </a:pPr>
            <a:r>
              <a:rPr lang="en-US">
                <a:highlight>
                  <a:srgbClr val="FF9900"/>
                </a:highlight>
              </a:rPr>
              <a:t>sudo alternatives </a:t>
            </a:r>
            <a:r>
              <a:rPr lang="en-US">
                <a:highlight>
                  <a:srgbClr val="FF9900"/>
                </a:highlight>
              </a:rPr>
              <a:t>--</a:t>
            </a:r>
            <a:r>
              <a:rPr lang="en-US">
                <a:highlight>
                  <a:srgbClr val="FF9900"/>
                </a:highlight>
              </a:rPr>
              <a:t>config java</a:t>
            </a:r>
            <a:endParaRPr/>
          </a:p>
          <a:p>
            <a:pPr indent="0" lvl="0" marL="0" rtl="0" algn="l">
              <a:spcBef>
                <a:spcPts val="1000"/>
              </a:spcBef>
              <a:spcAft>
                <a:spcPts val="0"/>
              </a:spcAft>
              <a:buNone/>
            </a:pPr>
            <a:r>
              <a:t/>
            </a:r>
            <a:endParaRPr/>
          </a:p>
        </p:txBody>
      </p:sp>
      <p:pic>
        <p:nvPicPr>
          <p:cNvPr id="133" name="Google Shape;133;p20"/>
          <p:cNvPicPr preferRelativeResize="0"/>
          <p:nvPr/>
        </p:nvPicPr>
        <p:blipFill>
          <a:blip r:embed="rId3">
            <a:alphaModFix/>
          </a:blip>
          <a:stretch>
            <a:fillRect/>
          </a:stretch>
        </p:blipFill>
        <p:spPr>
          <a:xfrm>
            <a:off x="152400" y="3888725"/>
            <a:ext cx="11887201" cy="20953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7" name="Shape 137"/>
        <p:cNvGrpSpPr/>
        <p:nvPr/>
      </p:nvGrpSpPr>
      <p:grpSpPr>
        <a:xfrm>
          <a:off x="0" y="0"/>
          <a:ext cx="0" cy="0"/>
          <a:chOff x="0" y="0"/>
          <a:chExt cx="0" cy="0"/>
        </a:xfrm>
      </p:grpSpPr>
      <p:sp>
        <p:nvSpPr>
          <p:cNvPr id="138" name="Google Shape;138;p21"/>
          <p:cNvSpPr/>
          <p:nvPr/>
        </p:nvSpPr>
        <p:spPr>
          <a:xfrm>
            <a:off x="1524" y="0"/>
            <a:ext cx="12188952" cy="6858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Graphical user interface, text, application&#10;&#10;Description automatically generated" id="139" name="Google Shape;139;p21"/>
          <p:cNvPicPr preferRelativeResize="0"/>
          <p:nvPr>
            <p:ph idx="1" type="body"/>
          </p:nvPr>
        </p:nvPicPr>
        <p:blipFill rotWithShape="1">
          <a:blip r:embed="rId3">
            <a:alphaModFix/>
          </a:blip>
          <a:srcRect b="11434" l="0" r="0" t="0"/>
          <a:stretch/>
        </p:blipFill>
        <p:spPr>
          <a:xfrm>
            <a:off x="20" y="1282"/>
            <a:ext cx="12191980" cy="6856718"/>
          </a:xfrm>
          <a:prstGeom prst="rect">
            <a:avLst/>
          </a:prstGeom>
          <a:noFill/>
          <a:ln>
            <a:noFill/>
          </a:ln>
        </p:spPr>
      </p:pic>
      <p:sp>
        <p:nvSpPr>
          <p:cNvPr id="140" name="Google Shape;140;p21"/>
          <p:cNvSpPr/>
          <p:nvPr/>
        </p:nvSpPr>
        <p:spPr>
          <a:xfrm>
            <a:off x="4868562" y="852616"/>
            <a:ext cx="5955957" cy="420130"/>
          </a:xfrm>
          <a:prstGeom prst="frame">
            <a:avLst>
              <a:gd fmla="val 12500" name="adj1"/>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0000"/>
              </a:solidFill>
              <a:latin typeface="Calibri"/>
              <a:ea typeface="Calibri"/>
              <a:cs typeface="Calibri"/>
              <a:sym typeface="Calibri"/>
            </a:endParaRPr>
          </a:p>
        </p:txBody>
      </p:sp>
      <p:sp>
        <p:nvSpPr>
          <p:cNvPr id="141" name="Google Shape;141;p21"/>
          <p:cNvSpPr/>
          <p:nvPr/>
        </p:nvSpPr>
        <p:spPr>
          <a:xfrm>
            <a:off x="3966519" y="4114800"/>
            <a:ext cx="407773" cy="308919"/>
          </a:xfrm>
          <a:prstGeom prst="frame">
            <a:avLst>
              <a:gd fmla="val 12500" name="adj1"/>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42" name="Google Shape;142;p21"/>
          <p:cNvSpPr/>
          <p:nvPr/>
        </p:nvSpPr>
        <p:spPr>
          <a:xfrm>
            <a:off x="3966519" y="4683211"/>
            <a:ext cx="4226011" cy="370703"/>
          </a:xfrm>
          <a:prstGeom prst="frame">
            <a:avLst>
              <a:gd fmla="val 12500" name="adj1"/>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