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Bebas Neue"/>
      <p:regular r:id="rId25"/>
    </p:embeddedFont>
    <p:embeddedFont>
      <p:font typeface="Quicksand"/>
      <p:regular r:id="rId26"/>
      <p:bold r:id="rId27"/>
    </p:embeddedFont>
    <p:embeddedFont>
      <p:font typeface="PT Sans"/>
      <p:regular r:id="rId28"/>
      <p:bold r:id="rId29"/>
      <p:italic r:id="rId30"/>
      <p:boldItalic r:id="rId31"/>
    </p:embeddedFont>
    <p:embeddedFont>
      <p:font typeface="Quicksand Medium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icksand-regular.fntdata"/><Relationship Id="rId25" Type="http://schemas.openxmlformats.org/officeDocument/2006/relationships/font" Target="fonts/BebasNeue-regular.fntdata"/><Relationship Id="rId28" Type="http://schemas.openxmlformats.org/officeDocument/2006/relationships/font" Target="fonts/PTSans-regular.fntdata"/><Relationship Id="rId27" Type="http://schemas.openxmlformats.org/officeDocument/2006/relationships/font" Target="fonts/Quicksan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boldItalic.fntdata"/><Relationship Id="rId30" Type="http://schemas.openxmlformats.org/officeDocument/2006/relationships/font" Target="fonts/PTSans-italic.fntdata"/><Relationship Id="rId11" Type="http://schemas.openxmlformats.org/officeDocument/2006/relationships/slide" Target="slides/slide7.xml"/><Relationship Id="rId33" Type="http://schemas.openxmlformats.org/officeDocument/2006/relationships/font" Target="fonts/QuicksandMedium-bold.fntdata"/><Relationship Id="rId10" Type="http://schemas.openxmlformats.org/officeDocument/2006/relationships/slide" Target="slides/slide6.xml"/><Relationship Id="rId32" Type="http://schemas.openxmlformats.org/officeDocument/2006/relationships/font" Target="fonts/QuicksandMedium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1873f6ac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1873f6ac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d1873f6ac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d1873f6ac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0b875ee8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0b875ee8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0b875ee8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0b875ee8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0b875ee8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20b875ee8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0bf5f159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20bf5f159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0bf5f159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20bf5f159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0bf5f159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20bf5f159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0bf5f159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20bf5f159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0bf5f159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20bf5f159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0bf5f159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20bf5f159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969b67e2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969b67e2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0bf5f159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20bf5f159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969b67e26_1_27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969b67e26_1_27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1873f6ac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1873f6ac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1873f6ac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d1873f6ac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0bf5f159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0bf5f159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1873f6ac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1873f6ac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1873f6ac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d1873f6ac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99925" y="341750"/>
            <a:ext cx="8144100" cy="4460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896275" y="922738"/>
            <a:ext cx="4627500" cy="22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96275" y="3632538"/>
            <a:ext cx="4370400" cy="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499925" y="341750"/>
            <a:ext cx="8144100" cy="4460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540325" y="854400"/>
            <a:ext cx="4686900" cy="12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subTitle"/>
          </p:nvPr>
        </p:nvSpPr>
        <p:spPr>
          <a:xfrm>
            <a:off x="3540325" y="2232199"/>
            <a:ext cx="46869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/>
          <p:nvPr/>
        </p:nvSpPr>
        <p:spPr>
          <a:xfrm>
            <a:off x="499925" y="341750"/>
            <a:ext cx="8144100" cy="4460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hasCustomPrompt="1" idx="2" type="title"/>
          </p:nvPr>
        </p:nvSpPr>
        <p:spPr>
          <a:xfrm>
            <a:off x="786050" y="1369806"/>
            <a:ext cx="721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hasCustomPrompt="1" idx="3" type="title"/>
          </p:nvPr>
        </p:nvSpPr>
        <p:spPr>
          <a:xfrm>
            <a:off x="786050" y="3108019"/>
            <a:ext cx="721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hasCustomPrompt="1" idx="4" type="title"/>
          </p:nvPr>
        </p:nvSpPr>
        <p:spPr>
          <a:xfrm>
            <a:off x="3439964" y="1369806"/>
            <a:ext cx="721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hasCustomPrompt="1" idx="5" type="title"/>
          </p:nvPr>
        </p:nvSpPr>
        <p:spPr>
          <a:xfrm>
            <a:off x="3439950" y="3108019"/>
            <a:ext cx="721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hasCustomPrompt="1" idx="6" type="title"/>
          </p:nvPr>
        </p:nvSpPr>
        <p:spPr>
          <a:xfrm>
            <a:off x="6093879" y="1369806"/>
            <a:ext cx="721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7" type="title"/>
          </p:nvPr>
        </p:nvSpPr>
        <p:spPr>
          <a:xfrm>
            <a:off x="6093879" y="3108019"/>
            <a:ext cx="721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786050" y="1929200"/>
            <a:ext cx="22641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8" type="subTitle"/>
          </p:nvPr>
        </p:nvSpPr>
        <p:spPr>
          <a:xfrm>
            <a:off x="3439950" y="1929200"/>
            <a:ext cx="22641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9" type="subTitle"/>
          </p:nvPr>
        </p:nvSpPr>
        <p:spPr>
          <a:xfrm>
            <a:off x="6093879" y="1929200"/>
            <a:ext cx="22641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3" type="subTitle"/>
          </p:nvPr>
        </p:nvSpPr>
        <p:spPr>
          <a:xfrm>
            <a:off x="786050" y="3667480"/>
            <a:ext cx="22641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4" type="subTitle"/>
          </p:nvPr>
        </p:nvSpPr>
        <p:spPr>
          <a:xfrm>
            <a:off x="3439950" y="3667480"/>
            <a:ext cx="22641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5" type="subTitle"/>
          </p:nvPr>
        </p:nvSpPr>
        <p:spPr>
          <a:xfrm>
            <a:off x="6093879" y="3667480"/>
            <a:ext cx="22641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6" type="subTitle"/>
          </p:nvPr>
        </p:nvSpPr>
        <p:spPr>
          <a:xfrm>
            <a:off x="786050" y="2247501"/>
            <a:ext cx="22641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7" type="subTitle"/>
          </p:nvPr>
        </p:nvSpPr>
        <p:spPr>
          <a:xfrm>
            <a:off x="3439950" y="2247501"/>
            <a:ext cx="22641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8" type="subTitle"/>
          </p:nvPr>
        </p:nvSpPr>
        <p:spPr>
          <a:xfrm>
            <a:off x="6093879" y="2247501"/>
            <a:ext cx="22641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9" type="subTitle"/>
          </p:nvPr>
        </p:nvSpPr>
        <p:spPr>
          <a:xfrm>
            <a:off x="786050" y="3985781"/>
            <a:ext cx="22641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20" type="subTitle"/>
          </p:nvPr>
        </p:nvSpPr>
        <p:spPr>
          <a:xfrm>
            <a:off x="3439950" y="3985781"/>
            <a:ext cx="22641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1" type="subTitle"/>
          </p:nvPr>
        </p:nvSpPr>
        <p:spPr>
          <a:xfrm>
            <a:off x="6093879" y="3985781"/>
            <a:ext cx="22641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499925" y="341750"/>
            <a:ext cx="8144100" cy="4460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4010983" y="3138388"/>
            <a:ext cx="40443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4010874" y="1473213"/>
            <a:ext cx="40443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499925" y="341750"/>
            <a:ext cx="8144100" cy="4460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3466361" y="3509675"/>
            <a:ext cx="29478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499925" y="341750"/>
            <a:ext cx="8144100" cy="4460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814700" y="1973225"/>
            <a:ext cx="4449000" cy="20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Barlow"/>
              <a:buAutoNum type="arabicPeriod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lphaLcPeriod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romanLcPeriod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rabicPeriod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lphaLcPeriod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romanLcPeriod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rabicPeriod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lphaLcPeriod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499925" y="341750"/>
            <a:ext cx="8144100" cy="4460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937625" y="2716527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2" type="subTitle"/>
          </p:nvPr>
        </p:nvSpPr>
        <p:spPr>
          <a:xfrm>
            <a:off x="3484347" y="2716527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3" type="subTitle"/>
          </p:nvPr>
        </p:nvSpPr>
        <p:spPr>
          <a:xfrm>
            <a:off x="6031075" y="2716527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4" type="subTitle"/>
          </p:nvPr>
        </p:nvSpPr>
        <p:spPr>
          <a:xfrm>
            <a:off x="937625" y="2095780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5" type="subTitle"/>
          </p:nvPr>
        </p:nvSpPr>
        <p:spPr>
          <a:xfrm>
            <a:off x="3484350" y="2095780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6" type="subTitle"/>
          </p:nvPr>
        </p:nvSpPr>
        <p:spPr>
          <a:xfrm>
            <a:off x="6031075" y="2095780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499925" y="341750"/>
            <a:ext cx="8144100" cy="4460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1379487" y="1825100"/>
            <a:ext cx="28992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2" type="subTitle"/>
          </p:nvPr>
        </p:nvSpPr>
        <p:spPr>
          <a:xfrm>
            <a:off x="4977440" y="1825100"/>
            <a:ext cx="28992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3" type="subTitle"/>
          </p:nvPr>
        </p:nvSpPr>
        <p:spPr>
          <a:xfrm>
            <a:off x="1379487" y="3485675"/>
            <a:ext cx="28992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4" type="subTitle"/>
          </p:nvPr>
        </p:nvSpPr>
        <p:spPr>
          <a:xfrm>
            <a:off x="4977440" y="3485675"/>
            <a:ext cx="28992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5" type="subTitle"/>
          </p:nvPr>
        </p:nvSpPr>
        <p:spPr>
          <a:xfrm>
            <a:off x="1379487" y="1498270"/>
            <a:ext cx="2899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6" type="subTitle"/>
          </p:nvPr>
        </p:nvSpPr>
        <p:spPr>
          <a:xfrm>
            <a:off x="1379487" y="3158920"/>
            <a:ext cx="2899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7" type="subTitle"/>
          </p:nvPr>
        </p:nvSpPr>
        <p:spPr>
          <a:xfrm>
            <a:off x="4977412" y="1498270"/>
            <a:ext cx="2899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8" type="subTitle"/>
          </p:nvPr>
        </p:nvSpPr>
        <p:spPr>
          <a:xfrm>
            <a:off x="4977412" y="3158920"/>
            <a:ext cx="2899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499925" y="341750"/>
            <a:ext cx="8144100" cy="4460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1171881" y="1684529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2" type="subTitle"/>
          </p:nvPr>
        </p:nvSpPr>
        <p:spPr>
          <a:xfrm>
            <a:off x="3770272" y="1684529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3" type="subTitle"/>
          </p:nvPr>
        </p:nvSpPr>
        <p:spPr>
          <a:xfrm>
            <a:off x="1171881" y="3414818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4" type="subTitle"/>
          </p:nvPr>
        </p:nvSpPr>
        <p:spPr>
          <a:xfrm>
            <a:off x="3770270" y="3414818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5" type="subTitle"/>
          </p:nvPr>
        </p:nvSpPr>
        <p:spPr>
          <a:xfrm>
            <a:off x="6368659" y="1684529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6" type="subTitle"/>
          </p:nvPr>
        </p:nvSpPr>
        <p:spPr>
          <a:xfrm>
            <a:off x="6368659" y="3414818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7" type="subTitle"/>
          </p:nvPr>
        </p:nvSpPr>
        <p:spPr>
          <a:xfrm>
            <a:off x="1171881" y="1386825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8" type="subTitle"/>
          </p:nvPr>
        </p:nvSpPr>
        <p:spPr>
          <a:xfrm>
            <a:off x="3770272" y="1386825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19"/>
          <p:cNvSpPr txBox="1"/>
          <p:nvPr>
            <p:ph idx="9" type="subTitle"/>
          </p:nvPr>
        </p:nvSpPr>
        <p:spPr>
          <a:xfrm>
            <a:off x="6368659" y="1386825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13" type="subTitle"/>
          </p:nvPr>
        </p:nvSpPr>
        <p:spPr>
          <a:xfrm>
            <a:off x="1171881" y="3113923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idx="14" type="subTitle"/>
          </p:nvPr>
        </p:nvSpPr>
        <p:spPr>
          <a:xfrm>
            <a:off x="3770272" y="3113925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15" type="subTitle"/>
          </p:nvPr>
        </p:nvSpPr>
        <p:spPr>
          <a:xfrm>
            <a:off x="6368659" y="3113923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499925" y="341750"/>
            <a:ext cx="8144100" cy="4460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hasCustomPrompt="1" type="title"/>
          </p:nvPr>
        </p:nvSpPr>
        <p:spPr>
          <a:xfrm>
            <a:off x="1020163" y="995363"/>
            <a:ext cx="3317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0"/>
          <p:cNvSpPr txBox="1"/>
          <p:nvPr>
            <p:ph idx="1" type="subTitle"/>
          </p:nvPr>
        </p:nvSpPr>
        <p:spPr>
          <a:xfrm>
            <a:off x="1020163" y="1770291"/>
            <a:ext cx="33171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0" name="Google Shape;120;p20"/>
          <p:cNvSpPr txBox="1"/>
          <p:nvPr>
            <p:ph hasCustomPrompt="1" idx="2" type="title"/>
          </p:nvPr>
        </p:nvSpPr>
        <p:spPr>
          <a:xfrm>
            <a:off x="1020163" y="2998213"/>
            <a:ext cx="3317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0"/>
          <p:cNvSpPr txBox="1"/>
          <p:nvPr>
            <p:ph idx="3" type="subTitle"/>
          </p:nvPr>
        </p:nvSpPr>
        <p:spPr>
          <a:xfrm>
            <a:off x="1020163" y="3773141"/>
            <a:ext cx="33171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hasCustomPrompt="1" idx="4" type="title"/>
          </p:nvPr>
        </p:nvSpPr>
        <p:spPr>
          <a:xfrm>
            <a:off x="4806738" y="995363"/>
            <a:ext cx="3317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0"/>
          <p:cNvSpPr txBox="1"/>
          <p:nvPr>
            <p:ph idx="5" type="subTitle"/>
          </p:nvPr>
        </p:nvSpPr>
        <p:spPr>
          <a:xfrm>
            <a:off x="4806738" y="1770291"/>
            <a:ext cx="33171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hasCustomPrompt="1" idx="6" type="title"/>
          </p:nvPr>
        </p:nvSpPr>
        <p:spPr>
          <a:xfrm>
            <a:off x="4806738" y="2998213"/>
            <a:ext cx="3317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20"/>
          <p:cNvSpPr txBox="1"/>
          <p:nvPr>
            <p:ph idx="7" type="subTitle"/>
          </p:nvPr>
        </p:nvSpPr>
        <p:spPr>
          <a:xfrm>
            <a:off x="4806738" y="3773141"/>
            <a:ext cx="33171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499925" y="341750"/>
            <a:ext cx="8144100" cy="4460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3193400" y="1042375"/>
            <a:ext cx="4984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965450" y="1042375"/>
            <a:ext cx="1463100" cy="114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93400" y="1950425"/>
            <a:ext cx="49842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499925" y="341750"/>
            <a:ext cx="8144100" cy="4460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4042125" y="3593921"/>
            <a:ext cx="40515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CREDITS: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endParaRPr sz="12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4042125" y="701400"/>
            <a:ext cx="42255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" type="subTitle"/>
          </p:nvPr>
        </p:nvSpPr>
        <p:spPr>
          <a:xfrm>
            <a:off x="4042125" y="1469453"/>
            <a:ext cx="4225500" cy="11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499925" y="341750"/>
            <a:ext cx="8144100" cy="4460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499925" y="341750"/>
            <a:ext cx="4004700" cy="4460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4639225" y="341750"/>
            <a:ext cx="4004700" cy="4460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499925" y="341750"/>
            <a:ext cx="8144100" cy="4460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428650"/>
            <a:ext cx="4090200" cy="21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icksand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499925" y="341750"/>
            <a:ext cx="8144100" cy="4460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4074583" y="2726549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872400" y="2726549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872400" y="2076690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080275" y="2076690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499925" y="341750"/>
            <a:ext cx="8144100" cy="4460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499925" y="341750"/>
            <a:ext cx="8144100" cy="4460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/>
          <p:nvPr>
            <p:ph idx="2" type="pic"/>
          </p:nvPr>
        </p:nvSpPr>
        <p:spPr>
          <a:xfrm>
            <a:off x="859100" y="1520850"/>
            <a:ext cx="2787000" cy="287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075800" y="1510075"/>
            <a:ext cx="4264200" cy="17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 Medium"/>
              <a:buChar char="●"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 Medium"/>
              <a:buChar char="○"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 Medium"/>
              <a:buChar char="■"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 Medium"/>
              <a:buChar char="●"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 Medium"/>
              <a:buChar char="○"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 Medium"/>
              <a:buChar char="■"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 Medium"/>
              <a:buChar char="●"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 Medium"/>
              <a:buChar char="○"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 Medium"/>
              <a:buChar char="■"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idx="4294967295" type="ctrTitle"/>
          </p:nvPr>
        </p:nvSpPr>
        <p:spPr>
          <a:xfrm>
            <a:off x="958050" y="313150"/>
            <a:ext cx="7227900" cy="15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PREDICTING ENROLLMENT</a:t>
            </a:r>
            <a:r>
              <a:rPr b="1" lang="en" sz="4000">
                <a:highlight>
                  <a:srgbClr val="CFE2F3"/>
                </a:highlight>
              </a:rPr>
              <a:t> </a:t>
            </a:r>
            <a:endParaRPr sz="4000">
              <a:highlight>
                <a:srgbClr val="CFE2F3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 Iowa Public School Districts</a:t>
            </a:r>
            <a:endParaRPr sz="4000"/>
          </a:p>
        </p:txBody>
      </p:sp>
      <p:sp>
        <p:nvSpPr>
          <p:cNvPr id="141" name="Google Shape;141;p24"/>
          <p:cNvSpPr txBox="1"/>
          <p:nvPr>
            <p:ph idx="4294967295" type="subTitle"/>
          </p:nvPr>
        </p:nvSpPr>
        <p:spPr>
          <a:xfrm>
            <a:off x="1762650" y="4186725"/>
            <a:ext cx="5618700" cy="6105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 Kenny Lam  |  DATASCI 112 Final Project</a:t>
            </a:r>
            <a:endParaRPr sz="2000"/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0" l="20994" r="21168" t="0"/>
          <a:stretch/>
        </p:blipFill>
        <p:spPr>
          <a:xfrm>
            <a:off x="5981925" y="1921175"/>
            <a:ext cx="1936800" cy="18834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43" name="Google Shape;143;p24"/>
          <p:cNvGrpSpPr/>
          <p:nvPr/>
        </p:nvGrpSpPr>
        <p:grpSpPr>
          <a:xfrm>
            <a:off x="3775687" y="2095983"/>
            <a:ext cx="1592626" cy="1533817"/>
            <a:chOff x="1190284" y="4125629"/>
            <a:chExt cx="374709" cy="374010"/>
          </a:xfrm>
        </p:grpSpPr>
        <p:sp>
          <p:nvSpPr>
            <p:cNvPr id="144" name="Google Shape;144;p24"/>
            <p:cNvSpPr/>
            <p:nvPr/>
          </p:nvSpPr>
          <p:spPr>
            <a:xfrm>
              <a:off x="1190284" y="4265954"/>
              <a:ext cx="374709" cy="233685"/>
            </a:xfrm>
            <a:custGeom>
              <a:rect b="b" l="l" r="r" t="t"/>
              <a:pathLst>
                <a:path extrusionOk="0" h="7359" w="1180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BFCA9"/>
                </a:solidFill>
                <a:highlight>
                  <a:srgbClr val="BBFCA9"/>
                </a:highlight>
              </a:endParaRPr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1199159" y="4125629"/>
              <a:ext cx="356958" cy="215585"/>
            </a:xfrm>
            <a:custGeom>
              <a:rect b="b" l="l" r="r" t="t"/>
              <a:pathLst>
                <a:path extrusionOk="0" h="6789" w="11241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BFCA9"/>
                </a:solidFill>
                <a:highlight>
                  <a:srgbClr val="BBFCA9"/>
                </a:highlight>
              </a:endParaRPr>
            </a:p>
          </p:txBody>
        </p:sp>
      </p:grpSp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975" y="2137663"/>
            <a:ext cx="2136852" cy="14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3"/>
          <p:cNvPicPr preferRelativeResize="0"/>
          <p:nvPr/>
        </p:nvPicPr>
        <p:blipFill rotWithShape="1">
          <a:blip r:embed="rId3">
            <a:alphaModFix/>
          </a:blip>
          <a:srcRect b="0" l="288" r="278" t="0"/>
          <a:stretch/>
        </p:blipFill>
        <p:spPr>
          <a:xfrm>
            <a:off x="518575" y="1331356"/>
            <a:ext cx="3611667" cy="352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 rotWithShape="1">
          <a:blip r:embed="rId4">
            <a:alphaModFix/>
          </a:blip>
          <a:srcRect b="0" l="288" r="278" t="0"/>
          <a:stretch/>
        </p:blipFill>
        <p:spPr>
          <a:xfrm>
            <a:off x="5013770" y="1331349"/>
            <a:ext cx="3611655" cy="352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 txBox="1"/>
          <p:nvPr>
            <p:ph type="title"/>
          </p:nvPr>
        </p:nvSpPr>
        <p:spPr>
          <a:xfrm>
            <a:off x="455125" y="1536275"/>
            <a:ext cx="33381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Avg. % of White Students</a:t>
            </a:r>
            <a:endParaRPr sz="2000"/>
          </a:p>
        </p:txBody>
      </p:sp>
      <p:sp>
        <p:nvSpPr>
          <p:cNvPr id="216" name="Google Shape;216;p33"/>
          <p:cNvSpPr txBox="1"/>
          <p:nvPr>
            <p:ph type="title"/>
          </p:nvPr>
        </p:nvSpPr>
        <p:spPr>
          <a:xfrm>
            <a:off x="1482300" y="238575"/>
            <a:ext cx="61794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Is there a correlation between</a:t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racial demographics &amp; test proficiency rates?</a:t>
            </a:r>
            <a:endParaRPr b="1" sz="2100"/>
          </a:p>
        </p:txBody>
      </p:sp>
      <p:sp>
        <p:nvSpPr>
          <p:cNvPr id="217" name="Google Shape;217;p33"/>
          <p:cNvSpPr txBox="1"/>
          <p:nvPr>
            <p:ph type="title"/>
          </p:nvPr>
        </p:nvSpPr>
        <p:spPr>
          <a:xfrm>
            <a:off x="4930250" y="1536275"/>
            <a:ext cx="33381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Avg. ELA Proficiency Rate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482300" y="2606463"/>
            <a:ext cx="6179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Exploring Correlations w/ ADA</a:t>
            </a:r>
            <a:endParaRPr b="1" sz="2100"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25" y="3134162"/>
            <a:ext cx="2790433" cy="1935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 rotWithShape="1">
          <a:blip r:embed="rId4">
            <a:alphaModFix/>
          </a:blip>
          <a:srcRect b="0" l="5208" r="264" t="0"/>
          <a:stretch/>
        </p:blipFill>
        <p:spPr>
          <a:xfrm>
            <a:off x="6299050" y="3134162"/>
            <a:ext cx="2651526" cy="19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 rotWithShape="1">
          <a:blip r:embed="rId5">
            <a:alphaModFix/>
          </a:blip>
          <a:srcRect b="0" l="4979" r="0" t="0"/>
          <a:stretch/>
        </p:blipFill>
        <p:spPr>
          <a:xfrm>
            <a:off x="3301598" y="3134162"/>
            <a:ext cx="2651526" cy="19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4"/>
          <p:cNvSpPr txBox="1"/>
          <p:nvPr>
            <p:ph type="title"/>
          </p:nvPr>
        </p:nvSpPr>
        <p:spPr>
          <a:xfrm>
            <a:off x="55350" y="74013"/>
            <a:ext cx="90333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Is there a correlation between population change &amp; enrollment change?</a:t>
            </a:r>
            <a:endParaRPr b="1" sz="1900"/>
          </a:p>
        </p:txBody>
      </p:sp>
      <p:sp>
        <p:nvSpPr>
          <p:cNvPr id="227" name="Google Shape;227;p34"/>
          <p:cNvSpPr txBox="1"/>
          <p:nvPr>
            <p:ph type="title"/>
          </p:nvPr>
        </p:nvSpPr>
        <p:spPr>
          <a:xfrm>
            <a:off x="5468875" y="607163"/>
            <a:ext cx="14607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 = .172706</a:t>
            </a:r>
            <a:endParaRPr sz="2000"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8625" y="607163"/>
            <a:ext cx="3011611" cy="19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477" y="1447800"/>
            <a:ext cx="3986675" cy="32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2993" y="1447800"/>
            <a:ext cx="4063519" cy="29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 txBox="1"/>
          <p:nvPr>
            <p:ph type="title"/>
          </p:nvPr>
        </p:nvSpPr>
        <p:spPr>
          <a:xfrm>
            <a:off x="356400" y="486925"/>
            <a:ext cx="8431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Exploring Correlations w/ Categorical Variables</a:t>
            </a:r>
            <a:endParaRPr b="1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cxnSp>
        <p:nvCxnSpPr>
          <p:cNvPr id="241" name="Google Shape;241;p36"/>
          <p:cNvCxnSpPr/>
          <p:nvPr/>
        </p:nvCxnSpPr>
        <p:spPr>
          <a:xfrm>
            <a:off x="810800" y="1204713"/>
            <a:ext cx="7529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36"/>
          <p:cNvSpPr txBox="1"/>
          <p:nvPr>
            <p:ph idx="4294967295" type="body"/>
          </p:nvPr>
        </p:nvSpPr>
        <p:spPr>
          <a:xfrm>
            <a:off x="773375" y="1325750"/>
            <a:ext cx="5133600" cy="3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765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Quicksand"/>
              <a:buChar char="●"/>
            </a:pPr>
            <a:r>
              <a:rPr b="1" lang="en" sz="1900">
                <a:latin typeface="Quicksand"/>
                <a:ea typeface="Quicksand"/>
                <a:cs typeface="Quicksand"/>
                <a:sym typeface="Quicksand"/>
              </a:rPr>
              <a:t>Regression models</a:t>
            </a:r>
            <a:endParaRPr b="1" sz="1900">
              <a:latin typeface="Quicksand"/>
              <a:ea typeface="Quicksand"/>
              <a:cs typeface="Quicksand"/>
              <a:sym typeface="Quicksand"/>
            </a:endParaRPr>
          </a:p>
          <a:p>
            <a:pPr indent="-2476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KNeighborsRegressor</a:t>
            </a:r>
            <a:endParaRPr sz="1900"/>
          </a:p>
          <a:p>
            <a:pPr indent="-2476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DecisionTreeRegressor</a:t>
            </a:r>
            <a:endParaRPr sz="1900"/>
          </a:p>
          <a:p>
            <a:pPr indent="-2476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KernelRidge</a:t>
            </a:r>
            <a:endParaRPr sz="1900"/>
          </a:p>
          <a:p>
            <a:pPr indent="-2476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Voting &amp; stacking ensemble methods</a:t>
            </a:r>
            <a:endParaRPr sz="1900"/>
          </a:p>
          <a:p>
            <a:pPr indent="-247650" lvl="0" marL="2413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900"/>
              <a:buChar char="●"/>
            </a:pPr>
            <a:r>
              <a:rPr b="1" lang="en" sz="1900">
                <a:latin typeface="Quicksand"/>
                <a:ea typeface="Quicksand"/>
                <a:cs typeface="Quicksand"/>
                <a:sym typeface="Quicksand"/>
              </a:rPr>
              <a:t>Later t</a:t>
            </a:r>
            <a:r>
              <a:rPr b="1" lang="en" sz="1900">
                <a:latin typeface="Quicksand"/>
                <a:ea typeface="Quicksand"/>
                <a:cs typeface="Quicksand"/>
                <a:sym typeface="Quicksand"/>
              </a:rPr>
              <a:t>esting best models on</a:t>
            </a:r>
            <a:endParaRPr b="1" sz="19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2413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900">
                <a:latin typeface="Quicksand"/>
                <a:ea typeface="Quicksand"/>
                <a:cs typeface="Quicksand"/>
                <a:sym typeface="Quicksand"/>
              </a:rPr>
              <a:t>2020-21 district data &amp; evaluating how well it predicts 2021-22 enrollment</a:t>
            </a:r>
            <a:endParaRPr b="1" sz="19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2413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3" name="Google Shape;243;p36"/>
          <p:cNvSpPr/>
          <p:nvPr/>
        </p:nvSpPr>
        <p:spPr>
          <a:xfrm>
            <a:off x="5996450" y="1880750"/>
            <a:ext cx="907800" cy="9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2021-</a:t>
            </a:r>
            <a:r>
              <a:rPr b="1" lang="en" sz="1000"/>
              <a:t> </a:t>
            </a:r>
            <a:r>
              <a:rPr b="1" lang="en"/>
              <a:t>22</a:t>
            </a:r>
            <a:endParaRPr b="1"/>
          </a:p>
        </p:txBody>
      </p:sp>
      <p:sp>
        <p:nvSpPr>
          <p:cNvPr id="244" name="Google Shape;244;p36"/>
          <p:cNvSpPr/>
          <p:nvPr/>
        </p:nvSpPr>
        <p:spPr>
          <a:xfrm>
            <a:off x="7309600" y="1880750"/>
            <a:ext cx="907800" cy="9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2022-</a:t>
            </a:r>
            <a:r>
              <a:rPr b="1" lang="en" sz="1000"/>
              <a:t> </a:t>
            </a:r>
            <a:r>
              <a:rPr b="1" lang="en"/>
              <a:t>23</a:t>
            </a:r>
            <a:endParaRPr b="1"/>
          </a:p>
        </p:txBody>
      </p:sp>
      <p:sp>
        <p:nvSpPr>
          <p:cNvPr id="245" name="Google Shape;245;p36"/>
          <p:cNvSpPr/>
          <p:nvPr/>
        </p:nvSpPr>
        <p:spPr>
          <a:xfrm>
            <a:off x="5996450" y="3551900"/>
            <a:ext cx="907800" cy="9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2020-</a:t>
            </a:r>
            <a:r>
              <a:rPr b="1" lang="en" sz="1000"/>
              <a:t> </a:t>
            </a:r>
            <a:r>
              <a:rPr b="1" lang="en"/>
              <a:t>21</a:t>
            </a:r>
            <a:endParaRPr b="1"/>
          </a:p>
        </p:txBody>
      </p:sp>
      <p:sp>
        <p:nvSpPr>
          <p:cNvPr id="246" name="Google Shape;246;p36"/>
          <p:cNvSpPr/>
          <p:nvPr/>
        </p:nvSpPr>
        <p:spPr>
          <a:xfrm>
            <a:off x="7309600" y="3551900"/>
            <a:ext cx="907800" cy="9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202</a:t>
            </a:r>
            <a:r>
              <a:rPr b="1" lang="en"/>
              <a:t>1 </a:t>
            </a:r>
            <a:r>
              <a:rPr b="1" lang="en"/>
              <a:t>-</a:t>
            </a:r>
            <a:r>
              <a:rPr b="1" lang="en" sz="1000"/>
              <a:t> </a:t>
            </a:r>
            <a:r>
              <a:rPr b="1" lang="en"/>
              <a:t>22</a:t>
            </a:r>
            <a:endParaRPr b="1"/>
          </a:p>
        </p:txBody>
      </p:sp>
      <p:sp>
        <p:nvSpPr>
          <p:cNvPr id="247" name="Google Shape;247;p36"/>
          <p:cNvSpPr/>
          <p:nvPr/>
        </p:nvSpPr>
        <p:spPr>
          <a:xfrm>
            <a:off x="6790500" y="2193825"/>
            <a:ext cx="622800" cy="31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48" name="Google Shape;248;p36"/>
          <p:cNvSpPr/>
          <p:nvPr/>
        </p:nvSpPr>
        <p:spPr>
          <a:xfrm>
            <a:off x="6790500" y="3850075"/>
            <a:ext cx="622800" cy="31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249" name="Google Shape;249;p36"/>
          <p:cNvSpPr txBox="1"/>
          <p:nvPr>
            <p:ph type="title"/>
          </p:nvPr>
        </p:nvSpPr>
        <p:spPr>
          <a:xfrm>
            <a:off x="5504700" y="1325738"/>
            <a:ext cx="319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Training</a:t>
            </a:r>
            <a:endParaRPr sz="2500"/>
          </a:p>
        </p:txBody>
      </p:sp>
      <p:sp>
        <p:nvSpPr>
          <p:cNvPr id="250" name="Google Shape;250;p36"/>
          <p:cNvSpPr txBox="1"/>
          <p:nvPr>
            <p:ph type="title"/>
          </p:nvPr>
        </p:nvSpPr>
        <p:spPr>
          <a:xfrm>
            <a:off x="5504700" y="3027650"/>
            <a:ext cx="319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Testing</a:t>
            </a:r>
            <a:endParaRPr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KNeighborsRegressor</a:t>
            </a:r>
            <a:endParaRPr>
              <a:solidFill>
                <a:srgbClr val="0B5394"/>
              </a:solidFill>
            </a:endParaRPr>
          </a:p>
        </p:txBody>
      </p:sp>
      <p:cxnSp>
        <p:nvCxnSpPr>
          <p:cNvPr id="256" name="Google Shape;256;p37"/>
          <p:cNvCxnSpPr/>
          <p:nvPr/>
        </p:nvCxnSpPr>
        <p:spPr>
          <a:xfrm>
            <a:off x="810800" y="1204713"/>
            <a:ext cx="7529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37"/>
          <p:cNvSpPr txBox="1"/>
          <p:nvPr>
            <p:ph idx="4294967295" type="body"/>
          </p:nvPr>
        </p:nvSpPr>
        <p:spPr>
          <a:xfrm>
            <a:off x="773375" y="1325750"/>
            <a:ext cx="7650600" cy="3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225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Quicksand"/>
              <a:buChar char="●"/>
            </a:pPr>
            <a:r>
              <a:rPr b="1" lang="en" sz="1500">
                <a:latin typeface="Quicksand"/>
                <a:ea typeface="Quicksand"/>
                <a:cs typeface="Quicksand"/>
                <a:sym typeface="Quicksand"/>
              </a:rPr>
              <a:t>Best features after testing combinations &amp; hyperparameter tuning</a:t>
            </a:r>
            <a:endParaRPr b="1" sz="1500">
              <a:latin typeface="Quicksand"/>
              <a:ea typeface="Quicksand"/>
              <a:cs typeface="Quicksand"/>
              <a:sym typeface="Quicksand"/>
            </a:endParaRPr>
          </a:p>
          <a:p>
            <a:pPr indent="-2222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Previous 2 Year Enrollment Change</a:t>
            </a:r>
            <a:endParaRPr sz="1500"/>
          </a:p>
          <a:p>
            <a:pPr indent="-2222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Previous 2 Year Population Change</a:t>
            </a:r>
            <a:endParaRPr sz="1500"/>
          </a:p>
          <a:p>
            <a:pPr indent="-2222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Percent ADA</a:t>
            </a:r>
            <a:endParaRPr sz="1500"/>
          </a:p>
          <a:p>
            <a:pPr indent="-2222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Math Proficiency Rate</a:t>
            </a:r>
            <a:endParaRPr sz="1500"/>
          </a:p>
          <a:p>
            <a:pPr indent="-2222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Percent IEP</a:t>
            </a:r>
            <a:endParaRPr sz="1500"/>
          </a:p>
          <a:p>
            <a:pPr indent="-2222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Urban</a:t>
            </a:r>
            <a:endParaRPr sz="1500"/>
          </a:p>
          <a:p>
            <a:pPr indent="-2222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n_neighbors = 12, Euclidean distance metric,</a:t>
            </a:r>
            <a:endParaRPr sz="1500"/>
          </a:p>
          <a:p>
            <a:pPr indent="0" lvl="0" marL="482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500"/>
              <a:t>&amp; </a:t>
            </a:r>
            <a:r>
              <a:rPr lang="en" sz="1500"/>
              <a:t>StandardScaler for quantitative variables</a:t>
            </a:r>
            <a:endParaRPr sz="1500"/>
          </a:p>
          <a:p>
            <a:pPr indent="-222250" lvl="0" marL="241300" rtl="0" algn="l">
              <a:spcBef>
                <a:spcPts val="1500"/>
              </a:spcBef>
              <a:spcAft>
                <a:spcPts val="0"/>
              </a:spcAft>
              <a:buSzPts val="1500"/>
              <a:buFont typeface="Quicksand"/>
              <a:buChar char="●"/>
            </a:pPr>
            <a:r>
              <a:rPr b="1" lang="en" sz="1500">
                <a:latin typeface="Quicksand"/>
                <a:ea typeface="Quicksand"/>
                <a:cs typeface="Quicksand"/>
                <a:sym typeface="Quicksand"/>
              </a:rPr>
              <a:t>CV RMSE = .03902 / 3.902%</a:t>
            </a:r>
            <a:endParaRPr sz="1500"/>
          </a:p>
          <a:p>
            <a:pPr indent="0" lvl="0" marL="2413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58" name="Google Shape;2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775" y="1809375"/>
            <a:ext cx="2928025" cy="18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8325" y="3889550"/>
            <a:ext cx="2819475" cy="6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DecisionTreeRegressor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265" name="Google Shape;265;p38"/>
          <p:cNvCxnSpPr/>
          <p:nvPr/>
        </p:nvCxnSpPr>
        <p:spPr>
          <a:xfrm>
            <a:off x="810800" y="1204713"/>
            <a:ext cx="7529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38"/>
          <p:cNvSpPr txBox="1"/>
          <p:nvPr>
            <p:ph idx="4294967295" type="body"/>
          </p:nvPr>
        </p:nvSpPr>
        <p:spPr>
          <a:xfrm>
            <a:off x="773375" y="1325750"/>
            <a:ext cx="7650600" cy="3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495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●"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Best features after testing combinations &amp; hyperparameter tuning</a:t>
            </a:r>
            <a:endParaRPr b="1" sz="1700">
              <a:latin typeface="Quicksand"/>
              <a:ea typeface="Quicksand"/>
              <a:cs typeface="Quicksand"/>
              <a:sym typeface="Quicksand"/>
            </a:endParaRPr>
          </a:p>
          <a:p>
            <a:pPr indent="-2349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Previous 2 Year Population Change</a:t>
            </a:r>
            <a:endParaRPr sz="1700"/>
          </a:p>
          <a:p>
            <a:pPr indent="-2349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Percent ADA</a:t>
            </a:r>
            <a:endParaRPr sz="1700"/>
          </a:p>
          <a:p>
            <a:pPr indent="-2349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ISPP Index</a:t>
            </a:r>
            <a:endParaRPr sz="1700"/>
          </a:p>
          <a:p>
            <a:pPr indent="-2349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Urban</a:t>
            </a:r>
            <a:endParaRPr sz="1700"/>
          </a:p>
          <a:p>
            <a:pPr indent="-2349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Rating Area</a:t>
            </a:r>
            <a:endParaRPr sz="1700"/>
          </a:p>
          <a:p>
            <a:pPr indent="-2349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County Name</a:t>
            </a:r>
            <a:endParaRPr sz="1700"/>
          </a:p>
          <a:p>
            <a:pPr indent="-2349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max_depth = 2, min_samples_leaf = 1, &amp; random_state = 2</a:t>
            </a:r>
            <a:endParaRPr sz="1700"/>
          </a:p>
          <a:p>
            <a:pPr indent="-234950" lvl="0" marL="241300" rtl="0" algn="l">
              <a:spcBef>
                <a:spcPts val="1500"/>
              </a:spcBef>
              <a:spcAft>
                <a:spcPts val="500"/>
              </a:spcAft>
              <a:buSzPts val="1700"/>
              <a:buFont typeface="Quicksand"/>
              <a:buChar char="●"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CV RMSE = .0405 / 4.05%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KernelRidge</a:t>
            </a:r>
            <a:endParaRPr>
              <a:solidFill>
                <a:srgbClr val="CC0000"/>
              </a:solidFill>
            </a:endParaRPr>
          </a:p>
        </p:txBody>
      </p:sp>
      <p:cxnSp>
        <p:nvCxnSpPr>
          <p:cNvPr id="272" name="Google Shape;272;p39"/>
          <p:cNvCxnSpPr/>
          <p:nvPr/>
        </p:nvCxnSpPr>
        <p:spPr>
          <a:xfrm>
            <a:off x="810800" y="1204713"/>
            <a:ext cx="7529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39"/>
          <p:cNvSpPr txBox="1"/>
          <p:nvPr>
            <p:ph idx="4294967295" type="body"/>
          </p:nvPr>
        </p:nvSpPr>
        <p:spPr>
          <a:xfrm>
            <a:off x="773375" y="1325750"/>
            <a:ext cx="7650600" cy="3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495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●"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Best features after testing combinations &amp; hyperparameter tuning</a:t>
            </a:r>
            <a:endParaRPr b="1" sz="1700">
              <a:latin typeface="Quicksand"/>
              <a:ea typeface="Quicksand"/>
              <a:cs typeface="Quicksand"/>
              <a:sym typeface="Quicksand"/>
            </a:endParaRPr>
          </a:p>
          <a:p>
            <a:pPr indent="-2349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Previous 2 Year Enrollment Change</a:t>
            </a:r>
            <a:endParaRPr sz="1700"/>
          </a:p>
          <a:p>
            <a:pPr indent="-2349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Percent White</a:t>
            </a:r>
            <a:endParaRPr sz="1700"/>
          </a:p>
          <a:p>
            <a:pPr indent="-2349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Percent Free/Reduced Price Lunch</a:t>
            </a:r>
            <a:endParaRPr sz="1700"/>
          </a:p>
          <a:p>
            <a:pPr indent="-2349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Urban</a:t>
            </a:r>
            <a:endParaRPr sz="1700"/>
          </a:p>
          <a:p>
            <a:pPr indent="-2349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alpha = 5, coef0 = 1, degree = 1,</a:t>
            </a:r>
            <a:endParaRPr sz="1700"/>
          </a:p>
          <a:p>
            <a:pPr indent="0" lvl="0" marL="482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/>
              <a:t>&amp; MinMaxScaler for quantitative variables</a:t>
            </a:r>
            <a:endParaRPr sz="1700"/>
          </a:p>
          <a:p>
            <a:pPr indent="-234950" lvl="0" marL="241300" rtl="0" algn="l">
              <a:spcBef>
                <a:spcPts val="1500"/>
              </a:spcBef>
              <a:spcAft>
                <a:spcPts val="500"/>
              </a:spcAft>
              <a:buSzPts val="1700"/>
              <a:buFont typeface="Quicksand"/>
              <a:buChar char="●"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CV RMSE = .039908 / 3.9908%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720000" y="497425"/>
            <a:ext cx="810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D780E"/>
                </a:solidFill>
              </a:rPr>
              <a:t>VotingRegressor &amp; StackingRegressor</a:t>
            </a:r>
            <a:endParaRPr sz="3000">
              <a:solidFill>
                <a:srgbClr val="DD780E"/>
              </a:solidFill>
            </a:endParaRPr>
          </a:p>
        </p:txBody>
      </p:sp>
      <p:cxnSp>
        <p:nvCxnSpPr>
          <p:cNvPr id="279" name="Google Shape;279;p40"/>
          <p:cNvCxnSpPr/>
          <p:nvPr/>
        </p:nvCxnSpPr>
        <p:spPr>
          <a:xfrm>
            <a:off x="810800" y="1204713"/>
            <a:ext cx="7529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40"/>
          <p:cNvSpPr txBox="1"/>
          <p:nvPr>
            <p:ph idx="4294967295" type="body"/>
          </p:nvPr>
        </p:nvSpPr>
        <p:spPr>
          <a:xfrm>
            <a:off x="773375" y="1339325"/>
            <a:ext cx="7831800" cy="21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b="1" lang="en" sz="1800">
                <a:latin typeface="Quicksand"/>
                <a:ea typeface="Quicksand"/>
                <a:cs typeface="Quicksand"/>
                <a:sym typeface="Quicksand"/>
              </a:rPr>
              <a:t>Best VotingRegressor model ensembled KNN &amp; KR model</a:t>
            </a:r>
            <a:endParaRPr b="1" sz="1800">
              <a:latin typeface="Quicksand"/>
              <a:ea typeface="Quicksand"/>
              <a:cs typeface="Quicksand"/>
              <a:sym typeface="Quicksand"/>
            </a:endParaRPr>
          </a:p>
          <a:p>
            <a:pPr indent="-24130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CV RMSE = .0391 / 3.91%</a:t>
            </a:r>
            <a:endParaRPr sz="1800"/>
          </a:p>
          <a:p>
            <a:pPr indent="-241300" lvl="0" marL="2413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b="1" lang="en" sz="1800">
                <a:latin typeface="Quicksand"/>
                <a:ea typeface="Quicksand"/>
                <a:cs typeface="Quicksand"/>
                <a:sym typeface="Quicksand"/>
              </a:rPr>
              <a:t>Best StackingRegressor model ensembled KNN, DTR, &amp; KR model</a:t>
            </a:r>
            <a:endParaRPr b="1" sz="1800">
              <a:latin typeface="Quicksand"/>
              <a:ea typeface="Quicksand"/>
              <a:cs typeface="Quicksand"/>
              <a:sym typeface="Quicksand"/>
            </a:endParaRPr>
          </a:p>
          <a:p>
            <a:pPr indent="-241300" lvl="1" marL="4826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800"/>
              <a:buChar char="○"/>
            </a:pPr>
            <a:r>
              <a:rPr lang="en" sz="1800"/>
              <a:t>CV RMSE = .03996 / 3.996%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Results</a:t>
            </a:r>
            <a:endParaRPr/>
          </a:p>
        </p:txBody>
      </p:sp>
      <p:cxnSp>
        <p:nvCxnSpPr>
          <p:cNvPr id="286" name="Google Shape;286;p41"/>
          <p:cNvCxnSpPr/>
          <p:nvPr/>
        </p:nvCxnSpPr>
        <p:spPr>
          <a:xfrm>
            <a:off x="810800" y="1204713"/>
            <a:ext cx="7529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7" name="Google Shape;2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438" y="1391713"/>
            <a:ext cx="4656625" cy="274987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1"/>
          <p:cNvSpPr txBox="1"/>
          <p:nvPr>
            <p:ph idx="4294967295" type="body"/>
          </p:nvPr>
        </p:nvSpPr>
        <p:spPr>
          <a:xfrm>
            <a:off x="514200" y="4273425"/>
            <a:ext cx="81156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1400">
                <a:latin typeface="Quicksand"/>
                <a:ea typeface="Quicksand"/>
                <a:cs typeface="Quicksand"/>
                <a:sym typeface="Quicksand"/>
              </a:rPr>
              <a:t>KNeighborsRegressor &amp; KNN/KR VotingRegressor models produced the lowest CV RMSE</a:t>
            </a:r>
            <a:endParaRPr b="1" sz="14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9" name="Google Shape;289;p41"/>
          <p:cNvSpPr/>
          <p:nvPr/>
        </p:nvSpPr>
        <p:spPr>
          <a:xfrm>
            <a:off x="6649974" y="1862425"/>
            <a:ext cx="502500" cy="477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1"/>
          <p:cNvSpPr/>
          <p:nvPr/>
        </p:nvSpPr>
        <p:spPr>
          <a:xfrm>
            <a:off x="6649974" y="3239373"/>
            <a:ext cx="502500" cy="477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Test RMSE</a:t>
            </a:r>
            <a:endParaRPr/>
          </a:p>
        </p:txBody>
      </p:sp>
      <p:cxnSp>
        <p:nvCxnSpPr>
          <p:cNvPr id="296" name="Google Shape;296;p42"/>
          <p:cNvCxnSpPr/>
          <p:nvPr/>
        </p:nvCxnSpPr>
        <p:spPr>
          <a:xfrm>
            <a:off x="810800" y="1204713"/>
            <a:ext cx="7529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7" name="Google Shape;29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450" y="1418563"/>
            <a:ext cx="7529101" cy="200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2"/>
          <p:cNvSpPr txBox="1"/>
          <p:nvPr>
            <p:ph idx="4294967295" type="body"/>
          </p:nvPr>
        </p:nvSpPr>
        <p:spPr>
          <a:xfrm>
            <a:off x="978650" y="3617900"/>
            <a:ext cx="76506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495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●"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Test RMSEs for both models were lower than their CV RMSEs</a:t>
            </a:r>
            <a:endParaRPr b="1" sz="1700">
              <a:latin typeface="Quicksand"/>
              <a:ea typeface="Quicksand"/>
              <a:cs typeface="Quicksand"/>
              <a:sym typeface="Quicksand"/>
            </a:endParaRPr>
          </a:p>
          <a:p>
            <a:pPr indent="-234950" lvl="0" marL="241300" rtl="0" algn="l">
              <a:lnSpc>
                <a:spcPct val="100000"/>
              </a:lnSpc>
              <a:spcBef>
                <a:spcPts val="1500"/>
              </a:spcBef>
              <a:spcAft>
                <a:spcPts val="500"/>
              </a:spcAft>
              <a:buSzPts val="1700"/>
              <a:buFont typeface="Quicksand"/>
              <a:buChar char="●"/>
            </a:pPr>
            <a:r>
              <a:rPr b="1" lang="en" sz="1700">
                <a:highlight>
                  <a:srgbClr val="BCD2FA"/>
                </a:highlight>
                <a:latin typeface="Quicksand"/>
                <a:ea typeface="Quicksand"/>
                <a:cs typeface="Quicksand"/>
                <a:sym typeface="Quicksand"/>
              </a:rPr>
              <a:t>KNeighborsRegressor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 had the best CV &amp; Test RMSE</a:t>
            </a:r>
            <a:endParaRPr b="1" sz="17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cxnSp>
        <p:nvCxnSpPr>
          <p:cNvPr id="152" name="Google Shape;152;p25"/>
          <p:cNvCxnSpPr/>
          <p:nvPr/>
        </p:nvCxnSpPr>
        <p:spPr>
          <a:xfrm>
            <a:off x="810800" y="1204713"/>
            <a:ext cx="7529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5"/>
          <p:cNvSpPr txBox="1"/>
          <p:nvPr>
            <p:ph idx="4294967295" type="body"/>
          </p:nvPr>
        </p:nvSpPr>
        <p:spPr>
          <a:xfrm>
            <a:off x="720000" y="1316875"/>
            <a:ext cx="7379100" cy="3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School districts in Iowa receive funding every year based on their </a:t>
            </a:r>
            <a:r>
              <a:rPr b="1" lang="en" sz="1300">
                <a:latin typeface="Quicksand"/>
                <a:ea typeface="Quicksand"/>
                <a:cs typeface="Quicksand"/>
                <a:sym typeface="Quicksand"/>
              </a:rPr>
              <a:t>enrollment figures</a:t>
            </a:r>
            <a:endParaRPr b="1" sz="1300">
              <a:latin typeface="Quicksand"/>
              <a:ea typeface="Quicksand"/>
              <a:cs typeface="Quicksand"/>
              <a:sym typeface="Quicksand"/>
            </a:endParaRPr>
          </a:p>
          <a:p>
            <a:pPr indent="-209550" lvl="0" marL="2413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If districts are able to predict whether their enrollment will </a:t>
            </a:r>
            <a:r>
              <a:rPr b="1" lang="en" sz="1300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increase</a:t>
            </a:r>
            <a:r>
              <a:rPr b="1" lang="en" sz="1300">
                <a:latin typeface="Quicksand"/>
                <a:ea typeface="Quicksand"/>
                <a:cs typeface="Quicksand"/>
                <a:sym typeface="Quicksand"/>
              </a:rPr>
              <a:t>/</a:t>
            </a:r>
            <a:r>
              <a:rPr b="1" lang="en" sz="1300">
                <a:solidFill>
                  <a:srgbClr val="990000"/>
                </a:solidFill>
                <a:latin typeface="Quicksand"/>
                <a:ea typeface="Quicksand"/>
                <a:cs typeface="Quicksand"/>
                <a:sym typeface="Quicksand"/>
              </a:rPr>
              <a:t>decrease</a:t>
            </a:r>
            <a:r>
              <a:rPr lang="en" sz="1300"/>
              <a:t> the following year, they can </a:t>
            </a:r>
            <a:r>
              <a:rPr lang="en" sz="1300"/>
              <a:t>predict</a:t>
            </a:r>
            <a:r>
              <a:rPr lang="en" sz="1300"/>
              <a:t> whether they will </a:t>
            </a:r>
            <a:r>
              <a:rPr b="1" lang="en" sz="1300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gain</a:t>
            </a:r>
            <a:r>
              <a:rPr b="1" lang="en" sz="1300">
                <a:latin typeface="Quicksand"/>
                <a:ea typeface="Quicksand"/>
                <a:cs typeface="Quicksand"/>
                <a:sym typeface="Quicksand"/>
              </a:rPr>
              <a:t>/</a:t>
            </a:r>
            <a:r>
              <a:rPr b="1" lang="en" sz="1300">
                <a:solidFill>
                  <a:srgbClr val="990000"/>
                </a:solidFill>
                <a:latin typeface="Quicksand"/>
                <a:ea typeface="Quicksand"/>
                <a:cs typeface="Quicksand"/>
                <a:sym typeface="Quicksand"/>
              </a:rPr>
              <a:t>lose</a:t>
            </a:r>
            <a:r>
              <a:rPr lang="en" sz="1300"/>
              <a:t> funding</a:t>
            </a:r>
            <a:endParaRPr sz="1300"/>
          </a:p>
          <a:p>
            <a:pPr indent="-209550" lvl="0" marL="2413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latin typeface="Quicksand"/>
                <a:ea typeface="Quicksand"/>
                <a:cs typeface="Quicksand"/>
                <a:sym typeface="Quicksand"/>
              </a:rPr>
              <a:t>Proposal: </a:t>
            </a:r>
            <a:r>
              <a:rPr lang="en" sz="1300"/>
              <a:t>yearly changes in enrollment are somewhat predictable </a:t>
            </a:r>
            <a:r>
              <a:rPr lang="en" sz="1300"/>
              <a:t>based on a # of variables in a district’s current year &amp; from past trends</a:t>
            </a:r>
            <a:endParaRPr sz="1300"/>
          </a:p>
          <a:p>
            <a:pPr indent="-209550" lvl="0" marL="2413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Iowa Department of Education produces their own enrollment projections for future years (based on </a:t>
            </a:r>
            <a:r>
              <a:rPr b="1" lang="en" sz="1300">
                <a:solidFill>
                  <a:srgbClr val="0B5394"/>
                </a:solidFill>
                <a:latin typeface="Quicksand"/>
                <a:ea typeface="Quicksand"/>
                <a:cs typeface="Quicksand"/>
                <a:sym typeface="Quicksand"/>
              </a:rPr>
              <a:t>county birth rates</a:t>
            </a:r>
            <a:r>
              <a:rPr lang="en" sz="1300"/>
              <a:t>)</a:t>
            </a:r>
            <a:endParaRPr sz="1300"/>
          </a:p>
          <a:p>
            <a:pPr indent="-209550" lvl="0" marL="2413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Quicksand"/>
              <a:buChar char="●"/>
            </a:pPr>
            <a:r>
              <a:rPr b="1" lang="en" sz="1300">
                <a:latin typeface="Quicksand"/>
                <a:ea typeface="Quicksand"/>
                <a:cs typeface="Quicksand"/>
                <a:sym typeface="Quicksand"/>
              </a:rPr>
              <a:t>Specifically focusing on district enrollment change from 2021-22 SY to 2022-23 SY</a:t>
            </a:r>
            <a:endParaRPr sz="1300"/>
          </a:p>
          <a:p>
            <a:pPr indent="-2095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Larger data set would be ideal</a:t>
            </a:r>
            <a:endParaRPr sz="1300"/>
          </a:p>
          <a:p>
            <a:pPr indent="0" lvl="0" marL="2413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idx="4294967295" type="ctrTitle"/>
          </p:nvPr>
        </p:nvSpPr>
        <p:spPr>
          <a:xfrm>
            <a:off x="958050" y="313150"/>
            <a:ext cx="7227900" cy="15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PREDICTING ENROLLMENT</a:t>
            </a:r>
            <a:r>
              <a:rPr b="1" lang="en" sz="4000">
                <a:highlight>
                  <a:srgbClr val="CFE2F3"/>
                </a:highlight>
              </a:rPr>
              <a:t> </a:t>
            </a:r>
            <a:endParaRPr sz="4000">
              <a:highlight>
                <a:srgbClr val="CFE2F3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 Iowa Public School Districts</a:t>
            </a:r>
            <a:endParaRPr sz="4000"/>
          </a:p>
        </p:txBody>
      </p:sp>
      <p:sp>
        <p:nvSpPr>
          <p:cNvPr id="304" name="Google Shape;304;p43"/>
          <p:cNvSpPr txBox="1"/>
          <p:nvPr>
            <p:ph idx="4294967295" type="subTitle"/>
          </p:nvPr>
        </p:nvSpPr>
        <p:spPr>
          <a:xfrm>
            <a:off x="1762650" y="4186725"/>
            <a:ext cx="5618700" cy="6105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 Kenny Lam  |  DATASCI 112 Final Project</a:t>
            </a:r>
            <a:endParaRPr sz="2000"/>
          </a:p>
        </p:txBody>
      </p:sp>
      <p:pic>
        <p:nvPicPr>
          <p:cNvPr id="305" name="Google Shape;305;p43"/>
          <p:cNvPicPr preferRelativeResize="0"/>
          <p:nvPr/>
        </p:nvPicPr>
        <p:blipFill rotWithShape="1">
          <a:blip r:embed="rId3">
            <a:alphaModFix/>
          </a:blip>
          <a:srcRect b="0" l="20994" r="21168" t="0"/>
          <a:stretch/>
        </p:blipFill>
        <p:spPr>
          <a:xfrm>
            <a:off x="5981925" y="1921175"/>
            <a:ext cx="1936800" cy="18834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06" name="Google Shape;306;p43"/>
          <p:cNvGrpSpPr/>
          <p:nvPr/>
        </p:nvGrpSpPr>
        <p:grpSpPr>
          <a:xfrm>
            <a:off x="3775687" y="2095983"/>
            <a:ext cx="1592626" cy="1533817"/>
            <a:chOff x="1190284" y="4125629"/>
            <a:chExt cx="374709" cy="374010"/>
          </a:xfrm>
        </p:grpSpPr>
        <p:sp>
          <p:nvSpPr>
            <p:cNvPr id="307" name="Google Shape;307;p43"/>
            <p:cNvSpPr/>
            <p:nvPr/>
          </p:nvSpPr>
          <p:spPr>
            <a:xfrm>
              <a:off x="1190284" y="4265954"/>
              <a:ext cx="374709" cy="233685"/>
            </a:xfrm>
            <a:custGeom>
              <a:rect b="b" l="l" r="r" t="t"/>
              <a:pathLst>
                <a:path extrusionOk="0" h="7359" w="1180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BFCA9"/>
                </a:solidFill>
                <a:highlight>
                  <a:srgbClr val="BBFCA9"/>
                </a:highlight>
              </a:endParaRPr>
            </a:p>
          </p:txBody>
        </p:sp>
        <p:sp>
          <p:nvSpPr>
            <p:cNvPr id="308" name="Google Shape;308;p43"/>
            <p:cNvSpPr/>
            <p:nvPr/>
          </p:nvSpPr>
          <p:spPr>
            <a:xfrm>
              <a:off x="1199159" y="4125629"/>
              <a:ext cx="356958" cy="215585"/>
            </a:xfrm>
            <a:custGeom>
              <a:rect b="b" l="l" r="r" t="t"/>
              <a:pathLst>
                <a:path extrusionOk="0" h="6789" w="11241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BFCA9"/>
                </a:solidFill>
                <a:highlight>
                  <a:srgbClr val="BBFCA9"/>
                </a:highlight>
              </a:endParaRPr>
            </a:p>
          </p:txBody>
        </p:sp>
      </p:grpSp>
      <p:pic>
        <p:nvPicPr>
          <p:cNvPr id="309" name="Google Shape;30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975" y="2137663"/>
            <a:ext cx="2136852" cy="14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6175700" y="1432700"/>
            <a:ext cx="2164200" cy="11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cxnSp>
        <p:nvCxnSpPr>
          <p:cNvPr id="160" name="Google Shape;160;p26"/>
          <p:cNvCxnSpPr/>
          <p:nvPr/>
        </p:nvCxnSpPr>
        <p:spPr>
          <a:xfrm>
            <a:off x="810800" y="1204713"/>
            <a:ext cx="7529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6"/>
          <p:cNvSpPr txBox="1"/>
          <p:nvPr>
            <p:ph idx="4294967295" type="body"/>
          </p:nvPr>
        </p:nvSpPr>
        <p:spPr>
          <a:xfrm>
            <a:off x="720000" y="1316850"/>
            <a:ext cx="6096000" cy="33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Quicksand"/>
              <a:buChar char="●"/>
            </a:pPr>
            <a:r>
              <a:rPr b="1" lang="en" sz="1300">
                <a:latin typeface="Quicksand"/>
                <a:ea typeface="Quicksand"/>
                <a:cs typeface="Quicksand"/>
                <a:sym typeface="Quicksand"/>
              </a:rPr>
              <a:t>District metrics</a:t>
            </a:r>
            <a:endParaRPr b="1" sz="1300">
              <a:latin typeface="Quicksand"/>
              <a:ea typeface="Quicksand"/>
              <a:cs typeface="Quicksand"/>
              <a:sym typeface="Quicksand"/>
            </a:endParaRPr>
          </a:p>
          <a:p>
            <a:pPr indent="-2095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Average daily attendance (ADA)</a:t>
            </a:r>
            <a:endParaRPr sz="1300"/>
          </a:p>
          <a:p>
            <a:pPr indent="-2095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Math &amp; ELA proficiency rates</a:t>
            </a:r>
            <a:endParaRPr sz="1300"/>
          </a:p>
          <a:p>
            <a:pPr indent="-2095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Iowa School Performance Profile (ISPP) index ratings</a:t>
            </a:r>
            <a:endParaRPr sz="1300"/>
          </a:p>
          <a:p>
            <a:pPr indent="-2095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Percent of students w/ for free or reduced price lunch (FRPL)</a:t>
            </a:r>
            <a:endParaRPr sz="1300"/>
          </a:p>
          <a:p>
            <a:pPr indent="-2095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Percent of students w/ individualized </a:t>
            </a:r>
            <a:r>
              <a:rPr lang="en" sz="1300"/>
              <a:t>education</a:t>
            </a:r>
            <a:r>
              <a:rPr lang="en" sz="1300"/>
              <a:t> programs (IEP)</a:t>
            </a:r>
            <a:endParaRPr sz="1300"/>
          </a:p>
          <a:p>
            <a:pPr indent="-2095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Percent of students identified as English learners (EL)</a:t>
            </a:r>
            <a:endParaRPr sz="1300"/>
          </a:p>
          <a:p>
            <a:pPr indent="-2095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Racial demographics</a:t>
            </a:r>
            <a:endParaRPr sz="1300"/>
          </a:p>
          <a:p>
            <a:pPr indent="-209550" lvl="0" marL="2413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Quicksand"/>
              <a:buChar char="●"/>
            </a:pPr>
            <a:r>
              <a:rPr b="1" lang="en" sz="1300">
                <a:latin typeface="Quicksand"/>
                <a:ea typeface="Quicksand"/>
                <a:cs typeface="Quicksand"/>
                <a:sym typeface="Quicksand"/>
              </a:rPr>
              <a:t>Broader metrics</a:t>
            </a:r>
            <a:endParaRPr b="1" sz="1300">
              <a:latin typeface="Quicksand"/>
              <a:ea typeface="Quicksand"/>
              <a:cs typeface="Quicksand"/>
              <a:sym typeface="Quicksand"/>
            </a:endParaRPr>
          </a:p>
          <a:p>
            <a:pPr indent="-2095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Previous year &amp; 2-year enrollment changes</a:t>
            </a:r>
            <a:endParaRPr sz="1300"/>
          </a:p>
          <a:p>
            <a:pPr indent="-2095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Previous year &amp; 2-year county population changes</a:t>
            </a:r>
            <a:endParaRPr sz="1300"/>
          </a:p>
          <a:p>
            <a:pPr indent="-20955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Geographic location / classification</a:t>
            </a:r>
            <a:endParaRPr sz="1300"/>
          </a:p>
          <a:p>
            <a:pPr indent="0" lvl="0" marL="2413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775" y="3052600"/>
            <a:ext cx="2239401" cy="157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6023" y="1531865"/>
            <a:ext cx="2044950" cy="912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25" y="865038"/>
            <a:ext cx="8181350" cy="375112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>
            <p:ph type="title"/>
          </p:nvPr>
        </p:nvSpPr>
        <p:spPr>
          <a:xfrm>
            <a:off x="720000" y="1566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df_districts</a:t>
            </a:r>
            <a:endParaRPr b="1" sz="3000"/>
          </a:p>
        </p:txBody>
      </p:sp>
      <p:sp>
        <p:nvSpPr>
          <p:cNvPr id="170" name="Google Shape;170;p27"/>
          <p:cNvSpPr txBox="1"/>
          <p:nvPr>
            <p:ph type="title"/>
          </p:nvPr>
        </p:nvSpPr>
        <p:spPr>
          <a:xfrm>
            <a:off x="481325" y="4623450"/>
            <a:ext cx="81813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327 rows x 26 columns total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720000" y="804650"/>
            <a:ext cx="7704000" cy="1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How Accurate Were the State’s Enrollment Projections for 2022-23?</a:t>
            </a:r>
            <a:endParaRPr b="1" sz="3000"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14" y="2212288"/>
            <a:ext cx="8582773" cy="7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720000" y="804650"/>
            <a:ext cx="7704000" cy="1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How Accurate Were the State’s Enrollment Projections for 2022-23?</a:t>
            </a:r>
            <a:endParaRPr b="1" sz="3000"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14" y="2212288"/>
            <a:ext cx="8582773" cy="71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/>
        </p:nvSpPr>
        <p:spPr>
          <a:xfrm>
            <a:off x="1341450" y="3157900"/>
            <a:ext cx="6461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Off by an average of </a:t>
            </a:r>
            <a:r>
              <a:rPr b="1" lang="en" sz="2500">
                <a:solidFill>
                  <a:srgbClr val="990000"/>
                </a:solidFill>
                <a:latin typeface="Quicksand"/>
                <a:ea typeface="Quicksand"/>
                <a:cs typeface="Quicksand"/>
                <a:sym typeface="Quicksand"/>
              </a:rPr>
              <a:t>177 students</a:t>
            </a:r>
            <a:r>
              <a:rPr lang="en" sz="2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!</a:t>
            </a:r>
            <a:endParaRPr sz="25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(Some outliers were present in the data)</a:t>
            </a:r>
            <a:endParaRPr sz="25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cxnSp>
        <p:nvCxnSpPr>
          <p:cNvPr id="189" name="Google Shape;189;p30"/>
          <p:cNvCxnSpPr/>
          <p:nvPr/>
        </p:nvCxnSpPr>
        <p:spPr>
          <a:xfrm>
            <a:off x="810800" y="1204713"/>
            <a:ext cx="7529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30"/>
          <p:cNvSpPr txBox="1"/>
          <p:nvPr>
            <p:ph idx="4294967295" type="body"/>
          </p:nvPr>
        </p:nvSpPr>
        <p:spPr>
          <a:xfrm>
            <a:off x="764500" y="1352450"/>
            <a:ext cx="7704000" cy="33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icksand"/>
              <a:buChar char="●"/>
            </a:pPr>
            <a:r>
              <a:rPr lang="en" sz="2000"/>
              <a:t>Prediction that areas </a:t>
            </a:r>
            <a:r>
              <a:rPr lang="en" sz="2000"/>
              <a:t>w/</a:t>
            </a:r>
            <a:r>
              <a:rPr b="1" lang="en" sz="2000"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2000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population growth</a:t>
            </a:r>
            <a:r>
              <a:rPr b="1" lang="en" sz="2000"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" sz="2000"/>
              <a:t>will</a:t>
            </a:r>
            <a:r>
              <a:rPr b="1" lang="en" sz="2000"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" sz="2000"/>
              <a:t>experience</a:t>
            </a:r>
            <a:r>
              <a:rPr b="1" lang="en" sz="2000"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2000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increases in enrollment</a:t>
            </a:r>
            <a:endParaRPr b="1" sz="2000">
              <a:solidFill>
                <a:srgbClr val="38761D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54000" lvl="0" marL="2413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000"/>
              <a:buFont typeface="Quicksand"/>
              <a:buChar char="●"/>
            </a:pPr>
            <a:r>
              <a:rPr b="1" lang="en" sz="2000">
                <a:latin typeface="Quicksand"/>
                <a:ea typeface="Quicksand"/>
                <a:cs typeface="Quicksand"/>
                <a:sym typeface="Quicksand"/>
              </a:rPr>
              <a:t>Focusing on metrics that provide </a:t>
            </a:r>
            <a:r>
              <a:rPr b="1" lang="en" sz="2000">
                <a:solidFill>
                  <a:srgbClr val="674EA7"/>
                </a:solidFill>
                <a:latin typeface="Quicksand"/>
                <a:ea typeface="Quicksand"/>
                <a:cs typeface="Quicksand"/>
                <a:sym typeface="Quicksand"/>
              </a:rPr>
              <a:t>rates</a:t>
            </a:r>
            <a:endParaRPr b="1" sz="2000">
              <a:solidFill>
                <a:srgbClr val="674EA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54000" lvl="1" marL="482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Previous year enrollment &amp; current year enrollment have a high correlation, but only because their #s are typically in the same range</a:t>
            </a:r>
            <a:endParaRPr sz="2000"/>
          </a:p>
          <a:p>
            <a:pPr indent="-254000" lvl="0" marL="2413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000"/>
              <a:buFont typeface="Quicksand"/>
              <a:buChar char="●"/>
            </a:pPr>
            <a:r>
              <a:rPr lang="en" sz="2000"/>
              <a:t>Exploring differences in variables by </a:t>
            </a:r>
            <a:r>
              <a:rPr b="1" lang="en" sz="2000">
                <a:solidFill>
                  <a:srgbClr val="A64D79"/>
                </a:solidFill>
                <a:latin typeface="Quicksand"/>
                <a:ea typeface="Quicksand"/>
                <a:cs typeface="Quicksand"/>
                <a:sym typeface="Quicksand"/>
              </a:rPr>
              <a:t>geographic zone</a:t>
            </a:r>
            <a:r>
              <a:rPr b="1" lang="en" sz="2000"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" sz="2000"/>
              <a:t>&amp;</a:t>
            </a:r>
            <a:endParaRPr sz="2000"/>
          </a:p>
          <a:p>
            <a:pPr indent="0" lvl="0" marL="2413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000"/>
              <a:t>at the smaller</a:t>
            </a:r>
            <a:r>
              <a:rPr b="1" lang="en" sz="2000"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2000">
                <a:solidFill>
                  <a:srgbClr val="A64D79"/>
                </a:solidFill>
                <a:latin typeface="Quicksand"/>
                <a:ea typeface="Quicksand"/>
                <a:cs typeface="Quicksand"/>
                <a:sym typeface="Quicksand"/>
              </a:rPr>
              <a:t>county level</a:t>
            </a:r>
            <a:endParaRPr b="1" sz="2000">
              <a:solidFill>
                <a:srgbClr val="A64D7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2413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75" y="1331356"/>
            <a:ext cx="3611666" cy="352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770" y="1331349"/>
            <a:ext cx="3611655" cy="352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>
            <p:ph type="title"/>
          </p:nvPr>
        </p:nvSpPr>
        <p:spPr>
          <a:xfrm>
            <a:off x="556425" y="1243225"/>
            <a:ext cx="31353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2020-21 to 2021-22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Avg. Enrollment Change</a:t>
            </a:r>
            <a:endParaRPr sz="2000"/>
          </a:p>
        </p:txBody>
      </p:sp>
      <p:sp>
        <p:nvSpPr>
          <p:cNvPr id="198" name="Google Shape;198;p31"/>
          <p:cNvSpPr txBox="1"/>
          <p:nvPr>
            <p:ph type="title"/>
          </p:nvPr>
        </p:nvSpPr>
        <p:spPr>
          <a:xfrm>
            <a:off x="1302450" y="238575"/>
            <a:ext cx="67767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If a district’s enrollment increased the year before,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was it likely to also increase the next year?</a:t>
            </a:r>
            <a:endParaRPr b="1" sz="2000"/>
          </a:p>
        </p:txBody>
      </p:sp>
      <p:sp>
        <p:nvSpPr>
          <p:cNvPr id="199" name="Google Shape;199;p31"/>
          <p:cNvSpPr txBox="1"/>
          <p:nvPr>
            <p:ph type="title"/>
          </p:nvPr>
        </p:nvSpPr>
        <p:spPr>
          <a:xfrm>
            <a:off x="5021300" y="1243225"/>
            <a:ext cx="31353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2021-22 to 2022-23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Avg. Enrollment Change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575" y="1331356"/>
            <a:ext cx="3611666" cy="352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3770" y="1331349"/>
            <a:ext cx="3611655" cy="352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>
            <p:ph type="title"/>
          </p:nvPr>
        </p:nvSpPr>
        <p:spPr>
          <a:xfrm>
            <a:off x="556425" y="1243225"/>
            <a:ext cx="31353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2020-21 to 2021-22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Avg. Enrollment Change</a:t>
            </a:r>
            <a:endParaRPr sz="2000"/>
          </a:p>
        </p:txBody>
      </p:sp>
      <p:sp>
        <p:nvSpPr>
          <p:cNvPr id="207" name="Google Shape;207;p32"/>
          <p:cNvSpPr txBox="1"/>
          <p:nvPr>
            <p:ph type="title"/>
          </p:nvPr>
        </p:nvSpPr>
        <p:spPr>
          <a:xfrm>
            <a:off x="1302450" y="238575"/>
            <a:ext cx="67767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If a district’s enrollment increased the year before,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was it likely to also increase the next year?</a:t>
            </a:r>
            <a:endParaRPr b="1" sz="2000"/>
          </a:p>
        </p:txBody>
      </p:sp>
      <p:sp>
        <p:nvSpPr>
          <p:cNvPr id="208" name="Google Shape;208;p32"/>
          <p:cNvSpPr txBox="1"/>
          <p:nvPr>
            <p:ph type="title"/>
          </p:nvPr>
        </p:nvSpPr>
        <p:spPr>
          <a:xfrm>
            <a:off x="5021300" y="1243225"/>
            <a:ext cx="31353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2021-22 to 2022-23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Avg. Enrollment Change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ccupational Safety Business Meeting by Slidesgo">
  <a:themeElements>
    <a:clrScheme name="Simple Light">
      <a:dk1>
        <a:srgbClr val="333333"/>
      </a:dk1>
      <a:lt1>
        <a:srgbClr val="EEEEEE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