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0"/>
  </p:notesMasterIdLst>
  <p:handoutMasterIdLst>
    <p:handoutMasterId r:id="rId21"/>
  </p:handoutMasterIdLst>
  <p:sldIdLst>
    <p:sldId id="256" r:id="rId5"/>
    <p:sldId id="265" r:id="rId6"/>
    <p:sldId id="266" r:id="rId7"/>
    <p:sldId id="267" r:id="rId8"/>
    <p:sldId id="268" r:id="rId9"/>
    <p:sldId id="269" r:id="rId10"/>
    <p:sldId id="270" r:id="rId11"/>
    <p:sldId id="272" r:id="rId12"/>
    <p:sldId id="273" r:id="rId13"/>
    <p:sldId id="275" r:id="rId14"/>
    <p:sldId id="276" r:id="rId15"/>
    <p:sldId id="277" r:id="rId16"/>
    <p:sldId id="278" r:id="rId17"/>
    <p:sldId id="279" r:id="rId18"/>
    <p:sldId id="26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13865"/>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3/23/2024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3/23/2024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15</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3/23/2024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3/23/2024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3/23/2024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3/23/2024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3/23/2024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3/23/2024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6.xml"/><Relationship Id="rId5" Type="http://schemas.openxmlformats.org/officeDocument/2006/relationships/image" Target="../media/image22.emf"/><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5400" dirty="0">
                <a:solidFill>
                  <a:schemeClr val="bg1"/>
                </a:solidFill>
              </a:rPr>
              <a:t>APPLIED DATA SCIENCE PROJECT</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sz="1400" dirty="0">
                <a:solidFill>
                  <a:srgbClr val="7CEBFF"/>
                </a:solidFill>
              </a:rPr>
              <a:t>Kehinde</a:t>
            </a:r>
            <a:r>
              <a:rPr lang="en-US" dirty="0">
                <a:solidFill>
                  <a:srgbClr val="7CEBFF"/>
                </a:solidFill>
              </a:rPr>
              <a:t> </a:t>
            </a:r>
            <a:r>
              <a:rPr lang="en-US" sz="2000" dirty="0">
                <a:solidFill>
                  <a:srgbClr val="7CEBFF"/>
                </a:solidFill>
              </a:rPr>
              <a:t>adelakin</a:t>
            </a:r>
          </a:p>
        </p:txBody>
      </p:sp>
      <p:pic>
        <p:nvPicPr>
          <p:cNvPr id="5" name="Picture 4">
            <a:extLst>
              <a:ext uri="{FF2B5EF4-FFF2-40B4-BE49-F238E27FC236}">
                <a16:creationId xmlns:a16="http://schemas.microsoft.com/office/drawing/2014/main" id="{35AD5B7B-349D-E61F-51F3-C9DF50FFA5D4}"/>
              </a:ext>
            </a:extLst>
          </p:cNvPr>
          <p:cNvPicPr>
            <a:picLocks noChangeAspect="1"/>
          </p:cNvPicPr>
          <p:nvPr/>
        </p:nvPicPr>
        <p:blipFill>
          <a:blip r:embed="rId4">
            <a:duotone>
              <a:schemeClr val="accent1">
                <a:shade val="45000"/>
                <a:satMod val="135000"/>
              </a:schemeClr>
              <a:prstClr val="white"/>
            </a:duotone>
          </a:blip>
          <a:stretch>
            <a:fillRect/>
          </a:stretch>
        </p:blipFill>
        <p:spPr>
          <a:xfrm>
            <a:off x="446534" y="611292"/>
            <a:ext cx="1560000" cy="468000"/>
          </a:xfrm>
          <a:prstGeom prst="rect">
            <a:avLst/>
          </a:prstGeom>
        </p:spPr>
      </p:pic>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CCD469-5A3E-13FC-8BBE-8653DA01A4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54F1BC-80D8-F7A5-4531-ECFD2E006CED}"/>
              </a:ext>
            </a:extLst>
          </p:cNvPr>
          <p:cNvSpPr>
            <a:spLocks noGrp="1"/>
          </p:cNvSpPr>
          <p:nvPr>
            <p:ph type="title"/>
          </p:nvPr>
        </p:nvSpPr>
        <p:spPr/>
        <p:txBody>
          <a:bodyPr anchor="ctr">
            <a:normAutofit/>
          </a:bodyPr>
          <a:lstStyle/>
          <a:p>
            <a:r>
              <a:rPr lang="en-US" dirty="0"/>
              <a:t>EDA with SQL</a:t>
            </a:r>
          </a:p>
        </p:txBody>
      </p:sp>
      <p:sp>
        <p:nvSpPr>
          <p:cNvPr id="4" name="TextBox 3">
            <a:extLst>
              <a:ext uri="{FF2B5EF4-FFF2-40B4-BE49-F238E27FC236}">
                <a16:creationId xmlns:a16="http://schemas.microsoft.com/office/drawing/2014/main" id="{0144A03B-AC92-9F04-BABC-2D9701EE19EA}"/>
              </a:ext>
            </a:extLst>
          </p:cNvPr>
          <p:cNvSpPr txBox="1"/>
          <p:nvPr/>
        </p:nvSpPr>
        <p:spPr>
          <a:xfrm>
            <a:off x="4961480" y="2083651"/>
            <a:ext cx="6922186" cy="1384995"/>
          </a:xfrm>
          <a:prstGeom prst="rect">
            <a:avLst/>
          </a:prstGeom>
          <a:noFill/>
        </p:spPr>
        <p:txBody>
          <a:bodyPr wrap="square" rtlCol="0">
            <a:spAutoFit/>
          </a:bodyPr>
          <a:lstStyle/>
          <a:p>
            <a:pPr algn="just"/>
            <a:r>
              <a:rPr lang="en-US" sz="1400" dirty="0"/>
              <a:t>We ran a number of SQL queries to gain a deeper comprehension of the dataset, such as:</a:t>
            </a:r>
          </a:p>
          <a:p>
            <a:pPr marL="285750" indent="-285750" algn="just">
              <a:buFont typeface="Arial" panose="020B0604020202020204" pitchFamily="34" charset="0"/>
              <a:buChar char="•"/>
            </a:pPr>
            <a:r>
              <a:rPr lang="en-US" sz="1400" dirty="0"/>
              <a:t>Displaying the names of the launch sites</a:t>
            </a:r>
          </a:p>
          <a:p>
            <a:pPr marL="285750" indent="-285750" algn="just">
              <a:buFont typeface="Arial" panose="020B0604020202020204" pitchFamily="34" charset="0"/>
              <a:buChar char="•"/>
            </a:pPr>
            <a:r>
              <a:rPr lang="en-US" sz="1400" dirty="0"/>
              <a:t>Listing the date when the first successful landing outcome in ground pad was achieved</a:t>
            </a:r>
          </a:p>
          <a:p>
            <a:pPr marL="285750" indent="-285750" algn="just">
              <a:buFont typeface="Arial" panose="020B0604020202020204" pitchFamily="34" charset="0"/>
              <a:buChar char="•"/>
            </a:pPr>
            <a:r>
              <a:rPr lang="en-US" sz="1400" dirty="0"/>
              <a:t>Listing the total number of successful and failure mission outcomes</a:t>
            </a:r>
          </a:p>
          <a:p>
            <a:pPr marL="285750" indent="-285750" algn="just">
              <a:buFont typeface="Arial" panose="020B0604020202020204" pitchFamily="34" charset="0"/>
              <a:buChar char="•"/>
            </a:pPr>
            <a:r>
              <a:rPr lang="en-US" sz="1400" dirty="0"/>
              <a:t>Listing the names of the </a:t>
            </a:r>
            <a:r>
              <a:rPr lang="en-US" sz="1400" dirty="0" err="1"/>
              <a:t>booster_versions</a:t>
            </a:r>
            <a:r>
              <a:rPr lang="en-US" sz="1400" dirty="0"/>
              <a:t> which have carried the maximum payload mass</a:t>
            </a:r>
          </a:p>
          <a:p>
            <a:pPr marL="285750" indent="-285750" algn="just">
              <a:buFont typeface="Arial" panose="020B0604020202020204" pitchFamily="34" charset="0"/>
              <a:buChar char="•"/>
            </a:pPr>
            <a:endParaRPr lang="en-US" sz="1400" dirty="0"/>
          </a:p>
        </p:txBody>
      </p:sp>
      <p:pic>
        <p:nvPicPr>
          <p:cNvPr id="6" name="Picture 5">
            <a:extLst>
              <a:ext uri="{FF2B5EF4-FFF2-40B4-BE49-F238E27FC236}">
                <a16:creationId xmlns:a16="http://schemas.microsoft.com/office/drawing/2014/main" id="{D909AB7A-D09E-3300-A082-D28E50AF94D4}"/>
              </a:ext>
            </a:extLst>
          </p:cNvPr>
          <p:cNvPicPr>
            <a:picLocks noChangeAspect="1"/>
          </p:cNvPicPr>
          <p:nvPr/>
        </p:nvPicPr>
        <p:blipFill>
          <a:blip r:embed="rId2"/>
          <a:stretch>
            <a:fillRect/>
          </a:stretch>
        </p:blipFill>
        <p:spPr>
          <a:xfrm>
            <a:off x="308334" y="1999263"/>
            <a:ext cx="3548568" cy="360000"/>
          </a:xfrm>
          <a:prstGeom prst="rect">
            <a:avLst/>
          </a:prstGeom>
        </p:spPr>
      </p:pic>
      <p:pic>
        <p:nvPicPr>
          <p:cNvPr id="10" name="Picture 9">
            <a:extLst>
              <a:ext uri="{FF2B5EF4-FFF2-40B4-BE49-F238E27FC236}">
                <a16:creationId xmlns:a16="http://schemas.microsoft.com/office/drawing/2014/main" id="{6A949BB2-6194-457E-531F-C9EF7314FBDA}"/>
              </a:ext>
            </a:extLst>
          </p:cNvPr>
          <p:cNvPicPr>
            <a:picLocks noChangeAspect="1"/>
          </p:cNvPicPr>
          <p:nvPr/>
        </p:nvPicPr>
        <p:blipFill>
          <a:blip r:embed="rId3"/>
          <a:stretch>
            <a:fillRect/>
          </a:stretch>
        </p:blipFill>
        <p:spPr>
          <a:xfrm>
            <a:off x="308334" y="2488518"/>
            <a:ext cx="4295723" cy="252000"/>
          </a:xfrm>
          <a:prstGeom prst="rect">
            <a:avLst/>
          </a:prstGeom>
        </p:spPr>
      </p:pic>
      <p:pic>
        <p:nvPicPr>
          <p:cNvPr id="13" name="Picture 12">
            <a:extLst>
              <a:ext uri="{FF2B5EF4-FFF2-40B4-BE49-F238E27FC236}">
                <a16:creationId xmlns:a16="http://schemas.microsoft.com/office/drawing/2014/main" id="{F6D07C2B-2711-517A-9BCB-BD1C2099329C}"/>
              </a:ext>
            </a:extLst>
          </p:cNvPr>
          <p:cNvPicPr>
            <a:picLocks noChangeAspect="1"/>
          </p:cNvPicPr>
          <p:nvPr/>
        </p:nvPicPr>
        <p:blipFill>
          <a:blip r:embed="rId4"/>
          <a:stretch>
            <a:fillRect/>
          </a:stretch>
        </p:blipFill>
        <p:spPr>
          <a:xfrm>
            <a:off x="308334" y="2838015"/>
            <a:ext cx="4635738" cy="800141"/>
          </a:xfrm>
          <a:prstGeom prst="rect">
            <a:avLst/>
          </a:prstGeom>
        </p:spPr>
      </p:pic>
      <p:pic>
        <p:nvPicPr>
          <p:cNvPr id="15" name="Picture 14">
            <a:extLst>
              <a:ext uri="{FF2B5EF4-FFF2-40B4-BE49-F238E27FC236}">
                <a16:creationId xmlns:a16="http://schemas.microsoft.com/office/drawing/2014/main" id="{05E72232-DEF0-590E-B135-CAC8D9B7CFEC}"/>
              </a:ext>
            </a:extLst>
          </p:cNvPr>
          <p:cNvPicPr>
            <a:picLocks noChangeAspect="1"/>
          </p:cNvPicPr>
          <p:nvPr/>
        </p:nvPicPr>
        <p:blipFill>
          <a:blip r:embed="rId5"/>
          <a:stretch>
            <a:fillRect/>
          </a:stretch>
        </p:blipFill>
        <p:spPr>
          <a:xfrm>
            <a:off x="276582" y="3735653"/>
            <a:ext cx="4667490" cy="323867"/>
          </a:xfrm>
          <a:prstGeom prst="rect">
            <a:avLst/>
          </a:prstGeom>
        </p:spPr>
      </p:pic>
    </p:spTree>
    <p:extLst>
      <p:ext uri="{BB962C8B-B14F-4D97-AF65-F5344CB8AC3E}">
        <p14:creationId xmlns:p14="http://schemas.microsoft.com/office/powerpoint/2010/main" val="3221424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C0A41E-FEAC-C98D-19DE-27A8ABF43B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CC0604-322C-AA65-3FC2-319339BF3B23}"/>
              </a:ext>
            </a:extLst>
          </p:cNvPr>
          <p:cNvSpPr>
            <a:spLocks noGrp="1"/>
          </p:cNvSpPr>
          <p:nvPr>
            <p:ph type="title"/>
          </p:nvPr>
        </p:nvSpPr>
        <p:spPr/>
        <p:txBody>
          <a:bodyPr anchor="ctr">
            <a:normAutofit/>
          </a:bodyPr>
          <a:lstStyle/>
          <a:p>
            <a:r>
              <a:rPr lang="en-US" dirty="0"/>
              <a:t>Build an Interactive Map with Folium</a:t>
            </a:r>
          </a:p>
        </p:txBody>
      </p:sp>
      <p:sp>
        <p:nvSpPr>
          <p:cNvPr id="4" name="TextBox 3">
            <a:extLst>
              <a:ext uri="{FF2B5EF4-FFF2-40B4-BE49-F238E27FC236}">
                <a16:creationId xmlns:a16="http://schemas.microsoft.com/office/drawing/2014/main" id="{DA78F329-0299-772E-101F-FB0E3985EC04}"/>
              </a:ext>
            </a:extLst>
          </p:cNvPr>
          <p:cNvSpPr txBox="1"/>
          <p:nvPr/>
        </p:nvSpPr>
        <p:spPr>
          <a:xfrm>
            <a:off x="575894" y="2463117"/>
            <a:ext cx="10904906" cy="523220"/>
          </a:xfrm>
          <a:prstGeom prst="rect">
            <a:avLst/>
          </a:prstGeom>
          <a:noFill/>
        </p:spPr>
        <p:txBody>
          <a:bodyPr wrap="square" rtlCol="0">
            <a:spAutoFit/>
          </a:bodyPr>
          <a:lstStyle/>
          <a:p>
            <a:pPr algn="just"/>
            <a:r>
              <a:rPr lang="en-US" sz="1400" dirty="0"/>
              <a:t>To create an interactive map using the launch data as a graphic. We placed a circle marker with the name of the launch location labeled around each launch site after obtaining the latitude and longitude coordinates at each launch site.</a:t>
            </a:r>
          </a:p>
        </p:txBody>
      </p:sp>
      <p:pic>
        <p:nvPicPr>
          <p:cNvPr id="6" name="Picture 5">
            <a:extLst>
              <a:ext uri="{FF2B5EF4-FFF2-40B4-BE49-F238E27FC236}">
                <a16:creationId xmlns:a16="http://schemas.microsoft.com/office/drawing/2014/main" id="{989BCA90-62D6-0FC7-6D5F-EBC620916CAB}"/>
              </a:ext>
            </a:extLst>
          </p:cNvPr>
          <p:cNvPicPr>
            <a:picLocks noChangeAspect="1"/>
          </p:cNvPicPr>
          <p:nvPr/>
        </p:nvPicPr>
        <p:blipFill>
          <a:blip r:embed="rId2"/>
          <a:stretch>
            <a:fillRect/>
          </a:stretch>
        </p:blipFill>
        <p:spPr>
          <a:xfrm>
            <a:off x="353521" y="3862011"/>
            <a:ext cx="4791939" cy="2556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8" name="Picture 7">
            <a:extLst>
              <a:ext uri="{FF2B5EF4-FFF2-40B4-BE49-F238E27FC236}">
                <a16:creationId xmlns:a16="http://schemas.microsoft.com/office/drawing/2014/main" id="{DDFDAB4E-35C5-4F38-830A-74B3916ED661}"/>
              </a:ext>
            </a:extLst>
          </p:cNvPr>
          <p:cNvPicPr>
            <a:picLocks noChangeAspect="1"/>
          </p:cNvPicPr>
          <p:nvPr/>
        </p:nvPicPr>
        <p:blipFill rotWithShape="1">
          <a:blip r:embed="rId3"/>
          <a:srcRect l="7244" r="4185"/>
          <a:stretch/>
        </p:blipFill>
        <p:spPr>
          <a:xfrm>
            <a:off x="5579919" y="3862011"/>
            <a:ext cx="6400800" cy="2556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350560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467FAB-B7BF-33E9-3022-8E4AEACC96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16CD78-7080-1612-BD9D-4DEE3166B8F7}"/>
              </a:ext>
            </a:extLst>
          </p:cNvPr>
          <p:cNvSpPr>
            <a:spLocks noGrp="1"/>
          </p:cNvSpPr>
          <p:nvPr>
            <p:ph type="title"/>
          </p:nvPr>
        </p:nvSpPr>
        <p:spPr/>
        <p:txBody>
          <a:bodyPr anchor="ctr">
            <a:normAutofit/>
          </a:bodyPr>
          <a:lstStyle/>
          <a:p>
            <a:r>
              <a:rPr lang="en-US" dirty="0"/>
              <a:t>Build a Dashboard with </a:t>
            </a:r>
            <a:r>
              <a:rPr lang="en-US" dirty="0" err="1"/>
              <a:t>Plotly</a:t>
            </a:r>
            <a:r>
              <a:rPr lang="en-US" dirty="0"/>
              <a:t> Dash</a:t>
            </a:r>
          </a:p>
        </p:txBody>
      </p:sp>
      <p:sp>
        <p:nvSpPr>
          <p:cNvPr id="4" name="TextBox 3">
            <a:extLst>
              <a:ext uri="{FF2B5EF4-FFF2-40B4-BE49-F238E27FC236}">
                <a16:creationId xmlns:a16="http://schemas.microsoft.com/office/drawing/2014/main" id="{6A51DDE9-7542-0E5A-ED6E-8712B323259F}"/>
              </a:ext>
            </a:extLst>
          </p:cNvPr>
          <p:cNvSpPr txBox="1"/>
          <p:nvPr/>
        </p:nvSpPr>
        <p:spPr>
          <a:xfrm>
            <a:off x="496738" y="2059430"/>
            <a:ext cx="10904906" cy="1320041"/>
          </a:xfrm>
          <a:prstGeom prst="rect">
            <a:avLst/>
          </a:prstGeom>
          <a:noFill/>
        </p:spPr>
        <p:txBody>
          <a:bodyPr wrap="square" rtlCol="0">
            <a:spAutoFit/>
          </a:bodyPr>
          <a:lstStyle/>
          <a:p>
            <a:pPr algn="just">
              <a:lnSpc>
                <a:spcPct val="200000"/>
              </a:lnSpc>
            </a:pPr>
            <a:r>
              <a:rPr lang="en-US" sz="1400" dirty="0"/>
              <a:t>Using </a:t>
            </a:r>
            <a:r>
              <a:rPr lang="en-US" sz="1400" dirty="0" err="1"/>
              <a:t>Plotly</a:t>
            </a:r>
            <a:r>
              <a:rPr lang="en-US" sz="1400" dirty="0"/>
              <a:t> Dash, we created an interactive dashboard that lets the user manipulate the data however they see fit..</a:t>
            </a:r>
          </a:p>
          <a:p>
            <a:pPr marL="285750" indent="-285750" algn="just">
              <a:lnSpc>
                <a:spcPct val="200000"/>
              </a:lnSpc>
              <a:buFont typeface="Arial" panose="020B0604020202020204" pitchFamily="34" charset="0"/>
              <a:buChar char="•"/>
            </a:pPr>
            <a:r>
              <a:rPr lang="en-US" sz="1400" dirty="0"/>
              <a:t>We created scatter plot that displayed Flight Number and Orbit Type.</a:t>
            </a:r>
          </a:p>
          <a:p>
            <a:pPr marL="285750" indent="-285750" algn="just">
              <a:lnSpc>
                <a:spcPct val="200000"/>
              </a:lnSpc>
              <a:buFont typeface="Arial" panose="020B0604020202020204" pitchFamily="34" charset="0"/>
              <a:buChar char="•"/>
            </a:pPr>
            <a:r>
              <a:rPr lang="en-US" sz="1400" dirty="0"/>
              <a:t>We also created a scatter plot that shows the Payload and Orbit Site</a:t>
            </a:r>
          </a:p>
        </p:txBody>
      </p:sp>
      <p:pic>
        <p:nvPicPr>
          <p:cNvPr id="6" name="Picture 5">
            <a:extLst>
              <a:ext uri="{FF2B5EF4-FFF2-40B4-BE49-F238E27FC236}">
                <a16:creationId xmlns:a16="http://schemas.microsoft.com/office/drawing/2014/main" id="{99F5042C-ACA0-1C88-C3ED-73DA3ABAB548}"/>
              </a:ext>
            </a:extLst>
          </p:cNvPr>
          <p:cNvPicPr>
            <a:picLocks noChangeAspect="1"/>
          </p:cNvPicPr>
          <p:nvPr/>
        </p:nvPicPr>
        <p:blipFill>
          <a:blip r:embed="rId2"/>
          <a:stretch>
            <a:fillRect/>
          </a:stretch>
        </p:blipFill>
        <p:spPr>
          <a:xfrm>
            <a:off x="2793237" y="3720911"/>
            <a:ext cx="4959605" cy="2641736"/>
          </a:xfrm>
          <a:prstGeom prst="rect">
            <a:avLst/>
          </a:prstGeom>
        </p:spPr>
      </p:pic>
    </p:spTree>
    <p:extLst>
      <p:ext uri="{BB962C8B-B14F-4D97-AF65-F5344CB8AC3E}">
        <p14:creationId xmlns:p14="http://schemas.microsoft.com/office/powerpoint/2010/main" val="1498468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FF71D6-1237-CCC5-0E21-6BF2569E79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D4808E-0B7B-B726-CFC8-4DB1A9FE05AD}"/>
              </a:ext>
            </a:extLst>
          </p:cNvPr>
          <p:cNvSpPr>
            <a:spLocks noGrp="1"/>
          </p:cNvSpPr>
          <p:nvPr>
            <p:ph type="title"/>
          </p:nvPr>
        </p:nvSpPr>
        <p:spPr/>
        <p:txBody>
          <a:bodyPr anchor="ctr">
            <a:normAutofit/>
          </a:bodyPr>
          <a:lstStyle/>
          <a:p>
            <a:r>
              <a:rPr lang="en-US" dirty="0"/>
              <a:t>Predictive Analysis (Classification)</a:t>
            </a:r>
          </a:p>
        </p:txBody>
      </p:sp>
      <p:pic>
        <p:nvPicPr>
          <p:cNvPr id="3" name="Picture 2">
            <a:extLst>
              <a:ext uri="{FF2B5EF4-FFF2-40B4-BE49-F238E27FC236}">
                <a16:creationId xmlns:a16="http://schemas.microsoft.com/office/drawing/2014/main" id="{F1473FF9-F5DE-4E3C-DE19-91757FF329F8}"/>
              </a:ext>
            </a:extLst>
          </p:cNvPr>
          <p:cNvPicPr>
            <a:picLocks noChangeAspect="1"/>
          </p:cNvPicPr>
          <p:nvPr/>
        </p:nvPicPr>
        <p:blipFill>
          <a:blip r:embed="rId2"/>
          <a:stretch>
            <a:fillRect/>
          </a:stretch>
        </p:blipFill>
        <p:spPr>
          <a:xfrm>
            <a:off x="1033094" y="2338769"/>
            <a:ext cx="1975553" cy="3384000"/>
          </a:xfrm>
          <a:prstGeom prst="rect">
            <a:avLst/>
          </a:prstGeom>
        </p:spPr>
      </p:pic>
      <p:pic>
        <p:nvPicPr>
          <p:cNvPr id="5" name="Picture 4">
            <a:extLst>
              <a:ext uri="{FF2B5EF4-FFF2-40B4-BE49-F238E27FC236}">
                <a16:creationId xmlns:a16="http://schemas.microsoft.com/office/drawing/2014/main" id="{74E522AD-59AA-56B2-18BD-7BF6AE16D7F5}"/>
              </a:ext>
            </a:extLst>
          </p:cNvPr>
          <p:cNvPicPr>
            <a:picLocks noChangeAspect="1"/>
          </p:cNvPicPr>
          <p:nvPr/>
        </p:nvPicPr>
        <p:blipFill>
          <a:blip r:embed="rId3"/>
          <a:stretch>
            <a:fillRect/>
          </a:stretch>
        </p:blipFill>
        <p:spPr>
          <a:xfrm>
            <a:off x="3477420" y="2338769"/>
            <a:ext cx="1975553" cy="3384000"/>
          </a:xfrm>
          <a:prstGeom prst="rect">
            <a:avLst/>
          </a:prstGeom>
        </p:spPr>
      </p:pic>
      <p:pic>
        <p:nvPicPr>
          <p:cNvPr id="6" name="Picture 5">
            <a:extLst>
              <a:ext uri="{FF2B5EF4-FFF2-40B4-BE49-F238E27FC236}">
                <a16:creationId xmlns:a16="http://schemas.microsoft.com/office/drawing/2014/main" id="{E1384CE7-8647-8628-3306-43A456A43919}"/>
              </a:ext>
            </a:extLst>
          </p:cNvPr>
          <p:cNvPicPr>
            <a:picLocks noChangeAspect="1"/>
          </p:cNvPicPr>
          <p:nvPr/>
        </p:nvPicPr>
        <p:blipFill>
          <a:blip r:embed="rId4"/>
          <a:stretch>
            <a:fillRect/>
          </a:stretch>
        </p:blipFill>
        <p:spPr>
          <a:xfrm>
            <a:off x="5921746" y="2338769"/>
            <a:ext cx="1975576" cy="3384000"/>
          </a:xfrm>
          <a:prstGeom prst="rect">
            <a:avLst/>
          </a:prstGeom>
        </p:spPr>
      </p:pic>
      <p:pic>
        <p:nvPicPr>
          <p:cNvPr id="7" name="Picture 6">
            <a:extLst>
              <a:ext uri="{FF2B5EF4-FFF2-40B4-BE49-F238E27FC236}">
                <a16:creationId xmlns:a16="http://schemas.microsoft.com/office/drawing/2014/main" id="{5EB67A3B-E68D-7646-3C26-28779C8D37BD}"/>
              </a:ext>
            </a:extLst>
          </p:cNvPr>
          <p:cNvPicPr>
            <a:picLocks noChangeAspect="1"/>
          </p:cNvPicPr>
          <p:nvPr/>
        </p:nvPicPr>
        <p:blipFill>
          <a:blip r:embed="rId5"/>
          <a:stretch>
            <a:fillRect/>
          </a:stretch>
        </p:blipFill>
        <p:spPr>
          <a:xfrm>
            <a:off x="8366095" y="2338769"/>
            <a:ext cx="1975576" cy="3384000"/>
          </a:xfrm>
          <a:prstGeom prst="rect">
            <a:avLst/>
          </a:prstGeom>
        </p:spPr>
      </p:pic>
      <p:sp>
        <p:nvSpPr>
          <p:cNvPr id="8" name="TextBox 7">
            <a:extLst>
              <a:ext uri="{FF2B5EF4-FFF2-40B4-BE49-F238E27FC236}">
                <a16:creationId xmlns:a16="http://schemas.microsoft.com/office/drawing/2014/main" id="{6AA4D6B7-18F5-396D-77AF-3875433C0696}"/>
              </a:ext>
            </a:extLst>
          </p:cNvPr>
          <p:cNvSpPr txBox="1"/>
          <p:nvPr/>
        </p:nvSpPr>
        <p:spPr>
          <a:xfrm>
            <a:off x="1123827" y="3119180"/>
            <a:ext cx="1794086" cy="1615827"/>
          </a:xfrm>
          <a:prstGeom prst="rect">
            <a:avLst/>
          </a:prstGeom>
          <a:noFill/>
        </p:spPr>
        <p:txBody>
          <a:bodyPr wrap="square">
            <a:spAutoFit/>
          </a:bodyPr>
          <a:lstStyle/>
          <a:p>
            <a:r>
              <a:rPr lang="en-US" sz="900" dirty="0"/>
              <a:t>Constructing the Model: </a:t>
            </a:r>
          </a:p>
          <a:p>
            <a:pPr marL="171450" indent="-171450">
              <a:buFont typeface="Arial" panose="020B0604020202020204" pitchFamily="34" charset="0"/>
              <a:buChar char="•"/>
            </a:pPr>
            <a:r>
              <a:rPr lang="en-US" sz="900" dirty="0"/>
              <a:t>Import the dataset into Pandas and NumPy</a:t>
            </a:r>
          </a:p>
          <a:p>
            <a:pPr marL="171450" indent="-171450">
              <a:buFont typeface="Arial" panose="020B0604020202020204" pitchFamily="34" charset="0"/>
              <a:buChar char="•"/>
            </a:pPr>
            <a:r>
              <a:rPr lang="en-US" sz="900" dirty="0"/>
              <a:t>Split the data into training and test datasets after transforming it.</a:t>
            </a:r>
          </a:p>
          <a:p>
            <a:pPr marL="171450" indent="-171450">
              <a:buFont typeface="Arial" panose="020B0604020202020204" pitchFamily="34" charset="0"/>
              <a:buChar char="•"/>
            </a:pPr>
            <a:r>
              <a:rPr lang="en-US" sz="900" dirty="0"/>
              <a:t>Select the machine learning type to employ, </a:t>
            </a:r>
          </a:p>
          <a:p>
            <a:pPr marL="171450" indent="-171450">
              <a:buFont typeface="Arial" panose="020B0604020202020204" pitchFamily="34" charset="0"/>
              <a:buChar char="•"/>
            </a:pPr>
            <a:r>
              <a:rPr lang="en-US" sz="900" dirty="0"/>
              <a:t>Then adjust </a:t>
            </a:r>
            <a:r>
              <a:rPr lang="en-US" sz="900" dirty="0" err="1"/>
              <a:t>GridSearchCV's</a:t>
            </a:r>
            <a:r>
              <a:rPr lang="en-US" sz="900" dirty="0"/>
              <a:t> settings and methods to fit the dataset.</a:t>
            </a:r>
          </a:p>
        </p:txBody>
      </p:sp>
      <p:sp>
        <p:nvSpPr>
          <p:cNvPr id="9" name="TextBox 8">
            <a:extLst>
              <a:ext uri="{FF2B5EF4-FFF2-40B4-BE49-F238E27FC236}">
                <a16:creationId xmlns:a16="http://schemas.microsoft.com/office/drawing/2014/main" id="{E39E33D4-845B-F1D3-81F8-A2836F656C9A}"/>
              </a:ext>
            </a:extLst>
          </p:cNvPr>
          <p:cNvSpPr txBox="1"/>
          <p:nvPr/>
        </p:nvSpPr>
        <p:spPr>
          <a:xfrm>
            <a:off x="3568153" y="3373095"/>
            <a:ext cx="1794086" cy="923330"/>
          </a:xfrm>
          <a:prstGeom prst="rect">
            <a:avLst/>
          </a:prstGeom>
          <a:noFill/>
        </p:spPr>
        <p:txBody>
          <a:bodyPr wrap="square">
            <a:spAutoFit/>
          </a:bodyPr>
          <a:lstStyle/>
          <a:p>
            <a:r>
              <a:rPr lang="en-US" sz="900" dirty="0"/>
              <a:t>Assessing the Model:</a:t>
            </a:r>
          </a:p>
          <a:p>
            <a:pPr marL="171450" indent="-171450">
              <a:buFont typeface="Arial" panose="020B0604020202020204" pitchFamily="34" charset="0"/>
              <a:buChar char="•"/>
            </a:pPr>
            <a:r>
              <a:rPr lang="en-US" sz="900" dirty="0"/>
              <a:t>Verify each model's accuracy; </a:t>
            </a:r>
          </a:p>
          <a:p>
            <a:pPr marL="171450" indent="-171450">
              <a:buFont typeface="Arial" panose="020B0604020202020204" pitchFamily="34" charset="0"/>
              <a:buChar char="•"/>
            </a:pPr>
            <a:r>
              <a:rPr lang="en-US" sz="900" dirty="0"/>
              <a:t>Adjust the hyperparameters for each kind of method.</a:t>
            </a:r>
          </a:p>
          <a:p>
            <a:pPr marL="171450" indent="-171450">
              <a:buFont typeface="Arial" panose="020B0604020202020204" pitchFamily="34" charset="0"/>
              <a:buChar char="•"/>
            </a:pPr>
            <a:r>
              <a:rPr lang="en-US" sz="900" dirty="0"/>
              <a:t>Draw the matrix of misunderstanding.</a:t>
            </a:r>
          </a:p>
        </p:txBody>
      </p:sp>
      <p:sp>
        <p:nvSpPr>
          <p:cNvPr id="10" name="TextBox 9">
            <a:extLst>
              <a:ext uri="{FF2B5EF4-FFF2-40B4-BE49-F238E27FC236}">
                <a16:creationId xmlns:a16="http://schemas.microsoft.com/office/drawing/2014/main" id="{8892D218-E537-9604-02C9-6DDC1B07EA5B}"/>
              </a:ext>
            </a:extLst>
          </p:cNvPr>
          <p:cNvSpPr txBox="1"/>
          <p:nvPr/>
        </p:nvSpPr>
        <p:spPr>
          <a:xfrm>
            <a:off x="6012491" y="3522938"/>
            <a:ext cx="1794086" cy="507831"/>
          </a:xfrm>
          <a:prstGeom prst="rect">
            <a:avLst/>
          </a:prstGeom>
          <a:noFill/>
        </p:spPr>
        <p:txBody>
          <a:bodyPr wrap="square">
            <a:spAutoFit/>
          </a:bodyPr>
          <a:lstStyle/>
          <a:p>
            <a:r>
              <a:rPr lang="en-US" sz="900" dirty="0"/>
              <a:t>Enhancing the Model: </a:t>
            </a:r>
          </a:p>
          <a:p>
            <a:pPr marL="171450" indent="-171450">
              <a:buFont typeface="Arial" panose="020B0604020202020204" pitchFamily="34" charset="0"/>
              <a:buChar char="•"/>
            </a:pPr>
            <a:r>
              <a:rPr lang="en-US" sz="900" dirty="0"/>
              <a:t>Apply Algorithm Tuning and Feature Engineering</a:t>
            </a:r>
          </a:p>
        </p:txBody>
      </p:sp>
      <p:sp>
        <p:nvSpPr>
          <p:cNvPr id="11" name="TextBox 10">
            <a:extLst>
              <a:ext uri="{FF2B5EF4-FFF2-40B4-BE49-F238E27FC236}">
                <a16:creationId xmlns:a16="http://schemas.microsoft.com/office/drawing/2014/main" id="{9BE57B70-C1E1-D4F1-CA39-B01991869151}"/>
              </a:ext>
            </a:extLst>
          </p:cNvPr>
          <p:cNvSpPr txBox="1"/>
          <p:nvPr/>
        </p:nvSpPr>
        <p:spPr>
          <a:xfrm>
            <a:off x="8456840" y="3511594"/>
            <a:ext cx="1794086" cy="646331"/>
          </a:xfrm>
          <a:prstGeom prst="rect">
            <a:avLst/>
          </a:prstGeom>
          <a:noFill/>
        </p:spPr>
        <p:txBody>
          <a:bodyPr wrap="square">
            <a:spAutoFit/>
          </a:bodyPr>
          <a:lstStyle/>
          <a:p>
            <a:r>
              <a:rPr lang="en-US" sz="900" dirty="0"/>
              <a:t>Locate the most suitable Model:</a:t>
            </a:r>
          </a:p>
          <a:p>
            <a:pPr marL="171450" indent="-171450">
              <a:buFont typeface="Arial" panose="020B0604020202020204" pitchFamily="34" charset="0"/>
              <a:buChar char="•"/>
            </a:pPr>
            <a:r>
              <a:rPr lang="en-US" sz="900" dirty="0"/>
              <a:t>The model that performs the best will be the one with the highest accuracy score.</a:t>
            </a:r>
          </a:p>
        </p:txBody>
      </p:sp>
    </p:spTree>
    <p:extLst>
      <p:ext uri="{BB962C8B-B14F-4D97-AF65-F5344CB8AC3E}">
        <p14:creationId xmlns:p14="http://schemas.microsoft.com/office/powerpoint/2010/main" val="736508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0A3141-ACE2-B30B-FEF3-661A5702A0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9123E0-9AF9-B77B-C8CF-78DBAF409833}"/>
              </a:ext>
            </a:extLst>
          </p:cNvPr>
          <p:cNvSpPr>
            <a:spLocks noGrp="1"/>
          </p:cNvSpPr>
          <p:nvPr>
            <p:ph type="title"/>
          </p:nvPr>
        </p:nvSpPr>
        <p:spPr/>
        <p:txBody>
          <a:bodyPr anchor="ctr">
            <a:normAutofit/>
          </a:bodyPr>
          <a:lstStyle/>
          <a:p>
            <a:r>
              <a:rPr lang="en-US" dirty="0"/>
              <a:t>Conclusion</a:t>
            </a:r>
          </a:p>
        </p:txBody>
      </p:sp>
      <p:sp>
        <p:nvSpPr>
          <p:cNvPr id="4" name="TextBox 3">
            <a:extLst>
              <a:ext uri="{FF2B5EF4-FFF2-40B4-BE49-F238E27FC236}">
                <a16:creationId xmlns:a16="http://schemas.microsoft.com/office/drawing/2014/main" id="{7CA99036-3216-7EE1-C2AD-38F7175A41D3}"/>
              </a:ext>
            </a:extLst>
          </p:cNvPr>
          <p:cNvSpPr txBox="1"/>
          <p:nvPr/>
        </p:nvSpPr>
        <p:spPr>
          <a:xfrm>
            <a:off x="575894" y="2096421"/>
            <a:ext cx="11029616" cy="1750929"/>
          </a:xfrm>
          <a:prstGeom prst="rect">
            <a:avLst/>
          </a:prstGeom>
          <a:noFill/>
        </p:spPr>
        <p:txBody>
          <a:bodyPr wrap="square" rtlCol="0">
            <a:spAutoFit/>
          </a:bodyPr>
          <a:lstStyle/>
          <a:p>
            <a:pPr algn="just">
              <a:lnSpc>
                <a:spcPct val="200000"/>
              </a:lnSpc>
            </a:pPr>
            <a:r>
              <a:rPr lang="en-US" sz="1400" dirty="0"/>
              <a:t>We can then draw the following conclusion:</a:t>
            </a:r>
          </a:p>
          <a:p>
            <a:pPr marL="285750" indent="-285750" algn="just">
              <a:lnSpc>
                <a:spcPct val="200000"/>
              </a:lnSpc>
              <a:buFont typeface="Arial" panose="020B0604020202020204" pitchFamily="34" charset="0"/>
              <a:buChar char="•"/>
            </a:pPr>
            <a:r>
              <a:rPr lang="en-US" sz="1400" dirty="0"/>
              <a:t>From 2013 onwards, SpaceX's launch success rate has improved in direct proportion to the number of years until 2020, when it is expected to achieve launch perfection.</a:t>
            </a:r>
          </a:p>
          <a:p>
            <a:pPr marL="285750" indent="-285750" algn="just">
              <a:lnSpc>
                <a:spcPct val="200000"/>
              </a:lnSpc>
              <a:buFont typeface="Arial" panose="020B0604020202020204" pitchFamily="34" charset="0"/>
              <a:buChar char="•"/>
            </a:pPr>
            <a:r>
              <a:rPr lang="en-US" sz="1400" dirty="0"/>
              <a:t>With a success percentage of 100% and multiple occurrences, SSO orbits have the highest rate.</a:t>
            </a:r>
          </a:p>
        </p:txBody>
      </p:sp>
    </p:spTree>
    <p:extLst>
      <p:ext uri="{BB962C8B-B14F-4D97-AF65-F5344CB8AC3E}">
        <p14:creationId xmlns:p14="http://schemas.microsoft.com/office/powerpoint/2010/main" val="3343217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A793F-EB8B-5CC4-6CE4-F483B630090C}"/>
              </a:ext>
            </a:extLst>
          </p:cNvPr>
          <p:cNvSpPr>
            <a:spLocks noGrp="1"/>
          </p:cNvSpPr>
          <p:nvPr>
            <p:ph type="title"/>
          </p:nvPr>
        </p:nvSpPr>
        <p:spPr/>
        <p:txBody>
          <a:bodyPr anchor="ctr">
            <a:normAutofit/>
          </a:bodyPr>
          <a:lstStyle/>
          <a:p>
            <a:r>
              <a:rPr lang="en-US" sz="4000" dirty="0"/>
              <a:t>CONTENT</a:t>
            </a:r>
          </a:p>
        </p:txBody>
      </p:sp>
      <p:sp>
        <p:nvSpPr>
          <p:cNvPr id="3" name="TextBox 2">
            <a:extLst>
              <a:ext uri="{FF2B5EF4-FFF2-40B4-BE49-F238E27FC236}">
                <a16:creationId xmlns:a16="http://schemas.microsoft.com/office/drawing/2014/main" id="{E0C762DF-ECC6-71E8-AC36-3B4DE3FA760A}"/>
              </a:ext>
            </a:extLst>
          </p:cNvPr>
          <p:cNvSpPr txBox="1"/>
          <p:nvPr/>
        </p:nvSpPr>
        <p:spPr>
          <a:xfrm>
            <a:off x="487710" y="2182336"/>
            <a:ext cx="370332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Executive Summary</a:t>
            </a:r>
          </a:p>
          <a:p>
            <a:pPr marL="285750" indent="-285750">
              <a:buFont typeface="Arial" panose="020B0604020202020204" pitchFamily="34" charset="0"/>
              <a:buChar char="•"/>
            </a:pPr>
            <a:r>
              <a:rPr lang="en-US" sz="2400" dirty="0"/>
              <a:t>Introduction</a:t>
            </a:r>
          </a:p>
          <a:p>
            <a:pPr marL="285750" indent="-285750">
              <a:buFont typeface="Arial" panose="020B0604020202020204" pitchFamily="34" charset="0"/>
              <a:buChar char="•"/>
            </a:pPr>
            <a:r>
              <a:rPr lang="en-US" sz="2400" dirty="0"/>
              <a:t>Methodology</a:t>
            </a:r>
          </a:p>
          <a:p>
            <a:pPr marL="285750" indent="-285750">
              <a:buFont typeface="Arial" panose="020B0604020202020204" pitchFamily="34" charset="0"/>
              <a:buChar char="•"/>
            </a:pPr>
            <a:r>
              <a:rPr lang="en-US" sz="2400" dirty="0"/>
              <a:t>Conclusion</a:t>
            </a:r>
          </a:p>
        </p:txBody>
      </p:sp>
    </p:spTree>
    <p:extLst>
      <p:ext uri="{BB962C8B-B14F-4D97-AF65-F5344CB8AC3E}">
        <p14:creationId xmlns:p14="http://schemas.microsoft.com/office/powerpoint/2010/main" val="3876463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E354C3-14BE-0485-7B0E-22CB2E0C7B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7B621F-5EAE-57F3-DA54-D61C859A3D10}"/>
              </a:ext>
            </a:extLst>
          </p:cNvPr>
          <p:cNvSpPr>
            <a:spLocks noGrp="1"/>
          </p:cNvSpPr>
          <p:nvPr>
            <p:ph type="title"/>
          </p:nvPr>
        </p:nvSpPr>
        <p:spPr/>
        <p:txBody>
          <a:bodyPr anchor="ctr">
            <a:normAutofit/>
          </a:bodyPr>
          <a:lstStyle/>
          <a:p>
            <a:r>
              <a:rPr lang="en-US" sz="4000" dirty="0"/>
              <a:t>Executive Summary</a:t>
            </a:r>
          </a:p>
        </p:txBody>
      </p:sp>
      <p:sp>
        <p:nvSpPr>
          <p:cNvPr id="3" name="TextBox 2">
            <a:extLst>
              <a:ext uri="{FF2B5EF4-FFF2-40B4-BE49-F238E27FC236}">
                <a16:creationId xmlns:a16="http://schemas.microsoft.com/office/drawing/2014/main" id="{DE612A12-69DF-344E-BDDC-337C172208A5}"/>
              </a:ext>
            </a:extLst>
          </p:cNvPr>
          <p:cNvSpPr txBox="1"/>
          <p:nvPr/>
        </p:nvSpPr>
        <p:spPr>
          <a:xfrm>
            <a:off x="487710" y="2182336"/>
            <a:ext cx="5923250" cy="3046988"/>
          </a:xfrm>
          <a:prstGeom prst="rect">
            <a:avLst/>
          </a:prstGeom>
          <a:noFill/>
        </p:spPr>
        <p:txBody>
          <a:bodyPr wrap="square" rtlCol="0">
            <a:spAutoFit/>
          </a:bodyPr>
          <a:lstStyle/>
          <a:p>
            <a:pPr marL="285750" indent="-285750">
              <a:buFont typeface="Arial" panose="020B0604020202020204" pitchFamily="34" charset="0"/>
              <a:buChar char="•"/>
            </a:pPr>
            <a:r>
              <a:rPr lang="en-US" sz="1600" dirty="0"/>
              <a:t>Summary of methodologies</a:t>
            </a:r>
          </a:p>
          <a:p>
            <a:pPr lvl="1"/>
            <a:r>
              <a:rPr lang="en-US" sz="1600" dirty="0"/>
              <a:t> Data Collection through API</a:t>
            </a:r>
          </a:p>
          <a:p>
            <a:pPr lvl="1"/>
            <a:r>
              <a:rPr lang="en-US" sz="1600" dirty="0"/>
              <a:t> Data Collection with Web Scraping</a:t>
            </a:r>
          </a:p>
          <a:p>
            <a:pPr lvl="1"/>
            <a:r>
              <a:rPr lang="en-US" sz="1600" dirty="0"/>
              <a:t> Data Wrangling</a:t>
            </a:r>
          </a:p>
          <a:p>
            <a:pPr lvl="1"/>
            <a:r>
              <a:rPr lang="en-US" sz="1600" dirty="0"/>
              <a:t> Exploratory Data Analysis with SQL</a:t>
            </a:r>
          </a:p>
          <a:p>
            <a:pPr lvl="1"/>
            <a:r>
              <a:rPr lang="en-US" sz="1600" dirty="0"/>
              <a:t> Exploratory Data Analysis with Data Visualization</a:t>
            </a:r>
          </a:p>
          <a:p>
            <a:pPr lvl="1"/>
            <a:r>
              <a:rPr lang="en-US" sz="1600" dirty="0"/>
              <a:t> Interactive Visual Analytics with Folium</a:t>
            </a:r>
          </a:p>
          <a:p>
            <a:pPr lvl="1"/>
            <a:r>
              <a:rPr lang="en-US" sz="1600" dirty="0"/>
              <a:t> Machine Learning Prediction</a:t>
            </a:r>
          </a:p>
          <a:p>
            <a:pPr marL="285750" indent="-285750">
              <a:buFont typeface="Arial" panose="020B0604020202020204" pitchFamily="34" charset="0"/>
              <a:buChar char="•"/>
            </a:pPr>
            <a:r>
              <a:rPr lang="en-US" sz="1600" dirty="0"/>
              <a:t>Summary of all results</a:t>
            </a:r>
          </a:p>
          <a:p>
            <a:pPr lvl="1"/>
            <a:r>
              <a:rPr lang="en-US" sz="1600" dirty="0"/>
              <a:t> Exploratory Data Analysis result</a:t>
            </a:r>
          </a:p>
          <a:p>
            <a:pPr lvl="1"/>
            <a:r>
              <a:rPr lang="en-US" sz="1600" dirty="0"/>
              <a:t> Interactive analytics in screenshots</a:t>
            </a:r>
          </a:p>
          <a:p>
            <a:pPr lvl="1"/>
            <a:r>
              <a:rPr lang="en-US" sz="1600" dirty="0"/>
              <a:t> Predictive Analytics result</a:t>
            </a:r>
          </a:p>
        </p:txBody>
      </p:sp>
    </p:spTree>
    <p:extLst>
      <p:ext uri="{BB962C8B-B14F-4D97-AF65-F5344CB8AC3E}">
        <p14:creationId xmlns:p14="http://schemas.microsoft.com/office/powerpoint/2010/main" val="316333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7CEB2A-16A8-F650-D015-CBFF778492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547032-A446-3FA3-E4B6-52079323A439}"/>
              </a:ext>
            </a:extLst>
          </p:cNvPr>
          <p:cNvSpPr>
            <a:spLocks noGrp="1"/>
          </p:cNvSpPr>
          <p:nvPr>
            <p:ph type="title"/>
          </p:nvPr>
        </p:nvSpPr>
        <p:spPr/>
        <p:txBody>
          <a:bodyPr anchor="ctr">
            <a:normAutofit/>
          </a:bodyPr>
          <a:lstStyle/>
          <a:p>
            <a:r>
              <a:rPr lang="en-US" sz="4000" dirty="0"/>
              <a:t>Introduction</a:t>
            </a:r>
          </a:p>
        </p:txBody>
      </p:sp>
      <p:sp>
        <p:nvSpPr>
          <p:cNvPr id="3" name="TextBox 2">
            <a:extLst>
              <a:ext uri="{FF2B5EF4-FFF2-40B4-BE49-F238E27FC236}">
                <a16:creationId xmlns:a16="http://schemas.microsoft.com/office/drawing/2014/main" id="{DA5CCCEA-1DD5-A513-5F7F-BE435B9BDECE}"/>
              </a:ext>
            </a:extLst>
          </p:cNvPr>
          <p:cNvSpPr txBox="1"/>
          <p:nvPr/>
        </p:nvSpPr>
        <p:spPr>
          <a:xfrm>
            <a:off x="332054" y="2174240"/>
            <a:ext cx="11029616" cy="2031325"/>
          </a:xfrm>
          <a:prstGeom prst="rect">
            <a:avLst/>
          </a:prstGeom>
          <a:noFill/>
        </p:spPr>
        <p:txBody>
          <a:bodyPr wrap="square" rtlCol="0">
            <a:spAutoFit/>
          </a:bodyPr>
          <a:lstStyle/>
          <a:p>
            <a:pPr algn="just"/>
            <a:r>
              <a:rPr lang="en-US" dirty="0"/>
              <a:t>SpaceX is a ground-breaking corporation that has completely changed the space sector by providing rocket launches, notably Falcon 9, for as little as $62 million, compared to other suppliers that charge as much as $165 million for each launch. The majority of these savings are attributable to SpaceX's brilliant concept to re-land the rocket after the first stage of the launch so that it can be used on a later flight. The price will drop considerably more if this practice is repeated. The objective of this project, as a data scientist for a firm that competes with SpaceX, is to develop the machine learning pipeline to forecast the first stage landing result in the future. Finding the appropriate amount to bid against SpaceX for a rocket launch is dependent on this research.</a:t>
            </a:r>
          </a:p>
        </p:txBody>
      </p:sp>
    </p:spTree>
    <p:extLst>
      <p:ext uri="{BB962C8B-B14F-4D97-AF65-F5344CB8AC3E}">
        <p14:creationId xmlns:p14="http://schemas.microsoft.com/office/powerpoint/2010/main" val="3031464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CEC72D-D079-C1B0-F3A7-78D97B0485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039921-0388-EF54-F7A2-A0181E07940F}"/>
              </a:ext>
            </a:extLst>
          </p:cNvPr>
          <p:cNvSpPr>
            <a:spLocks noGrp="1"/>
          </p:cNvSpPr>
          <p:nvPr>
            <p:ph type="title"/>
          </p:nvPr>
        </p:nvSpPr>
        <p:spPr/>
        <p:txBody>
          <a:bodyPr anchor="ctr">
            <a:normAutofit/>
          </a:bodyPr>
          <a:lstStyle/>
          <a:p>
            <a:r>
              <a:rPr lang="en-US" dirty="0"/>
              <a:t>Data collection and data wrangling methodology </a:t>
            </a:r>
          </a:p>
        </p:txBody>
      </p:sp>
      <p:sp>
        <p:nvSpPr>
          <p:cNvPr id="4" name="TextBox 3">
            <a:extLst>
              <a:ext uri="{FF2B5EF4-FFF2-40B4-BE49-F238E27FC236}">
                <a16:creationId xmlns:a16="http://schemas.microsoft.com/office/drawing/2014/main" id="{154C41D3-D213-19B3-A5E5-A590D86A3CEB}"/>
              </a:ext>
            </a:extLst>
          </p:cNvPr>
          <p:cNvSpPr txBox="1"/>
          <p:nvPr/>
        </p:nvSpPr>
        <p:spPr>
          <a:xfrm>
            <a:off x="575894" y="2628487"/>
            <a:ext cx="11029616" cy="3416320"/>
          </a:xfrm>
          <a:prstGeom prst="rect">
            <a:avLst/>
          </a:prstGeom>
          <a:noFill/>
        </p:spPr>
        <p:txBody>
          <a:bodyPr wrap="square" rtlCol="0">
            <a:spAutoFit/>
          </a:bodyPr>
          <a:lstStyle/>
          <a:p>
            <a:pPr algn="just"/>
            <a:r>
              <a:rPr lang="en-US" sz="1200" dirty="0"/>
              <a:t>Data collection methodology:</a:t>
            </a:r>
          </a:p>
          <a:p>
            <a:pPr marL="285750" indent="-285750" algn="just">
              <a:buFont typeface="Arial" panose="020B0604020202020204" pitchFamily="34" charset="0"/>
              <a:buChar char="•"/>
            </a:pPr>
            <a:r>
              <a:rPr lang="en-US" sz="1200" dirty="0"/>
              <a:t>Data Gathering: Collect data using the SpaceX REST API and web scraping from Wikipedia.</a:t>
            </a:r>
          </a:p>
          <a:p>
            <a:pPr marL="285750" indent="-285750" algn="just">
              <a:buFont typeface="Arial" panose="020B0604020202020204" pitchFamily="34" charset="0"/>
              <a:buChar char="•"/>
            </a:pPr>
            <a:endParaRPr lang="en-US" sz="1200" dirty="0"/>
          </a:p>
          <a:p>
            <a:pPr marL="285750" indent="-285750" algn="just">
              <a:buFont typeface="Arial" panose="020B0604020202020204" pitchFamily="34" charset="0"/>
              <a:buChar char="•"/>
            </a:pPr>
            <a:r>
              <a:rPr lang="en-US" sz="1200" dirty="0"/>
              <a:t>Data Wrangling: Clean and prepare the data, handling missing values and outliers.</a:t>
            </a:r>
          </a:p>
          <a:p>
            <a:pPr marL="285750" indent="-285750" algn="just">
              <a:buFont typeface="Arial" panose="020B0604020202020204" pitchFamily="34" charset="0"/>
              <a:buChar char="•"/>
            </a:pPr>
            <a:endParaRPr lang="en-US" sz="1200" dirty="0"/>
          </a:p>
          <a:p>
            <a:pPr marL="285750" indent="-285750" algn="just">
              <a:buFont typeface="Arial" panose="020B0604020202020204" pitchFamily="34" charset="0"/>
              <a:buChar char="•"/>
            </a:pPr>
            <a:r>
              <a:rPr lang="en-US" sz="1200" dirty="0"/>
              <a:t>Data Processing: Utilize one-hot encoding to transform categorical features into numerical format.</a:t>
            </a:r>
          </a:p>
          <a:p>
            <a:pPr marL="285750" indent="-285750" algn="just">
              <a:buFont typeface="Arial" panose="020B0604020202020204" pitchFamily="34" charset="0"/>
              <a:buChar char="•"/>
            </a:pPr>
            <a:endParaRPr lang="en-US" sz="1200" dirty="0"/>
          </a:p>
          <a:p>
            <a:pPr marL="285750" indent="-285750" algn="just">
              <a:buFont typeface="Arial" panose="020B0604020202020204" pitchFamily="34" charset="0"/>
              <a:buChar char="•"/>
            </a:pPr>
            <a:r>
              <a:rPr lang="en-US" sz="1200" dirty="0"/>
              <a:t>Exploratory Data Analysis (EDA): Explore data patterns and relationships using visualization tools like matplotlib and SQL queries.</a:t>
            </a:r>
          </a:p>
          <a:p>
            <a:pPr marL="285750" indent="-285750" algn="just">
              <a:buFont typeface="Arial" panose="020B0604020202020204" pitchFamily="34" charset="0"/>
              <a:buChar char="•"/>
            </a:pPr>
            <a:endParaRPr lang="en-US" sz="1200" dirty="0"/>
          </a:p>
          <a:p>
            <a:pPr marL="285750" indent="-285750" algn="just">
              <a:buFont typeface="Arial" panose="020B0604020202020204" pitchFamily="34" charset="0"/>
              <a:buChar char="•"/>
            </a:pPr>
            <a:r>
              <a:rPr lang="en-US" sz="1200" dirty="0"/>
              <a:t>Interactive Visual Analytics: Employ Folium and </a:t>
            </a:r>
            <a:r>
              <a:rPr lang="en-US" sz="1200" dirty="0" err="1"/>
              <a:t>Plotly</a:t>
            </a:r>
            <a:r>
              <a:rPr lang="en-US" sz="1200" dirty="0"/>
              <a:t> Dash for interactive visualizations to gain deeper insights.</a:t>
            </a:r>
          </a:p>
          <a:p>
            <a:pPr marL="285750" indent="-285750" algn="just">
              <a:buFont typeface="Arial" panose="020B0604020202020204" pitchFamily="34" charset="0"/>
              <a:buChar char="•"/>
            </a:pPr>
            <a:endParaRPr lang="en-US" sz="1200" dirty="0"/>
          </a:p>
          <a:p>
            <a:pPr marL="285750" indent="-285750" algn="just">
              <a:buFont typeface="Arial" panose="020B0604020202020204" pitchFamily="34" charset="0"/>
              <a:buChar char="•"/>
            </a:pPr>
            <a:r>
              <a:rPr lang="en-US" sz="1200" dirty="0"/>
              <a:t>Model Building: Split the data into training and testing sets, select appropriate classification algorithms (e.g., Logistic Regression, Decision Trees), and train the models.</a:t>
            </a:r>
          </a:p>
          <a:p>
            <a:pPr marL="285750" indent="-285750" algn="just">
              <a:buFont typeface="Arial" panose="020B0604020202020204" pitchFamily="34" charset="0"/>
              <a:buChar char="•"/>
            </a:pPr>
            <a:endParaRPr lang="en-US" sz="1200" dirty="0"/>
          </a:p>
          <a:p>
            <a:pPr marL="285750" indent="-285750" algn="just">
              <a:buFont typeface="Arial" panose="020B0604020202020204" pitchFamily="34" charset="0"/>
              <a:buChar char="•"/>
            </a:pPr>
            <a:r>
              <a:rPr lang="en-US" sz="1200" dirty="0"/>
              <a:t>Model Tuning: Fine-tune model hyperparameters using techniques like </a:t>
            </a:r>
            <a:r>
              <a:rPr lang="en-US" sz="1200" dirty="0" err="1"/>
              <a:t>GridSearchCV</a:t>
            </a:r>
            <a:r>
              <a:rPr lang="en-US" sz="1200" dirty="0"/>
              <a:t> or </a:t>
            </a:r>
            <a:r>
              <a:rPr lang="en-US" sz="1200" dirty="0" err="1"/>
              <a:t>RandomizedSearchCV</a:t>
            </a:r>
            <a:r>
              <a:rPr lang="en-US" sz="1200" dirty="0"/>
              <a:t> to improve performance.</a:t>
            </a:r>
          </a:p>
          <a:p>
            <a:pPr marL="285750" indent="-285750" algn="just">
              <a:buFont typeface="Arial" panose="020B0604020202020204" pitchFamily="34" charset="0"/>
              <a:buChar char="•"/>
            </a:pPr>
            <a:endParaRPr lang="en-US" sz="1200" dirty="0"/>
          </a:p>
          <a:p>
            <a:pPr marL="285750" indent="-285750" algn="just">
              <a:buFont typeface="Arial" panose="020B0604020202020204" pitchFamily="34" charset="0"/>
              <a:buChar char="•"/>
            </a:pPr>
            <a:r>
              <a:rPr lang="en-US" sz="1200" dirty="0"/>
              <a:t>Model Evaluation: Evaluate models using metrics such as accuracy, precision, recall, and confusion matrices to assess predictive capabilities.</a:t>
            </a:r>
          </a:p>
          <a:p>
            <a:pPr marL="285750" indent="-285750" algn="just">
              <a:buFont typeface="Arial" panose="020B0604020202020204" pitchFamily="34" charset="0"/>
              <a:buChar char="•"/>
            </a:pPr>
            <a:endParaRPr lang="en-US" sz="1200" dirty="0"/>
          </a:p>
          <a:p>
            <a:pPr marL="285750" indent="-285750" algn="just">
              <a:buFont typeface="Arial" panose="020B0604020202020204" pitchFamily="34" charset="0"/>
              <a:buChar char="•"/>
            </a:pPr>
            <a:r>
              <a:rPr lang="en-US" sz="1200" dirty="0"/>
              <a:t>Iterative Improvement: Iterate on the model building and tuning process based on evaluation results to enhance model accuracy and stability.</a:t>
            </a:r>
          </a:p>
        </p:txBody>
      </p:sp>
      <p:sp>
        <p:nvSpPr>
          <p:cNvPr id="3" name="TextBox 2">
            <a:extLst>
              <a:ext uri="{FF2B5EF4-FFF2-40B4-BE49-F238E27FC236}">
                <a16:creationId xmlns:a16="http://schemas.microsoft.com/office/drawing/2014/main" id="{0651DC4A-F72E-D5AA-50DD-472F2A5CEE5E}"/>
              </a:ext>
            </a:extLst>
          </p:cNvPr>
          <p:cNvSpPr txBox="1"/>
          <p:nvPr/>
        </p:nvSpPr>
        <p:spPr>
          <a:xfrm>
            <a:off x="575894" y="2013228"/>
            <a:ext cx="2533066" cy="523220"/>
          </a:xfrm>
          <a:prstGeom prst="rect">
            <a:avLst/>
          </a:prstGeom>
          <a:noFill/>
        </p:spPr>
        <p:txBody>
          <a:bodyPr wrap="square" rtlCol="0">
            <a:spAutoFit/>
          </a:bodyPr>
          <a:lstStyle/>
          <a:p>
            <a:r>
              <a:rPr lang="en-US" sz="2800" u="sng" dirty="0">
                <a:effectLst>
                  <a:outerShdw blurRad="38100" dist="38100" dir="2700000" algn="tl">
                    <a:srgbClr val="000000">
                      <a:alpha val="43137"/>
                    </a:srgbClr>
                  </a:outerShdw>
                </a:effectLst>
              </a:rPr>
              <a:t>Methodology</a:t>
            </a:r>
          </a:p>
        </p:txBody>
      </p:sp>
      <p:pic>
        <p:nvPicPr>
          <p:cNvPr id="6" name="Picture 5">
            <a:extLst>
              <a:ext uri="{FF2B5EF4-FFF2-40B4-BE49-F238E27FC236}">
                <a16:creationId xmlns:a16="http://schemas.microsoft.com/office/drawing/2014/main" id="{E2EABD1B-D890-E6CE-1B35-CFC83542A3EE}"/>
              </a:ext>
            </a:extLst>
          </p:cNvPr>
          <p:cNvPicPr>
            <a:picLocks noChangeAspect="1"/>
          </p:cNvPicPr>
          <p:nvPr/>
        </p:nvPicPr>
        <p:blipFill>
          <a:blip r:embed="rId2">
            <a:duotone>
              <a:schemeClr val="accent2">
                <a:shade val="45000"/>
                <a:satMod val="135000"/>
              </a:schemeClr>
              <a:prstClr val="white"/>
            </a:duotone>
          </a:blip>
          <a:stretch>
            <a:fillRect/>
          </a:stretch>
        </p:blipFill>
        <p:spPr>
          <a:xfrm>
            <a:off x="8475780" y="2013228"/>
            <a:ext cx="3140326" cy="1872000"/>
          </a:xfrm>
          <a:prstGeom prst="rect">
            <a:avLst/>
          </a:prstGeom>
        </p:spPr>
      </p:pic>
    </p:spTree>
    <p:extLst>
      <p:ext uri="{BB962C8B-B14F-4D97-AF65-F5344CB8AC3E}">
        <p14:creationId xmlns:p14="http://schemas.microsoft.com/office/powerpoint/2010/main" val="692084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9A83F6-1EB7-C042-6377-77CEC95851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A2F95A-5AAA-A71D-7DEC-572D7B2C764B}"/>
              </a:ext>
            </a:extLst>
          </p:cNvPr>
          <p:cNvSpPr>
            <a:spLocks noGrp="1"/>
          </p:cNvSpPr>
          <p:nvPr>
            <p:ph type="title"/>
          </p:nvPr>
        </p:nvSpPr>
        <p:spPr/>
        <p:txBody>
          <a:bodyPr anchor="ctr">
            <a:normAutofit/>
          </a:bodyPr>
          <a:lstStyle/>
          <a:p>
            <a:r>
              <a:rPr lang="en-US" dirty="0"/>
              <a:t>Data collection and data wrangling methodology </a:t>
            </a:r>
          </a:p>
        </p:txBody>
      </p:sp>
      <p:sp>
        <p:nvSpPr>
          <p:cNvPr id="4" name="TextBox 3">
            <a:extLst>
              <a:ext uri="{FF2B5EF4-FFF2-40B4-BE49-F238E27FC236}">
                <a16:creationId xmlns:a16="http://schemas.microsoft.com/office/drawing/2014/main" id="{3C1A857F-1E40-FEF1-AA00-C96EE159BFBD}"/>
              </a:ext>
            </a:extLst>
          </p:cNvPr>
          <p:cNvSpPr txBox="1"/>
          <p:nvPr/>
        </p:nvSpPr>
        <p:spPr>
          <a:xfrm>
            <a:off x="575894" y="2628487"/>
            <a:ext cx="11029616" cy="2862322"/>
          </a:xfrm>
          <a:prstGeom prst="rect">
            <a:avLst/>
          </a:prstGeom>
          <a:noFill/>
        </p:spPr>
        <p:txBody>
          <a:bodyPr wrap="square" rtlCol="0">
            <a:spAutoFit/>
          </a:bodyPr>
          <a:lstStyle/>
          <a:p>
            <a:pPr algn="just"/>
            <a:r>
              <a:rPr lang="en-US" dirty="0"/>
              <a:t>Data collection refers to the systematic process of gathering and measuring information about specific variables within a defined system. This process allows for answering pertinent questions and assessing outcomes effectively. In this context, the dataset under consideration was obtained through the SpaceX REST API and web scraping from Wikipedia.</a:t>
            </a:r>
          </a:p>
          <a:p>
            <a:pPr algn="just"/>
            <a:endParaRPr lang="en-US" dirty="0"/>
          </a:p>
          <a:p>
            <a:pPr algn="just"/>
            <a:r>
              <a:rPr lang="en-US" dirty="0"/>
              <a:t>Initiate data collection with a GET request to the REST API. Decode the JSON response and convert it into a pandas </a:t>
            </a:r>
            <a:r>
              <a:rPr lang="en-US" dirty="0" err="1"/>
              <a:t>DataFrame</a:t>
            </a:r>
            <a:r>
              <a:rPr lang="en-US" dirty="0"/>
              <a:t> using </a:t>
            </a:r>
            <a:r>
              <a:rPr lang="en-US" dirty="0" err="1"/>
              <a:t>json_normalize</a:t>
            </a:r>
            <a:r>
              <a:rPr lang="en-US" dirty="0"/>
              <a:t>(). Clean the data, handle missing values, and perform necessary preprocessing.</a:t>
            </a:r>
          </a:p>
          <a:p>
            <a:pPr algn="just"/>
            <a:endParaRPr lang="en-US" dirty="0"/>
          </a:p>
          <a:p>
            <a:pPr algn="just"/>
            <a:r>
              <a:rPr lang="en-US" dirty="0"/>
              <a:t>We'll use </a:t>
            </a:r>
            <a:r>
              <a:rPr lang="en-US" dirty="0" err="1"/>
              <a:t>BeautifulSoup</a:t>
            </a:r>
            <a:r>
              <a:rPr lang="en-US" dirty="0"/>
              <a:t> for web scraping to extract launch records as an HTML table. Then, parse and convert the table into a pandas </a:t>
            </a:r>
            <a:r>
              <a:rPr lang="en-US" dirty="0" err="1"/>
              <a:t>DataFrame</a:t>
            </a:r>
            <a:r>
              <a:rPr lang="en-US" dirty="0"/>
              <a:t> for analysis.</a:t>
            </a:r>
          </a:p>
        </p:txBody>
      </p:sp>
      <p:sp>
        <p:nvSpPr>
          <p:cNvPr id="3" name="TextBox 2">
            <a:extLst>
              <a:ext uri="{FF2B5EF4-FFF2-40B4-BE49-F238E27FC236}">
                <a16:creationId xmlns:a16="http://schemas.microsoft.com/office/drawing/2014/main" id="{D19A34A3-6315-9108-08BA-7A51AF8DEAA9}"/>
              </a:ext>
            </a:extLst>
          </p:cNvPr>
          <p:cNvSpPr txBox="1"/>
          <p:nvPr/>
        </p:nvSpPr>
        <p:spPr>
          <a:xfrm>
            <a:off x="575894" y="2013228"/>
            <a:ext cx="2533066" cy="523220"/>
          </a:xfrm>
          <a:prstGeom prst="rect">
            <a:avLst/>
          </a:prstGeom>
          <a:noFill/>
        </p:spPr>
        <p:txBody>
          <a:bodyPr wrap="square" rtlCol="0">
            <a:spAutoFit/>
          </a:bodyPr>
          <a:lstStyle/>
          <a:p>
            <a:r>
              <a:rPr lang="en-US" sz="2800" u="sng" dirty="0">
                <a:effectLst>
                  <a:outerShdw blurRad="38100" dist="38100" dir="2700000" algn="tl">
                    <a:srgbClr val="000000">
                      <a:alpha val="43137"/>
                    </a:srgbClr>
                  </a:outerShdw>
                </a:effectLst>
              </a:rPr>
              <a:t>Data Collection</a:t>
            </a:r>
          </a:p>
        </p:txBody>
      </p:sp>
    </p:spTree>
    <p:extLst>
      <p:ext uri="{BB962C8B-B14F-4D97-AF65-F5344CB8AC3E}">
        <p14:creationId xmlns:p14="http://schemas.microsoft.com/office/powerpoint/2010/main" val="1514563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E3E2CA-3172-A702-44E5-12CE701597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D811B6-E81A-4942-19D8-2713EDDBE672}"/>
              </a:ext>
            </a:extLst>
          </p:cNvPr>
          <p:cNvSpPr>
            <a:spLocks noGrp="1"/>
          </p:cNvSpPr>
          <p:nvPr>
            <p:ph type="title"/>
          </p:nvPr>
        </p:nvSpPr>
        <p:spPr/>
        <p:txBody>
          <a:bodyPr anchor="ctr">
            <a:normAutofit/>
          </a:bodyPr>
          <a:lstStyle/>
          <a:p>
            <a:r>
              <a:rPr lang="en-US" dirty="0"/>
              <a:t>Data collection and data wrangling methodology </a:t>
            </a:r>
          </a:p>
        </p:txBody>
      </p:sp>
      <p:sp>
        <p:nvSpPr>
          <p:cNvPr id="4" name="TextBox 3">
            <a:extLst>
              <a:ext uri="{FF2B5EF4-FFF2-40B4-BE49-F238E27FC236}">
                <a16:creationId xmlns:a16="http://schemas.microsoft.com/office/drawing/2014/main" id="{F717587E-5B52-B0E2-A327-365C221BE30D}"/>
              </a:ext>
            </a:extLst>
          </p:cNvPr>
          <p:cNvSpPr txBox="1"/>
          <p:nvPr/>
        </p:nvSpPr>
        <p:spPr>
          <a:xfrm>
            <a:off x="484454" y="2831686"/>
            <a:ext cx="3457626" cy="307754"/>
          </a:xfrm>
          <a:prstGeom prst="rect">
            <a:avLst/>
          </a:prstGeom>
          <a:noFill/>
        </p:spPr>
        <p:txBody>
          <a:bodyPr wrap="square" rtlCol="0">
            <a:spAutoFit/>
          </a:bodyPr>
          <a:lstStyle/>
          <a:p>
            <a:pPr algn="just"/>
            <a:r>
              <a:rPr lang="en-US" sz="1400" dirty="0"/>
              <a:t>Get request for data</a:t>
            </a:r>
          </a:p>
        </p:txBody>
      </p:sp>
      <p:sp>
        <p:nvSpPr>
          <p:cNvPr id="3" name="TextBox 2">
            <a:extLst>
              <a:ext uri="{FF2B5EF4-FFF2-40B4-BE49-F238E27FC236}">
                <a16:creationId xmlns:a16="http://schemas.microsoft.com/office/drawing/2014/main" id="{F6597D1D-9384-920D-8C9B-5FAF22065994}"/>
              </a:ext>
            </a:extLst>
          </p:cNvPr>
          <p:cNvSpPr txBox="1"/>
          <p:nvPr/>
        </p:nvSpPr>
        <p:spPr>
          <a:xfrm>
            <a:off x="575894" y="2013228"/>
            <a:ext cx="4544746" cy="523220"/>
          </a:xfrm>
          <a:prstGeom prst="rect">
            <a:avLst/>
          </a:prstGeom>
          <a:noFill/>
        </p:spPr>
        <p:txBody>
          <a:bodyPr wrap="square" rtlCol="0">
            <a:spAutoFit/>
          </a:bodyPr>
          <a:lstStyle/>
          <a:p>
            <a:r>
              <a:rPr lang="en-US" sz="2800" u="sng" dirty="0">
                <a:effectLst>
                  <a:outerShdw blurRad="38100" dist="38100" dir="2700000" algn="tl">
                    <a:srgbClr val="000000">
                      <a:alpha val="43137"/>
                    </a:srgbClr>
                  </a:outerShdw>
                </a:effectLst>
              </a:rPr>
              <a:t>Data Collection – Scrapping</a:t>
            </a:r>
          </a:p>
        </p:txBody>
      </p:sp>
      <p:sp>
        <p:nvSpPr>
          <p:cNvPr id="5" name="TextBox 4">
            <a:extLst>
              <a:ext uri="{FF2B5EF4-FFF2-40B4-BE49-F238E27FC236}">
                <a16:creationId xmlns:a16="http://schemas.microsoft.com/office/drawing/2014/main" id="{6D9657D4-42C4-A0A2-247B-F7D1B6D78B3B}"/>
              </a:ext>
            </a:extLst>
          </p:cNvPr>
          <p:cNvSpPr txBox="1"/>
          <p:nvPr/>
        </p:nvSpPr>
        <p:spPr>
          <a:xfrm>
            <a:off x="484453" y="3207856"/>
            <a:ext cx="3457626" cy="307777"/>
          </a:xfrm>
          <a:prstGeom prst="rect">
            <a:avLst/>
          </a:prstGeom>
          <a:noFill/>
        </p:spPr>
        <p:txBody>
          <a:bodyPr wrap="square" rtlCol="0">
            <a:spAutoFit/>
          </a:bodyPr>
          <a:lstStyle/>
          <a:p>
            <a:pPr algn="just"/>
            <a:r>
              <a:rPr lang="en-US" sz="1400" dirty="0"/>
              <a:t>Use pandas to convert result to </a:t>
            </a:r>
            <a:r>
              <a:rPr lang="en-US" sz="1400" dirty="0" err="1"/>
              <a:t>dataframe</a:t>
            </a:r>
            <a:endParaRPr lang="en-US" sz="1400" dirty="0"/>
          </a:p>
        </p:txBody>
      </p:sp>
      <p:sp>
        <p:nvSpPr>
          <p:cNvPr id="6" name="TextBox 5">
            <a:extLst>
              <a:ext uri="{FF2B5EF4-FFF2-40B4-BE49-F238E27FC236}">
                <a16:creationId xmlns:a16="http://schemas.microsoft.com/office/drawing/2014/main" id="{0BBAAF33-9AB6-24A6-7EDD-414F1474424A}"/>
              </a:ext>
            </a:extLst>
          </p:cNvPr>
          <p:cNvSpPr txBox="1"/>
          <p:nvPr/>
        </p:nvSpPr>
        <p:spPr>
          <a:xfrm>
            <a:off x="484453" y="3650144"/>
            <a:ext cx="4290747" cy="307777"/>
          </a:xfrm>
          <a:prstGeom prst="rect">
            <a:avLst/>
          </a:prstGeom>
          <a:noFill/>
        </p:spPr>
        <p:txBody>
          <a:bodyPr wrap="square" rtlCol="0">
            <a:spAutoFit/>
          </a:bodyPr>
          <a:lstStyle/>
          <a:p>
            <a:pPr algn="just"/>
            <a:r>
              <a:rPr lang="en-US" sz="1400" dirty="0"/>
              <a:t>Performed data cleaning and filling the missing value</a:t>
            </a:r>
          </a:p>
        </p:txBody>
      </p:sp>
      <p:sp>
        <p:nvSpPr>
          <p:cNvPr id="23" name="TextBox 22">
            <a:extLst>
              <a:ext uri="{FF2B5EF4-FFF2-40B4-BE49-F238E27FC236}">
                <a16:creationId xmlns:a16="http://schemas.microsoft.com/office/drawing/2014/main" id="{5C731504-6881-B9D9-071F-032C21612A14}"/>
              </a:ext>
            </a:extLst>
          </p:cNvPr>
          <p:cNvSpPr txBox="1"/>
          <p:nvPr/>
        </p:nvSpPr>
        <p:spPr>
          <a:xfrm>
            <a:off x="484453" y="4092432"/>
            <a:ext cx="3762426" cy="307777"/>
          </a:xfrm>
          <a:prstGeom prst="rect">
            <a:avLst/>
          </a:prstGeom>
          <a:noFill/>
        </p:spPr>
        <p:txBody>
          <a:bodyPr wrap="square" rtlCol="0">
            <a:spAutoFit/>
          </a:bodyPr>
          <a:lstStyle/>
          <a:p>
            <a:pPr algn="just"/>
            <a:r>
              <a:rPr lang="en-US" sz="1400" dirty="0"/>
              <a:t>Create a </a:t>
            </a:r>
            <a:r>
              <a:rPr lang="en-US" sz="1400" dirty="0" err="1"/>
              <a:t>BeautifulSoup</a:t>
            </a:r>
            <a:r>
              <a:rPr lang="en-US" sz="1400" dirty="0"/>
              <a:t> from the HTML response</a:t>
            </a:r>
          </a:p>
        </p:txBody>
      </p:sp>
      <p:sp>
        <p:nvSpPr>
          <p:cNvPr id="24" name="TextBox 23">
            <a:extLst>
              <a:ext uri="{FF2B5EF4-FFF2-40B4-BE49-F238E27FC236}">
                <a16:creationId xmlns:a16="http://schemas.microsoft.com/office/drawing/2014/main" id="{970A627E-F0BE-2930-01F9-ED8222583072}"/>
              </a:ext>
            </a:extLst>
          </p:cNvPr>
          <p:cNvSpPr txBox="1"/>
          <p:nvPr/>
        </p:nvSpPr>
        <p:spPr>
          <a:xfrm>
            <a:off x="484453" y="4534720"/>
            <a:ext cx="3457626" cy="307777"/>
          </a:xfrm>
          <a:prstGeom prst="rect">
            <a:avLst/>
          </a:prstGeom>
          <a:noFill/>
        </p:spPr>
        <p:txBody>
          <a:bodyPr wrap="square" rtlCol="0">
            <a:spAutoFit/>
          </a:bodyPr>
          <a:lstStyle/>
          <a:p>
            <a:pPr algn="just"/>
            <a:r>
              <a:rPr lang="en-US" sz="1400" dirty="0"/>
              <a:t>Extract all column/variable names</a:t>
            </a:r>
          </a:p>
        </p:txBody>
      </p:sp>
      <p:pic>
        <p:nvPicPr>
          <p:cNvPr id="8" name="Picture 7">
            <a:extLst>
              <a:ext uri="{FF2B5EF4-FFF2-40B4-BE49-F238E27FC236}">
                <a16:creationId xmlns:a16="http://schemas.microsoft.com/office/drawing/2014/main" id="{A6594B0D-A1C0-2354-F95C-B5E6B005AD34}"/>
              </a:ext>
            </a:extLst>
          </p:cNvPr>
          <p:cNvPicPr>
            <a:picLocks noChangeAspect="1"/>
          </p:cNvPicPr>
          <p:nvPr/>
        </p:nvPicPr>
        <p:blipFill>
          <a:blip r:embed="rId2"/>
          <a:stretch>
            <a:fillRect/>
          </a:stretch>
        </p:blipFill>
        <p:spPr>
          <a:xfrm>
            <a:off x="5947196" y="2568617"/>
            <a:ext cx="4800847" cy="501676"/>
          </a:xfrm>
          <a:prstGeom prst="rect">
            <a:avLst/>
          </a:prstGeom>
        </p:spPr>
      </p:pic>
      <p:pic>
        <p:nvPicPr>
          <p:cNvPr id="10" name="Picture 9">
            <a:extLst>
              <a:ext uri="{FF2B5EF4-FFF2-40B4-BE49-F238E27FC236}">
                <a16:creationId xmlns:a16="http://schemas.microsoft.com/office/drawing/2014/main" id="{6DE08083-18F7-4094-658C-1DBE3C394073}"/>
              </a:ext>
            </a:extLst>
          </p:cNvPr>
          <p:cNvPicPr>
            <a:picLocks noChangeAspect="1"/>
          </p:cNvPicPr>
          <p:nvPr/>
        </p:nvPicPr>
        <p:blipFill>
          <a:blip r:embed="rId3"/>
          <a:stretch>
            <a:fillRect/>
          </a:stretch>
        </p:blipFill>
        <p:spPr>
          <a:xfrm>
            <a:off x="6001173" y="3019176"/>
            <a:ext cx="4692891" cy="323867"/>
          </a:xfrm>
          <a:prstGeom prst="rect">
            <a:avLst/>
          </a:prstGeom>
        </p:spPr>
      </p:pic>
      <p:pic>
        <p:nvPicPr>
          <p:cNvPr id="12" name="Picture 11">
            <a:extLst>
              <a:ext uri="{FF2B5EF4-FFF2-40B4-BE49-F238E27FC236}">
                <a16:creationId xmlns:a16="http://schemas.microsoft.com/office/drawing/2014/main" id="{6628C731-0C87-98A1-35E7-47B70A94C456}"/>
              </a:ext>
            </a:extLst>
          </p:cNvPr>
          <p:cNvPicPr>
            <a:picLocks noChangeAspect="1"/>
          </p:cNvPicPr>
          <p:nvPr/>
        </p:nvPicPr>
        <p:blipFill>
          <a:blip r:embed="rId4"/>
          <a:stretch>
            <a:fillRect/>
          </a:stretch>
        </p:blipFill>
        <p:spPr>
          <a:xfrm>
            <a:off x="5947196" y="3426271"/>
            <a:ext cx="3594285" cy="152408"/>
          </a:xfrm>
          <a:prstGeom prst="rect">
            <a:avLst/>
          </a:prstGeom>
        </p:spPr>
      </p:pic>
      <p:pic>
        <p:nvPicPr>
          <p:cNvPr id="14" name="Picture 13">
            <a:extLst>
              <a:ext uri="{FF2B5EF4-FFF2-40B4-BE49-F238E27FC236}">
                <a16:creationId xmlns:a16="http://schemas.microsoft.com/office/drawing/2014/main" id="{981753E5-D8FC-ECB9-4FB7-F421C57200FB}"/>
              </a:ext>
            </a:extLst>
          </p:cNvPr>
          <p:cNvPicPr>
            <a:picLocks noChangeAspect="1"/>
          </p:cNvPicPr>
          <p:nvPr/>
        </p:nvPicPr>
        <p:blipFill>
          <a:blip r:embed="rId5"/>
          <a:stretch>
            <a:fillRect/>
          </a:stretch>
        </p:blipFill>
        <p:spPr>
          <a:xfrm>
            <a:off x="6001173" y="3689424"/>
            <a:ext cx="2533780" cy="171459"/>
          </a:xfrm>
          <a:prstGeom prst="rect">
            <a:avLst/>
          </a:prstGeom>
        </p:spPr>
      </p:pic>
      <p:sp>
        <p:nvSpPr>
          <p:cNvPr id="15" name="TextBox 14">
            <a:extLst>
              <a:ext uri="{FF2B5EF4-FFF2-40B4-BE49-F238E27FC236}">
                <a16:creationId xmlns:a16="http://schemas.microsoft.com/office/drawing/2014/main" id="{D7446D35-A8C2-BA4B-FE99-DC523F6DB1C3}"/>
              </a:ext>
            </a:extLst>
          </p:cNvPr>
          <p:cNvSpPr txBox="1"/>
          <p:nvPr/>
        </p:nvSpPr>
        <p:spPr>
          <a:xfrm>
            <a:off x="484453" y="4977008"/>
            <a:ext cx="3457626" cy="307777"/>
          </a:xfrm>
          <a:prstGeom prst="rect">
            <a:avLst/>
          </a:prstGeom>
          <a:noFill/>
        </p:spPr>
        <p:txBody>
          <a:bodyPr wrap="square" rtlCol="0">
            <a:spAutoFit/>
          </a:bodyPr>
          <a:lstStyle/>
          <a:p>
            <a:pPr algn="just"/>
            <a:r>
              <a:rPr lang="en-US" sz="1400" dirty="0"/>
              <a:t>Create Data Frame</a:t>
            </a:r>
          </a:p>
        </p:txBody>
      </p:sp>
      <p:pic>
        <p:nvPicPr>
          <p:cNvPr id="17" name="Picture 16">
            <a:extLst>
              <a:ext uri="{FF2B5EF4-FFF2-40B4-BE49-F238E27FC236}">
                <a16:creationId xmlns:a16="http://schemas.microsoft.com/office/drawing/2014/main" id="{47C3D89D-C873-B43F-88DD-159375B1C190}"/>
              </a:ext>
            </a:extLst>
          </p:cNvPr>
          <p:cNvPicPr>
            <a:picLocks noChangeAspect="1"/>
          </p:cNvPicPr>
          <p:nvPr/>
        </p:nvPicPr>
        <p:blipFill>
          <a:blip r:embed="rId6"/>
          <a:stretch>
            <a:fillRect/>
          </a:stretch>
        </p:blipFill>
        <p:spPr>
          <a:xfrm>
            <a:off x="5947196" y="3900781"/>
            <a:ext cx="4648439" cy="863644"/>
          </a:xfrm>
          <a:prstGeom prst="rect">
            <a:avLst/>
          </a:prstGeom>
        </p:spPr>
      </p:pic>
      <p:pic>
        <p:nvPicPr>
          <p:cNvPr id="19" name="Picture 18">
            <a:extLst>
              <a:ext uri="{FF2B5EF4-FFF2-40B4-BE49-F238E27FC236}">
                <a16:creationId xmlns:a16="http://schemas.microsoft.com/office/drawing/2014/main" id="{46E3AB7B-36D4-9A1B-BE45-40F761A09FC8}"/>
              </a:ext>
            </a:extLst>
          </p:cNvPr>
          <p:cNvPicPr>
            <a:picLocks noChangeAspect="1"/>
          </p:cNvPicPr>
          <p:nvPr/>
        </p:nvPicPr>
        <p:blipFill>
          <a:blip r:embed="rId7"/>
          <a:stretch>
            <a:fillRect/>
          </a:stretch>
        </p:blipFill>
        <p:spPr>
          <a:xfrm>
            <a:off x="6001173" y="4842497"/>
            <a:ext cx="4355999" cy="1836000"/>
          </a:xfrm>
          <a:prstGeom prst="rect">
            <a:avLst/>
          </a:prstGeom>
        </p:spPr>
      </p:pic>
    </p:spTree>
    <p:extLst>
      <p:ext uri="{BB962C8B-B14F-4D97-AF65-F5344CB8AC3E}">
        <p14:creationId xmlns:p14="http://schemas.microsoft.com/office/powerpoint/2010/main" val="4071436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5DF6E3-D00A-3A53-C900-3A8823CA0D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EC5958-E170-C4A4-F92F-1E01C1845EB9}"/>
              </a:ext>
            </a:extLst>
          </p:cNvPr>
          <p:cNvSpPr>
            <a:spLocks noGrp="1"/>
          </p:cNvSpPr>
          <p:nvPr>
            <p:ph type="title"/>
          </p:nvPr>
        </p:nvSpPr>
        <p:spPr/>
        <p:txBody>
          <a:bodyPr anchor="ctr">
            <a:normAutofit/>
          </a:bodyPr>
          <a:lstStyle/>
          <a:p>
            <a:r>
              <a:rPr lang="en-US" dirty="0"/>
              <a:t>Data collection and data wrangling methodology </a:t>
            </a:r>
          </a:p>
        </p:txBody>
      </p:sp>
      <p:sp>
        <p:nvSpPr>
          <p:cNvPr id="4" name="TextBox 3">
            <a:extLst>
              <a:ext uri="{FF2B5EF4-FFF2-40B4-BE49-F238E27FC236}">
                <a16:creationId xmlns:a16="http://schemas.microsoft.com/office/drawing/2014/main" id="{6833ABAD-CA2E-078E-F4C7-DE1B18A83517}"/>
              </a:ext>
            </a:extLst>
          </p:cNvPr>
          <p:cNvSpPr txBox="1"/>
          <p:nvPr/>
        </p:nvSpPr>
        <p:spPr>
          <a:xfrm>
            <a:off x="575894" y="2831686"/>
            <a:ext cx="7733219" cy="1815882"/>
          </a:xfrm>
          <a:prstGeom prst="rect">
            <a:avLst/>
          </a:prstGeom>
          <a:noFill/>
        </p:spPr>
        <p:txBody>
          <a:bodyPr wrap="square" rtlCol="0">
            <a:spAutoFit/>
          </a:bodyPr>
          <a:lstStyle/>
          <a:p>
            <a:pPr algn="just"/>
            <a:r>
              <a:rPr lang="en-US" sz="1400" dirty="0"/>
              <a:t>Data wrangling involves cleaning and organizing messy datasets for efficient access and Exploratory Data Analysis (EDA).</a:t>
            </a:r>
          </a:p>
          <a:p>
            <a:pPr algn="just"/>
            <a:endParaRPr lang="en-US" sz="1400" dirty="0"/>
          </a:p>
          <a:p>
            <a:pPr algn="just"/>
            <a:r>
              <a:rPr lang="en-US" sz="1400" dirty="0"/>
              <a:t>First, we'll determine the number of launches at each site and analyze the frequency of mission outcomes per orbit type.</a:t>
            </a:r>
          </a:p>
          <a:p>
            <a:pPr algn="just"/>
            <a:endParaRPr lang="en-US" sz="1400" dirty="0"/>
          </a:p>
          <a:p>
            <a:pPr algn="just"/>
            <a:r>
              <a:rPr lang="en-US" sz="1400" dirty="0"/>
              <a:t>Next, we'll generate a landing outcome label based on the outcome column, facilitating analysis, visualization, and machine learning tasks. Finally, we'll export the processed data to a CSV file.</a:t>
            </a:r>
          </a:p>
        </p:txBody>
      </p:sp>
      <p:sp>
        <p:nvSpPr>
          <p:cNvPr id="3" name="TextBox 2">
            <a:extLst>
              <a:ext uri="{FF2B5EF4-FFF2-40B4-BE49-F238E27FC236}">
                <a16:creationId xmlns:a16="http://schemas.microsoft.com/office/drawing/2014/main" id="{F4D0F7DA-6AF9-1183-BD2F-89DD8C58586A}"/>
              </a:ext>
            </a:extLst>
          </p:cNvPr>
          <p:cNvSpPr txBox="1"/>
          <p:nvPr/>
        </p:nvSpPr>
        <p:spPr>
          <a:xfrm>
            <a:off x="575894" y="2013228"/>
            <a:ext cx="4544746" cy="523220"/>
          </a:xfrm>
          <a:prstGeom prst="rect">
            <a:avLst/>
          </a:prstGeom>
          <a:noFill/>
        </p:spPr>
        <p:txBody>
          <a:bodyPr wrap="square" rtlCol="0">
            <a:spAutoFit/>
          </a:bodyPr>
          <a:lstStyle/>
          <a:p>
            <a:r>
              <a:rPr lang="en-US" sz="2800" u="sng" dirty="0">
                <a:effectLst>
                  <a:outerShdw blurRad="38100" dist="38100" dir="2700000" algn="tl">
                    <a:srgbClr val="000000">
                      <a:alpha val="43137"/>
                    </a:srgbClr>
                  </a:outerShdw>
                </a:effectLst>
              </a:rPr>
              <a:t>Data Collection – Wrangling</a:t>
            </a:r>
          </a:p>
        </p:txBody>
      </p:sp>
    </p:spTree>
    <p:extLst>
      <p:ext uri="{BB962C8B-B14F-4D97-AF65-F5344CB8AC3E}">
        <p14:creationId xmlns:p14="http://schemas.microsoft.com/office/powerpoint/2010/main" val="3134818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B9DAC5-4A4A-F5E6-358F-BA7EA2C5D2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2A7809-0853-BEC2-3E61-BB0063F504DC}"/>
              </a:ext>
            </a:extLst>
          </p:cNvPr>
          <p:cNvSpPr>
            <a:spLocks noGrp="1"/>
          </p:cNvSpPr>
          <p:nvPr>
            <p:ph type="title"/>
          </p:nvPr>
        </p:nvSpPr>
        <p:spPr/>
        <p:txBody>
          <a:bodyPr anchor="ctr">
            <a:normAutofit/>
          </a:bodyPr>
          <a:lstStyle/>
          <a:p>
            <a:r>
              <a:rPr lang="en-US" dirty="0"/>
              <a:t>EDA with Data Visualization</a:t>
            </a:r>
          </a:p>
        </p:txBody>
      </p:sp>
      <p:sp>
        <p:nvSpPr>
          <p:cNvPr id="4" name="TextBox 3">
            <a:extLst>
              <a:ext uri="{FF2B5EF4-FFF2-40B4-BE49-F238E27FC236}">
                <a16:creationId xmlns:a16="http://schemas.microsoft.com/office/drawing/2014/main" id="{F59A8E50-CE2C-11B8-2AAD-AB8C7AC3A501}"/>
              </a:ext>
            </a:extLst>
          </p:cNvPr>
          <p:cNvSpPr txBox="1"/>
          <p:nvPr/>
        </p:nvSpPr>
        <p:spPr>
          <a:xfrm>
            <a:off x="5147658" y="2407011"/>
            <a:ext cx="5924892" cy="2181816"/>
          </a:xfrm>
          <a:prstGeom prst="rect">
            <a:avLst/>
          </a:prstGeom>
          <a:noFill/>
        </p:spPr>
        <p:txBody>
          <a:bodyPr wrap="square" rtlCol="0">
            <a:spAutoFit/>
          </a:bodyPr>
          <a:lstStyle/>
          <a:p>
            <a:pPr algn="just"/>
            <a:endParaRPr lang="en-US" sz="1400" dirty="0"/>
          </a:p>
          <a:p>
            <a:pPr algn="just"/>
            <a:r>
              <a:rPr lang="en-US" sz="1400" dirty="0"/>
              <a:t>Scatter chart is one of the easiest way to interpret the relationship between the attributes. </a:t>
            </a:r>
          </a:p>
          <a:p>
            <a:pPr algn="just"/>
            <a:endParaRPr lang="en-US" sz="1400" dirty="0"/>
          </a:p>
          <a:p>
            <a:pPr algn="just"/>
            <a:r>
              <a:rPr lang="en-US" sz="1400" dirty="0"/>
              <a:t>We used this chart to find the relationship between the attributes such as between:</a:t>
            </a:r>
          </a:p>
          <a:p>
            <a:pPr marL="285750" indent="-285750" algn="just">
              <a:lnSpc>
                <a:spcPct val="200000"/>
              </a:lnSpc>
              <a:buFont typeface="Arial" panose="020B0604020202020204" pitchFamily="34" charset="0"/>
              <a:buChar char="•"/>
            </a:pPr>
            <a:r>
              <a:rPr lang="en-US" sz="1400" dirty="0"/>
              <a:t>Flight Number and Orbit Type.</a:t>
            </a:r>
          </a:p>
          <a:p>
            <a:pPr marL="285750" indent="-285750" algn="just">
              <a:lnSpc>
                <a:spcPct val="200000"/>
              </a:lnSpc>
              <a:buFont typeface="Arial" panose="020B0604020202020204" pitchFamily="34" charset="0"/>
              <a:buChar char="•"/>
            </a:pPr>
            <a:r>
              <a:rPr lang="en-US" sz="1400" dirty="0"/>
              <a:t>Payload and Orbit Site.</a:t>
            </a:r>
          </a:p>
        </p:txBody>
      </p:sp>
      <p:pic>
        <p:nvPicPr>
          <p:cNvPr id="5" name="Picture 4">
            <a:extLst>
              <a:ext uri="{FF2B5EF4-FFF2-40B4-BE49-F238E27FC236}">
                <a16:creationId xmlns:a16="http://schemas.microsoft.com/office/drawing/2014/main" id="{073B2685-2613-7002-7F55-864F5242E62A}"/>
              </a:ext>
            </a:extLst>
          </p:cNvPr>
          <p:cNvPicPr>
            <a:picLocks noChangeAspect="1"/>
          </p:cNvPicPr>
          <p:nvPr/>
        </p:nvPicPr>
        <p:blipFill>
          <a:blip r:embed="rId2"/>
          <a:stretch>
            <a:fillRect/>
          </a:stretch>
        </p:blipFill>
        <p:spPr>
          <a:xfrm>
            <a:off x="111000" y="1981781"/>
            <a:ext cx="4858000" cy="2101958"/>
          </a:xfrm>
          <a:prstGeom prst="rect">
            <a:avLst/>
          </a:prstGeom>
        </p:spPr>
      </p:pic>
      <p:pic>
        <p:nvPicPr>
          <p:cNvPr id="8" name="Picture 7">
            <a:extLst>
              <a:ext uri="{FF2B5EF4-FFF2-40B4-BE49-F238E27FC236}">
                <a16:creationId xmlns:a16="http://schemas.microsoft.com/office/drawing/2014/main" id="{2E66D413-1D84-6E66-09AD-50F4EC3077FB}"/>
              </a:ext>
            </a:extLst>
          </p:cNvPr>
          <p:cNvPicPr>
            <a:picLocks noChangeAspect="1"/>
          </p:cNvPicPr>
          <p:nvPr/>
        </p:nvPicPr>
        <p:blipFill>
          <a:blip r:embed="rId3"/>
          <a:stretch>
            <a:fillRect/>
          </a:stretch>
        </p:blipFill>
        <p:spPr>
          <a:xfrm>
            <a:off x="432120" y="4241219"/>
            <a:ext cx="4536880" cy="2448000"/>
          </a:xfrm>
          <a:prstGeom prst="rect">
            <a:avLst/>
          </a:prstGeom>
        </p:spPr>
      </p:pic>
    </p:spTree>
    <p:extLst>
      <p:ext uri="{BB962C8B-B14F-4D97-AF65-F5344CB8AC3E}">
        <p14:creationId xmlns:p14="http://schemas.microsoft.com/office/powerpoint/2010/main" val="404036380"/>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3.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4305</TotalTime>
  <Words>1043</Words>
  <Application>Microsoft Office PowerPoint</Application>
  <PresentationFormat>Widescreen</PresentationFormat>
  <Paragraphs>104</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Gill Sans MT</vt:lpstr>
      <vt:lpstr>Wingdings 2</vt:lpstr>
      <vt:lpstr>Custom</vt:lpstr>
      <vt:lpstr>APPLIED DATA SCIENCE PROJECT</vt:lpstr>
      <vt:lpstr>CONTENT</vt:lpstr>
      <vt:lpstr>Executive Summary</vt:lpstr>
      <vt:lpstr>Introduction</vt:lpstr>
      <vt:lpstr>Data collection and data wrangling methodology </vt:lpstr>
      <vt:lpstr>Data collection and data wrangling methodology </vt:lpstr>
      <vt:lpstr>Data collection and data wrangling methodology </vt:lpstr>
      <vt:lpstr>Data collection and data wrangling methodology </vt:lpstr>
      <vt:lpstr>EDA with Data Visualization</vt:lpstr>
      <vt:lpstr>EDA with SQL</vt:lpstr>
      <vt:lpstr>Build an Interactive Map with Folium</vt:lpstr>
      <vt:lpstr>Build a Dashboard with Plotly Dash</vt:lpstr>
      <vt:lpstr>Predictive Analysis (Classification)</vt:lpstr>
      <vt:lpstr>Conclusion</vt:lpstr>
      <vt:lpstr>Thank You</vt:lpstr>
    </vt:vector>
  </TitlesOfParts>
  <Company>CFAO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PROJECT</dc:title>
  <dc:creator>Kehinde ADELAKIN</dc:creator>
  <cp:lastModifiedBy>Kehinde ADELAKIN</cp:lastModifiedBy>
  <cp:revision>59</cp:revision>
  <dcterms:created xsi:type="dcterms:W3CDTF">2024-03-15T23:29:07Z</dcterms:created>
  <dcterms:modified xsi:type="dcterms:W3CDTF">2024-03-23T22:41:18Z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