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9"/>
  </p:notesMasterIdLst>
  <p:handoutMasterIdLst>
    <p:handoutMasterId r:id="rId40"/>
  </p:handoutMasterIdLst>
  <p:sldIdLst>
    <p:sldId id="256" r:id="rId3"/>
    <p:sldId id="258" r:id="rId4"/>
    <p:sldId id="261" r:id="rId5"/>
    <p:sldId id="265" r:id="rId6"/>
    <p:sldId id="266" r:id="rId7"/>
    <p:sldId id="267" r:id="rId8"/>
    <p:sldId id="268" r:id="rId9"/>
    <p:sldId id="269" r:id="rId10"/>
    <p:sldId id="270" r:id="rId11"/>
    <p:sldId id="271" r:id="rId12"/>
    <p:sldId id="272" r:id="rId13"/>
    <p:sldId id="273" r:id="rId14"/>
    <p:sldId id="274" r:id="rId15"/>
    <p:sldId id="275" r:id="rId16"/>
    <p:sldId id="264" r:id="rId17"/>
    <p:sldId id="276" r:id="rId18"/>
    <p:sldId id="277" r:id="rId19"/>
    <p:sldId id="280" r:id="rId20"/>
    <p:sldId id="281" r:id="rId21"/>
    <p:sldId id="278" r:id="rId22"/>
    <p:sldId id="282" r:id="rId23"/>
    <p:sldId id="279" r:id="rId24"/>
    <p:sldId id="283" r:id="rId25"/>
    <p:sldId id="287" r:id="rId26"/>
    <p:sldId id="289" r:id="rId27"/>
    <p:sldId id="288" r:id="rId28"/>
    <p:sldId id="284" r:id="rId29"/>
    <p:sldId id="285" r:id="rId30"/>
    <p:sldId id="286" r:id="rId31"/>
    <p:sldId id="290" r:id="rId32"/>
    <p:sldId id="291" r:id="rId33"/>
    <p:sldId id="292" r:id="rId34"/>
    <p:sldId id="293" r:id="rId35"/>
    <p:sldId id="294" r:id="rId36"/>
    <p:sldId id="295" r:id="rId37"/>
    <p:sldId id="2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70302020209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70302020209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9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9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latin typeface="Rockwell" panose="02060503020205020403" pitchFamily="18" charset="0"/>
              </a:rPr>
              <a:t>&lt;DATA STRUCTURES AND ALGORITHM&gt;</a:t>
            </a:r>
            <a:endParaRPr lang="en-US" sz="5400" dirty="0">
              <a:latin typeface="Rockwell" panose="020605030202050204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17601"/>
            <a:ext cx="9905999" cy="3888508"/>
          </a:xfrm>
        </p:spPr>
        <p:txBody>
          <a:bodyPr>
            <a:noAutofit/>
          </a:bodyPr>
          <a:lstStyle/>
          <a:p>
            <a:pPr marL="0" indent="0">
              <a:buNone/>
            </a:pPr>
            <a:r>
              <a:rPr lang="en-US" sz="3200" b="1" dirty="0" smtClean="0"/>
              <a:t>4. Linked List</a:t>
            </a:r>
            <a:r>
              <a:rPr lang="en-US" dirty="0" smtClean="0"/>
              <a:t>: </a:t>
            </a:r>
            <a:r>
              <a:rPr lang="en-US" dirty="0"/>
              <a:t>In linked list data structure, data elements are connected through a series of nodes. And, each node contains the data items and address to the next node.</a:t>
            </a: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1"/>
          <a:stretch>
            <a:fillRect/>
          </a:stretch>
        </p:blipFill>
        <p:spPr>
          <a:xfrm>
            <a:off x="1141412" y="3457287"/>
            <a:ext cx="9896475" cy="2400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NON Linear Data structures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r>
              <a:rPr lang="en-US" dirty="0"/>
              <a:t>Unlike linear data structures, elements in non-linear data structures are not in any sequence. Instead they are arranged in a hierarchical manner where one element will be connected to one or more elements</a:t>
            </a:r>
            <a:r>
              <a:rPr lang="en-US" dirty="0" smtClean="0"/>
              <a:t>.</a:t>
            </a:r>
            <a:endParaRPr lang="en-US" dirty="0" smtClean="0"/>
          </a:p>
          <a:p>
            <a:endParaRPr lang="en-US" dirty="0" smtClean="0"/>
          </a:p>
          <a:p>
            <a:r>
              <a:rPr lang="en-US" i="1" dirty="0"/>
              <a:t>Examples: </a:t>
            </a:r>
            <a:r>
              <a:rPr lang="en-US" dirty="0" smtClean="0"/>
              <a:t>Trees and Graph.</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13" y="581573"/>
            <a:ext cx="9905998" cy="1478570"/>
          </a:xfrm>
        </p:spPr>
        <p:txBody>
          <a:bodyPr>
            <a:normAutofit/>
          </a:bodyPr>
          <a:lstStyle/>
          <a:p>
            <a:r>
              <a:rPr lang="en-US" sz="4400" dirty="0" smtClean="0">
                <a:latin typeface="Rockwell" panose="02060503020205020403" pitchFamily="18" charset="0"/>
              </a:rPr>
              <a:t>Example of non linear data structure</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pPr marL="514350" indent="-514350">
              <a:buAutoNum type="arabicPeriod"/>
            </a:pPr>
            <a:r>
              <a:rPr lang="en-US" sz="3200" b="1" dirty="0" smtClean="0"/>
              <a:t>Graph</a:t>
            </a:r>
            <a:r>
              <a:rPr lang="en-US" dirty="0" smtClean="0"/>
              <a:t>: </a:t>
            </a:r>
            <a:r>
              <a:rPr lang="en-US" dirty="0"/>
              <a:t>In graph data structure, each node is called vertex and each vertex is connected to other vertices through </a:t>
            </a:r>
            <a:r>
              <a:rPr lang="en-US" dirty="0" smtClean="0"/>
              <a:t>edges.</a:t>
            </a:r>
            <a:endParaRPr lang="en-US" dirty="0" smtClean="0"/>
          </a:p>
          <a:p>
            <a:pPr marL="0" indent="0">
              <a:buNone/>
            </a:pPr>
            <a:endParaRPr lang="en-US" dirty="0" smtClean="0"/>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1"/>
          <a:stretch>
            <a:fillRect/>
          </a:stretch>
        </p:blipFill>
        <p:spPr>
          <a:xfrm>
            <a:off x="3029528" y="3459951"/>
            <a:ext cx="5276561" cy="259087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17601"/>
            <a:ext cx="9905999" cy="3888508"/>
          </a:xfrm>
        </p:spPr>
        <p:txBody>
          <a:bodyPr>
            <a:noAutofit/>
          </a:bodyPr>
          <a:lstStyle/>
          <a:p>
            <a:pPr marL="0" indent="0">
              <a:buNone/>
            </a:pPr>
            <a:r>
              <a:rPr lang="en-US" sz="3200" b="1" dirty="0" smtClean="0"/>
              <a:t>2. Trees</a:t>
            </a:r>
            <a:r>
              <a:rPr lang="en-US" dirty="0" smtClean="0"/>
              <a:t>: </a:t>
            </a:r>
            <a:r>
              <a:rPr lang="en-US" dirty="0"/>
              <a:t>Tree data structure is an efficient way of storing the data in a hierarchical </a:t>
            </a:r>
            <a:r>
              <a:rPr lang="en-US" dirty="0" smtClean="0"/>
              <a:t>way.</a:t>
            </a: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1"/>
          <a:stretch>
            <a:fillRect/>
          </a:stretch>
        </p:blipFill>
        <p:spPr>
          <a:xfrm>
            <a:off x="3140365" y="3047999"/>
            <a:ext cx="6179848" cy="285273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ASSIGNMENT I</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r>
              <a:rPr lang="en-US" dirty="0" smtClean="0"/>
              <a:t>Give me a list of major difference between linear and non linear data structures.</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ALGORITHM</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pPr lvl="1"/>
            <a:r>
              <a:rPr lang="en-US" sz="4000" b="1" dirty="0"/>
              <a:t>Algorithm</a:t>
            </a:r>
            <a:r>
              <a:rPr lang="en-US" sz="4000" dirty="0"/>
              <a:t> refers to a set of rules/instructions that step-by-step define how a work is to be executed upon in order to get the expected results. </a:t>
            </a:r>
            <a:endParaRPr lang="en-US" sz="8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Algorithm?</a:t>
            </a:r>
            <a:endParaRPr lang="en-US" sz="4400" dirty="0">
              <a:latin typeface="Rockwell" panose="02060503020205020403" pitchFamily="18" charset="0"/>
            </a:endParaRPr>
          </a:p>
        </p:txBody>
      </p:sp>
      <p:pic>
        <p:nvPicPr>
          <p:cNvPr id="5" name="Content Placeholder 4"/>
          <p:cNvPicPr>
            <a:picLocks noGrp="1" noChangeAspect="1"/>
          </p:cNvPicPr>
          <p:nvPr>
            <p:ph idx="1"/>
          </p:nvPr>
        </p:nvPicPr>
        <p:blipFill>
          <a:blip r:embed="rId1"/>
          <a:stretch>
            <a:fillRect/>
          </a:stretch>
        </p:blipFill>
        <p:spPr>
          <a:xfrm>
            <a:off x="1141413" y="2455655"/>
            <a:ext cx="9906000" cy="312937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QUALITIES OF GOOD ALGORITHMS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r>
              <a:rPr lang="en-US"/>
              <a:t>Input and output should be defined precisely.</a:t>
            </a:r>
            <a:endParaRPr lang="en-US"/>
          </a:p>
          <a:p>
            <a:r>
              <a:rPr lang="en-US"/>
              <a:t>Each step in the algorithm should be clear and unambiguous.</a:t>
            </a:r>
            <a:endParaRPr lang="en-US"/>
          </a:p>
          <a:p>
            <a:r>
              <a:rPr lang="en-US"/>
              <a:t>Algorithms should be most effective among many different ways to solve a problem.</a:t>
            </a:r>
            <a:endParaRPr lang="en-US"/>
          </a:p>
          <a:p>
            <a:r>
              <a:rPr lang="en-US"/>
              <a:t>An algorithm shouldn't include computer code. Instead, the algorithm should be written in such a way that it can be used in different programming languages.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EXAMPLES OF ALGORITHMS</a:t>
            </a:r>
            <a:endParaRPr lang="en-US" sz="4400" dirty="0">
              <a:latin typeface="Rockwell" panose="02060503020205020403" pitchFamily="18" charset="0"/>
            </a:endParaRPr>
          </a:p>
        </p:txBody>
      </p:sp>
      <p:pic>
        <p:nvPicPr>
          <p:cNvPr id="4" name="Picture 3"/>
          <p:cNvPicPr>
            <a:picLocks noChangeAspect="1"/>
          </p:cNvPicPr>
          <p:nvPr/>
        </p:nvPicPr>
        <p:blipFill>
          <a:blip r:embed="rId1"/>
          <a:stretch>
            <a:fillRect/>
          </a:stretch>
        </p:blipFill>
        <p:spPr>
          <a:xfrm>
            <a:off x="1309109" y="1977015"/>
            <a:ext cx="9570606" cy="3467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272041" y="877455"/>
            <a:ext cx="9672761" cy="49877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40" y="2632046"/>
            <a:ext cx="9905998" cy="1478570"/>
          </a:xfrm>
        </p:spPr>
        <p:txBody>
          <a:bodyPr>
            <a:normAutofit/>
          </a:bodyPr>
          <a:lstStyle/>
          <a:p>
            <a:r>
              <a:rPr lang="en-US" sz="4400" dirty="0" smtClean="0">
                <a:latin typeface="Rockwell" panose="02060503020205020403" pitchFamily="18" charset="0"/>
              </a:rPr>
              <a:t>                 I. INTRODUCTION</a:t>
            </a:r>
            <a:endParaRPr lang="en-US" sz="4400" dirty="0">
              <a:latin typeface="Rockwell" panose="02060503020205020403"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28437"/>
            <a:ext cx="9905999" cy="3777672"/>
          </a:xfrm>
        </p:spPr>
        <p:txBody>
          <a:bodyPr>
            <a:noAutofit/>
          </a:bodyPr>
          <a:lstStyle/>
          <a:p>
            <a:pPr marL="0" indent="0">
              <a:buNone/>
            </a:pPr>
            <a:r>
              <a:rPr lang="en-US" sz="3200" dirty="0" smtClean="0"/>
              <a:t>EXERCISE</a:t>
            </a:r>
            <a:endParaRPr lang="en-US" sz="3200" dirty="0" smtClean="0"/>
          </a:p>
          <a:p>
            <a:pPr marL="514350" indent="-514350">
              <a:buAutoNum type="arabicPeriod"/>
            </a:pPr>
            <a:r>
              <a:rPr lang="en-US" sz="3200" dirty="0" smtClean="0"/>
              <a:t>Write an algorithm to read a number and print if the number is even or odd.</a:t>
            </a:r>
            <a:endParaRPr lang="en-US" sz="3200" dirty="0" smtClean="0"/>
          </a:p>
          <a:p>
            <a:pPr marL="514350" indent="-514350">
              <a:buAutoNum type="arabicPeriod"/>
            </a:pPr>
            <a:r>
              <a:rPr lang="en-US" sz="3200" dirty="0"/>
              <a:t>Given the sides of a parallelogram, write an algorithm to determine </a:t>
            </a:r>
            <a:r>
              <a:rPr lang="en-US" sz="3200" dirty="0" smtClean="0"/>
              <a:t>if the type is a square or a rectangle.</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28437"/>
            <a:ext cx="9905999" cy="3777672"/>
          </a:xfrm>
        </p:spPr>
        <p:txBody>
          <a:bodyPr>
            <a:noAutofit/>
          </a:bodyPr>
          <a:lstStyle/>
          <a:p>
            <a:pPr marL="0" indent="0">
              <a:buNone/>
            </a:pPr>
            <a:r>
              <a:rPr lang="en-US" sz="3200" dirty="0"/>
              <a:t>T</a:t>
            </a:r>
            <a:r>
              <a:rPr lang="en-US" sz="3200" dirty="0" smtClean="0"/>
              <a:t>here </a:t>
            </a:r>
            <a:r>
              <a:rPr lang="en-US" sz="3200" dirty="0"/>
              <a:t>are two main criteria for judging the merits </a:t>
            </a:r>
            <a:r>
              <a:rPr lang="en-US" sz="3200" dirty="0" smtClean="0"/>
              <a:t>of algorithms:</a:t>
            </a:r>
            <a:endParaRPr lang="en-US" sz="3200" dirty="0"/>
          </a:p>
          <a:p>
            <a:r>
              <a:rPr lang="en-US" sz="3200" dirty="0" smtClean="0"/>
              <a:t>Correctness </a:t>
            </a:r>
            <a:r>
              <a:rPr lang="en-US" sz="3200" dirty="0"/>
              <a:t>(does the algorithm give solution to the problem in a finite number </a:t>
            </a:r>
            <a:r>
              <a:rPr lang="en-US" sz="3200" dirty="0" smtClean="0"/>
              <a:t>of steps</a:t>
            </a:r>
            <a:r>
              <a:rPr lang="en-US" sz="3200" dirty="0"/>
              <a:t>?</a:t>
            </a:r>
            <a:r>
              <a:rPr lang="en-US" sz="3200" dirty="0" smtClean="0"/>
              <a:t>) </a:t>
            </a:r>
            <a:endParaRPr lang="en-US" sz="3200" dirty="0" smtClean="0"/>
          </a:p>
          <a:p>
            <a:r>
              <a:rPr lang="en-US" sz="3200" dirty="0" smtClean="0"/>
              <a:t>Efficiency </a:t>
            </a:r>
            <a:r>
              <a:rPr lang="en-US" sz="3200" dirty="0"/>
              <a:t>(how much resources (in terms of memory and time) does it take to </a:t>
            </a:r>
            <a:r>
              <a:rPr lang="en-US" sz="3200" dirty="0" smtClean="0"/>
              <a:t>execute it).</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Why the Analysis of Algorithms?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284288"/>
            <a:ext cx="9905998" cy="4867130"/>
          </a:xfrm>
        </p:spPr>
        <p:txBody>
          <a:bodyPr>
            <a:noAutofit/>
          </a:bodyPr>
          <a:lstStyle/>
          <a:p>
            <a:r>
              <a:rPr lang="en-US" sz="2800" dirty="0"/>
              <a:t>To go from city </a:t>
            </a:r>
            <a:r>
              <a:rPr lang="en-US" sz="2800" i="1" dirty="0"/>
              <a:t>“A” </a:t>
            </a:r>
            <a:r>
              <a:rPr lang="en-US" sz="2800" dirty="0"/>
              <a:t>to city </a:t>
            </a:r>
            <a:r>
              <a:rPr lang="en-US" sz="2800" i="1" dirty="0"/>
              <a:t>“B”</a:t>
            </a:r>
            <a:r>
              <a:rPr lang="en-US" sz="2800" dirty="0"/>
              <a:t>, there can be many ways of accomplishing this: by flight, by </a:t>
            </a:r>
            <a:r>
              <a:rPr lang="en-US" sz="2800" dirty="0" smtClean="0"/>
              <a:t>bus, by </a:t>
            </a:r>
            <a:r>
              <a:rPr lang="en-US" sz="2800" dirty="0"/>
              <a:t>train and also by bicycle. Depending on the availability and convenience, we choose the </a:t>
            </a:r>
            <a:r>
              <a:rPr lang="en-US" sz="2800" dirty="0" smtClean="0"/>
              <a:t>one that </a:t>
            </a:r>
            <a:r>
              <a:rPr lang="en-US" sz="2800" dirty="0"/>
              <a:t>suits us. Similarly, in computer science, multiple algorithms are available for solving </a:t>
            </a:r>
            <a:r>
              <a:rPr lang="en-US" sz="2800" dirty="0" smtClean="0"/>
              <a:t>the same </a:t>
            </a:r>
            <a:r>
              <a:rPr lang="en-US" sz="2800" dirty="0"/>
              <a:t>problem (for example, a sorting problem has many algorithms, like insertion sort, </a:t>
            </a:r>
            <a:r>
              <a:rPr lang="en-US" sz="2800" dirty="0" smtClean="0"/>
              <a:t>selection sort</a:t>
            </a:r>
            <a:r>
              <a:rPr lang="en-US" sz="2800" dirty="0"/>
              <a:t>, quick sort and many more). Algorithm analysis helps us to determine which algorithm </a:t>
            </a:r>
            <a:r>
              <a:rPr lang="en-US" sz="2800" dirty="0" smtClean="0"/>
              <a:t>is most </a:t>
            </a:r>
            <a:r>
              <a:rPr lang="en-US" sz="2800" dirty="0"/>
              <a:t>efficient in terms of time and space consumed.</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How to Compare Algorithms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930400"/>
            <a:ext cx="9905998" cy="4221018"/>
          </a:xfrm>
        </p:spPr>
        <p:txBody>
          <a:bodyPr>
            <a:noAutofit/>
          </a:bodyPr>
          <a:lstStyle/>
          <a:p>
            <a:r>
              <a:rPr lang="en-US" dirty="0"/>
              <a:t>To compare algorithms, let us define a </a:t>
            </a:r>
            <a:r>
              <a:rPr lang="en-US" i="1" dirty="0"/>
              <a:t>few objective measures:</a:t>
            </a:r>
            <a:endParaRPr lang="en-US" i="1" dirty="0"/>
          </a:p>
          <a:p>
            <a:r>
              <a:rPr lang="en-US" b="1" dirty="0"/>
              <a:t>Execution times? </a:t>
            </a:r>
            <a:r>
              <a:rPr lang="en-US" i="1" dirty="0"/>
              <a:t>Not a good measure </a:t>
            </a:r>
            <a:r>
              <a:rPr lang="en-US" dirty="0"/>
              <a:t>as execution times are specific to a particular computer.</a:t>
            </a:r>
            <a:endParaRPr lang="en-US" dirty="0"/>
          </a:p>
          <a:p>
            <a:r>
              <a:rPr lang="en-US" b="1" dirty="0"/>
              <a:t>Number of statements executed? </a:t>
            </a:r>
            <a:r>
              <a:rPr lang="en-US" i="1" dirty="0"/>
              <a:t>Not a good measure</a:t>
            </a:r>
            <a:r>
              <a:rPr lang="en-US" dirty="0"/>
              <a:t>, since the number of statements </a:t>
            </a:r>
            <a:r>
              <a:rPr lang="en-US" dirty="0" smtClean="0"/>
              <a:t>varies with </a:t>
            </a:r>
            <a:r>
              <a:rPr lang="en-US" dirty="0"/>
              <a:t>the programming language as well as the style of the individual programmer</a:t>
            </a:r>
            <a:r>
              <a:rPr lang="en-US" dirty="0" smtClean="0"/>
              <a:t>.</a:t>
            </a:r>
            <a:endParaRPr lang="en-US" dirty="0" smtClean="0"/>
          </a:p>
          <a:p>
            <a:r>
              <a:rPr lang="en-US" dirty="0" smtClean="0"/>
              <a:t>We need a comparison which is </a:t>
            </a:r>
            <a:r>
              <a:rPr lang="en-US" dirty="0"/>
              <a:t>independent of machine time, programming style, etc.</a:t>
            </a:r>
            <a:endParaRPr lang="en-US" sz="2800"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smtClean="0"/>
              <a:t>Algorithm COMPLEXITY</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930400"/>
            <a:ext cx="9905998" cy="4221018"/>
          </a:xfrm>
        </p:spPr>
        <p:txBody>
          <a:bodyPr>
            <a:noAutofit/>
          </a:bodyPr>
          <a:lstStyle/>
          <a:p>
            <a:pPr marL="0" indent="0">
              <a:buNone/>
            </a:pPr>
            <a:r>
              <a:rPr lang="en-US" dirty="0"/>
              <a:t>Suppose </a:t>
            </a:r>
            <a:r>
              <a:rPr lang="en-US" b="1" dirty="0"/>
              <a:t>X</a:t>
            </a:r>
            <a:r>
              <a:rPr lang="en-US" dirty="0"/>
              <a:t> is an algorithm and </a:t>
            </a:r>
            <a:r>
              <a:rPr lang="en-US" b="1" dirty="0"/>
              <a:t>n</a:t>
            </a:r>
            <a:r>
              <a:rPr lang="en-US" dirty="0"/>
              <a:t> is the size of input data, the time and space used by the algorithm X are the two main factors, which decide the efficiency of X</a:t>
            </a:r>
            <a:r>
              <a:rPr lang="en-US" dirty="0" smtClean="0"/>
              <a:t>.</a:t>
            </a:r>
            <a:endParaRPr lang="en-US" dirty="0" smtClean="0"/>
          </a:p>
          <a:p>
            <a:r>
              <a:rPr lang="en-US" dirty="0"/>
              <a:t>Space </a:t>
            </a:r>
            <a:r>
              <a:rPr lang="en-US" dirty="0" smtClean="0"/>
              <a:t>Complexity</a:t>
            </a:r>
            <a:endParaRPr lang="en-US" dirty="0" smtClean="0"/>
          </a:p>
          <a:p>
            <a:r>
              <a:rPr lang="en-US" dirty="0" smtClean="0"/>
              <a:t>Time Complexity</a:t>
            </a:r>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smtClean="0"/>
              <a:t>SPACE COMPLEXITY</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284287"/>
            <a:ext cx="9905998" cy="4867131"/>
          </a:xfrm>
        </p:spPr>
        <p:txBody>
          <a:bodyPr>
            <a:noAutofit/>
          </a:bodyPr>
          <a:lstStyle/>
          <a:p>
            <a:pPr marL="0" indent="0">
              <a:buNone/>
            </a:pPr>
            <a:r>
              <a:rPr lang="en-US" sz="2800" dirty="0"/>
              <a:t>Space complexity of an algorithm represents the amount of memory space required by the algorithm in its life cycle. The space required by an algorithm is equal to the sum of the following two </a:t>
            </a:r>
            <a:r>
              <a:rPr lang="en-US" sz="2800" dirty="0" smtClean="0"/>
              <a:t>components:</a:t>
            </a:r>
            <a:endParaRPr lang="en-US" sz="2800" dirty="0"/>
          </a:p>
          <a:p>
            <a:r>
              <a:rPr lang="en-US" sz="2800" dirty="0"/>
              <a:t>A fixed part that is a space required to store certain data and variables, that are independent of the size of the problem. For example, simple variables and constants used, program size, etc.</a:t>
            </a:r>
            <a:endParaRPr lang="en-US" sz="2800" dirty="0"/>
          </a:p>
          <a:p>
            <a:r>
              <a:rPr lang="en-US" sz="2800" dirty="0"/>
              <a:t>A variable part is a space required by variables, whose size depends on the size of the problem. For example, dynamic memory allocation, recursion stack space, etc.</a:t>
            </a:r>
            <a:endParaRPr lang="en-US" sz="2800"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err="1" smtClean="0"/>
              <a:t>tIME</a:t>
            </a:r>
            <a:r>
              <a:rPr lang="en-US" b="1" dirty="0" smtClean="0"/>
              <a:t> COMPLEXITY</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930400"/>
            <a:ext cx="9905998" cy="4221018"/>
          </a:xfrm>
        </p:spPr>
        <p:txBody>
          <a:bodyPr>
            <a:noAutofit/>
          </a:bodyPr>
          <a:lstStyle/>
          <a:p>
            <a:r>
              <a:rPr lang="en-US" sz="3200" dirty="0"/>
              <a:t>Time complexity of an algorithm represents the amount of time required by the algorithm to run to completion.</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Types of Analysis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284288"/>
            <a:ext cx="9905998" cy="4867130"/>
          </a:xfrm>
        </p:spPr>
        <p:txBody>
          <a:bodyPr>
            <a:noAutofit/>
          </a:bodyPr>
          <a:lstStyle/>
          <a:p>
            <a:r>
              <a:rPr lang="en-US" sz="3200" dirty="0"/>
              <a:t>To analyze the given algorithm, we need to know with which inputs the algorithm takes less </a:t>
            </a:r>
            <a:r>
              <a:rPr lang="en-US" sz="3200" dirty="0" smtClean="0"/>
              <a:t>time(performing well) </a:t>
            </a:r>
            <a:r>
              <a:rPr lang="en-US" sz="3200" dirty="0"/>
              <a:t>and with which inputs the algorithm takes a long time</a:t>
            </a:r>
            <a:r>
              <a:rPr lang="en-US" sz="3200" dirty="0" smtClean="0"/>
              <a:t>. </a:t>
            </a:r>
            <a:endParaRPr lang="en-US" sz="3200" dirty="0" smtClean="0"/>
          </a:p>
          <a:p>
            <a:pPr marL="0" indent="0">
              <a:buNone/>
            </a:pPr>
            <a:endParaRPr lang="en-US" sz="3200" dirty="0"/>
          </a:p>
          <a:p>
            <a:r>
              <a:rPr lang="en-US" sz="3200" dirty="0" smtClean="0"/>
              <a:t>That </a:t>
            </a:r>
            <a:r>
              <a:rPr lang="en-US" sz="3200" dirty="0"/>
              <a:t>means we represent </a:t>
            </a:r>
            <a:r>
              <a:rPr lang="en-US" sz="3200" dirty="0" smtClean="0"/>
              <a:t>the algorithm </a:t>
            </a:r>
            <a:r>
              <a:rPr lang="en-US" sz="3200" dirty="0"/>
              <a:t>with multiple expressions: one for the case where it takes less time and another for </a:t>
            </a:r>
            <a:r>
              <a:rPr lang="en-US" sz="3200" dirty="0" smtClean="0"/>
              <a:t>the case </a:t>
            </a:r>
            <a:r>
              <a:rPr lang="en-US" sz="3200" dirty="0"/>
              <a:t>where it takes more time.</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Types of Analysis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967345"/>
            <a:ext cx="9905998" cy="3611418"/>
          </a:xfrm>
        </p:spPr>
        <p:txBody>
          <a:bodyPr>
            <a:noAutofit/>
          </a:bodyPr>
          <a:lstStyle/>
          <a:p>
            <a:r>
              <a:rPr lang="en-US" dirty="0"/>
              <a:t>In general, the first case is called the </a:t>
            </a:r>
            <a:r>
              <a:rPr lang="en-US" i="1" dirty="0"/>
              <a:t>best case </a:t>
            </a:r>
            <a:r>
              <a:rPr lang="en-US" dirty="0"/>
              <a:t>and the second case is called the </a:t>
            </a:r>
            <a:r>
              <a:rPr lang="en-US" i="1" dirty="0"/>
              <a:t>worst case </a:t>
            </a:r>
            <a:r>
              <a:rPr lang="en-US" dirty="0" smtClean="0"/>
              <a:t>for the </a:t>
            </a:r>
            <a:r>
              <a:rPr lang="en-US" dirty="0"/>
              <a:t>algorithm. To analyze an algorithm we need some kind of syntax, and that forms the base </a:t>
            </a:r>
            <a:r>
              <a:rPr lang="en-US" dirty="0" smtClean="0"/>
              <a:t>for asymptotic </a:t>
            </a:r>
            <a:r>
              <a:rPr lang="en-US" dirty="0"/>
              <a:t>analysis/notation. There are three types of analysis</a:t>
            </a:r>
            <a:r>
              <a:rPr lang="en-US" dirty="0" smtClean="0"/>
              <a:t>:</a:t>
            </a:r>
            <a:endParaRPr lang="en-US" dirty="0" smtClean="0"/>
          </a:p>
          <a:p>
            <a:pPr marL="0" indent="0">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Types of Analysis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1284288"/>
            <a:ext cx="9905998" cy="4867130"/>
          </a:xfrm>
        </p:spPr>
        <p:txBody>
          <a:bodyPr>
            <a:noAutofit/>
          </a:bodyPr>
          <a:lstStyle/>
          <a:p>
            <a:r>
              <a:rPr lang="en-US" b="1" dirty="0"/>
              <a:t>Worst case: </a:t>
            </a:r>
            <a:r>
              <a:rPr lang="en-US" dirty="0"/>
              <a:t>Defines the input for which </a:t>
            </a:r>
            <a:r>
              <a:rPr lang="en-US" dirty="0" smtClean="0"/>
              <a:t>the algorithm </a:t>
            </a:r>
            <a:r>
              <a:rPr lang="en-US" dirty="0"/>
              <a:t>takes a long </a:t>
            </a:r>
            <a:r>
              <a:rPr lang="en-US" dirty="0" smtClean="0"/>
              <a:t>time (slowest </a:t>
            </a:r>
            <a:r>
              <a:rPr lang="en-US" dirty="0"/>
              <a:t>time to complete). Input is the one for which the algorithm runs the slowest</a:t>
            </a:r>
            <a:r>
              <a:rPr lang="en-US" dirty="0" smtClean="0"/>
              <a:t>.</a:t>
            </a:r>
            <a:endParaRPr lang="en-US" dirty="0" smtClean="0"/>
          </a:p>
          <a:p>
            <a:r>
              <a:rPr lang="en-US" b="1" dirty="0"/>
              <a:t>Best </a:t>
            </a:r>
            <a:r>
              <a:rPr lang="en-US" b="1" dirty="0" smtClean="0"/>
              <a:t>case: </a:t>
            </a:r>
            <a:r>
              <a:rPr lang="en-US" dirty="0" smtClean="0"/>
              <a:t>Defines </a:t>
            </a:r>
            <a:r>
              <a:rPr lang="en-US" dirty="0"/>
              <a:t>the input for which the algorithm takes the least time (</a:t>
            </a:r>
            <a:r>
              <a:rPr lang="en-US" dirty="0" smtClean="0"/>
              <a:t>fastest time </a:t>
            </a:r>
            <a:r>
              <a:rPr lang="en-US" dirty="0"/>
              <a:t>to complete</a:t>
            </a:r>
            <a:r>
              <a:rPr lang="en-US" dirty="0" smtClean="0"/>
              <a:t>). </a:t>
            </a:r>
            <a:r>
              <a:rPr lang="en-US" dirty="0"/>
              <a:t>Input is the one for which the algorithm runs the fastest</a:t>
            </a:r>
            <a:r>
              <a:rPr lang="en-US" dirty="0" smtClean="0"/>
              <a:t>.</a:t>
            </a:r>
            <a:endParaRPr lang="en-US" dirty="0" smtClean="0"/>
          </a:p>
          <a:p>
            <a:r>
              <a:rPr lang="en-US" b="1" dirty="0"/>
              <a:t>Average </a:t>
            </a:r>
            <a:r>
              <a:rPr lang="en-US" b="1" dirty="0" smtClean="0"/>
              <a:t>case: </a:t>
            </a:r>
            <a:r>
              <a:rPr lang="en-US" dirty="0"/>
              <a:t>Provides a prediction about the running time of the algorithm</a:t>
            </a:r>
            <a:r>
              <a:rPr lang="en-US" dirty="0" smtClean="0"/>
              <a:t>. </a:t>
            </a:r>
            <a:r>
              <a:rPr lang="en-US" dirty="0"/>
              <a:t>Run the algorithm many times, using many different inputs that </a:t>
            </a:r>
            <a:r>
              <a:rPr lang="en-US" dirty="0" smtClean="0"/>
              <a:t>come from </a:t>
            </a:r>
            <a:r>
              <a:rPr lang="en-US" dirty="0"/>
              <a:t>some distribution that generates these inputs, compute the </a:t>
            </a:r>
            <a:r>
              <a:rPr lang="en-US" dirty="0" smtClean="0"/>
              <a:t>total running </a:t>
            </a:r>
            <a:r>
              <a:rPr lang="en-US" dirty="0"/>
              <a:t>time (by adding the individual times), and divide by </a:t>
            </a:r>
            <a:r>
              <a:rPr lang="en-US" dirty="0" smtClean="0"/>
              <a:t>the number </a:t>
            </a:r>
            <a:r>
              <a:rPr lang="en-US" dirty="0"/>
              <a:t>of trials.</a:t>
            </a:r>
            <a:endParaRPr lang="en-US" sz="4000" dirty="0"/>
          </a:p>
          <a:p>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Data structures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pPr lvl="1"/>
            <a:r>
              <a:rPr lang="en-US" sz="4400" dirty="0"/>
              <a:t>A </a:t>
            </a:r>
            <a:r>
              <a:rPr lang="en-US" sz="4400" b="1" dirty="0"/>
              <a:t>data structure</a:t>
            </a:r>
            <a:r>
              <a:rPr lang="en-US" sz="4400" dirty="0"/>
              <a:t> is a particular way of organizing data in a computer so that it can be used effectively.</a:t>
            </a:r>
            <a:endParaRPr lang="en-US" sz="4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Asymptotic Analysis</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r>
              <a:rPr lang="en-US" dirty="0"/>
              <a:t>The efficiency of an algorithm depends on the amount of time, storage and other resources required to execute the algorithm. The efficiency is measured with the help of asymptotic notations</a:t>
            </a:r>
            <a:r>
              <a:rPr lang="en-US" dirty="0" smtClean="0"/>
              <a:t>.</a:t>
            </a:r>
            <a:endParaRPr lang="en-US" dirty="0" smtClean="0"/>
          </a:p>
          <a:p>
            <a:r>
              <a:rPr lang="en-US" dirty="0"/>
              <a:t>An algorithm may not have the same performance for different types of inputs. With the increase in the input size, the performance will change</a:t>
            </a:r>
            <a:r>
              <a:rPr lang="en-US" dirty="0" smtClean="0"/>
              <a:t>.</a:t>
            </a:r>
            <a:endParaRPr lang="en-US" dirty="0" smtClean="0"/>
          </a:p>
          <a:p>
            <a:r>
              <a:rPr lang="en-US" dirty="0"/>
              <a:t>The study of change in performance of the algorithm with the change in the order of the input size is defined as asymptotic analysis.</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Asymptotic Notations</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r>
              <a:rPr lang="en-US" dirty="0"/>
              <a:t>Asymptotic notations are the mathematical notations used to describe the running time of an algorithm when the input tends towards a particular value or a limiting value</a:t>
            </a:r>
            <a:r>
              <a:rPr lang="en-US" dirty="0" smtClean="0"/>
              <a:t>.</a:t>
            </a:r>
            <a:endParaRPr lang="en-US" dirty="0" smtClean="0"/>
          </a:p>
          <a:p>
            <a:r>
              <a:rPr lang="en-US" dirty="0"/>
              <a:t>For example: </a:t>
            </a:r>
            <a:r>
              <a:rPr lang="en-US" dirty="0" smtClean="0"/>
              <a:t>In sort</a:t>
            </a:r>
            <a:r>
              <a:rPr lang="en-US" dirty="0"/>
              <a:t>, when the input array is already sorted, the time taken by the algorithm is linear i.e. the best case</a:t>
            </a:r>
            <a:r>
              <a:rPr lang="en-US" dirty="0" smtClean="0"/>
              <a:t>. </a:t>
            </a:r>
            <a:r>
              <a:rPr lang="en-US" dirty="0"/>
              <a:t>But, when the input array is in reverse condition, the algorithm takes the maximum time (quadratic) to sort the elements i.e. the worst case.</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Asymptotic Notations</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pPr marL="0" indent="0">
              <a:buNone/>
            </a:pPr>
            <a:r>
              <a:rPr lang="en-US" dirty="0"/>
              <a:t>There are mainly three asymptotic notations:</a:t>
            </a:r>
            <a:endParaRPr lang="en-US" dirty="0"/>
          </a:p>
          <a:p>
            <a:r>
              <a:rPr lang="en-US" dirty="0"/>
              <a:t>Big-O notation</a:t>
            </a:r>
            <a:endParaRPr lang="en-US" dirty="0"/>
          </a:p>
          <a:p>
            <a:r>
              <a:rPr lang="en-US" dirty="0"/>
              <a:t>Omega notation</a:t>
            </a:r>
            <a:endParaRPr lang="en-US" dirty="0"/>
          </a:p>
          <a:p>
            <a:r>
              <a:rPr lang="en-US" dirty="0"/>
              <a:t>Theta notation</a:t>
            </a:r>
            <a:endParaRPr lang="en-US" dirty="0"/>
          </a:p>
          <a:p>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Big-O Notation (O-notation)</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pPr marL="0" indent="0">
              <a:buNone/>
            </a:pPr>
            <a:r>
              <a:rPr lang="en-US" sz="3200" dirty="0"/>
              <a:t>The notation Ο(n) is the formal way to express the upper bound of an algorithm's running time. It measures the worst case time complexity or the longest amount of time an algorithm can possibly take to complete.</a:t>
            </a:r>
            <a:endParaRPr lang="en-US" sz="3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Omega Notation (</a:t>
            </a:r>
            <a:r>
              <a:rPr lang="el-GR" b="1" dirty="0"/>
              <a:t>Ω-</a:t>
            </a:r>
            <a:r>
              <a:rPr lang="en-US" b="1" dirty="0"/>
              <a:t>notation)</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pPr marL="0" indent="0">
              <a:buNone/>
            </a:pPr>
            <a:r>
              <a:rPr lang="en-US" sz="3200" dirty="0"/>
              <a:t>The notation Ω(n) is the formal way to express the lower bound of an algorithm's running time. It measures the best case time complexity or the best amount of time an algorithm can possibly take to complete.</a:t>
            </a:r>
            <a:endParaRPr lang="en-US" sz="32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951779"/>
          </a:xfrm>
        </p:spPr>
        <p:txBody>
          <a:bodyPr>
            <a:normAutofit/>
          </a:bodyPr>
          <a:lstStyle/>
          <a:p>
            <a:r>
              <a:rPr lang="en-US" b="1" dirty="0"/>
              <a:t>Theta Notation (</a:t>
            </a:r>
            <a:r>
              <a:rPr lang="el-GR" b="1" dirty="0"/>
              <a:t>Θ-</a:t>
            </a:r>
            <a:r>
              <a:rPr lang="en-US" b="1" dirty="0"/>
              <a:t>notation)</a:t>
            </a:r>
            <a:endParaRPr lang="en-US" b="1" dirty="0"/>
          </a:p>
        </p:txBody>
      </p:sp>
      <p:sp>
        <p:nvSpPr>
          <p:cNvPr id="3" name="Content Placeholder 2"/>
          <p:cNvSpPr>
            <a:spLocks noGrp="1"/>
          </p:cNvSpPr>
          <p:nvPr>
            <p:ph idx="1"/>
          </p:nvPr>
        </p:nvSpPr>
        <p:spPr>
          <a:xfrm>
            <a:off x="1141413" y="1967345"/>
            <a:ext cx="9905998" cy="3611418"/>
          </a:xfrm>
        </p:spPr>
        <p:txBody>
          <a:bodyPr>
            <a:noAutofit/>
          </a:bodyPr>
          <a:lstStyle/>
          <a:p>
            <a:pPr marL="0" indent="0">
              <a:buNone/>
            </a:pPr>
            <a:r>
              <a:rPr lang="en-US" sz="3200" dirty="0"/>
              <a:t>Theta notation encloses the function from above and below. Since it represents the upper and the lower bound of the running time of an algorithm, it is used for analyzing the average-case complexity of an algorithm.</a:t>
            </a:r>
            <a:endParaRPr lang="en-US" sz="32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REFERENCES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1686069"/>
            <a:ext cx="9905999" cy="3541714"/>
          </a:xfrm>
        </p:spPr>
        <p:txBody>
          <a:bodyPr>
            <a:normAutofit/>
          </a:bodyPr>
          <a:lstStyle/>
          <a:p>
            <a:pPr lvl="1"/>
            <a:endParaRPr lang="en-US" sz="2400" b="1" dirty="0" smtClean="0">
              <a:latin typeface="+mj-lt"/>
            </a:endParaRPr>
          </a:p>
          <a:p>
            <a:pPr lvl="1"/>
            <a:r>
              <a:rPr lang="en-US" sz="2400" dirty="0" smtClean="0">
                <a:latin typeface="+mj-lt"/>
              </a:rPr>
              <a:t>Data </a:t>
            </a:r>
            <a:r>
              <a:rPr lang="en-US" sz="2400" dirty="0">
                <a:latin typeface="+mj-lt"/>
              </a:rPr>
              <a:t>Structures And Algorithms Made Easy: Data Structures And Algorithmic </a:t>
            </a:r>
            <a:r>
              <a:rPr lang="en-US" sz="2400" dirty="0" smtClean="0">
                <a:latin typeface="+mj-lt"/>
              </a:rPr>
              <a:t>Puzzles by </a:t>
            </a:r>
            <a:r>
              <a:rPr lang="en-US" sz="2400" dirty="0" err="1" smtClean="0">
                <a:latin typeface="+mj-lt"/>
              </a:rPr>
              <a:t>Narasimha</a:t>
            </a:r>
            <a:r>
              <a:rPr lang="en-US" sz="2400" dirty="0" smtClean="0">
                <a:latin typeface="+mj-lt"/>
              </a:rPr>
              <a:t> </a:t>
            </a:r>
            <a:r>
              <a:rPr lang="en-US" sz="2400" dirty="0" err="1" smtClean="0">
                <a:latin typeface="+mj-lt"/>
              </a:rPr>
              <a:t>Karumanchi</a:t>
            </a:r>
            <a:r>
              <a:rPr lang="en-US" sz="2400" dirty="0">
                <a:latin typeface="+mj-lt"/>
              </a:rPr>
              <a:t> </a:t>
            </a:r>
            <a:endParaRPr lang="en-US" sz="2800" dirty="0">
              <a:latin typeface="+mj-lt"/>
              <a:ea typeface="Tahoma" panose="020B0604030504040204" pitchFamily="34" charset="0"/>
              <a:cs typeface="Tahoma" panose="020B0604030504040204" pitchFamily="34" charset="0"/>
            </a:endParaRPr>
          </a:p>
          <a:p>
            <a:pPr lvl="1"/>
            <a:r>
              <a:rPr lang="en-US" sz="2800" dirty="0">
                <a:latin typeface="+mj-lt"/>
                <a:ea typeface="Tahoma" panose="020B0604030504040204" pitchFamily="34" charset="0"/>
                <a:cs typeface="Tahoma" panose="020B0604030504040204" pitchFamily="34" charset="0"/>
              </a:rPr>
              <a:t>https://</a:t>
            </a:r>
            <a:r>
              <a:rPr lang="en-US" sz="2800" dirty="0" smtClean="0">
                <a:latin typeface="+mj-lt"/>
                <a:ea typeface="Tahoma" panose="020B0604030504040204" pitchFamily="34" charset="0"/>
                <a:cs typeface="Tahoma" panose="020B0604030504040204" pitchFamily="34" charset="0"/>
              </a:rPr>
              <a:t>www.programiz.com</a:t>
            </a:r>
            <a:endParaRPr lang="en-US" sz="2800" dirty="0" smtClean="0">
              <a:latin typeface="+mj-lt"/>
              <a:ea typeface="Tahoma" panose="020B0604030504040204" pitchFamily="34" charset="0"/>
              <a:cs typeface="Tahoma" panose="020B0604030504040204" pitchFamily="34" charset="0"/>
            </a:endParaRPr>
          </a:p>
          <a:p>
            <a:pPr lvl="1"/>
            <a:r>
              <a:rPr lang="en-US" sz="2800" dirty="0">
                <a:latin typeface="+mj-lt"/>
                <a:ea typeface="Tahoma" panose="020B0604030504040204" pitchFamily="34" charset="0"/>
                <a:cs typeface="Tahoma" panose="020B0604030504040204" pitchFamily="34" charset="0"/>
              </a:rPr>
              <a:t>https://</a:t>
            </a:r>
            <a:r>
              <a:rPr lang="en-US" sz="2800" dirty="0" smtClean="0">
                <a:latin typeface="+mj-lt"/>
                <a:ea typeface="Tahoma" panose="020B0604030504040204" pitchFamily="34" charset="0"/>
                <a:cs typeface="Tahoma" panose="020B0604030504040204" pitchFamily="34" charset="0"/>
              </a:rPr>
              <a:t>www.tutorialspoint.com</a:t>
            </a:r>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94327"/>
            <a:ext cx="9905999" cy="1681018"/>
          </a:xfrm>
        </p:spPr>
        <p:txBody>
          <a:bodyPr/>
          <a:lstStyle/>
          <a:p>
            <a:r>
              <a:rPr lang="en-US" dirty="0"/>
              <a:t>Depending on your requirement and project, it is important to choose the right data structure for your project. For example, if you want to store data sequentially in the memory, then you can go for the Array data structure.</a:t>
            </a:r>
            <a:endParaRPr lang="en-US" dirty="0"/>
          </a:p>
        </p:txBody>
      </p:sp>
      <p:pic>
        <p:nvPicPr>
          <p:cNvPr id="4" name="Picture 3"/>
          <p:cNvPicPr>
            <a:picLocks noChangeAspect="1"/>
          </p:cNvPicPr>
          <p:nvPr/>
        </p:nvPicPr>
        <p:blipFill>
          <a:blip r:embed="rId1"/>
          <a:stretch>
            <a:fillRect/>
          </a:stretch>
        </p:blipFill>
        <p:spPr>
          <a:xfrm>
            <a:off x="1677987" y="2752434"/>
            <a:ext cx="9039225" cy="2896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TYPES OF Data structures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pPr lvl="1"/>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dirty="0" smtClean="0">
                <a:latin typeface="Tahoma" panose="020B0604030504040204" pitchFamily="34" charset="0"/>
                <a:ea typeface="Tahoma" panose="020B0604030504040204" pitchFamily="34" charset="0"/>
                <a:cs typeface="Tahoma" panose="020B0604030504040204" pitchFamily="34" charset="0"/>
              </a:rPr>
              <a:t>Linear data structure</a:t>
            </a:r>
            <a:endParaRPr lang="en-US" sz="4800" dirty="0" smtClean="0">
              <a:latin typeface="Tahoma" panose="020B0604030504040204" pitchFamily="34" charset="0"/>
              <a:ea typeface="Tahoma" panose="020B0604030504040204" pitchFamily="34" charset="0"/>
              <a:cs typeface="Tahoma" panose="020B0604030504040204" pitchFamily="34" charset="0"/>
            </a:endParaRPr>
          </a:p>
          <a:p>
            <a:pPr lvl="1"/>
            <a:r>
              <a:rPr lang="en-US" sz="4800" dirty="0" smtClean="0">
                <a:latin typeface="Tahoma" panose="020B0604030504040204" pitchFamily="34" charset="0"/>
                <a:ea typeface="Tahoma" panose="020B0604030504040204" pitchFamily="34" charset="0"/>
                <a:cs typeface="Tahoma" panose="020B0604030504040204" pitchFamily="34" charset="0"/>
              </a:rPr>
              <a:t> Non-linear data structure</a:t>
            </a:r>
            <a:endParaRPr lang="en-US" sz="4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Linear Data structures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r>
              <a:rPr lang="en-US" dirty="0"/>
              <a:t>Elements are accessed in a sequential order but it is </a:t>
            </a:r>
            <a:r>
              <a:rPr lang="en-US" dirty="0" smtClean="0"/>
              <a:t>not compulsory </a:t>
            </a:r>
            <a:r>
              <a:rPr lang="en-US" dirty="0"/>
              <a:t>to store all elements </a:t>
            </a:r>
            <a:r>
              <a:rPr lang="en-US" dirty="0" smtClean="0"/>
              <a:t>sequentially.</a:t>
            </a:r>
            <a:endParaRPr lang="en-US" dirty="0" smtClean="0"/>
          </a:p>
          <a:p>
            <a:endParaRPr lang="en-US" dirty="0" smtClean="0"/>
          </a:p>
          <a:p>
            <a:r>
              <a:rPr lang="en-US" i="1" dirty="0"/>
              <a:t>Examples: </a:t>
            </a:r>
            <a:r>
              <a:rPr lang="en-US" dirty="0" smtClean="0"/>
              <a:t>Arrays, </a:t>
            </a:r>
            <a:r>
              <a:rPr lang="en-US" dirty="0"/>
              <a:t>Stacks </a:t>
            </a:r>
            <a:r>
              <a:rPr lang="en-US" dirty="0" smtClean="0"/>
              <a:t>and Queues</a:t>
            </a:r>
            <a:r>
              <a:rPr lang="en-US" dirty="0"/>
              <a:t>.</a:t>
            </a: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Example of linear data structure</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2221777"/>
            <a:ext cx="9905999" cy="2784331"/>
          </a:xfrm>
        </p:spPr>
        <p:txBody>
          <a:bodyPr>
            <a:noAutofit/>
          </a:bodyPr>
          <a:lstStyle/>
          <a:p>
            <a:pPr marL="514350" indent="-514350">
              <a:buAutoNum type="arabicPeriod"/>
            </a:pPr>
            <a:r>
              <a:rPr lang="en-US" sz="3200" b="1" dirty="0" smtClean="0"/>
              <a:t>Arrays</a:t>
            </a:r>
            <a:r>
              <a:rPr lang="en-US" dirty="0" smtClean="0"/>
              <a:t>: In </a:t>
            </a:r>
            <a:r>
              <a:rPr lang="en-US" dirty="0"/>
              <a:t>an array, elements in memory are arranged in continuous memory. All the elements of an array are of the same type</a:t>
            </a:r>
            <a:r>
              <a:rPr lang="en-US" dirty="0" smtClean="0"/>
              <a:t>.</a:t>
            </a:r>
            <a:endParaRPr lang="en-US" dirty="0" smtClean="0"/>
          </a:p>
          <a:p>
            <a:pPr marL="0" indent="0">
              <a:buNone/>
            </a:pPr>
            <a:endParaRPr lang="en-US" dirty="0" smtClean="0"/>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1"/>
          <a:stretch>
            <a:fillRect/>
          </a:stretch>
        </p:blipFill>
        <p:spPr>
          <a:xfrm>
            <a:off x="2628785" y="3796179"/>
            <a:ext cx="4826432" cy="22050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17601"/>
            <a:ext cx="9905999" cy="3888508"/>
          </a:xfrm>
        </p:spPr>
        <p:txBody>
          <a:bodyPr>
            <a:noAutofit/>
          </a:bodyPr>
          <a:lstStyle/>
          <a:p>
            <a:pPr marL="0" indent="0">
              <a:buNone/>
            </a:pPr>
            <a:r>
              <a:rPr lang="en-US" sz="3200" b="1" dirty="0" smtClean="0"/>
              <a:t>2. Stack</a:t>
            </a:r>
            <a:r>
              <a:rPr lang="en-US" dirty="0" smtClean="0"/>
              <a:t>: </a:t>
            </a:r>
            <a:r>
              <a:rPr lang="en-US" dirty="0"/>
              <a:t>In stack data structure, elements are stored in the LIFO principle. That is, the last element stored in a stack will be removed first.</a:t>
            </a:r>
            <a:endParaRPr lang="en-US" dirty="0" smtClean="0"/>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1"/>
          <a:stretch>
            <a:fillRect/>
          </a:stretch>
        </p:blipFill>
        <p:spPr>
          <a:xfrm>
            <a:off x="1943100" y="2890982"/>
            <a:ext cx="8305800" cy="25335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17601"/>
            <a:ext cx="9905999" cy="3888508"/>
          </a:xfrm>
        </p:spPr>
        <p:txBody>
          <a:bodyPr>
            <a:noAutofit/>
          </a:bodyPr>
          <a:lstStyle/>
          <a:p>
            <a:pPr marL="0" indent="0">
              <a:buNone/>
            </a:pPr>
            <a:r>
              <a:rPr lang="en-US" sz="3200" b="1" dirty="0"/>
              <a:t>3</a:t>
            </a:r>
            <a:r>
              <a:rPr lang="en-US" sz="3200" b="1" dirty="0" smtClean="0"/>
              <a:t>. Queue</a:t>
            </a:r>
            <a:r>
              <a:rPr lang="en-US" dirty="0" smtClean="0"/>
              <a:t>: </a:t>
            </a:r>
            <a:r>
              <a:rPr lang="en-US" dirty="0"/>
              <a:t>Unlike stack, the queue data structure works in the FIFO principle where first element stored in the queue will be removed first.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1"/>
          <a:stretch>
            <a:fillRect/>
          </a:stretch>
        </p:blipFill>
        <p:spPr>
          <a:xfrm>
            <a:off x="2382982" y="2865137"/>
            <a:ext cx="7765905" cy="238313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7939</Words>
  <Application>WPS Writer</Application>
  <PresentationFormat>Widescreen</PresentationFormat>
  <Paragraphs>162</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Trebuchet MS</vt:lpstr>
      <vt:lpstr>Rockwell</vt:lpstr>
      <vt:lpstr>Tahoma</vt:lpstr>
      <vt:lpstr>微软雅黑</vt:lpstr>
      <vt:lpstr>汉仪旗黑</vt:lpstr>
      <vt:lpstr>Arial Unicode MS</vt:lpstr>
      <vt:lpstr>Tw Cen MT</vt:lpstr>
      <vt:lpstr>苹方-简</vt:lpstr>
      <vt:lpstr>Calibri</vt:lpstr>
      <vt:lpstr>Helvetica Neue</vt:lpstr>
      <vt:lpstr>Circuit</vt:lpstr>
      <vt:lpstr>&lt;DATA STRUCTURES AND ALGORITHM&gt;</vt:lpstr>
      <vt:lpstr>                 I. INTRODUCTION</vt:lpstr>
      <vt:lpstr>Data structures</vt:lpstr>
      <vt:lpstr>PowerPoint 演示文稿</vt:lpstr>
      <vt:lpstr>TYPES OF Data structures</vt:lpstr>
      <vt:lpstr>Linear Data structures</vt:lpstr>
      <vt:lpstr>Example of linear data structure</vt:lpstr>
      <vt:lpstr>PowerPoint 演示文稿</vt:lpstr>
      <vt:lpstr>PowerPoint 演示文稿</vt:lpstr>
      <vt:lpstr>PowerPoint 演示文稿</vt:lpstr>
      <vt:lpstr>NON Linear Data structures</vt:lpstr>
      <vt:lpstr>Example of non linear data structure</vt:lpstr>
      <vt:lpstr>PowerPoint 演示文稿</vt:lpstr>
      <vt:lpstr>ASSIGNMENT I</vt:lpstr>
      <vt:lpstr>ALGORITHM</vt:lpstr>
      <vt:lpstr>What is an Algorithm?</vt:lpstr>
      <vt:lpstr>QUALITIES OF GOOD ALGORITHMS</vt:lpstr>
      <vt:lpstr>EXAMPLES OF ALGORITHMS</vt:lpstr>
      <vt:lpstr>PowerPoint 演示文稿</vt:lpstr>
      <vt:lpstr>PowerPoint 演示文稿</vt:lpstr>
      <vt:lpstr>PowerPoint 演示文稿</vt:lpstr>
      <vt:lpstr>Why the Analysis of Algorithms?</vt:lpstr>
      <vt:lpstr>How to Compare Algorithms</vt:lpstr>
      <vt:lpstr>Algorithm COMPLEXITY</vt:lpstr>
      <vt:lpstr>SPACE COMPLEXITY</vt:lpstr>
      <vt:lpstr>tIME COMPLEXITY</vt:lpstr>
      <vt:lpstr>Types of Analysis</vt:lpstr>
      <vt:lpstr>Types of Analysis</vt:lpstr>
      <vt:lpstr>Types of Analysis</vt:lpstr>
      <vt:lpstr>Asymptotic Analysis</vt:lpstr>
      <vt:lpstr>Asymptotic Notations</vt:lpstr>
      <vt:lpstr>Asymptotic Notations</vt:lpstr>
      <vt:lpstr>Big-O Notation (O-notation)</vt:lpstr>
      <vt:lpstr>Omega Notation (Ω-notation)</vt:lpstr>
      <vt:lpstr>Theta Notation (Θ-notation)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floramirembe</cp:lastModifiedBy>
  <cp:revision>2</cp:revision>
  <dcterms:created xsi:type="dcterms:W3CDTF">2022-09-13T16:26:40Z</dcterms:created>
  <dcterms:modified xsi:type="dcterms:W3CDTF">2022-09-13T16:26:40Z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1033-3.2.0.6370</vt:lpwstr>
  </property>
</Properties>
</file>