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7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8" r:id="rId6"/>
    <p:sldId id="261" r:id="rId7"/>
    <p:sldId id="314" r:id="rId8"/>
    <p:sldId id="313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42" d="100"/>
          <a:sy n="42" d="100"/>
        </p:scale>
        <p:origin x="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1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0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8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2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2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2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9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9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4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9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2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&lt;DATA STRUCTURES AND ALGORITHM&gt;</a:t>
            </a:r>
            <a:endParaRPr lang="en-US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4" y="147782"/>
            <a:ext cx="9905998" cy="591127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MALLOC EXERCISE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122" y="738909"/>
            <a:ext cx="9905999" cy="278433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altLang="en-US" sz="3200" b="1" dirty="0"/>
              <a:t>#include&lt;</a:t>
            </a:r>
            <a:r>
              <a:rPr lang="en-GB" altLang="en-US" sz="3200" b="1" dirty="0" err="1"/>
              <a:t>stdlib.h</a:t>
            </a:r>
            <a:r>
              <a:rPr lang="en-GB" altLang="en-US" sz="3200" b="1" dirty="0"/>
              <a:t>&gt;</a:t>
            </a:r>
          </a:p>
          <a:p>
            <a:pPr>
              <a:buNone/>
            </a:pPr>
            <a:r>
              <a:rPr lang="en-GB" altLang="en-US" sz="3200" b="1" dirty="0"/>
              <a:t>#include&lt;</a:t>
            </a:r>
            <a:r>
              <a:rPr lang="en-GB" altLang="en-US" sz="3200" b="1" dirty="0" err="1"/>
              <a:t>stdio.h</a:t>
            </a:r>
            <a:r>
              <a:rPr lang="en-GB" altLang="en-US" sz="3200" b="1" dirty="0"/>
              <a:t>&gt;</a:t>
            </a:r>
          </a:p>
          <a:p>
            <a:pPr>
              <a:buNone/>
            </a:pPr>
            <a:r>
              <a:rPr lang="en-GB" altLang="en-US" sz="3200" b="1" dirty="0"/>
              <a:t>main</a:t>
            </a:r>
            <a:r>
              <a:rPr lang="en-GB" altLang="en-US" sz="3200" b="1" dirty="0" smtClean="0"/>
              <a:t>(){  </a:t>
            </a:r>
          </a:p>
          <a:p>
            <a:pPr>
              <a:buNone/>
            </a:pPr>
            <a:r>
              <a:rPr lang="en-GB" altLang="en-US" sz="3200" b="1" dirty="0" smtClean="0"/>
              <a:t> </a:t>
            </a:r>
            <a:r>
              <a:rPr lang="en-GB" altLang="en-US" sz="3200" b="1" dirty="0" err="1"/>
              <a:t>struct</a:t>
            </a:r>
            <a:r>
              <a:rPr lang="en-GB" altLang="en-US" sz="3200" b="1" dirty="0"/>
              <a:t> </a:t>
            </a:r>
            <a:r>
              <a:rPr lang="en-GB" altLang="en-US" sz="3200" b="1" dirty="0" err="1" smtClean="0"/>
              <a:t>st</a:t>
            </a:r>
            <a:r>
              <a:rPr lang="en-GB" altLang="en-US" sz="3200" b="1" dirty="0" smtClean="0"/>
              <a:t>{</a:t>
            </a:r>
          </a:p>
          <a:p>
            <a:pPr>
              <a:buNone/>
            </a:pPr>
            <a:r>
              <a:rPr lang="en-GB" altLang="en-US" sz="3200" b="1" dirty="0"/>
              <a:t>	</a:t>
            </a:r>
            <a:r>
              <a:rPr lang="en-GB" altLang="en-US" sz="3200" b="1" dirty="0" smtClean="0"/>
              <a:t> </a:t>
            </a:r>
            <a:r>
              <a:rPr lang="en-GB" altLang="en-US" sz="3200" b="1" dirty="0" err="1"/>
              <a:t>int</a:t>
            </a:r>
            <a:r>
              <a:rPr lang="en-GB" altLang="en-US" sz="3200" b="1" dirty="0"/>
              <a:t> id;</a:t>
            </a:r>
          </a:p>
          <a:p>
            <a:pPr>
              <a:buNone/>
            </a:pPr>
            <a:r>
              <a:rPr lang="en-GB" altLang="en-US" sz="3200" b="1" dirty="0"/>
              <a:t>        char name[50];</a:t>
            </a:r>
          </a:p>
          <a:p>
            <a:pPr>
              <a:buNone/>
            </a:pPr>
            <a:r>
              <a:rPr lang="en-GB" altLang="en-US" sz="3200" b="1" dirty="0"/>
              <a:t>    }*</a:t>
            </a:r>
            <a:r>
              <a:rPr lang="en-GB" altLang="en-US" sz="3200" b="1" dirty="0" err="1"/>
              <a:t>ptr</a:t>
            </a:r>
            <a:r>
              <a:rPr lang="en-GB" altLang="en-US" sz="3200" b="1" dirty="0" smtClean="0"/>
              <a:t>;</a:t>
            </a:r>
            <a:endParaRPr lang="en-GB" altLang="en-US" sz="3200" b="1" dirty="0"/>
          </a:p>
          <a:p>
            <a:pPr>
              <a:buNone/>
            </a:pPr>
            <a:r>
              <a:rPr lang="en-GB" altLang="en-US" sz="3200" b="1" dirty="0"/>
              <a:t>    </a:t>
            </a:r>
            <a:r>
              <a:rPr lang="en-GB" altLang="en-US" sz="3200" b="1" dirty="0" err="1"/>
              <a:t>ptr</a:t>
            </a:r>
            <a:r>
              <a:rPr lang="en-GB" altLang="en-US" sz="3200" b="1" dirty="0"/>
              <a:t>=(</a:t>
            </a:r>
            <a:r>
              <a:rPr lang="en-GB" altLang="en-US" sz="3200" b="1" dirty="0" err="1"/>
              <a:t>struct</a:t>
            </a:r>
            <a:r>
              <a:rPr lang="en-GB" altLang="en-US" sz="3200" b="1" dirty="0"/>
              <a:t> </a:t>
            </a:r>
            <a:r>
              <a:rPr lang="en-GB" altLang="en-US" sz="3200" b="1" dirty="0" err="1"/>
              <a:t>st</a:t>
            </a:r>
            <a:r>
              <a:rPr lang="en-GB" altLang="en-US" sz="3200" b="1" dirty="0"/>
              <a:t>*)</a:t>
            </a:r>
            <a:r>
              <a:rPr lang="en-GB" altLang="en-US" sz="3200" b="1" dirty="0" err="1"/>
              <a:t>malloc</a:t>
            </a:r>
            <a:r>
              <a:rPr lang="en-GB" altLang="en-US" sz="3200" b="1" dirty="0"/>
              <a:t>(</a:t>
            </a:r>
            <a:r>
              <a:rPr lang="en-GB" altLang="en-US" sz="3200" b="1" dirty="0" err="1"/>
              <a:t>sizeof</a:t>
            </a:r>
            <a:r>
              <a:rPr lang="en-GB" altLang="en-US" sz="3200" b="1" dirty="0"/>
              <a:t>(</a:t>
            </a:r>
            <a:r>
              <a:rPr lang="en-GB" altLang="en-US" sz="3200" b="1" dirty="0" err="1"/>
              <a:t>struct</a:t>
            </a:r>
            <a:r>
              <a:rPr lang="en-GB" altLang="en-US" sz="3200" b="1" dirty="0"/>
              <a:t> </a:t>
            </a:r>
            <a:r>
              <a:rPr lang="en-GB" altLang="en-US" sz="3200" b="1" dirty="0" err="1"/>
              <a:t>st</a:t>
            </a:r>
            <a:r>
              <a:rPr lang="en-GB" altLang="en-US" sz="3200" b="1" dirty="0"/>
              <a:t>));</a:t>
            </a:r>
          </a:p>
          <a:p>
            <a:pPr>
              <a:buNone/>
            </a:pPr>
            <a:r>
              <a:rPr lang="en-GB" altLang="en-US" sz="3200" b="1" dirty="0"/>
              <a:t>    </a:t>
            </a:r>
            <a:r>
              <a:rPr lang="en-GB" altLang="en-US" sz="3200" b="1" dirty="0" err="1"/>
              <a:t>scanf</a:t>
            </a:r>
            <a:r>
              <a:rPr lang="en-GB" altLang="en-US" sz="3200" b="1" dirty="0"/>
              <a:t>("%</a:t>
            </a:r>
            <a:r>
              <a:rPr lang="en-GB" altLang="en-US" sz="3200" b="1" dirty="0" err="1"/>
              <a:t>d%s</a:t>
            </a:r>
            <a:r>
              <a:rPr lang="en-GB" altLang="en-US" sz="3200" b="1" dirty="0"/>
              <a:t>",&amp;</a:t>
            </a:r>
            <a:r>
              <a:rPr lang="en-GB" altLang="en-US" sz="3200" b="1" dirty="0" err="1"/>
              <a:t>ptr</a:t>
            </a:r>
            <a:r>
              <a:rPr lang="en-GB" altLang="en-US" sz="3200" b="1" dirty="0"/>
              <a:t>-&gt;id,&amp;</a:t>
            </a:r>
            <a:r>
              <a:rPr lang="en-GB" altLang="en-US" sz="3200" b="1" dirty="0" err="1"/>
              <a:t>ptr</a:t>
            </a:r>
            <a:r>
              <a:rPr lang="en-GB" altLang="en-US" sz="3200" b="1" dirty="0"/>
              <a:t>-&gt;name);</a:t>
            </a:r>
          </a:p>
          <a:p>
            <a:pPr>
              <a:buNone/>
            </a:pPr>
            <a:r>
              <a:rPr lang="en-GB" altLang="en-US" sz="3200" b="1" dirty="0"/>
              <a:t>    </a:t>
            </a:r>
            <a:r>
              <a:rPr lang="en-GB" altLang="en-US" sz="3200" b="1" dirty="0" err="1"/>
              <a:t>printf</a:t>
            </a:r>
            <a:r>
              <a:rPr lang="en-GB" altLang="en-US" sz="3200" b="1" dirty="0"/>
              <a:t>("\</a:t>
            </a:r>
            <a:r>
              <a:rPr lang="en-GB" altLang="en-US" sz="3200" b="1" dirty="0" err="1"/>
              <a:t>n%d</a:t>
            </a:r>
            <a:r>
              <a:rPr lang="en-GB" altLang="en-US" sz="3200" b="1" dirty="0"/>
              <a:t>\</a:t>
            </a:r>
            <a:r>
              <a:rPr lang="en-GB" altLang="en-US" sz="3200" b="1" dirty="0" err="1"/>
              <a:t>t%s</a:t>
            </a:r>
            <a:r>
              <a:rPr lang="en-GB" altLang="en-US" sz="3200" b="1" dirty="0"/>
              <a:t>",</a:t>
            </a:r>
            <a:r>
              <a:rPr lang="en-GB" altLang="en-US" sz="3200" b="1" dirty="0" err="1"/>
              <a:t>ptr</a:t>
            </a:r>
            <a:r>
              <a:rPr lang="en-GB" altLang="en-US" sz="3200" b="1" dirty="0"/>
              <a:t>-&gt;</a:t>
            </a:r>
            <a:r>
              <a:rPr lang="en-GB" altLang="en-US" sz="3200" b="1" dirty="0" err="1"/>
              <a:t>id,ptr</a:t>
            </a:r>
            <a:r>
              <a:rPr lang="en-GB" altLang="en-US" sz="3200" b="1" dirty="0"/>
              <a:t>-&gt;name);</a:t>
            </a:r>
          </a:p>
          <a:p>
            <a:pPr>
              <a:buNone/>
            </a:pPr>
            <a:r>
              <a:rPr lang="en-GB" altLang="en-US" sz="3200" b="1" dirty="0"/>
              <a:t>}</a:t>
            </a:r>
          </a:p>
          <a:p>
            <a:pPr>
              <a:buNone/>
            </a:pPr>
            <a:endParaRPr lang="en-GB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9845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540" y="424873"/>
            <a:ext cx="9905998" cy="92407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Rockwell" panose="02060603020205020403" pitchFamily="18" charset="0"/>
              </a:rPr>
              <a:t>calloc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348943"/>
            <a:ext cx="11037454" cy="2784331"/>
          </a:xfrm>
        </p:spPr>
        <p:txBody>
          <a:bodyPr>
            <a:noAutofit/>
          </a:bodyPr>
          <a:lstStyle/>
          <a:p>
            <a:pPr fontAlgn="base"/>
            <a:r>
              <a:rPr lang="en-US" sz="3400" b="1" dirty="0"/>
              <a:t>“</a:t>
            </a:r>
            <a:r>
              <a:rPr lang="en-US" sz="3400" b="1" dirty="0" err="1"/>
              <a:t>calloc</a:t>
            </a:r>
            <a:r>
              <a:rPr lang="en-US" sz="3400" b="1" dirty="0"/>
              <a:t>”</a:t>
            </a:r>
            <a:r>
              <a:rPr lang="en-US" sz="3400" dirty="0"/>
              <a:t> or </a:t>
            </a:r>
            <a:r>
              <a:rPr lang="en-US" sz="3400" b="1" dirty="0"/>
              <a:t>“contiguous allocation”</a:t>
            </a:r>
            <a:r>
              <a:rPr lang="en-US" sz="3400" dirty="0"/>
              <a:t> method in C is used to dynamically allocate the specified number of blocks of memory of the specified type. it is very much similar to </a:t>
            </a:r>
            <a:r>
              <a:rPr lang="en-US" sz="3400" dirty="0" err="1"/>
              <a:t>malloc</a:t>
            </a:r>
            <a:r>
              <a:rPr lang="en-US" sz="3400" dirty="0"/>
              <a:t>() but has two different points and these are:</a:t>
            </a:r>
          </a:p>
          <a:p>
            <a:pPr fontAlgn="base"/>
            <a:r>
              <a:rPr lang="en-US" sz="3400" dirty="0"/>
              <a:t>It initializes each block with a default value ‘0’.</a:t>
            </a:r>
          </a:p>
          <a:p>
            <a:pPr fontAlgn="base"/>
            <a:r>
              <a:rPr lang="en-US" sz="3400" dirty="0"/>
              <a:t>It has two parameters or arguments as compare to </a:t>
            </a:r>
            <a:r>
              <a:rPr lang="en-US" sz="3400" dirty="0" err="1"/>
              <a:t>malloc</a:t>
            </a:r>
            <a:r>
              <a:rPr lang="en-US" sz="3400" dirty="0"/>
              <a:t>().</a:t>
            </a:r>
          </a:p>
          <a:p>
            <a:endParaRPr lang="en-GB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245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1" y="193964"/>
            <a:ext cx="9905998" cy="92407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Rockwell" panose="02060603020205020403" pitchFamily="18" charset="0"/>
              </a:rPr>
              <a:t>calloc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5" y="1007198"/>
            <a:ext cx="11037454" cy="2784331"/>
          </a:xfrm>
        </p:spPr>
        <p:txBody>
          <a:bodyPr>
            <a:noAutofit/>
          </a:bodyPr>
          <a:lstStyle/>
          <a:p>
            <a:pPr fontAlgn="base"/>
            <a:r>
              <a:rPr lang="en-GB" altLang="en-US" sz="3600" dirty="0" err="1"/>
              <a:t>calloc</a:t>
            </a:r>
            <a:r>
              <a:rPr lang="en-IE" altLang="en-US" sz="3600" dirty="0"/>
              <a:t>()</a:t>
            </a:r>
            <a:r>
              <a:rPr lang="en-GB" altLang="en-US" sz="3600" dirty="0"/>
              <a:t> requires two arguments</a:t>
            </a:r>
            <a:r>
              <a:rPr lang="en-IE" altLang="en-US" sz="3600" dirty="0"/>
              <a:t> - </a:t>
            </a:r>
            <a:r>
              <a:rPr lang="en-GB" altLang="en-US" sz="3600" dirty="0"/>
              <a:t>the number of variables you'd like to allocate memory for</a:t>
            </a:r>
            <a:r>
              <a:rPr lang="en-IE" altLang="en-US" sz="3600" dirty="0"/>
              <a:t> and</a:t>
            </a:r>
            <a:r>
              <a:rPr lang="en-GB" altLang="en-US" sz="3600" dirty="0"/>
              <a:t> the size of each variable</a:t>
            </a:r>
            <a:r>
              <a:rPr lang="en-GB" altLang="en-US" sz="3600" dirty="0" smtClean="0"/>
              <a:t>.</a:t>
            </a:r>
          </a:p>
          <a:p>
            <a:pPr marL="0" indent="0" fontAlgn="base">
              <a:buNone/>
            </a:pPr>
            <a:r>
              <a:rPr lang="en-IE" altLang="en-US" sz="3600" dirty="0" smtClean="0"/>
              <a:t>EX: void </a:t>
            </a:r>
            <a:r>
              <a:rPr lang="en-IE" altLang="en-US" sz="3600" dirty="0"/>
              <a:t>*</a:t>
            </a:r>
            <a:r>
              <a:rPr lang="en-IE" altLang="en-US" sz="3600" dirty="0" err="1"/>
              <a:t>calloc</a:t>
            </a:r>
            <a:r>
              <a:rPr lang="en-IE" altLang="en-US" sz="3600" dirty="0"/>
              <a:t>(</a:t>
            </a:r>
            <a:r>
              <a:rPr lang="en-IE" altLang="en-US" sz="3600" dirty="0" err="1"/>
              <a:t>size_t</a:t>
            </a:r>
            <a:r>
              <a:rPr lang="en-IE" altLang="en-US" sz="3600" dirty="0"/>
              <a:t> </a:t>
            </a:r>
            <a:r>
              <a:rPr lang="en-IE" altLang="en-US" sz="3600" dirty="0" err="1"/>
              <a:t>nitem</a:t>
            </a:r>
            <a:r>
              <a:rPr lang="en-IE" altLang="en-US" sz="3600" dirty="0"/>
              <a:t>, </a:t>
            </a:r>
            <a:r>
              <a:rPr lang="en-IE" altLang="en-US" sz="3600" dirty="0" err="1"/>
              <a:t>size_t</a:t>
            </a:r>
            <a:r>
              <a:rPr lang="en-IE" altLang="en-US" sz="3600" dirty="0"/>
              <a:t> size);</a:t>
            </a:r>
          </a:p>
          <a:p>
            <a:pPr fontAlgn="base"/>
            <a:r>
              <a:rPr lang="en-GB" altLang="en-US" sz="3600" dirty="0"/>
              <a:t>Like </a:t>
            </a:r>
            <a:r>
              <a:rPr lang="en-GB" altLang="en-US" sz="3600" dirty="0" err="1"/>
              <a:t>malloc</a:t>
            </a:r>
            <a:r>
              <a:rPr lang="en-IE" altLang="en-US" sz="3600" dirty="0"/>
              <a:t>()</a:t>
            </a:r>
            <a:r>
              <a:rPr lang="en-GB" altLang="en-US" sz="3600" dirty="0"/>
              <a:t>, </a:t>
            </a:r>
            <a:r>
              <a:rPr lang="en-GB" altLang="en-US" sz="3600" dirty="0" err="1"/>
              <a:t>calloc</a:t>
            </a:r>
            <a:r>
              <a:rPr lang="en-IE" altLang="en-US" sz="3600" dirty="0"/>
              <a:t>()</a:t>
            </a:r>
            <a:r>
              <a:rPr lang="en-GB" altLang="en-US" sz="3600" dirty="0"/>
              <a:t> will return a void pointer if the memory allocation was successful, else it'll return a NULL pointer. </a:t>
            </a:r>
          </a:p>
          <a:p>
            <a:pPr fontAlgn="base"/>
            <a:endParaRPr lang="en-GB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615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540" y="424873"/>
            <a:ext cx="9905998" cy="924070"/>
          </a:xfrm>
        </p:spPr>
        <p:txBody>
          <a:bodyPr>
            <a:normAutofit/>
          </a:bodyPr>
          <a:lstStyle/>
          <a:p>
            <a:r>
              <a:rPr lang="en-US" sz="4400" smtClean="0">
                <a:latin typeface="Rockwell" panose="02060603020205020403" pitchFamily="18" charset="0"/>
              </a:rPr>
              <a:t>CALLOC </a:t>
            </a:r>
            <a:r>
              <a:rPr lang="en-US" sz="4400" dirty="0" smtClean="0">
                <a:latin typeface="Rockwell" panose="02060603020205020403" pitchFamily="18" charset="0"/>
              </a:rPr>
              <a:t>EXERCISE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049" y="1940071"/>
            <a:ext cx="9905999" cy="278433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en-US" sz="3200" dirty="0"/>
              <a:t>Write a program in C that: </a:t>
            </a:r>
          </a:p>
          <a:p>
            <a:pPr>
              <a:buFontTx/>
              <a:buChar char="-"/>
            </a:pPr>
            <a:r>
              <a:rPr lang="en-US" altLang="en-US" sz="3200" dirty="0" smtClean="0"/>
              <a:t>Enter the number of elements. </a:t>
            </a:r>
            <a:endParaRPr lang="en-US" altLang="en-US" sz="3200" dirty="0"/>
          </a:p>
          <a:p>
            <a:pPr>
              <a:buFontTx/>
              <a:buChar char="-"/>
            </a:pPr>
            <a:r>
              <a:rPr lang="en-US" altLang="en-US" sz="3200" dirty="0" smtClean="0"/>
              <a:t>Enter those elements</a:t>
            </a:r>
            <a:endParaRPr lang="en-US" altLang="en-US" sz="3200" dirty="0"/>
          </a:p>
          <a:p>
            <a:pPr>
              <a:buFontTx/>
              <a:buChar char="-"/>
            </a:pPr>
            <a:r>
              <a:rPr lang="en-US" altLang="en-US" sz="3200" dirty="0" smtClean="0"/>
              <a:t>Calculate the sum of those elements.</a:t>
            </a:r>
            <a:endParaRPr lang="en-GB" altLang="en-US" sz="3200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138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40" y="110837"/>
            <a:ext cx="9905998" cy="618836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CALLOC </a:t>
            </a:r>
            <a:r>
              <a:rPr lang="en-US" sz="4400" dirty="0" smtClean="0">
                <a:latin typeface="Rockwell" panose="02060603020205020403" pitchFamily="18" charset="0"/>
              </a:rPr>
              <a:t>EXERCISE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195" y="646762"/>
            <a:ext cx="9905999" cy="2784331"/>
          </a:xfrm>
        </p:spPr>
        <p:txBody>
          <a:bodyPr tIns="0" bIns="0">
            <a:noAutofit/>
          </a:bodyPr>
          <a:lstStyle/>
          <a:p>
            <a:pPr>
              <a:buNone/>
            </a:pPr>
            <a:r>
              <a:rPr lang="en-GB" altLang="en-US" sz="1800" dirty="0" err="1" smtClean="0"/>
              <a:t>int</a:t>
            </a:r>
            <a:r>
              <a:rPr lang="en-GB" altLang="en-US" sz="1800" dirty="0" smtClean="0"/>
              <a:t> </a:t>
            </a:r>
            <a:r>
              <a:rPr lang="en-GB" altLang="en-US" sz="1800" dirty="0"/>
              <a:t>main(){  </a:t>
            </a:r>
          </a:p>
          <a:p>
            <a:pPr>
              <a:buNone/>
            </a:pPr>
            <a:r>
              <a:rPr lang="en-GB" altLang="en-US" sz="1800" dirty="0"/>
              <a:t> </a:t>
            </a:r>
            <a:r>
              <a:rPr lang="en-GB" altLang="en-US" sz="1800" dirty="0" err="1"/>
              <a:t>int</a:t>
            </a:r>
            <a:r>
              <a:rPr lang="en-GB" altLang="en-US" sz="1800" dirty="0"/>
              <a:t> </a:t>
            </a:r>
            <a:r>
              <a:rPr lang="en-GB" altLang="en-US" sz="1800" dirty="0" err="1"/>
              <a:t>n,i</a:t>
            </a:r>
            <a:r>
              <a:rPr lang="en-GB" altLang="en-US" sz="1800" dirty="0"/>
              <a:t>,*</a:t>
            </a:r>
            <a:r>
              <a:rPr lang="en-GB" altLang="en-US" sz="1800" dirty="0" err="1"/>
              <a:t>ptr,sum</a:t>
            </a:r>
            <a:r>
              <a:rPr lang="en-GB" altLang="en-US" sz="1800" dirty="0"/>
              <a:t>=0;    </a:t>
            </a:r>
          </a:p>
          <a:p>
            <a:pPr>
              <a:buNone/>
            </a:pPr>
            <a:r>
              <a:rPr lang="en-GB" altLang="en-US" sz="1800" dirty="0"/>
              <a:t>    </a:t>
            </a:r>
            <a:r>
              <a:rPr lang="en-GB" altLang="en-US" sz="1800" dirty="0" err="1"/>
              <a:t>printf</a:t>
            </a:r>
            <a:r>
              <a:rPr lang="en-GB" altLang="en-US" sz="1800" dirty="0"/>
              <a:t>("Enter number of elements: ");    </a:t>
            </a:r>
          </a:p>
          <a:p>
            <a:pPr>
              <a:buNone/>
            </a:pPr>
            <a:r>
              <a:rPr lang="en-GB" altLang="en-US" sz="1800" dirty="0"/>
              <a:t>    </a:t>
            </a:r>
            <a:r>
              <a:rPr lang="en-GB" altLang="en-US" sz="1800" dirty="0" err="1"/>
              <a:t>scanf</a:t>
            </a:r>
            <a:r>
              <a:rPr lang="en-GB" altLang="en-US" sz="1800" dirty="0"/>
              <a:t>("%</a:t>
            </a:r>
            <a:r>
              <a:rPr lang="en-GB" altLang="en-US" sz="1800" dirty="0" err="1"/>
              <a:t>d",&amp;n</a:t>
            </a:r>
            <a:r>
              <a:rPr lang="en-GB" altLang="en-US" sz="1800" dirty="0"/>
              <a:t>);    </a:t>
            </a:r>
          </a:p>
          <a:p>
            <a:pPr>
              <a:buNone/>
            </a:pPr>
            <a:r>
              <a:rPr lang="en-GB" altLang="en-US" sz="1800" dirty="0"/>
              <a:t>    </a:t>
            </a:r>
            <a:r>
              <a:rPr lang="en-GB" altLang="en-US" sz="1800" dirty="0" err="1"/>
              <a:t>ptr</a:t>
            </a:r>
            <a:r>
              <a:rPr lang="en-GB" altLang="en-US" sz="1800" dirty="0"/>
              <a:t>=(</a:t>
            </a:r>
            <a:r>
              <a:rPr lang="en-GB" altLang="en-US" sz="1800" dirty="0" err="1"/>
              <a:t>int</a:t>
            </a:r>
            <a:r>
              <a:rPr lang="en-GB" altLang="en-US" sz="1800" dirty="0"/>
              <a:t>*)</a:t>
            </a:r>
            <a:r>
              <a:rPr lang="en-GB" altLang="en-US" sz="1800" dirty="0" err="1"/>
              <a:t>calloc</a:t>
            </a:r>
            <a:r>
              <a:rPr lang="en-GB" altLang="en-US" sz="1800" dirty="0"/>
              <a:t>(</a:t>
            </a:r>
            <a:r>
              <a:rPr lang="en-GB" altLang="en-US" sz="1800" dirty="0" err="1"/>
              <a:t>n,sizeof</a:t>
            </a:r>
            <a:r>
              <a:rPr lang="en-GB" altLang="en-US" sz="1800" dirty="0"/>
              <a:t>(</a:t>
            </a:r>
            <a:r>
              <a:rPr lang="en-GB" altLang="en-US" sz="1800" dirty="0" err="1"/>
              <a:t>int</a:t>
            </a:r>
            <a:r>
              <a:rPr lang="en-GB" altLang="en-US" sz="1800" dirty="0"/>
              <a:t>));  //memory allocated using </a:t>
            </a:r>
            <a:r>
              <a:rPr lang="en-GB" altLang="en-US" sz="1800" dirty="0" err="1"/>
              <a:t>calloc</a:t>
            </a:r>
            <a:r>
              <a:rPr lang="en-GB" altLang="en-US" sz="1800" dirty="0"/>
              <a:t>    </a:t>
            </a:r>
          </a:p>
          <a:p>
            <a:pPr>
              <a:buNone/>
            </a:pPr>
            <a:r>
              <a:rPr lang="en-GB" altLang="en-US" sz="1800" dirty="0"/>
              <a:t>    if(</a:t>
            </a:r>
            <a:r>
              <a:rPr lang="en-GB" altLang="en-US" sz="1800" dirty="0" err="1"/>
              <a:t>ptr</a:t>
            </a:r>
            <a:r>
              <a:rPr lang="en-GB" altLang="en-US" sz="1800" dirty="0"/>
              <a:t>==NULL) </a:t>
            </a:r>
            <a:r>
              <a:rPr lang="en-GB" altLang="en-US" sz="1800" dirty="0" smtClean="0"/>
              <a:t>{    </a:t>
            </a:r>
          </a:p>
          <a:p>
            <a:pPr>
              <a:buNone/>
            </a:pPr>
            <a:r>
              <a:rPr lang="en-GB" altLang="en-US" sz="1800" dirty="0" smtClean="0"/>
              <a:t>        </a:t>
            </a:r>
            <a:r>
              <a:rPr lang="en-GB" altLang="en-US" sz="1800" dirty="0" err="1" smtClean="0"/>
              <a:t>printf</a:t>
            </a:r>
            <a:r>
              <a:rPr lang="en-GB" altLang="en-US" sz="1800" dirty="0" smtClean="0"/>
              <a:t>("Sorry! unable to allocate memory");    }    </a:t>
            </a:r>
            <a:endParaRPr lang="en-GB" altLang="en-US" sz="1800" dirty="0"/>
          </a:p>
          <a:p>
            <a:pPr>
              <a:buNone/>
            </a:pPr>
            <a:r>
              <a:rPr lang="en-GB" altLang="en-US" sz="1800" dirty="0"/>
              <a:t>    </a:t>
            </a:r>
            <a:r>
              <a:rPr lang="en-GB" altLang="en-US" sz="1800" dirty="0" err="1"/>
              <a:t>printf</a:t>
            </a:r>
            <a:r>
              <a:rPr lang="en-GB" altLang="en-US" sz="1800" dirty="0"/>
              <a:t>("Enter elements:");    </a:t>
            </a:r>
          </a:p>
          <a:p>
            <a:pPr>
              <a:buNone/>
            </a:pPr>
            <a:r>
              <a:rPr lang="en-GB" altLang="en-US" sz="1800" dirty="0"/>
              <a:t>    for(</a:t>
            </a:r>
            <a:r>
              <a:rPr lang="en-GB" altLang="en-US" sz="1800" dirty="0" err="1"/>
              <a:t>i</a:t>
            </a:r>
            <a:r>
              <a:rPr lang="en-GB" altLang="en-US" sz="1800" dirty="0"/>
              <a:t>=0;i&lt;n;++</a:t>
            </a:r>
            <a:r>
              <a:rPr lang="en-GB" altLang="en-US" sz="1800" dirty="0" err="1"/>
              <a:t>i</a:t>
            </a:r>
            <a:r>
              <a:rPr lang="en-GB" altLang="en-US" sz="1800" dirty="0"/>
              <a:t>) </a:t>
            </a:r>
            <a:r>
              <a:rPr lang="en-GB" altLang="en-US" sz="1800" dirty="0" smtClean="0"/>
              <a:t>{    </a:t>
            </a:r>
            <a:endParaRPr lang="en-GB" altLang="en-US" sz="1800" dirty="0"/>
          </a:p>
          <a:p>
            <a:pPr>
              <a:buNone/>
            </a:pPr>
            <a:r>
              <a:rPr lang="en-GB" altLang="en-US" sz="1800" dirty="0"/>
              <a:t>        </a:t>
            </a:r>
            <a:r>
              <a:rPr lang="en-GB" altLang="en-US" sz="1800" dirty="0" err="1"/>
              <a:t>scanf</a:t>
            </a:r>
            <a:r>
              <a:rPr lang="en-GB" altLang="en-US" sz="1800" dirty="0"/>
              <a:t>("%d",</a:t>
            </a:r>
            <a:r>
              <a:rPr lang="en-GB" altLang="en-US" sz="1800" dirty="0" err="1"/>
              <a:t>ptr+i</a:t>
            </a:r>
            <a:r>
              <a:rPr lang="en-GB" altLang="en-US" sz="1800" dirty="0"/>
              <a:t>);    </a:t>
            </a:r>
          </a:p>
          <a:p>
            <a:pPr>
              <a:buNone/>
            </a:pPr>
            <a:r>
              <a:rPr lang="en-GB" altLang="en-US" sz="1800" dirty="0"/>
              <a:t>        sum+=*(</a:t>
            </a:r>
            <a:r>
              <a:rPr lang="en-GB" altLang="en-US" sz="1800" dirty="0" err="1"/>
              <a:t>ptr+i</a:t>
            </a:r>
            <a:r>
              <a:rPr lang="en-GB" altLang="en-US" sz="1800" dirty="0"/>
              <a:t>);    </a:t>
            </a:r>
          </a:p>
          <a:p>
            <a:pPr>
              <a:buNone/>
            </a:pPr>
            <a:r>
              <a:rPr lang="en-GB" altLang="en-US" sz="1800" dirty="0"/>
              <a:t>    }    </a:t>
            </a:r>
          </a:p>
          <a:p>
            <a:pPr>
              <a:buNone/>
            </a:pPr>
            <a:r>
              <a:rPr lang="en-GB" altLang="en-US" sz="1800" dirty="0"/>
              <a:t>    </a:t>
            </a:r>
            <a:r>
              <a:rPr lang="en-GB" altLang="en-US" sz="1800" dirty="0" err="1"/>
              <a:t>printf</a:t>
            </a:r>
            <a:r>
              <a:rPr lang="en-GB" altLang="en-US" sz="1800" dirty="0"/>
              <a:t>("Sum=%</a:t>
            </a:r>
            <a:r>
              <a:rPr lang="en-GB" altLang="en-US" sz="1800" dirty="0" err="1"/>
              <a:t>d",sum</a:t>
            </a:r>
            <a:r>
              <a:rPr lang="en-GB" altLang="en-US" sz="1800" dirty="0"/>
              <a:t>);      </a:t>
            </a:r>
          </a:p>
          <a:p>
            <a:pPr>
              <a:buNone/>
            </a:pPr>
            <a:r>
              <a:rPr lang="en-GB" altLang="en-US" sz="1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908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540" y="424873"/>
            <a:ext cx="9905998" cy="9240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free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348943"/>
            <a:ext cx="11037454" cy="2784331"/>
          </a:xfrm>
        </p:spPr>
        <p:txBody>
          <a:bodyPr>
            <a:noAutofit/>
          </a:bodyPr>
          <a:lstStyle/>
          <a:p>
            <a:pPr fontAlgn="base"/>
            <a:r>
              <a:rPr lang="en-US" sz="3600" b="1" dirty="0"/>
              <a:t>“free”</a:t>
            </a:r>
            <a:r>
              <a:rPr lang="en-US" sz="3600" dirty="0"/>
              <a:t> method in C is used to dynamically </a:t>
            </a:r>
            <a:r>
              <a:rPr lang="en-US" sz="3600" b="1" dirty="0"/>
              <a:t>de-allocate</a:t>
            </a:r>
            <a:r>
              <a:rPr lang="en-US" sz="3600" dirty="0"/>
              <a:t> the memory. The memory allocated using functions </a:t>
            </a:r>
            <a:r>
              <a:rPr lang="en-US" sz="3600" dirty="0" err="1"/>
              <a:t>malloc</a:t>
            </a:r>
            <a:r>
              <a:rPr lang="en-US" sz="3600" dirty="0"/>
              <a:t>() and </a:t>
            </a:r>
            <a:r>
              <a:rPr lang="en-US" sz="3600" dirty="0" err="1"/>
              <a:t>calloc</a:t>
            </a:r>
            <a:r>
              <a:rPr lang="en-US" sz="3600" dirty="0"/>
              <a:t>() is not de-allocated on their own. Hence the free() method is used, whenever the dynamic memory allocation takes place. It helps to reduce wastage of memory by freeing it.</a:t>
            </a:r>
            <a:endParaRPr lang="en-GB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480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540" y="424873"/>
            <a:ext cx="9905998" cy="9240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free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348943"/>
            <a:ext cx="11037454" cy="2784331"/>
          </a:xfrm>
        </p:spPr>
        <p:txBody>
          <a:bodyPr>
            <a:noAutofit/>
          </a:bodyPr>
          <a:lstStyle/>
          <a:p>
            <a:pPr lvl="0" fontAlgn="base"/>
            <a:r>
              <a:rPr lang="en-US" b="1" dirty="0"/>
              <a:t>Syntax</a:t>
            </a:r>
            <a:r>
              <a:rPr lang="en-US" b="1" dirty="0" smtClean="0"/>
              <a:t>: free(</a:t>
            </a:r>
            <a:r>
              <a:rPr lang="en-US" b="1" dirty="0" err="1" smtClean="0"/>
              <a:t>ptr</a:t>
            </a:r>
            <a:r>
              <a:rPr lang="en-US" b="1" dirty="0" smtClean="0"/>
              <a:t>);</a:t>
            </a:r>
          </a:p>
          <a:p>
            <a:pPr fontAlgn="base"/>
            <a:r>
              <a:rPr lang="en-GB" altLang="en-US" sz="4000" dirty="0"/>
              <a:t>Freeing unused memory is a good idea, but it's not mandatory. When your program exits, any memory which it has allocated but not freed </a:t>
            </a:r>
            <a:r>
              <a:rPr lang="en-IE" altLang="en-US" sz="4000" dirty="0"/>
              <a:t>will</a:t>
            </a:r>
            <a:r>
              <a:rPr lang="en-GB" altLang="en-US" sz="4000" dirty="0"/>
              <a:t> be automatically released. </a:t>
            </a:r>
          </a:p>
          <a:p>
            <a:pPr lvl="0" fontAlgn="base"/>
            <a:endParaRPr lang="en-US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1308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540" y="424873"/>
            <a:ext cx="9905998" cy="9240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REALLOC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348943"/>
            <a:ext cx="11037454" cy="2784331"/>
          </a:xfrm>
        </p:spPr>
        <p:txBody>
          <a:bodyPr>
            <a:noAutofit/>
          </a:bodyPr>
          <a:lstStyle/>
          <a:p>
            <a:pPr fontAlgn="base"/>
            <a:r>
              <a:rPr lang="en-US" sz="3200" b="1" dirty="0"/>
              <a:t>“</a:t>
            </a:r>
            <a:r>
              <a:rPr lang="en-US" sz="3200" b="1" dirty="0" err="1"/>
              <a:t>realloc</a:t>
            </a:r>
            <a:r>
              <a:rPr lang="en-US" sz="3200" b="1" dirty="0"/>
              <a:t>”</a:t>
            </a:r>
            <a:r>
              <a:rPr lang="en-US" sz="3200" dirty="0"/>
              <a:t> or </a:t>
            </a:r>
            <a:r>
              <a:rPr lang="en-US" sz="3200" b="1" dirty="0"/>
              <a:t>“re-allocation”</a:t>
            </a:r>
            <a:r>
              <a:rPr lang="en-US" sz="3200" dirty="0"/>
              <a:t> method in C is used to dynamically change the memory allocation of a previously allocated memory. In other words, if the memory previously allocated with the help of </a:t>
            </a:r>
            <a:r>
              <a:rPr lang="en-US" sz="3200" dirty="0" err="1"/>
              <a:t>malloc</a:t>
            </a:r>
            <a:r>
              <a:rPr lang="en-US" sz="3200" dirty="0"/>
              <a:t> or </a:t>
            </a:r>
            <a:r>
              <a:rPr lang="en-US" sz="3200" dirty="0" err="1"/>
              <a:t>calloc</a:t>
            </a:r>
            <a:r>
              <a:rPr lang="en-US" sz="3200" dirty="0"/>
              <a:t> is insufficient, </a:t>
            </a:r>
            <a:r>
              <a:rPr lang="en-US" sz="3200" dirty="0" err="1"/>
              <a:t>realloc</a:t>
            </a:r>
            <a:r>
              <a:rPr lang="en-US" sz="3200" dirty="0"/>
              <a:t> can be used to </a:t>
            </a:r>
            <a:r>
              <a:rPr lang="en-US" sz="3200" b="1" dirty="0"/>
              <a:t>dynamically re-allocate memory</a:t>
            </a:r>
            <a:r>
              <a:rPr lang="en-US" sz="3200" dirty="0"/>
              <a:t>. re-allocation of memory maintains the already present value and new blocks will be initialized with the default garbage </a:t>
            </a:r>
            <a:r>
              <a:rPr lang="en-US" sz="3200" dirty="0" smtClean="0"/>
              <a:t>value(unassigned value).</a:t>
            </a:r>
            <a:endParaRPr lang="en-GB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7716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540" y="424873"/>
            <a:ext cx="9905998" cy="9240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REALLOC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348943"/>
            <a:ext cx="11037454" cy="278433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E" altLang="en-US" sz="3200" dirty="0" err="1">
                <a:latin typeface="Courier New" panose="02070309020205020404" pitchFamily="49" charset="0"/>
              </a:rPr>
              <a:t>int</a:t>
            </a:r>
            <a:r>
              <a:rPr lang="en-IE" altLang="en-US" sz="3200" dirty="0">
                <a:latin typeface="Courier New" panose="02070309020205020404" pitchFamily="49" charset="0"/>
              </a:rPr>
              <a:t> *</a:t>
            </a:r>
            <a:r>
              <a:rPr lang="en-IE" altLang="en-US" sz="3200" dirty="0" err="1">
                <a:latin typeface="Courier New" panose="02070309020205020404" pitchFamily="49" charset="0"/>
              </a:rPr>
              <a:t>ip</a:t>
            </a:r>
            <a:r>
              <a:rPr lang="en-IE" altLang="en-US" sz="3200" dirty="0">
                <a:latin typeface="Courier New" panose="02070309020205020404" pitchFamily="49" charset="0"/>
              </a:rPr>
              <a:t>;</a:t>
            </a:r>
          </a:p>
          <a:p>
            <a:pPr>
              <a:buNone/>
            </a:pPr>
            <a:endParaRPr lang="en-IE" altLang="en-US" sz="3200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IE" altLang="en-US" sz="3200" dirty="0" err="1">
                <a:latin typeface="Courier New" panose="02070309020205020404" pitchFamily="49" charset="0"/>
              </a:rPr>
              <a:t>ip</a:t>
            </a:r>
            <a:r>
              <a:rPr lang="en-IE" altLang="en-US" sz="3200" dirty="0">
                <a:latin typeface="Courier New" panose="02070309020205020404" pitchFamily="49" charset="0"/>
              </a:rPr>
              <a:t> = (</a:t>
            </a:r>
            <a:r>
              <a:rPr lang="en-IE" altLang="en-US" sz="3200" dirty="0" err="1">
                <a:latin typeface="Courier New" panose="02070309020205020404" pitchFamily="49" charset="0"/>
              </a:rPr>
              <a:t>int</a:t>
            </a:r>
            <a:r>
              <a:rPr lang="en-IE" altLang="en-US" sz="3200" dirty="0">
                <a:latin typeface="Courier New" panose="02070309020205020404" pitchFamily="49" charset="0"/>
              </a:rPr>
              <a:t>*)</a:t>
            </a:r>
            <a:r>
              <a:rPr lang="en-IE" altLang="en-US" sz="3200" dirty="0" err="1">
                <a:latin typeface="Courier New" panose="02070309020205020404" pitchFamily="49" charset="0"/>
              </a:rPr>
              <a:t>malloc</a:t>
            </a:r>
            <a:r>
              <a:rPr lang="en-IE" altLang="en-US" sz="3200" dirty="0">
                <a:latin typeface="Courier New" panose="02070309020205020404" pitchFamily="49" charset="0"/>
              </a:rPr>
              <a:t>(100 * </a:t>
            </a:r>
            <a:r>
              <a:rPr lang="en-IE" altLang="en-US" sz="3200" dirty="0" err="1">
                <a:latin typeface="Courier New" panose="02070309020205020404" pitchFamily="49" charset="0"/>
              </a:rPr>
              <a:t>sizeof</a:t>
            </a:r>
            <a:r>
              <a:rPr lang="en-IE" altLang="en-US" sz="3200" dirty="0">
                <a:latin typeface="Courier New" panose="02070309020205020404" pitchFamily="49" charset="0"/>
              </a:rPr>
              <a:t>(</a:t>
            </a:r>
            <a:r>
              <a:rPr lang="en-IE" altLang="en-US" sz="3200" dirty="0" err="1">
                <a:latin typeface="Courier New" panose="02070309020205020404" pitchFamily="49" charset="0"/>
              </a:rPr>
              <a:t>int</a:t>
            </a:r>
            <a:r>
              <a:rPr lang="en-IE" altLang="en-US" sz="3200" dirty="0">
                <a:latin typeface="Courier New" panose="02070309020205020404" pitchFamily="49" charset="0"/>
              </a:rPr>
              <a:t>));</a:t>
            </a:r>
          </a:p>
          <a:p>
            <a:pPr>
              <a:buNone/>
            </a:pPr>
            <a:r>
              <a:rPr lang="en-IE" altLang="en-US" sz="3200" dirty="0">
                <a:latin typeface="Courier New" panose="02070309020205020404" pitchFamily="49" charset="0"/>
              </a:rPr>
              <a:t>...</a:t>
            </a:r>
          </a:p>
          <a:p>
            <a:pPr>
              <a:buNone/>
            </a:pPr>
            <a:r>
              <a:rPr lang="en-IE" altLang="en-US" sz="3200" dirty="0">
                <a:latin typeface="Courier New" panose="02070309020205020404" pitchFamily="49" charset="0"/>
              </a:rPr>
              <a:t>/* need twice as much space */</a:t>
            </a:r>
          </a:p>
          <a:p>
            <a:pPr>
              <a:buNone/>
            </a:pPr>
            <a:r>
              <a:rPr lang="en-GB" altLang="en-US" sz="3200" dirty="0" err="1">
                <a:latin typeface="Courier New" panose="02070309020205020404" pitchFamily="49" charset="0"/>
              </a:rPr>
              <a:t>ip</a:t>
            </a:r>
            <a:r>
              <a:rPr lang="en-GB" altLang="en-US" sz="3200" dirty="0">
                <a:latin typeface="Courier New" panose="02070309020205020404" pitchFamily="49" charset="0"/>
              </a:rPr>
              <a:t> = </a:t>
            </a:r>
            <a:r>
              <a:rPr lang="en-IE" altLang="en-US" sz="3200" dirty="0">
                <a:latin typeface="Courier New" panose="02070309020205020404" pitchFamily="49" charset="0"/>
              </a:rPr>
              <a:t>(</a:t>
            </a:r>
            <a:r>
              <a:rPr lang="en-IE" altLang="en-US" sz="3200" dirty="0" err="1">
                <a:latin typeface="Courier New" panose="02070309020205020404" pitchFamily="49" charset="0"/>
              </a:rPr>
              <a:t>int</a:t>
            </a:r>
            <a:r>
              <a:rPr lang="en-IE" altLang="en-US" sz="3200" dirty="0">
                <a:latin typeface="Courier New" panose="02070309020205020404" pitchFamily="49" charset="0"/>
              </a:rPr>
              <a:t>*)</a:t>
            </a:r>
            <a:r>
              <a:rPr lang="en-GB" altLang="en-US" sz="3200" dirty="0" err="1">
                <a:latin typeface="Courier New" panose="02070309020205020404" pitchFamily="49" charset="0"/>
              </a:rPr>
              <a:t>realloc</a:t>
            </a:r>
            <a:r>
              <a:rPr lang="en-GB" altLang="en-US" sz="3200" dirty="0">
                <a:latin typeface="Courier New" panose="02070309020205020404" pitchFamily="49" charset="0"/>
              </a:rPr>
              <a:t>(</a:t>
            </a:r>
            <a:r>
              <a:rPr lang="en-GB" altLang="en-US" sz="3200" dirty="0" err="1">
                <a:latin typeface="Courier New" panose="02070309020205020404" pitchFamily="49" charset="0"/>
              </a:rPr>
              <a:t>ip</a:t>
            </a:r>
            <a:r>
              <a:rPr lang="en-GB" altLang="en-US" sz="3200" dirty="0">
                <a:latin typeface="Courier New" panose="02070309020205020404" pitchFamily="49" charset="0"/>
              </a:rPr>
              <a:t>, 200 * </a:t>
            </a:r>
            <a:r>
              <a:rPr lang="en-GB" altLang="en-US" sz="3200" dirty="0" err="1">
                <a:latin typeface="Courier New" panose="02070309020205020404" pitchFamily="49" charset="0"/>
              </a:rPr>
              <a:t>sizeof</a:t>
            </a:r>
            <a:r>
              <a:rPr lang="en-GB" altLang="en-US" sz="3200" dirty="0">
                <a:latin typeface="Courier New" panose="02070309020205020404" pitchFamily="49" charset="0"/>
              </a:rPr>
              <a:t>(</a:t>
            </a:r>
            <a:r>
              <a:rPr lang="en-GB" altLang="en-US" sz="3200" dirty="0" err="1">
                <a:latin typeface="Courier New" panose="02070309020205020404" pitchFamily="49" charset="0"/>
              </a:rPr>
              <a:t>int</a:t>
            </a:r>
            <a:r>
              <a:rPr lang="en-GB" altLang="en-US" sz="3200" dirty="0" smtClean="0">
                <a:latin typeface="Courier New" panose="02070309020205020404" pitchFamily="49" charset="0"/>
              </a:rPr>
              <a:t>));</a:t>
            </a:r>
            <a:endParaRPr lang="en-GB" altLang="en-US" sz="3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540" y="138546"/>
            <a:ext cx="9905998" cy="52647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REALLOC EXAMPLE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8430" y="581891"/>
            <a:ext cx="9905999" cy="455352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err="1"/>
              <a:t>int</a:t>
            </a:r>
            <a:r>
              <a:rPr lang="en-US" sz="1800" dirty="0"/>
              <a:t> main()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*</a:t>
            </a:r>
            <a:r>
              <a:rPr lang="en-US" sz="1800" dirty="0" err="1"/>
              <a:t>ptr</a:t>
            </a:r>
            <a:r>
              <a:rPr lang="en-US" sz="1800" dirty="0"/>
              <a:t>, </a:t>
            </a:r>
            <a:r>
              <a:rPr lang="en-US" sz="1800" dirty="0" err="1"/>
              <a:t>i</a:t>
            </a:r>
            <a:r>
              <a:rPr lang="en-US" sz="1800" dirty="0"/>
              <a:t> , n1, n2;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</a:t>
            </a:r>
            <a:r>
              <a:rPr lang="en-US" sz="1800" dirty="0" err="1"/>
              <a:t>printf</a:t>
            </a:r>
            <a:r>
              <a:rPr lang="en-US" sz="1800" dirty="0"/>
              <a:t>("Enter size: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</a:t>
            </a:r>
            <a:r>
              <a:rPr lang="en-US" sz="1800" dirty="0" err="1"/>
              <a:t>scanf</a:t>
            </a:r>
            <a:r>
              <a:rPr lang="en-US" sz="1800" dirty="0"/>
              <a:t>("%d", &amp;n1);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</a:t>
            </a:r>
            <a:r>
              <a:rPr lang="en-US" sz="1800" dirty="0" err="1"/>
              <a:t>ptr</a:t>
            </a:r>
            <a:r>
              <a:rPr lang="en-US" sz="1800" dirty="0"/>
              <a:t> = (</a:t>
            </a:r>
            <a:r>
              <a:rPr lang="en-US" sz="1800" dirty="0" err="1"/>
              <a:t>int</a:t>
            </a:r>
            <a:r>
              <a:rPr lang="en-US" sz="1800" dirty="0"/>
              <a:t>*) </a:t>
            </a:r>
            <a:r>
              <a:rPr lang="en-US" sz="1800" dirty="0" err="1"/>
              <a:t>malloc</a:t>
            </a:r>
            <a:r>
              <a:rPr lang="en-US" sz="1800" dirty="0"/>
              <a:t>(n1 * </a:t>
            </a:r>
            <a:r>
              <a:rPr lang="en-US" sz="1800" dirty="0" err="1"/>
              <a:t>sizeof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</a:t>
            </a:r>
            <a:r>
              <a:rPr lang="en-US" sz="1800" dirty="0" err="1"/>
              <a:t>printf</a:t>
            </a:r>
            <a:r>
              <a:rPr lang="en-US" sz="1800" dirty="0"/>
              <a:t>("Addresses of previously allocated memory:\n");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for(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n1; ++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("%pc\n",</a:t>
            </a:r>
            <a:r>
              <a:rPr lang="en-US" sz="1800" dirty="0" err="1"/>
              <a:t>ptr</a:t>
            </a:r>
            <a:r>
              <a:rPr lang="en-US" sz="1800" dirty="0"/>
              <a:t> + </a:t>
            </a:r>
            <a:r>
              <a:rPr lang="en-US" sz="1800" dirty="0" err="1"/>
              <a:t>i</a:t>
            </a:r>
            <a:r>
              <a:rPr lang="en-US" sz="1800" dirty="0"/>
              <a:t>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</a:t>
            </a:r>
            <a:r>
              <a:rPr lang="en-US" sz="1800" dirty="0" err="1"/>
              <a:t>printf</a:t>
            </a:r>
            <a:r>
              <a:rPr lang="en-US" sz="1800" dirty="0"/>
              <a:t>("\</a:t>
            </a:r>
            <a:r>
              <a:rPr lang="en-US" sz="1800" dirty="0" err="1"/>
              <a:t>nEnter</a:t>
            </a:r>
            <a:r>
              <a:rPr lang="en-US" sz="1800" dirty="0"/>
              <a:t> the new size: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</a:t>
            </a:r>
            <a:r>
              <a:rPr lang="en-US" sz="1800" dirty="0" err="1"/>
              <a:t>scanf</a:t>
            </a:r>
            <a:r>
              <a:rPr lang="en-US" sz="1800" dirty="0"/>
              <a:t>("%d", &amp;n2);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ptr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realloc</a:t>
            </a:r>
            <a:r>
              <a:rPr lang="en-US" sz="1800" dirty="0"/>
              <a:t>(</a:t>
            </a:r>
            <a:r>
              <a:rPr lang="en-US" sz="1800" dirty="0" err="1"/>
              <a:t>ptr</a:t>
            </a:r>
            <a:r>
              <a:rPr lang="en-US" sz="1800" dirty="0"/>
              <a:t>, n2 * </a:t>
            </a:r>
            <a:r>
              <a:rPr lang="en-US" sz="1800" dirty="0" err="1"/>
              <a:t>sizeof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</a:t>
            </a:r>
            <a:r>
              <a:rPr lang="en-US" sz="1800" dirty="0" err="1"/>
              <a:t>printf</a:t>
            </a:r>
            <a:r>
              <a:rPr lang="en-US" sz="1800" dirty="0"/>
              <a:t>("Addresses of newly allocated memory:\n");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for(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n2; ++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("%pc\n", </a:t>
            </a:r>
            <a:r>
              <a:rPr lang="en-US" sz="1800" dirty="0" err="1"/>
              <a:t>ptr</a:t>
            </a:r>
            <a:r>
              <a:rPr lang="en-US" sz="1800" dirty="0"/>
              <a:t> + </a:t>
            </a:r>
            <a:r>
              <a:rPr lang="en-US" sz="1800" dirty="0" err="1"/>
              <a:t>i</a:t>
            </a:r>
            <a:r>
              <a:rPr lang="en-US" sz="180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free(</a:t>
            </a:r>
            <a:r>
              <a:rPr lang="en-US" sz="1800" dirty="0" err="1"/>
              <a:t>ptr</a:t>
            </a:r>
            <a:r>
              <a:rPr lang="en-US" sz="1800" dirty="0" smtClean="0"/>
              <a:t>); }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490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340" y="210557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              </a:t>
            </a:r>
            <a:r>
              <a:rPr lang="en-US" sz="4400" dirty="0" smtClean="0">
                <a:latin typeface="Rockwell" panose="02060603020205020403" pitchFamily="18" charset="0"/>
              </a:rPr>
              <a:t>III. </a:t>
            </a:r>
            <a:r>
              <a:rPr lang="en-US" sz="4400" dirty="0" smtClean="0">
                <a:latin typeface="Rockwell" panose="02060603020205020403" pitchFamily="18" charset="0"/>
              </a:rPr>
              <a:t>DYNAMIC MEMORY 						ALLOCATION</a:t>
            </a:r>
            <a:endParaRPr lang="en-US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REFERENCES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6069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https</a:t>
            </a:r>
            <a:r>
              <a:rPr lang="en-US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://www.geeksforgeeks.org</a:t>
            </a:r>
            <a:r>
              <a:rPr lang="en-US" sz="28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</a:p>
          <a:p>
            <a:pPr lvl="1"/>
            <a:r>
              <a:rPr lang="en-US" sz="28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https</a:t>
            </a:r>
            <a:r>
              <a:rPr lang="en-US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://</a:t>
            </a:r>
            <a:r>
              <a:rPr lang="en-US" sz="28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www.tutorialspoint.com</a:t>
            </a:r>
          </a:p>
          <a:p>
            <a:pPr lvl="1"/>
            <a:r>
              <a:rPr lang="en-US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https://www.programiz.com/</a:t>
            </a:r>
            <a:endParaRPr lang="en-US" sz="28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4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DYNAMIC MEMORY ALLOCATION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21777"/>
            <a:ext cx="9905999" cy="2784331"/>
          </a:xfrm>
        </p:spPr>
        <p:txBody>
          <a:bodyPr>
            <a:noAutofit/>
          </a:bodyPr>
          <a:lstStyle/>
          <a:p>
            <a:r>
              <a:rPr lang="en-US" dirty="0"/>
              <a:t>As you know, an array is a collection of a fixed number of values. Once the size of an array is declared, you cannot change 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Sometimes the size of the array you declared may be insufficient. To solve this issue, you can allocate memory manually during run-time.</a:t>
            </a:r>
            <a:endParaRPr lang="en-US"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540" y="424873"/>
            <a:ext cx="9905998" cy="9240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DYNAMIC MEMORY ALLOCATION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128" y="1779775"/>
            <a:ext cx="10413126" cy="393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540" y="424873"/>
            <a:ext cx="9905998" cy="9240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DYNAMIC MEMORY ALLOCATION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1348943"/>
            <a:ext cx="9905999" cy="2784331"/>
          </a:xfrm>
        </p:spPr>
        <p:txBody>
          <a:bodyPr>
            <a:noAutofit/>
          </a:bodyPr>
          <a:lstStyle/>
          <a:p>
            <a:r>
              <a:rPr lang="en-US" b="1" dirty="0"/>
              <a:t>Dynamic Memory Allocation</a:t>
            </a:r>
            <a:r>
              <a:rPr lang="en-US" dirty="0"/>
              <a:t> can be defined as a procedure in which the size of </a:t>
            </a:r>
            <a:r>
              <a:rPr lang="en-US" dirty="0" smtClean="0"/>
              <a:t>a data structure is changed during the runtime.</a:t>
            </a:r>
          </a:p>
          <a:p>
            <a:pPr fontAlgn="base"/>
            <a:r>
              <a:rPr lang="en-US" dirty="0"/>
              <a:t>C provides some functions to achieve these tasks. There are 4 library functions provided by C defined under </a:t>
            </a:r>
            <a:r>
              <a:rPr lang="en-US" b="1" dirty="0"/>
              <a:t>&lt;</a:t>
            </a:r>
            <a:r>
              <a:rPr lang="en-US" b="1" dirty="0" err="1"/>
              <a:t>stdlib.h</a:t>
            </a:r>
            <a:r>
              <a:rPr lang="en-US" b="1" dirty="0"/>
              <a:t>&gt;</a:t>
            </a:r>
            <a:r>
              <a:rPr lang="en-US" dirty="0"/>
              <a:t> header file to facilitate dynamic memory allocation in C programming. They are: </a:t>
            </a:r>
          </a:p>
          <a:p>
            <a:pPr fontAlgn="base"/>
            <a:r>
              <a:rPr lang="en-US" dirty="0" err="1"/>
              <a:t>malloc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calloc</a:t>
            </a:r>
            <a:r>
              <a:rPr lang="en-US" dirty="0"/>
              <a:t>()</a:t>
            </a:r>
          </a:p>
          <a:p>
            <a:pPr fontAlgn="base"/>
            <a:r>
              <a:rPr lang="en-US" dirty="0"/>
              <a:t>free()</a:t>
            </a:r>
          </a:p>
          <a:p>
            <a:pPr fontAlgn="base"/>
            <a:r>
              <a:rPr lang="en-US" dirty="0" err="1"/>
              <a:t>realloc</a:t>
            </a:r>
            <a:r>
              <a:rPr lang="en-US" dirty="0"/>
              <a:t>()</a:t>
            </a:r>
          </a:p>
          <a:p>
            <a:endParaRPr lang="en-US"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3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540" y="424873"/>
            <a:ext cx="9905998" cy="9240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MALLOC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1348943"/>
            <a:ext cx="9905999" cy="2784331"/>
          </a:xfrm>
        </p:spPr>
        <p:txBody>
          <a:bodyPr>
            <a:noAutofit/>
          </a:bodyPr>
          <a:lstStyle/>
          <a:p>
            <a:r>
              <a:rPr lang="en-GB" altLang="en-US" sz="3600" dirty="0"/>
              <a:t>Takes number of bytes to allocate as argument.</a:t>
            </a:r>
          </a:p>
          <a:p>
            <a:r>
              <a:rPr lang="en-GB" altLang="en-US" sz="3600" dirty="0"/>
              <a:t>Use </a:t>
            </a:r>
            <a:r>
              <a:rPr lang="en-GB" altLang="en-US" sz="3600" dirty="0" err="1"/>
              <a:t>sizeof</a:t>
            </a:r>
            <a:r>
              <a:rPr lang="en-GB" altLang="en-US" sz="3600" dirty="0"/>
              <a:t> to determine the size of a type.</a:t>
            </a:r>
          </a:p>
          <a:p>
            <a:r>
              <a:rPr lang="en-GB" altLang="en-US" sz="3600" dirty="0"/>
              <a:t>Returns pointer of type void *. A void pointer may be assigned to any pointer.</a:t>
            </a:r>
          </a:p>
          <a:p>
            <a:r>
              <a:rPr lang="en-GB" altLang="en-US" sz="3600" dirty="0"/>
              <a:t>If no memory available, returns NULL</a:t>
            </a:r>
            <a:r>
              <a:rPr lang="en-GB" altLang="en-US" sz="3600" dirty="0" smtClean="0"/>
              <a:t>.</a:t>
            </a:r>
            <a:endParaRPr lang="en-GB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419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540" y="424873"/>
            <a:ext cx="9905998" cy="9240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		MALLOC EXAMPLE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1348943"/>
            <a:ext cx="9905999" cy="278433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altLang="en-US" dirty="0"/>
              <a:t>To allocate space for 100 integers</a:t>
            </a:r>
            <a:r>
              <a:rPr lang="en-IE" altLang="en-US" dirty="0" smtClean="0"/>
              <a:t>:</a:t>
            </a:r>
            <a:endParaRPr lang="en-GB" altLang="en-US" dirty="0"/>
          </a:p>
          <a:p>
            <a:pPr>
              <a:buNone/>
            </a:pPr>
            <a:r>
              <a:rPr lang="en-GB" altLang="en-US" dirty="0" err="1"/>
              <a:t>int</a:t>
            </a:r>
            <a:r>
              <a:rPr lang="en-GB" altLang="en-US" dirty="0"/>
              <a:t> *</a:t>
            </a:r>
            <a:r>
              <a:rPr lang="en-GB" altLang="en-US" dirty="0" err="1" smtClean="0"/>
              <a:t>ip</a:t>
            </a:r>
            <a:r>
              <a:rPr lang="en-GB" altLang="en-US" dirty="0" smtClean="0"/>
              <a:t>;</a:t>
            </a:r>
          </a:p>
          <a:p>
            <a:pPr>
              <a:buNone/>
            </a:pPr>
            <a:r>
              <a:rPr lang="en-GB" altLang="en-US" dirty="0" err="1"/>
              <a:t>i</a:t>
            </a:r>
            <a:r>
              <a:rPr lang="en-GB" altLang="en-US" dirty="0" err="1" smtClean="0"/>
              <a:t>p</a:t>
            </a:r>
            <a:r>
              <a:rPr lang="en-GB" altLang="en-US" dirty="0" smtClean="0"/>
              <a:t> =  (</a:t>
            </a:r>
            <a:r>
              <a:rPr lang="en-GB" altLang="en-US" dirty="0" err="1" smtClean="0"/>
              <a:t>int</a:t>
            </a:r>
            <a:r>
              <a:rPr lang="en-GB" altLang="en-US" dirty="0" smtClean="0"/>
              <a:t>*)</a:t>
            </a:r>
            <a:r>
              <a:rPr lang="en-GB" altLang="en-US" dirty="0" err="1" smtClean="0"/>
              <a:t>malloc</a:t>
            </a:r>
            <a:r>
              <a:rPr lang="en-GB" altLang="en-US" dirty="0" smtClean="0"/>
              <a:t>(100 * </a:t>
            </a:r>
            <a:r>
              <a:rPr lang="en-GB" altLang="en-US" dirty="0" err="1" smtClean="0"/>
              <a:t>sizeof</a:t>
            </a:r>
            <a:r>
              <a:rPr lang="en-GB" altLang="en-US" dirty="0" smtClean="0"/>
              <a:t>(</a:t>
            </a:r>
            <a:r>
              <a:rPr lang="en-GB" altLang="en-US" dirty="0" err="1" smtClean="0"/>
              <a:t>int</a:t>
            </a:r>
            <a:r>
              <a:rPr lang="en-GB" altLang="en-US" dirty="0" smtClean="0"/>
              <a:t>)));</a:t>
            </a:r>
          </a:p>
          <a:p>
            <a:pPr>
              <a:buNone/>
            </a:pPr>
            <a:endParaRPr lang="en-GB" altLang="en-US" dirty="0"/>
          </a:p>
          <a:p>
            <a:pPr>
              <a:buNone/>
            </a:pPr>
            <a:r>
              <a:rPr lang="en-GB" altLang="en-US" dirty="0" smtClean="0"/>
              <a:t>If(</a:t>
            </a:r>
            <a:r>
              <a:rPr lang="en-GB" altLang="en-US" dirty="0" err="1" smtClean="0"/>
              <a:t>ip</a:t>
            </a:r>
            <a:r>
              <a:rPr lang="en-GB" altLang="en-US" dirty="0" smtClean="0"/>
              <a:t> == </a:t>
            </a:r>
            <a:r>
              <a:rPr lang="en-GB" altLang="en-US" dirty="0"/>
              <a:t>NULL){</a:t>
            </a:r>
          </a:p>
          <a:p>
            <a:pPr>
              <a:buNone/>
            </a:pPr>
            <a:r>
              <a:rPr lang="en-GB" altLang="en-US" dirty="0"/>
              <a:t>	</a:t>
            </a:r>
            <a:r>
              <a:rPr lang="en-GB" altLang="en-US" dirty="0" err="1"/>
              <a:t>printf</a:t>
            </a:r>
            <a:r>
              <a:rPr lang="en-GB" altLang="en-US" dirty="0"/>
              <a:t>("out of memory\n");</a:t>
            </a:r>
          </a:p>
          <a:p>
            <a:pPr>
              <a:buNone/>
            </a:pPr>
            <a:r>
              <a:rPr lang="en-GB" altLang="en-US" dirty="0" smtClean="0"/>
              <a:t>}else</a:t>
            </a:r>
            <a:r>
              <a:rPr lang="en-GB" altLang="en-US" dirty="0"/>
              <a:t>{</a:t>
            </a:r>
          </a:p>
          <a:p>
            <a:pPr>
              <a:buNone/>
            </a:pPr>
            <a:r>
              <a:rPr lang="en-GB" altLang="en-US" dirty="0"/>
              <a:t>	</a:t>
            </a:r>
            <a:r>
              <a:rPr lang="en-GB" altLang="en-US" dirty="0" err="1"/>
              <a:t>printf</a:t>
            </a:r>
            <a:r>
              <a:rPr lang="en-GB" altLang="en-US" dirty="0"/>
              <a:t>(“memory reserved</a:t>
            </a:r>
            <a:r>
              <a:rPr lang="en-GB" altLang="en-US" dirty="0" smtClean="0"/>
              <a:t>”);</a:t>
            </a:r>
          </a:p>
          <a:p>
            <a:pPr>
              <a:buNone/>
            </a:pPr>
            <a:r>
              <a:rPr lang="en-GB" altLang="en-US" dirty="0" smtClean="0"/>
              <a:t>}</a:t>
            </a:r>
            <a:endParaRPr lang="en-GB" altLang="en-US" dirty="0"/>
          </a:p>
          <a:p>
            <a:r>
              <a:rPr lang="en-GB" altLang="en-US" dirty="0"/>
              <a:t>Note we cast the return value to </a:t>
            </a:r>
            <a:r>
              <a:rPr lang="en-GB" altLang="en-US" dirty="0" err="1"/>
              <a:t>int</a:t>
            </a:r>
            <a:r>
              <a:rPr lang="en-GB" altLang="en-US" dirty="0"/>
              <a:t>*.</a:t>
            </a:r>
          </a:p>
          <a:p>
            <a:r>
              <a:rPr lang="en-GB" altLang="en-US" dirty="0"/>
              <a:t>Note we also check if the function returns </a:t>
            </a:r>
            <a:r>
              <a:rPr lang="en-GB" altLang="en-US" dirty="0" smtClean="0"/>
              <a:t>NULL</a:t>
            </a:r>
            <a:r>
              <a:rPr lang="en-GB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22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540" y="424873"/>
            <a:ext cx="9905998" cy="92407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ALLOCATION MEMORY FOR A 		STRUCTURE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1348943"/>
            <a:ext cx="9905999" cy="278433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altLang="en-US" dirty="0"/>
              <a:t>You can also allocate memory for a structure.</a:t>
            </a:r>
          </a:p>
          <a:p>
            <a:pPr>
              <a:buNone/>
            </a:pPr>
            <a:r>
              <a:rPr lang="en-GB" altLang="en-US" dirty="0" smtClean="0"/>
              <a:t>Example</a:t>
            </a:r>
            <a:r>
              <a:rPr lang="en-IE" altLang="en-US" dirty="0"/>
              <a:t>:</a:t>
            </a:r>
          </a:p>
          <a:p>
            <a:pPr>
              <a:buNone/>
            </a:pPr>
            <a:r>
              <a:rPr lang="en-IE" altLang="en-US" dirty="0" err="1">
                <a:latin typeface="Courier New" panose="02070309020205020404" pitchFamily="49" charset="0"/>
              </a:rPr>
              <a:t>struct</a:t>
            </a:r>
            <a:r>
              <a:rPr lang="en-IE" altLang="en-US" dirty="0">
                <a:latin typeface="Courier New" panose="02070309020205020404" pitchFamily="49" charset="0"/>
              </a:rPr>
              <a:t> node *</a:t>
            </a:r>
            <a:r>
              <a:rPr lang="en-IE" altLang="en-US" dirty="0" err="1">
                <a:latin typeface="Courier New" panose="02070309020205020404" pitchFamily="49" charset="0"/>
              </a:rPr>
              <a:t>newPtr</a:t>
            </a:r>
            <a:r>
              <a:rPr lang="en-IE" altLang="en-US" dirty="0">
                <a:latin typeface="Courier New" panose="02070309020205020404" pitchFamily="49" charset="0"/>
              </a:rPr>
              <a:t>;</a:t>
            </a:r>
            <a:endParaRPr lang="en-GB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GB" altLang="en-US" dirty="0" err="1">
                <a:latin typeface="Courier New" panose="02070309020205020404" pitchFamily="49" charset="0"/>
              </a:rPr>
              <a:t>newPtr</a:t>
            </a:r>
            <a:r>
              <a:rPr lang="en-GB" altLang="en-US" dirty="0">
                <a:latin typeface="Courier New" panose="02070309020205020404" pitchFamily="49" charset="0"/>
              </a:rPr>
              <a:t> = </a:t>
            </a:r>
            <a:r>
              <a:rPr lang="en-IE" altLang="en-US" dirty="0">
                <a:latin typeface="Courier New" panose="02070309020205020404" pitchFamily="49" charset="0"/>
              </a:rPr>
              <a:t>(</a:t>
            </a:r>
            <a:r>
              <a:rPr lang="en-IE" altLang="en-US" dirty="0" err="1">
                <a:latin typeface="Courier New" panose="02070309020205020404" pitchFamily="49" charset="0"/>
              </a:rPr>
              <a:t>struct</a:t>
            </a:r>
            <a:r>
              <a:rPr lang="en-IE" altLang="en-US" dirty="0">
                <a:latin typeface="Courier New" panose="02070309020205020404" pitchFamily="49" charset="0"/>
              </a:rPr>
              <a:t> node *)</a:t>
            </a:r>
            <a:r>
              <a:rPr lang="en-GB" altLang="en-US" dirty="0" err="1">
                <a:latin typeface="Courier New" panose="02070309020205020404" pitchFamily="49" charset="0"/>
              </a:rPr>
              <a:t>malloc</a:t>
            </a:r>
            <a:r>
              <a:rPr lang="en-GB" altLang="en-US" dirty="0">
                <a:latin typeface="Courier New" panose="02070309020205020404" pitchFamily="49" charset="0"/>
              </a:rPr>
              <a:t>(</a:t>
            </a:r>
            <a:r>
              <a:rPr lang="en-GB" altLang="en-US" dirty="0" err="1">
                <a:latin typeface="Courier New" panose="02070309020205020404" pitchFamily="49" charset="0"/>
              </a:rPr>
              <a:t>sizeof</a:t>
            </a:r>
            <a:r>
              <a:rPr lang="en-GB" altLang="en-US" dirty="0">
                <a:latin typeface="Courier New" panose="02070309020205020404" pitchFamily="49" charset="0"/>
              </a:rPr>
              <a:t>(</a:t>
            </a:r>
            <a:r>
              <a:rPr lang="en-GB" altLang="en-US" dirty="0" err="1">
                <a:latin typeface="Courier New" panose="02070309020205020404" pitchFamily="49" charset="0"/>
              </a:rPr>
              <a:t>struct</a:t>
            </a:r>
            <a:r>
              <a:rPr lang="en-GB" altLang="en-US" dirty="0">
                <a:latin typeface="Courier New" panose="02070309020205020404" pitchFamily="49" charset="0"/>
              </a:rPr>
              <a:t> node));</a:t>
            </a:r>
          </a:p>
          <a:p>
            <a:pPr>
              <a:buNone/>
            </a:pPr>
            <a:endParaRPr lang="en-GB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GB" altLang="en-US" dirty="0"/>
              <a:t>Memory allocated with </a:t>
            </a:r>
            <a:r>
              <a:rPr lang="en-GB" altLang="en-US" dirty="0" err="1"/>
              <a:t>malloc</a:t>
            </a:r>
            <a:r>
              <a:rPr lang="en-IE" altLang="en-US" dirty="0"/>
              <a:t>()</a:t>
            </a:r>
            <a:r>
              <a:rPr lang="en-GB" altLang="en-US" dirty="0"/>
              <a:t> lasts as long as you want it to.</a:t>
            </a:r>
            <a:endParaRPr lang="en-IE" altLang="en-US" dirty="0"/>
          </a:p>
          <a:p>
            <a:pPr>
              <a:buNone/>
            </a:pPr>
            <a:r>
              <a:rPr lang="en-GB" altLang="en-US" dirty="0"/>
              <a:t>It does not automatically disappear when a function returns, as automatic-duration variables do, but it does not have to remain for the entire duration of your program, either.</a:t>
            </a:r>
            <a:r>
              <a:rPr lang="en-IE" altLang="en-US" dirty="0"/>
              <a:t> There is a mechanism to free allocated memory.</a:t>
            </a:r>
            <a:endParaRPr lang="en-GB" altLang="en-US" dirty="0"/>
          </a:p>
          <a:p>
            <a:pPr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3782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540" y="424873"/>
            <a:ext cx="9905998" cy="9240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MALLOC EXERCISE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1348943"/>
            <a:ext cx="9905999" cy="278433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en-US" sz="3200" dirty="0"/>
              <a:t>Write a program in C that: </a:t>
            </a:r>
          </a:p>
          <a:p>
            <a:pPr>
              <a:buFontTx/>
              <a:buChar char="-"/>
            </a:pPr>
            <a:r>
              <a:rPr lang="en-US" altLang="en-US" sz="3200" dirty="0"/>
              <a:t>creates a structure student identified by id and name. </a:t>
            </a:r>
          </a:p>
          <a:p>
            <a:pPr>
              <a:buFontTx/>
              <a:buChar char="-"/>
            </a:pPr>
            <a:r>
              <a:rPr lang="en-US" altLang="en-US" sz="3200" dirty="0"/>
              <a:t>Using dynamic memory allocation, allocate memory and save data into that memory </a:t>
            </a:r>
          </a:p>
          <a:p>
            <a:pPr>
              <a:buFontTx/>
              <a:buChar char="-"/>
            </a:pPr>
            <a:r>
              <a:rPr lang="en-US" altLang="en-US" sz="3200" dirty="0"/>
              <a:t>Display the stored data in the allocated memory.</a:t>
            </a:r>
            <a:endParaRPr lang="en-GB" altLang="en-US" sz="3200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8449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691</Words>
  <Application>Microsoft Office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Rockwell</vt:lpstr>
      <vt:lpstr>Tahoma</vt:lpstr>
      <vt:lpstr>Office Theme</vt:lpstr>
      <vt:lpstr>&lt;DATA STRUCTURES AND ALGORITHM&gt;</vt:lpstr>
      <vt:lpstr>              III. DYNAMIC MEMORY       ALLOCATION</vt:lpstr>
      <vt:lpstr>DYNAMIC MEMORY ALLOCATION</vt:lpstr>
      <vt:lpstr>DYNAMIC MEMORY ALLOCATION</vt:lpstr>
      <vt:lpstr>DYNAMIC MEMORY ALLOCATION</vt:lpstr>
      <vt:lpstr>MALLOC</vt:lpstr>
      <vt:lpstr>  MALLOC EXAMPLE</vt:lpstr>
      <vt:lpstr>ALLOCATION MEMORY FOR A   STRUCTURE</vt:lpstr>
      <vt:lpstr>MALLOC EXERCISE</vt:lpstr>
      <vt:lpstr>MALLOC EXERCISE</vt:lpstr>
      <vt:lpstr>calloc</vt:lpstr>
      <vt:lpstr>calloc</vt:lpstr>
      <vt:lpstr>CALLOC EXERCISE</vt:lpstr>
      <vt:lpstr>CALLOC EXERCISE</vt:lpstr>
      <vt:lpstr>free</vt:lpstr>
      <vt:lpstr>free</vt:lpstr>
      <vt:lpstr>REALLOC</vt:lpstr>
      <vt:lpstr>REALLOC</vt:lpstr>
      <vt:lpstr>REALLOC 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2022-02-20T10:07:37Z</dcterms:created>
  <dcterms:modified xsi:type="dcterms:W3CDTF">2022-03-13T17:05:27Z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