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1"/>
  </p:notesMasterIdLst>
  <p:handoutMasterIdLst>
    <p:handoutMasterId r:id="rId22"/>
  </p:handoutMasterIdLst>
  <p:sldIdLst>
    <p:sldId id="256" r:id="rId3"/>
    <p:sldId id="258" r:id="rId4"/>
    <p:sldId id="261" r:id="rId5"/>
    <p:sldId id="334" r:id="rId6"/>
    <p:sldId id="469" r:id="rId7"/>
    <p:sldId id="470" r:id="rId8"/>
    <p:sldId id="471" r:id="rId9"/>
    <p:sldId id="472" r:id="rId10"/>
    <p:sldId id="473" r:id="rId11"/>
    <p:sldId id="474" r:id="rId12"/>
    <p:sldId id="478" r:id="rId13"/>
    <p:sldId id="475" r:id="rId14"/>
    <p:sldId id="476" r:id="rId15"/>
    <p:sldId id="477" r:id="rId16"/>
    <p:sldId id="479" r:id="rId17"/>
    <p:sldId id="480" r:id="rId18"/>
    <p:sldId id="447"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3979"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latin typeface="Rockwell" panose="02060503020205020403" pitchFamily="18" charset="0"/>
              </a:rPr>
              <a:t>&lt;DATA STRUCTURES AND ALGORITHM&gt;</a:t>
            </a:r>
            <a:endParaRPr lang="en-US" sz="5400" dirty="0">
              <a:latin typeface="Rockwell" panose="020605030202050204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5299508"/>
          </a:xfrm>
        </p:spPr>
        <p:txBody>
          <a:bodyPr>
            <a:normAutofit/>
          </a:bodyPr>
          <a:lstStyle/>
          <a:p>
            <a:pPr marL="0" indent="0">
              <a:buNone/>
            </a:pPr>
            <a:r>
              <a:rPr lang="en-US" sz="3600" b="1" i="1" dirty="0" smtClean="0"/>
              <a:t>Undirected graph:</a:t>
            </a:r>
            <a:endParaRPr lang="en-US" sz="3600" b="1" i="1" dirty="0" smtClean="0"/>
          </a:p>
          <a:p>
            <a:r>
              <a:rPr lang="en-US" dirty="0"/>
              <a:t>A</a:t>
            </a:r>
            <a:r>
              <a:rPr lang="en-US" dirty="0" smtClean="0"/>
              <a:t>ll </a:t>
            </a:r>
            <a:r>
              <a:rPr lang="en-US" dirty="0"/>
              <a:t>the edges are undirected</a:t>
            </a:r>
            <a:endParaRPr lang="en-US" dirty="0"/>
          </a:p>
          <a:p>
            <a:r>
              <a:rPr lang="en-US" dirty="0" smtClean="0"/>
              <a:t>Example</a:t>
            </a:r>
            <a:r>
              <a:rPr lang="en-US" dirty="0"/>
              <a:t>: flight network</a:t>
            </a:r>
            <a:endParaRPr lang="en-US" sz="3600" b="1" i="1" dirty="0"/>
          </a:p>
        </p:txBody>
      </p:sp>
      <p:pic>
        <p:nvPicPr>
          <p:cNvPr id="4" name="Picture 3"/>
          <p:cNvPicPr>
            <a:picLocks noChangeAspect="1"/>
          </p:cNvPicPr>
          <p:nvPr/>
        </p:nvPicPr>
        <p:blipFill>
          <a:blip r:embed="rId1"/>
          <a:stretch>
            <a:fillRect/>
          </a:stretch>
        </p:blipFill>
        <p:spPr>
          <a:xfrm>
            <a:off x="1283853" y="2915270"/>
            <a:ext cx="9310255" cy="29221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5299508"/>
          </a:xfrm>
        </p:spPr>
        <p:txBody>
          <a:bodyPr>
            <a:normAutofit/>
          </a:bodyPr>
          <a:lstStyle/>
          <a:p>
            <a:r>
              <a:rPr lang="en-US" b="1" dirty="0"/>
              <a:t>A cycle </a:t>
            </a:r>
            <a:r>
              <a:rPr lang="en-US" dirty="0"/>
              <a:t>is a path where the first and last vertices are the </a:t>
            </a:r>
            <a:r>
              <a:rPr lang="en-US" dirty="0" smtClean="0"/>
              <a:t>same.</a:t>
            </a:r>
            <a:endParaRPr lang="en-US" sz="3600" b="1" i="1" dirty="0"/>
          </a:p>
        </p:txBody>
      </p:sp>
      <p:pic>
        <p:nvPicPr>
          <p:cNvPr id="4" name="Picture 3"/>
          <p:cNvPicPr>
            <a:picLocks noChangeAspect="1"/>
          </p:cNvPicPr>
          <p:nvPr/>
        </p:nvPicPr>
        <p:blipFill>
          <a:blip r:embed="rId1"/>
          <a:stretch>
            <a:fillRect/>
          </a:stretch>
        </p:blipFill>
        <p:spPr>
          <a:xfrm>
            <a:off x="1333934" y="2262909"/>
            <a:ext cx="8776132" cy="292749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5299508"/>
          </a:xfrm>
        </p:spPr>
        <p:txBody>
          <a:bodyPr>
            <a:normAutofit/>
          </a:bodyPr>
          <a:lstStyle/>
          <a:p>
            <a:r>
              <a:rPr lang="en-US" dirty="0" smtClean="0"/>
              <a:t>When </a:t>
            </a:r>
            <a:r>
              <a:rPr lang="en-US" dirty="0"/>
              <a:t>an edge connects two vertices, the vertices are said to be </a:t>
            </a:r>
            <a:r>
              <a:rPr lang="en-US" sz="3200" b="1" dirty="0"/>
              <a:t>adjacent</a:t>
            </a:r>
            <a:r>
              <a:rPr lang="en-US" dirty="0"/>
              <a:t> to </a:t>
            </a:r>
            <a:r>
              <a:rPr lang="en-US" dirty="0" smtClean="0"/>
              <a:t>each other.</a:t>
            </a:r>
            <a:endParaRPr lang="en-US" dirty="0"/>
          </a:p>
          <a:p>
            <a:r>
              <a:rPr lang="en-US" dirty="0" smtClean="0"/>
              <a:t>A </a:t>
            </a:r>
            <a:r>
              <a:rPr lang="en-US" dirty="0"/>
              <a:t>graph with no cycles is called a </a:t>
            </a:r>
            <a:r>
              <a:rPr lang="en-US" sz="3200" b="1" i="1" dirty="0"/>
              <a:t>tree</a:t>
            </a:r>
            <a:r>
              <a:rPr lang="en-US" dirty="0"/>
              <a:t>. A tree is an acyclic connected graph.</a:t>
            </a:r>
            <a:endParaRPr lang="en-US" sz="3600" b="1" i="1" dirty="0"/>
          </a:p>
        </p:txBody>
      </p:sp>
      <p:pic>
        <p:nvPicPr>
          <p:cNvPr id="2" name="Picture 1"/>
          <p:cNvPicPr>
            <a:picLocks noChangeAspect="1"/>
          </p:cNvPicPr>
          <p:nvPr/>
        </p:nvPicPr>
        <p:blipFill>
          <a:blip r:embed="rId1"/>
          <a:stretch>
            <a:fillRect/>
          </a:stretch>
        </p:blipFill>
        <p:spPr>
          <a:xfrm>
            <a:off x="1570125" y="2900218"/>
            <a:ext cx="8699196" cy="30550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1819563"/>
          </a:xfrm>
        </p:spPr>
        <p:txBody>
          <a:bodyPr>
            <a:normAutofit/>
          </a:bodyPr>
          <a:lstStyle/>
          <a:p>
            <a:r>
              <a:rPr lang="en-US" b="1" dirty="0"/>
              <a:t>A self loop </a:t>
            </a:r>
            <a:r>
              <a:rPr lang="en-US" dirty="0"/>
              <a:t>is an edge that connects a vertex to </a:t>
            </a:r>
            <a:r>
              <a:rPr lang="en-US" dirty="0" smtClean="0"/>
              <a:t>itself.</a:t>
            </a:r>
            <a:endParaRPr lang="en-US" dirty="0" smtClean="0"/>
          </a:p>
        </p:txBody>
      </p:sp>
      <p:pic>
        <p:nvPicPr>
          <p:cNvPr id="4" name="Picture 3"/>
          <p:cNvPicPr>
            <a:picLocks noChangeAspect="1"/>
          </p:cNvPicPr>
          <p:nvPr/>
        </p:nvPicPr>
        <p:blipFill>
          <a:blip r:embed="rId1"/>
          <a:stretch>
            <a:fillRect/>
          </a:stretch>
        </p:blipFill>
        <p:spPr>
          <a:xfrm>
            <a:off x="2469717" y="1363663"/>
            <a:ext cx="4817774" cy="1333356"/>
          </a:xfrm>
          <a:prstGeom prst="rect">
            <a:avLst/>
          </a:prstGeom>
        </p:spPr>
      </p:pic>
      <p:sp>
        <p:nvSpPr>
          <p:cNvPr id="5" name="Content Placeholder 2"/>
          <p:cNvSpPr txBox="1"/>
          <p:nvPr/>
        </p:nvSpPr>
        <p:spPr>
          <a:xfrm>
            <a:off x="838200" y="3451080"/>
            <a:ext cx="10515600" cy="2087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b="1" dirty="0"/>
              <a:t>Two edges are parallel </a:t>
            </a:r>
            <a:r>
              <a:rPr lang="en-US" dirty="0"/>
              <a:t>if they connect the same pair of vertices</a:t>
            </a:r>
            <a:r>
              <a:rPr lang="en-US" dirty="0" smtClean="0"/>
              <a:t>.</a:t>
            </a:r>
            <a:endParaRPr lang="en-US" dirty="0" smtClean="0"/>
          </a:p>
        </p:txBody>
      </p:sp>
      <p:pic>
        <p:nvPicPr>
          <p:cNvPr id="6" name="Picture 5"/>
          <p:cNvPicPr>
            <a:picLocks noChangeAspect="1"/>
          </p:cNvPicPr>
          <p:nvPr/>
        </p:nvPicPr>
        <p:blipFill>
          <a:blip r:embed="rId2"/>
          <a:stretch>
            <a:fillRect/>
          </a:stretch>
        </p:blipFill>
        <p:spPr>
          <a:xfrm>
            <a:off x="2469717" y="4396075"/>
            <a:ext cx="6867525" cy="17049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4590471"/>
          </a:xfrm>
        </p:spPr>
        <p:txBody>
          <a:bodyPr>
            <a:normAutofit/>
          </a:bodyPr>
          <a:lstStyle/>
          <a:p>
            <a:r>
              <a:rPr lang="en-US" b="1" dirty="0"/>
              <a:t>A path </a:t>
            </a:r>
            <a:r>
              <a:rPr lang="en-US" dirty="0"/>
              <a:t>in a graph is a sequence of adjacent vertices. </a:t>
            </a:r>
            <a:r>
              <a:rPr lang="en-US" i="1" dirty="0"/>
              <a:t>S</a:t>
            </a:r>
            <a:r>
              <a:rPr lang="en-US" dirty="0"/>
              <a:t>imple path is a path with </a:t>
            </a:r>
            <a:r>
              <a:rPr lang="en-US" dirty="0" smtClean="0"/>
              <a:t>no repeated </a:t>
            </a:r>
            <a:r>
              <a:rPr lang="en-US" dirty="0"/>
              <a:t>vertices. In the graph below, the dotted lines represent a path from </a:t>
            </a:r>
            <a:r>
              <a:rPr lang="en-US" i="1" dirty="0"/>
              <a:t>G </a:t>
            </a:r>
            <a:r>
              <a:rPr lang="en-US" dirty="0"/>
              <a:t>to </a:t>
            </a:r>
            <a:r>
              <a:rPr lang="en-US" i="1" dirty="0"/>
              <a:t>E</a:t>
            </a:r>
            <a:r>
              <a:rPr lang="en-US" i="1" dirty="0" smtClean="0"/>
              <a:t>.</a:t>
            </a:r>
            <a:endParaRPr lang="en-US" i="1" dirty="0" smtClean="0"/>
          </a:p>
          <a:p>
            <a:r>
              <a:rPr lang="en-US" b="1" dirty="0" smtClean="0"/>
              <a:t>GCDE</a:t>
            </a:r>
            <a:r>
              <a:rPr lang="en-US" i="1" dirty="0" smtClean="0"/>
              <a:t> or </a:t>
            </a:r>
            <a:r>
              <a:rPr lang="en-US" b="1" dirty="0" smtClean="0"/>
              <a:t>GCDFE</a:t>
            </a:r>
            <a:endParaRPr lang="en-US" b="1" dirty="0" smtClean="0"/>
          </a:p>
        </p:txBody>
      </p:sp>
      <p:pic>
        <p:nvPicPr>
          <p:cNvPr id="2" name="Picture 1"/>
          <p:cNvPicPr>
            <a:picLocks noChangeAspect="1"/>
          </p:cNvPicPr>
          <p:nvPr/>
        </p:nvPicPr>
        <p:blipFill>
          <a:blip r:embed="rId1"/>
          <a:stretch>
            <a:fillRect/>
          </a:stretch>
        </p:blipFill>
        <p:spPr>
          <a:xfrm>
            <a:off x="1801091" y="2726821"/>
            <a:ext cx="8206798" cy="2352457"/>
          </a:xfrm>
          <a:prstGeom prst="rect">
            <a:avLst/>
          </a:prstGeom>
        </p:spPr>
      </p:pic>
      <p:sp>
        <p:nvSpPr>
          <p:cNvPr id="7" name="Rectangle 6"/>
          <p:cNvSpPr/>
          <p:nvPr/>
        </p:nvSpPr>
        <p:spPr>
          <a:xfrm>
            <a:off x="838200" y="5387263"/>
            <a:ext cx="9802092" cy="830997"/>
          </a:xfrm>
          <a:prstGeom prst="rect">
            <a:avLst/>
          </a:prstGeom>
        </p:spPr>
        <p:txBody>
          <a:bodyPr wrap="square">
            <a:spAutoFit/>
          </a:bodyPr>
          <a:lstStyle/>
          <a:p>
            <a:r>
              <a:rPr lang="en-US" sz="2400" dirty="0"/>
              <a:t>We say that </a:t>
            </a:r>
            <a:r>
              <a:rPr lang="en-US" sz="2400" b="1" dirty="0"/>
              <a:t>one vertex is connected </a:t>
            </a:r>
            <a:r>
              <a:rPr lang="en-US" sz="2400" dirty="0"/>
              <a:t>to another if there is a path that contains both </a:t>
            </a:r>
            <a:r>
              <a:rPr lang="en-US" sz="2400" dirty="0" smtClean="0"/>
              <a:t>of them</a:t>
            </a:r>
            <a:r>
              <a:rPr lang="en-US" sz="2400" dirty="0"/>
              <a: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4590471"/>
          </a:xfrm>
        </p:spPr>
        <p:txBody>
          <a:bodyPr>
            <a:normAutofit/>
          </a:bodyPr>
          <a:lstStyle/>
          <a:p>
            <a:r>
              <a:rPr lang="en-US" b="1" i="1" dirty="0" smtClean="0"/>
              <a:t>Weighted </a:t>
            </a:r>
            <a:r>
              <a:rPr lang="en-US" b="1" i="1" dirty="0"/>
              <a:t>graphs </a:t>
            </a:r>
            <a:r>
              <a:rPr lang="en-US" dirty="0"/>
              <a:t>integers (</a:t>
            </a:r>
            <a:r>
              <a:rPr lang="en-US" i="1" dirty="0"/>
              <a:t>weights</a:t>
            </a:r>
            <a:r>
              <a:rPr lang="en-US" dirty="0"/>
              <a:t>) are assigned to each edge to </a:t>
            </a:r>
            <a:r>
              <a:rPr lang="en-US" dirty="0" smtClean="0"/>
              <a:t>represent (distances </a:t>
            </a:r>
            <a:r>
              <a:rPr lang="en-US" dirty="0"/>
              <a:t>or costs).</a:t>
            </a:r>
            <a:endParaRPr lang="en-US" b="1" dirty="0" smtClean="0"/>
          </a:p>
        </p:txBody>
      </p:sp>
      <p:pic>
        <p:nvPicPr>
          <p:cNvPr id="4" name="Picture 3"/>
          <p:cNvPicPr>
            <a:picLocks noChangeAspect="1"/>
          </p:cNvPicPr>
          <p:nvPr/>
        </p:nvPicPr>
        <p:blipFill>
          <a:blip r:embed="rId1"/>
          <a:stretch>
            <a:fillRect/>
          </a:stretch>
        </p:blipFill>
        <p:spPr>
          <a:xfrm>
            <a:off x="1745672" y="1986251"/>
            <a:ext cx="8451273" cy="38244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4590471"/>
          </a:xfrm>
        </p:spPr>
        <p:txBody>
          <a:bodyPr>
            <a:normAutofit/>
          </a:bodyPr>
          <a:lstStyle/>
          <a:p>
            <a:r>
              <a:rPr lang="en-US" dirty="0"/>
              <a:t>Graphs with all edges present are called </a:t>
            </a:r>
            <a:r>
              <a:rPr lang="en-US" sz="3200" b="1" i="1" dirty="0"/>
              <a:t>complete</a:t>
            </a:r>
            <a:r>
              <a:rPr lang="en-US" i="1" dirty="0"/>
              <a:t> </a:t>
            </a:r>
            <a:r>
              <a:rPr lang="en-US" dirty="0"/>
              <a:t>graphs</a:t>
            </a:r>
            <a:r>
              <a:rPr lang="en-US" dirty="0" smtClean="0"/>
              <a:t>.</a:t>
            </a:r>
            <a:endParaRPr lang="en-US" dirty="0"/>
          </a:p>
        </p:txBody>
      </p:sp>
      <p:pic>
        <p:nvPicPr>
          <p:cNvPr id="2" name="Picture 1"/>
          <p:cNvPicPr>
            <a:picLocks noChangeAspect="1"/>
          </p:cNvPicPr>
          <p:nvPr/>
        </p:nvPicPr>
        <p:blipFill>
          <a:blip r:embed="rId1"/>
          <a:stretch>
            <a:fillRect/>
          </a:stretch>
        </p:blipFill>
        <p:spPr>
          <a:xfrm>
            <a:off x="2733964" y="2054899"/>
            <a:ext cx="6059920" cy="38308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727" y="313718"/>
            <a:ext cx="8405091" cy="757700"/>
          </a:xfrm>
        </p:spPr>
        <p:txBody>
          <a:bodyPr>
            <a:normAutofit/>
          </a:bodyPr>
          <a:lstStyle/>
          <a:p>
            <a:r>
              <a:rPr lang="en-US" dirty="0" smtClean="0">
                <a:latin typeface="Rockwell" panose="02060503020205020403" pitchFamily="18" charset="0"/>
              </a:rPr>
              <a:t>APPLICATIONS OF GRAPHS</a:t>
            </a:r>
            <a:endParaRPr lang="en-US" sz="4400" dirty="0">
              <a:latin typeface="Rockwell" panose="02060503020205020403" pitchFamily="18" charset="0"/>
            </a:endParaRPr>
          </a:p>
        </p:txBody>
      </p:sp>
      <p:sp>
        <p:nvSpPr>
          <p:cNvPr id="5" name="Content Placeholder 4"/>
          <p:cNvSpPr>
            <a:spLocks noGrp="1"/>
          </p:cNvSpPr>
          <p:nvPr>
            <p:ph idx="1"/>
          </p:nvPr>
        </p:nvSpPr>
        <p:spPr>
          <a:xfrm>
            <a:off x="838200" y="1533236"/>
            <a:ext cx="10515600" cy="4643727"/>
          </a:xfrm>
        </p:spPr>
        <p:txBody>
          <a:bodyPr>
            <a:normAutofit/>
          </a:bodyPr>
          <a:lstStyle/>
          <a:p>
            <a:r>
              <a:rPr lang="en-US" dirty="0" smtClean="0"/>
              <a:t>Representing </a:t>
            </a:r>
            <a:r>
              <a:rPr lang="en-US" dirty="0"/>
              <a:t>relationships between components in electronic circuits</a:t>
            </a:r>
            <a:endParaRPr lang="en-US" dirty="0"/>
          </a:p>
          <a:p>
            <a:r>
              <a:rPr lang="en-US" dirty="0" smtClean="0"/>
              <a:t>Transportation </a:t>
            </a:r>
            <a:r>
              <a:rPr lang="en-US" dirty="0"/>
              <a:t>networks: Highway network, Flight network</a:t>
            </a:r>
            <a:endParaRPr lang="en-US" dirty="0"/>
          </a:p>
          <a:p>
            <a:r>
              <a:rPr lang="en-US" dirty="0" smtClean="0"/>
              <a:t>Computer </a:t>
            </a:r>
            <a:r>
              <a:rPr lang="en-US" dirty="0"/>
              <a:t>networks: Local area network, Internet, </a:t>
            </a:r>
            <a:r>
              <a:rPr lang="en-US" dirty="0" smtClean="0"/>
              <a:t>Web(</a:t>
            </a:r>
            <a:r>
              <a:rPr lang="en-US" dirty="0"/>
              <a:t>The networks may include paths in a city or telephone network or circuit </a:t>
            </a:r>
            <a:r>
              <a:rPr lang="en-US" dirty="0" smtClean="0"/>
              <a:t>network)</a:t>
            </a:r>
            <a:endParaRPr lang="en-US" dirty="0"/>
          </a:p>
          <a:p>
            <a:r>
              <a:rPr lang="en-US" dirty="0" smtClean="0"/>
              <a:t>Databases</a:t>
            </a:r>
            <a:r>
              <a:rPr lang="en-US" dirty="0"/>
              <a:t>: For representing ER (Entity Relationship) diagrams in databases, </a:t>
            </a:r>
            <a:r>
              <a:rPr lang="en-US" dirty="0" smtClean="0"/>
              <a:t>for representing </a:t>
            </a:r>
            <a:r>
              <a:rPr lang="en-US" dirty="0"/>
              <a:t>dependency of tables in </a:t>
            </a:r>
            <a:r>
              <a:rPr lang="en-US" dirty="0" smtClean="0"/>
              <a:t>databases</a:t>
            </a:r>
            <a:endParaRPr lang="en-US" dirty="0" smtClean="0"/>
          </a:p>
          <a:p>
            <a:r>
              <a:rPr lang="en-US" dirty="0"/>
              <a:t>Graphs are also used in social networks like </a:t>
            </a:r>
            <a:r>
              <a:rPr lang="en-US" dirty="0" err="1"/>
              <a:t>linkedIn</a:t>
            </a:r>
            <a:r>
              <a:rPr lang="en-US" dirty="0"/>
              <a:t>, Facebook. For example, in Facebook, each person is represented with a vertex(or node).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503020205020403" pitchFamily="18" charset="0"/>
              </a:rPr>
              <a:t>REFERENCES</a:t>
            </a:r>
            <a:endParaRPr lang="en-US" sz="4400" dirty="0">
              <a:latin typeface="Rockwell" panose="02060503020205020403" pitchFamily="18" charset="0"/>
            </a:endParaRPr>
          </a:p>
        </p:txBody>
      </p:sp>
      <p:sp>
        <p:nvSpPr>
          <p:cNvPr id="3" name="Content Placeholder 2"/>
          <p:cNvSpPr>
            <a:spLocks noGrp="1"/>
          </p:cNvSpPr>
          <p:nvPr>
            <p:ph idx="1"/>
          </p:nvPr>
        </p:nvSpPr>
        <p:spPr>
          <a:xfrm>
            <a:off x="1141413" y="2323378"/>
            <a:ext cx="9905999" cy="3541714"/>
          </a:xfrm>
        </p:spPr>
        <p:txBody>
          <a:bodyPr>
            <a:normAutofit/>
          </a:bodyPr>
          <a:lstStyle/>
          <a:p>
            <a:pPr lvl="1"/>
            <a:r>
              <a:rPr lang="en-US" sz="2800" dirty="0" smtClean="0"/>
              <a:t>Data </a:t>
            </a:r>
            <a:r>
              <a:rPr lang="en-US" sz="2800" dirty="0"/>
              <a:t>Structures And Algorithms Made Easy: Data Structures And Algorithmic Puzzles by </a:t>
            </a:r>
            <a:r>
              <a:rPr lang="en-US" sz="2800" dirty="0" err="1"/>
              <a:t>Narasimha</a:t>
            </a:r>
            <a:r>
              <a:rPr lang="en-US" sz="2800" dirty="0"/>
              <a:t> </a:t>
            </a:r>
            <a:r>
              <a:rPr lang="en-US" sz="2800" dirty="0" err="1"/>
              <a:t>Karumanchi</a:t>
            </a:r>
            <a:r>
              <a:rPr lang="en-US" sz="2800" dirty="0">
                <a:ea typeface="Tahoma" panose="020B0604030504040204" pitchFamily="34" charset="0"/>
                <a:cs typeface="Tahoma" panose="020B0604030504040204" pitchFamily="34" charset="0"/>
              </a:rPr>
              <a:t> </a:t>
            </a:r>
            <a:endParaRPr lang="en-US" sz="2800" dirty="0" smtClean="0">
              <a:ea typeface="Tahoma" panose="020B0604030504040204" pitchFamily="34" charset="0"/>
              <a:cs typeface="Tahoma" panose="020B0604030504040204" pitchFamily="34" charset="0"/>
            </a:endParaRPr>
          </a:p>
          <a:p>
            <a:pPr lvl="1"/>
            <a:r>
              <a:rPr lang="en-US" sz="2800" dirty="0" smtClean="0">
                <a:ea typeface="Tahoma" panose="020B0604030504040204" pitchFamily="34" charset="0"/>
                <a:cs typeface="Tahoma" panose="020B0604030504040204" pitchFamily="34" charset="0"/>
              </a:rPr>
              <a:t>https</a:t>
            </a:r>
            <a:r>
              <a:rPr lang="en-US" sz="2800" dirty="0">
                <a:ea typeface="Tahoma" panose="020B0604030504040204" pitchFamily="34" charset="0"/>
                <a:cs typeface="Tahoma" panose="020B0604030504040204" pitchFamily="34" charset="0"/>
              </a:rPr>
              <a:t>://www.geeksforgeeks.org</a:t>
            </a:r>
            <a:r>
              <a:rPr lang="en-US" sz="2800" dirty="0" smtClean="0">
                <a:ea typeface="Tahoma" panose="020B0604030504040204" pitchFamily="34" charset="0"/>
                <a:cs typeface="Tahoma" panose="020B0604030504040204" pitchFamily="34" charset="0"/>
              </a:rPr>
              <a:t>/</a:t>
            </a:r>
            <a:endParaRPr lang="en-US" sz="2800" dirty="0" smtClean="0">
              <a:ea typeface="Tahoma" panose="020B0604030504040204" pitchFamily="34" charset="0"/>
              <a:cs typeface="Tahoma" panose="020B0604030504040204" pitchFamily="34" charset="0"/>
            </a:endParaRPr>
          </a:p>
          <a:p>
            <a:pPr marL="457200" lvl="1" indent="0">
              <a:buNone/>
            </a:pPr>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40" y="2105573"/>
            <a:ext cx="9905998" cy="1478570"/>
          </a:xfrm>
        </p:spPr>
        <p:txBody>
          <a:bodyPr>
            <a:normAutofit/>
          </a:bodyPr>
          <a:lstStyle/>
          <a:p>
            <a:r>
              <a:rPr lang="en-US" sz="4400" dirty="0" smtClean="0">
                <a:latin typeface="Rockwell" panose="02060503020205020403" pitchFamily="18" charset="0"/>
              </a:rPr>
              <a:t>                       VI. GRAPH</a:t>
            </a:r>
            <a:endParaRPr lang="en-US" sz="4400" dirty="0">
              <a:latin typeface="Rockwell" panose="020605030202050204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208" y="553863"/>
            <a:ext cx="3892406" cy="757700"/>
          </a:xfrm>
        </p:spPr>
        <p:txBody>
          <a:bodyPr>
            <a:normAutofit/>
          </a:bodyPr>
          <a:lstStyle/>
          <a:p>
            <a:r>
              <a:rPr lang="en-US" sz="4400" dirty="0" smtClean="0">
                <a:latin typeface="Rockwell" panose="02060503020205020403" pitchFamily="18" charset="0"/>
              </a:rPr>
              <a:t>GRAPH</a:t>
            </a:r>
            <a:endParaRPr lang="en-US" sz="4400" dirty="0">
              <a:latin typeface="Rockwell" panose="02060503020205020403" pitchFamily="18" charset="0"/>
            </a:endParaRPr>
          </a:p>
        </p:txBody>
      </p:sp>
      <p:sp>
        <p:nvSpPr>
          <p:cNvPr id="3" name="Content Placeholder 2"/>
          <p:cNvSpPr>
            <a:spLocks noGrp="1"/>
          </p:cNvSpPr>
          <p:nvPr>
            <p:ph idx="1"/>
          </p:nvPr>
        </p:nvSpPr>
        <p:spPr>
          <a:xfrm>
            <a:off x="1141412" y="1440874"/>
            <a:ext cx="9905999" cy="4442690"/>
          </a:xfrm>
        </p:spPr>
        <p:txBody>
          <a:bodyPr>
            <a:noAutofit/>
          </a:bodyPr>
          <a:lstStyle/>
          <a:p>
            <a:r>
              <a:rPr lang="en-US" sz="3200" dirty="0"/>
              <a:t>In the real world, many problems are represented in terms of objects and connections </a:t>
            </a:r>
            <a:r>
              <a:rPr lang="en-US" sz="3200" dirty="0" smtClean="0"/>
              <a:t>between them</a:t>
            </a:r>
            <a:r>
              <a:rPr lang="en-US" sz="3200" dirty="0"/>
              <a:t>. </a:t>
            </a:r>
            <a:endParaRPr lang="en-US" sz="3200" dirty="0" smtClean="0"/>
          </a:p>
          <a:p>
            <a:r>
              <a:rPr lang="en-US" sz="3200" dirty="0" smtClean="0"/>
              <a:t>For </a:t>
            </a:r>
            <a:r>
              <a:rPr lang="en-US" sz="3200" dirty="0"/>
              <a:t>example, in an airline route map, we might be interested in questions like: “What’s </a:t>
            </a:r>
            <a:r>
              <a:rPr lang="en-US" sz="3200" dirty="0" smtClean="0"/>
              <a:t>the fastest </a:t>
            </a:r>
            <a:r>
              <a:rPr lang="en-US" sz="3200" dirty="0"/>
              <a:t>way to go from </a:t>
            </a:r>
            <a:r>
              <a:rPr lang="en-US" sz="3200" dirty="0" smtClean="0"/>
              <a:t>Kigali </a:t>
            </a:r>
            <a:r>
              <a:rPr lang="en-US" sz="3200" dirty="0"/>
              <a:t>to New York?” </a:t>
            </a:r>
            <a:r>
              <a:rPr lang="en-US" sz="3200" i="1" dirty="0"/>
              <a:t>or </a:t>
            </a:r>
            <a:r>
              <a:rPr lang="en-US" sz="3200" dirty="0"/>
              <a:t>“What is the cheapest way to go </a:t>
            </a:r>
            <a:r>
              <a:rPr lang="en-US" sz="3200" dirty="0" smtClean="0"/>
              <a:t>from Kigali to </a:t>
            </a:r>
            <a:r>
              <a:rPr lang="en-US" sz="3200" dirty="0"/>
              <a:t>New York?” To answer these questions we need information about </a:t>
            </a:r>
            <a:r>
              <a:rPr lang="en-US" sz="3200" dirty="0" smtClean="0"/>
              <a:t>connections (airline </a:t>
            </a:r>
            <a:r>
              <a:rPr lang="en-US" sz="3200" dirty="0"/>
              <a:t>routes) between objects (towns). Graphs are data structures used for solving these </a:t>
            </a:r>
            <a:r>
              <a:rPr lang="en-US" sz="3200" dirty="0" smtClean="0"/>
              <a:t>kinds of </a:t>
            </a:r>
            <a:r>
              <a:rPr lang="en-US" sz="3200" dirty="0"/>
              <a:t>problems.</a:t>
            </a:r>
            <a:endParaRPr lang="en-US"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630" y="267335"/>
            <a:ext cx="2527935" cy="746760"/>
          </a:xfrm>
        </p:spPr>
        <p:txBody>
          <a:bodyPr>
            <a:normAutofit fontScale="90000"/>
          </a:bodyPr>
          <a:lstStyle/>
          <a:p>
            <a:r>
              <a:rPr lang="en-US" dirty="0" smtClean="0">
                <a:latin typeface="Rockwell" panose="02060503020205020403" pitchFamily="18" charset="0"/>
              </a:rPr>
              <a:t>GRAPH</a:t>
            </a:r>
            <a:endParaRPr lang="en-US" sz="4400" dirty="0">
              <a:latin typeface="Rockwell" panose="02060503020205020403" pitchFamily="18" charset="0"/>
            </a:endParaRPr>
          </a:p>
        </p:txBody>
      </p:sp>
      <p:sp>
        <p:nvSpPr>
          <p:cNvPr id="3" name="Content Placeholder 2"/>
          <p:cNvSpPr>
            <a:spLocks noGrp="1"/>
          </p:cNvSpPr>
          <p:nvPr>
            <p:ph idx="1"/>
          </p:nvPr>
        </p:nvSpPr>
        <p:spPr>
          <a:xfrm>
            <a:off x="838200" y="1330036"/>
            <a:ext cx="10515600" cy="4846927"/>
          </a:xfrm>
        </p:spPr>
        <p:txBody>
          <a:bodyPr/>
          <a:lstStyle/>
          <a:p>
            <a:r>
              <a:rPr lang="en-US" dirty="0"/>
              <a:t>A Graph is a non-linear data structure consisting of nodes and edges. The nodes are sometimes also referred to as vertices and the edges are lines or arcs that connect any two nodes in the graph. </a:t>
            </a:r>
            <a:endParaRPr lang="en-US" dirty="0"/>
          </a:p>
        </p:txBody>
      </p:sp>
      <p:pic>
        <p:nvPicPr>
          <p:cNvPr id="5" name="Picture 4"/>
          <p:cNvPicPr>
            <a:picLocks noChangeAspect="1"/>
          </p:cNvPicPr>
          <p:nvPr/>
        </p:nvPicPr>
        <p:blipFill>
          <a:blip r:embed="rId1"/>
          <a:stretch>
            <a:fillRect/>
          </a:stretch>
        </p:blipFill>
        <p:spPr>
          <a:xfrm>
            <a:off x="2231480" y="2697018"/>
            <a:ext cx="6293684" cy="31754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630" y="267335"/>
            <a:ext cx="2436495" cy="769620"/>
          </a:xfrm>
        </p:spPr>
        <p:txBody>
          <a:bodyPr>
            <a:normAutofit fontScale="90000"/>
          </a:bodyPr>
          <a:lstStyle/>
          <a:p>
            <a:r>
              <a:rPr lang="en-US" dirty="0" smtClean="0">
                <a:latin typeface="Rockwell" panose="02060503020205020403" pitchFamily="18" charset="0"/>
              </a:rPr>
              <a:t>GRAPH</a:t>
            </a:r>
            <a:endParaRPr lang="en-US" sz="4400" dirty="0">
              <a:latin typeface="Rockwell" panose="02060503020205020403" pitchFamily="18" charset="0"/>
            </a:endParaRPr>
          </a:p>
        </p:txBody>
      </p:sp>
      <p:sp>
        <p:nvSpPr>
          <p:cNvPr id="3" name="Content Placeholder 2"/>
          <p:cNvSpPr>
            <a:spLocks noGrp="1"/>
          </p:cNvSpPr>
          <p:nvPr>
            <p:ph idx="1"/>
          </p:nvPr>
        </p:nvSpPr>
        <p:spPr>
          <a:xfrm>
            <a:off x="838200" y="1330036"/>
            <a:ext cx="10515600" cy="4846927"/>
          </a:xfrm>
        </p:spPr>
        <p:txBody>
          <a:bodyPr/>
          <a:lstStyle/>
          <a:p>
            <a:r>
              <a:rPr lang="en-US" dirty="0"/>
              <a:t>T</a:t>
            </a:r>
            <a:r>
              <a:rPr lang="en-US" dirty="0" smtClean="0"/>
              <a:t>he </a:t>
            </a:r>
            <a:r>
              <a:rPr lang="en-US" dirty="0"/>
              <a:t>set of vertices V = {0,1,2,3,4} </a:t>
            </a:r>
            <a:endParaRPr lang="en-US" dirty="0" smtClean="0"/>
          </a:p>
          <a:p>
            <a:r>
              <a:rPr lang="en-US" dirty="0" smtClean="0"/>
              <a:t>The set </a:t>
            </a:r>
            <a:r>
              <a:rPr lang="en-US" dirty="0"/>
              <a:t>of edges E = </a:t>
            </a:r>
            <a:r>
              <a:rPr lang="en-US" dirty="0" smtClean="0"/>
              <a:t>{(0,1), (1,2), (2,3), (3,4), (0,4), (1,4), (1,3)}.</a:t>
            </a:r>
            <a:r>
              <a:rPr lang="en-US" dirty="0"/>
              <a:t> </a:t>
            </a:r>
            <a:endParaRPr lang="en-US" dirty="0"/>
          </a:p>
        </p:txBody>
      </p:sp>
      <p:pic>
        <p:nvPicPr>
          <p:cNvPr id="5" name="Picture 4"/>
          <p:cNvPicPr>
            <a:picLocks noChangeAspect="1"/>
          </p:cNvPicPr>
          <p:nvPr/>
        </p:nvPicPr>
        <p:blipFill>
          <a:blip r:embed="rId1"/>
          <a:stretch>
            <a:fillRect/>
          </a:stretch>
        </p:blipFill>
        <p:spPr>
          <a:xfrm>
            <a:off x="2231480" y="2697018"/>
            <a:ext cx="6293684" cy="317548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630" y="267335"/>
            <a:ext cx="2583815" cy="678815"/>
          </a:xfrm>
        </p:spPr>
        <p:txBody>
          <a:bodyPr>
            <a:normAutofit fontScale="90000"/>
          </a:bodyPr>
          <a:lstStyle/>
          <a:p>
            <a:r>
              <a:rPr lang="en-US" dirty="0" smtClean="0">
                <a:latin typeface="Rockwell" panose="02060503020205020403" pitchFamily="18" charset="0"/>
              </a:rPr>
              <a:t>GRAPH</a:t>
            </a:r>
            <a:endParaRPr lang="en-US" sz="4400" dirty="0">
              <a:latin typeface="Rockwell" panose="02060503020205020403" pitchFamily="18" charset="0"/>
            </a:endParaRPr>
          </a:p>
        </p:txBody>
      </p:sp>
      <p:sp>
        <p:nvSpPr>
          <p:cNvPr id="3" name="Content Placeholder 2"/>
          <p:cNvSpPr>
            <a:spLocks noGrp="1"/>
          </p:cNvSpPr>
          <p:nvPr>
            <p:ph idx="1"/>
          </p:nvPr>
        </p:nvSpPr>
        <p:spPr>
          <a:xfrm>
            <a:off x="838200" y="1330036"/>
            <a:ext cx="10515600" cy="4846927"/>
          </a:xfrm>
        </p:spPr>
        <p:txBody>
          <a:bodyPr>
            <a:normAutofit/>
          </a:bodyPr>
          <a:lstStyle/>
          <a:p>
            <a:r>
              <a:rPr lang="en-US" sz="3600" dirty="0"/>
              <a:t>Graphs are used to solve many real-life problems. Graphs are used to represent networks. The networks may include paths in a city or telephone network or circuit network. Graphs are also used in social networks like </a:t>
            </a:r>
            <a:r>
              <a:rPr lang="en-US" sz="3600" dirty="0" err="1"/>
              <a:t>linkedIn</a:t>
            </a:r>
            <a:r>
              <a:rPr lang="en-US" sz="3600" dirty="0"/>
              <a:t>, Facebook. For example, in Facebook, each person is represented with a vertex(or node). Each node is a structure and contains information like person id, name, gender, locale etc.</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763" y="304481"/>
            <a:ext cx="5237018" cy="757700"/>
          </a:xfrm>
        </p:spPr>
        <p:txBody>
          <a:bodyPr>
            <a:normAutofit fontScale="90000"/>
          </a:bodyPr>
          <a:lstStyle/>
          <a:p>
            <a:r>
              <a:rPr lang="en-US" dirty="0" smtClean="0">
                <a:latin typeface="Rockwell" panose="02060503020205020403" pitchFamily="18" charset="0"/>
              </a:rPr>
              <a:t>GRAPH DEFINITIONS</a:t>
            </a:r>
            <a:endParaRPr lang="en-US" sz="4400" dirty="0">
              <a:latin typeface="Rockwell" panose="02060503020205020403" pitchFamily="18" charset="0"/>
            </a:endParaRPr>
          </a:p>
        </p:txBody>
      </p:sp>
      <p:sp>
        <p:nvSpPr>
          <p:cNvPr id="3" name="Content Placeholder 2"/>
          <p:cNvSpPr>
            <a:spLocks noGrp="1"/>
          </p:cNvSpPr>
          <p:nvPr>
            <p:ph idx="1"/>
          </p:nvPr>
        </p:nvSpPr>
        <p:spPr>
          <a:xfrm>
            <a:off x="838200" y="1330036"/>
            <a:ext cx="10515600" cy="4846927"/>
          </a:xfrm>
        </p:spPr>
        <p:txBody>
          <a:bodyPr>
            <a:normAutofit/>
          </a:bodyPr>
          <a:lstStyle/>
          <a:p>
            <a:pPr marL="0" indent="0">
              <a:buNone/>
            </a:pPr>
            <a:r>
              <a:rPr lang="en-US" sz="3600" b="1" i="1" dirty="0"/>
              <a:t>Directed edge:</a:t>
            </a:r>
            <a:endParaRPr lang="en-US" sz="3600" b="1" i="1" dirty="0"/>
          </a:p>
          <a:p>
            <a:r>
              <a:rPr lang="en-US" dirty="0" smtClean="0"/>
              <a:t>Ordered </a:t>
            </a:r>
            <a:r>
              <a:rPr lang="en-US" dirty="0"/>
              <a:t>pair of vertices (</a:t>
            </a:r>
            <a:r>
              <a:rPr lang="en-US" i="1" dirty="0"/>
              <a:t>u, v</a:t>
            </a:r>
            <a:r>
              <a:rPr lang="en-US" dirty="0"/>
              <a:t>)</a:t>
            </a:r>
            <a:endParaRPr lang="en-US" dirty="0"/>
          </a:p>
          <a:p>
            <a:r>
              <a:rPr lang="en-US" dirty="0"/>
              <a:t>F</a:t>
            </a:r>
            <a:r>
              <a:rPr lang="en-US" dirty="0" smtClean="0"/>
              <a:t>irst </a:t>
            </a:r>
            <a:r>
              <a:rPr lang="en-US" dirty="0"/>
              <a:t>vertex </a:t>
            </a:r>
            <a:r>
              <a:rPr lang="en-US" i="1" dirty="0"/>
              <a:t>u </a:t>
            </a:r>
            <a:r>
              <a:rPr lang="en-US" dirty="0"/>
              <a:t>is the origin</a:t>
            </a:r>
            <a:endParaRPr lang="en-US" dirty="0"/>
          </a:p>
          <a:p>
            <a:r>
              <a:rPr lang="en-US" dirty="0"/>
              <a:t>S</a:t>
            </a:r>
            <a:r>
              <a:rPr lang="en-US" dirty="0" smtClean="0"/>
              <a:t>econd </a:t>
            </a:r>
            <a:r>
              <a:rPr lang="en-US" dirty="0"/>
              <a:t>vertex </a:t>
            </a:r>
            <a:r>
              <a:rPr lang="en-US" i="1" dirty="0"/>
              <a:t>v </a:t>
            </a:r>
            <a:r>
              <a:rPr lang="en-US" dirty="0"/>
              <a:t>is the destination</a:t>
            </a:r>
            <a:endParaRPr lang="en-US" dirty="0"/>
          </a:p>
          <a:p>
            <a:r>
              <a:rPr lang="en-US" dirty="0" smtClean="0"/>
              <a:t>Example</a:t>
            </a:r>
            <a:r>
              <a:rPr lang="en-US" dirty="0"/>
              <a:t>: one-way road traffic</a:t>
            </a:r>
            <a:endParaRPr lang="en-US" sz="3600" dirty="0"/>
          </a:p>
        </p:txBody>
      </p:sp>
      <p:pic>
        <p:nvPicPr>
          <p:cNvPr id="4" name="Picture 3"/>
          <p:cNvPicPr>
            <a:picLocks noChangeAspect="1"/>
          </p:cNvPicPr>
          <p:nvPr/>
        </p:nvPicPr>
        <p:blipFill>
          <a:blip r:embed="rId1"/>
          <a:stretch>
            <a:fillRect/>
          </a:stretch>
        </p:blipFill>
        <p:spPr>
          <a:xfrm>
            <a:off x="1539873" y="3943205"/>
            <a:ext cx="8577127" cy="19751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5299508"/>
          </a:xfrm>
        </p:spPr>
        <p:txBody>
          <a:bodyPr>
            <a:normAutofit/>
          </a:bodyPr>
          <a:lstStyle/>
          <a:p>
            <a:pPr marL="0" indent="0">
              <a:buNone/>
            </a:pPr>
            <a:r>
              <a:rPr lang="en-US" sz="3600" b="1" i="1" dirty="0" smtClean="0"/>
              <a:t>Undirected edge:</a:t>
            </a:r>
            <a:endParaRPr lang="en-US" sz="3600" b="1" i="1" dirty="0" smtClean="0"/>
          </a:p>
          <a:p>
            <a:r>
              <a:rPr lang="en-US" dirty="0" smtClean="0"/>
              <a:t>Unordered </a:t>
            </a:r>
            <a:r>
              <a:rPr lang="en-US" dirty="0"/>
              <a:t>pair of vertices (</a:t>
            </a:r>
            <a:r>
              <a:rPr lang="en-US" i="1" dirty="0"/>
              <a:t>u, v</a:t>
            </a:r>
            <a:r>
              <a:rPr lang="en-US" dirty="0"/>
              <a:t>)</a:t>
            </a:r>
            <a:endParaRPr lang="en-US" dirty="0"/>
          </a:p>
          <a:p>
            <a:r>
              <a:rPr lang="en-US" dirty="0" smtClean="0"/>
              <a:t>Example</a:t>
            </a:r>
            <a:r>
              <a:rPr lang="en-US" dirty="0"/>
              <a:t>: railway lines</a:t>
            </a:r>
            <a:endParaRPr lang="en-US" sz="3600" b="1" i="1" dirty="0"/>
          </a:p>
        </p:txBody>
      </p:sp>
      <p:pic>
        <p:nvPicPr>
          <p:cNvPr id="6" name="Picture 5"/>
          <p:cNvPicPr>
            <a:picLocks noChangeAspect="1"/>
          </p:cNvPicPr>
          <p:nvPr/>
        </p:nvPicPr>
        <p:blipFill>
          <a:blip r:embed="rId1"/>
          <a:stretch>
            <a:fillRect/>
          </a:stretch>
        </p:blipFill>
        <p:spPr>
          <a:xfrm>
            <a:off x="1886382" y="3169949"/>
            <a:ext cx="6867525" cy="15525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456"/>
            <a:ext cx="10515600" cy="5299508"/>
          </a:xfrm>
        </p:spPr>
        <p:txBody>
          <a:bodyPr>
            <a:normAutofit/>
          </a:bodyPr>
          <a:lstStyle/>
          <a:p>
            <a:pPr marL="0" indent="0">
              <a:buNone/>
            </a:pPr>
            <a:r>
              <a:rPr lang="en-US" sz="3600" b="1" i="1" dirty="0" smtClean="0"/>
              <a:t>Directed graph:</a:t>
            </a:r>
            <a:endParaRPr lang="en-US" sz="3600" b="1" i="1" dirty="0" smtClean="0"/>
          </a:p>
          <a:p>
            <a:r>
              <a:rPr lang="en-US" dirty="0"/>
              <a:t>A</a:t>
            </a:r>
            <a:r>
              <a:rPr lang="en-US" dirty="0" smtClean="0"/>
              <a:t>ll </a:t>
            </a:r>
            <a:r>
              <a:rPr lang="en-US" dirty="0"/>
              <a:t>the edges are directed</a:t>
            </a:r>
            <a:endParaRPr lang="en-US" dirty="0"/>
          </a:p>
          <a:p>
            <a:r>
              <a:rPr lang="en-US" dirty="0" smtClean="0"/>
              <a:t>Example</a:t>
            </a:r>
            <a:r>
              <a:rPr lang="en-US" dirty="0"/>
              <a:t>: route network</a:t>
            </a:r>
            <a:endParaRPr lang="en-US" sz="3600" b="1" i="1" dirty="0"/>
          </a:p>
        </p:txBody>
      </p:sp>
      <p:pic>
        <p:nvPicPr>
          <p:cNvPr id="2" name="Picture 1"/>
          <p:cNvPicPr>
            <a:picLocks noChangeAspect="1"/>
          </p:cNvPicPr>
          <p:nvPr/>
        </p:nvPicPr>
        <p:blipFill>
          <a:blip r:embed="rId1"/>
          <a:stretch>
            <a:fillRect/>
          </a:stretch>
        </p:blipFill>
        <p:spPr>
          <a:xfrm>
            <a:off x="2272145" y="2456872"/>
            <a:ext cx="5735782" cy="392532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3088</Words>
  <Application>WPS Presentation</Application>
  <PresentationFormat>Widescreen</PresentationFormat>
  <Paragraphs>75</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Rockwell</vt:lpstr>
      <vt:lpstr>Tahoma</vt:lpstr>
      <vt:lpstr>微软雅黑</vt:lpstr>
      <vt:lpstr>汉仪旗黑</vt:lpstr>
      <vt:lpstr>Arial Unicode MS</vt:lpstr>
      <vt:lpstr>Calibri Light</vt:lpstr>
      <vt:lpstr>Helvetica Neue</vt:lpstr>
      <vt:lpstr>Calibri</vt:lpstr>
      <vt:lpstr>Office Theme</vt:lpstr>
      <vt:lpstr>&lt;DATA STRUCTURES AND ALGORITHM&gt;</vt:lpstr>
      <vt:lpstr>                       VI. GRAPH</vt:lpstr>
      <vt:lpstr>GRAPH</vt:lpstr>
      <vt:lpstr>GRAPH</vt:lpstr>
      <vt:lpstr>GRAPH</vt:lpstr>
      <vt:lpstr>GRAPH</vt:lpstr>
      <vt:lpstr>GRAPH DEFINITIONS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APPLICATIONS OF GRAPHS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floramirembe</cp:lastModifiedBy>
  <cp:revision>2</cp:revision>
  <dcterms:created xsi:type="dcterms:W3CDTF">2022-06-07T11:08:42Z</dcterms:created>
  <dcterms:modified xsi:type="dcterms:W3CDTF">2022-06-07T11:08:42Z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1033-3.2.0.6370</vt:lpwstr>
  </property>
</Properties>
</file>