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87" r:id="rId4"/>
  </p:sldMasterIdLst>
  <p:notesMasterIdLst>
    <p:notesMasterId r:id="rId26"/>
  </p:notesMasterIdLst>
  <p:handoutMasterIdLst>
    <p:handoutMasterId r:id="rId27"/>
  </p:handoutMasterIdLst>
  <p:sldIdLst>
    <p:sldId id="256" r:id="rId5"/>
    <p:sldId id="258" r:id="rId6"/>
    <p:sldId id="261" r:id="rId7"/>
    <p:sldId id="334" r:id="rId8"/>
    <p:sldId id="335" r:id="rId9"/>
    <p:sldId id="400" r:id="rId10"/>
    <p:sldId id="401" r:id="rId11"/>
    <p:sldId id="329" r:id="rId12"/>
    <p:sldId id="336" r:id="rId13"/>
    <p:sldId id="338" r:id="rId14"/>
    <p:sldId id="403" r:id="rId15"/>
    <p:sldId id="404" r:id="rId16"/>
    <p:sldId id="406" r:id="rId17"/>
    <p:sldId id="405" r:id="rId18"/>
    <p:sldId id="407" r:id="rId19"/>
    <p:sldId id="408" r:id="rId20"/>
    <p:sldId id="409" r:id="rId21"/>
    <p:sldId id="410" r:id="rId22"/>
    <p:sldId id="411" r:id="rId23"/>
    <p:sldId id="339" r:id="rId24"/>
    <p:sldId id="26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94660"/>
  </p:normalViewPr>
  <p:slideViewPr>
    <p:cSldViewPr snapToGrid="0">
      <p:cViewPr varScale="1">
        <p:scale>
          <a:sx n="65" d="100"/>
          <a:sy n="65" d="100"/>
        </p:scale>
        <p:origin x="648" y="40"/>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3/31/2022</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3/31/2022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8289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86270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1607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2696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8525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t>3/31/2022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27130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A87A34-81AB-432B-8DAE-1953F412C126}" type="datetimeFigureOut">
              <a:rPr lang="en-US" smtClean="0"/>
              <a:t>3/31/2022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2494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t>3/31/2022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5591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77836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9645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34328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3/31/2022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6631467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smtClean="0">
                <a:latin typeface="Rockwell" panose="02060603020205020403" pitchFamily="18" charset="0"/>
              </a:rPr>
              <a:t>&lt;DATA STRUCTURES AND ALGORITHM&gt;</a:t>
            </a:r>
            <a:endParaRPr lang="en-US" sz="5400" dirty="0">
              <a:latin typeface="Rockwell" panose="02060603020205020403" pitchFamily="18" charset="0"/>
            </a:endParaRPr>
          </a:p>
        </p:txBody>
      </p:sp>
    </p:spTree>
    <p:extLst>
      <p:ext uri="{BB962C8B-B14F-4D97-AF65-F5344CB8AC3E}">
        <p14:creationId xmlns:p14="http://schemas.microsoft.com/office/powerpoint/2010/main" val="1819359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810327" y="553863"/>
            <a:ext cx="8728364" cy="757700"/>
          </a:xfrm>
        </p:spPr>
        <p:txBody>
          <a:bodyPr>
            <a:normAutofit/>
          </a:bodyPr>
          <a:lstStyle/>
          <a:p>
            <a:r>
              <a:rPr lang="en-US" dirty="0" smtClean="0">
                <a:latin typeface="Rockwell" panose="02060603020205020403" pitchFamily="18" charset="0"/>
              </a:rPr>
              <a:t>APPLICATIONS OF STACK</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789470"/>
            <a:ext cx="9905999" cy="4094093"/>
          </a:xfrm>
        </p:spPr>
        <p:txBody>
          <a:bodyPr>
            <a:noAutofit/>
          </a:bodyPr>
          <a:lstStyle/>
          <a:p>
            <a:pPr fontAlgn="base"/>
            <a:r>
              <a:rPr lang="en-US" sz="3000" dirty="0"/>
              <a:t>Balancing of </a:t>
            </a:r>
            <a:r>
              <a:rPr lang="en-US" sz="3000" dirty="0" smtClean="0"/>
              <a:t>symbols: </a:t>
            </a:r>
            <a:r>
              <a:rPr lang="en-US" sz="3000" dirty="0"/>
              <a:t>Check for Balanced Brackets in an </a:t>
            </a:r>
            <a:r>
              <a:rPr lang="en-US" sz="3000" dirty="0" smtClean="0"/>
              <a:t>expression</a:t>
            </a:r>
          </a:p>
          <a:p>
            <a:pPr fontAlgn="base"/>
            <a:r>
              <a:rPr lang="en-US" sz="3000" dirty="0" smtClean="0"/>
              <a:t>Implementing </a:t>
            </a:r>
            <a:r>
              <a:rPr lang="en-US" sz="3000" dirty="0"/>
              <a:t>function </a:t>
            </a:r>
            <a:r>
              <a:rPr lang="en-US" sz="3000" dirty="0" smtClean="0"/>
              <a:t>calls</a:t>
            </a:r>
          </a:p>
          <a:p>
            <a:r>
              <a:rPr lang="en-US" sz="3000" dirty="0"/>
              <a:t>In </a:t>
            </a:r>
            <a:r>
              <a:rPr lang="en-US" sz="3000" dirty="0" smtClean="0"/>
              <a:t>browsers: The </a:t>
            </a:r>
            <a:r>
              <a:rPr lang="en-US" sz="3000" dirty="0"/>
              <a:t>back button in a browser saves all the URLs you have visited previously in a stack. Each time you visit a new page, it is added on top of the stack. When you press the back button, the current URL is removed from the stack, and the previous URL is accessed.</a:t>
            </a:r>
          </a:p>
          <a:p>
            <a:pPr fontAlgn="base"/>
            <a:r>
              <a:rPr lang="en-US" sz="3000" dirty="0" smtClean="0"/>
              <a:t>Undo </a:t>
            </a:r>
            <a:r>
              <a:rPr lang="en-US" sz="3000" dirty="0"/>
              <a:t>sequence in a text editor</a:t>
            </a:r>
            <a:endParaRPr lang="en-US" sz="3000" dirty="0" smtClean="0"/>
          </a:p>
          <a:p>
            <a:pPr fontAlgn="base"/>
            <a:endParaRPr lang="en-US" dirty="0"/>
          </a:p>
          <a:p>
            <a:pPr fontAlgn="base"/>
            <a:endParaRPr lang="en-US" dirty="0"/>
          </a:p>
          <a:p>
            <a:pPr fontAlgn="base"/>
            <a:endParaRPr lang="en-US" sz="3200" dirty="0"/>
          </a:p>
        </p:txBody>
      </p:sp>
    </p:spTree>
    <p:extLst>
      <p:ext uri="{BB962C8B-B14F-4D97-AF65-F5344CB8AC3E}">
        <p14:creationId xmlns:p14="http://schemas.microsoft.com/office/powerpoint/2010/main" val="2625598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810327" y="553863"/>
            <a:ext cx="8728364" cy="757700"/>
          </a:xfrm>
        </p:spPr>
        <p:txBody>
          <a:bodyPr>
            <a:normAutofit/>
          </a:bodyPr>
          <a:lstStyle/>
          <a:p>
            <a:r>
              <a:rPr lang="en-US" dirty="0" err="1">
                <a:latin typeface="Rockwell" panose="02060603020205020403" pitchFamily="18" charset="0"/>
              </a:rPr>
              <a:t>i</a:t>
            </a:r>
            <a:r>
              <a:rPr lang="en-US" dirty="0" err="1" smtClean="0">
                <a:latin typeface="Rockwell" panose="02060603020205020403" pitchFamily="18" charset="0"/>
              </a:rPr>
              <a:t>sfull</a:t>
            </a:r>
            <a:r>
              <a:rPr lang="en-US" dirty="0" smtClean="0">
                <a:latin typeface="Rockwell" panose="02060603020205020403" pitchFamily="18" charset="0"/>
              </a:rPr>
              <a:t>()</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789470"/>
            <a:ext cx="9905999" cy="4094093"/>
          </a:xfrm>
        </p:spPr>
        <p:txBody>
          <a:bodyPr>
            <a:noAutofit/>
          </a:bodyPr>
          <a:lstStyle/>
          <a:p>
            <a:pPr marL="0" indent="0" fontAlgn="base">
              <a:buNone/>
            </a:pPr>
            <a:r>
              <a:rPr lang="en-US" sz="3600" dirty="0"/>
              <a:t>// Check if the stack is full</a:t>
            </a:r>
          </a:p>
          <a:p>
            <a:pPr marL="0" indent="0" fontAlgn="base">
              <a:buNone/>
            </a:pPr>
            <a:r>
              <a:rPr lang="en-US" sz="3600" dirty="0" err="1"/>
              <a:t>int</a:t>
            </a:r>
            <a:r>
              <a:rPr lang="en-US" sz="3600" dirty="0"/>
              <a:t> </a:t>
            </a:r>
            <a:r>
              <a:rPr lang="en-US" sz="3600" dirty="0" err="1"/>
              <a:t>isfull</a:t>
            </a:r>
            <a:r>
              <a:rPr lang="en-US" sz="3600" dirty="0"/>
              <a:t>(</a:t>
            </a:r>
            <a:r>
              <a:rPr lang="en-US" sz="3600" dirty="0" err="1"/>
              <a:t>st</a:t>
            </a:r>
            <a:r>
              <a:rPr lang="en-US" sz="3600" dirty="0"/>
              <a:t> *s) {</a:t>
            </a:r>
          </a:p>
          <a:p>
            <a:pPr marL="0" indent="0" fontAlgn="base">
              <a:buNone/>
            </a:pPr>
            <a:r>
              <a:rPr lang="en-US" sz="3600" dirty="0"/>
              <a:t>  if (s-&gt;top == MAX - 1)</a:t>
            </a:r>
          </a:p>
          <a:p>
            <a:pPr marL="0" indent="0" fontAlgn="base">
              <a:buNone/>
            </a:pPr>
            <a:r>
              <a:rPr lang="en-US" sz="3600" dirty="0"/>
              <a:t>    return 1;</a:t>
            </a:r>
          </a:p>
          <a:p>
            <a:pPr marL="0" indent="0" fontAlgn="base">
              <a:buNone/>
            </a:pPr>
            <a:r>
              <a:rPr lang="en-US" sz="3600" dirty="0"/>
              <a:t>  else</a:t>
            </a:r>
          </a:p>
          <a:p>
            <a:pPr marL="0" indent="0" fontAlgn="base">
              <a:buNone/>
            </a:pPr>
            <a:r>
              <a:rPr lang="en-US" sz="3600" dirty="0"/>
              <a:t>    return 0;</a:t>
            </a:r>
          </a:p>
          <a:p>
            <a:pPr marL="0" indent="0" fontAlgn="base">
              <a:buNone/>
            </a:pPr>
            <a:r>
              <a:rPr lang="en-US" sz="3600" dirty="0"/>
              <a:t>}</a:t>
            </a:r>
            <a:endParaRPr lang="en-US" sz="3600" dirty="0" smtClean="0"/>
          </a:p>
          <a:p>
            <a:pPr fontAlgn="base"/>
            <a:endParaRPr lang="en-US" sz="3200" dirty="0"/>
          </a:p>
        </p:txBody>
      </p:sp>
    </p:spTree>
    <p:extLst>
      <p:ext uri="{BB962C8B-B14F-4D97-AF65-F5344CB8AC3E}">
        <p14:creationId xmlns:p14="http://schemas.microsoft.com/office/powerpoint/2010/main" val="28504239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810327" y="553863"/>
            <a:ext cx="8728364" cy="757700"/>
          </a:xfrm>
        </p:spPr>
        <p:txBody>
          <a:bodyPr>
            <a:normAutofit/>
          </a:bodyPr>
          <a:lstStyle/>
          <a:p>
            <a:r>
              <a:rPr lang="en-US" dirty="0" err="1" smtClean="0">
                <a:latin typeface="Rockwell" panose="02060603020205020403" pitchFamily="18" charset="0"/>
              </a:rPr>
              <a:t>isempty</a:t>
            </a:r>
            <a:r>
              <a:rPr lang="en-US" dirty="0" smtClean="0">
                <a:latin typeface="Rockwell" panose="02060603020205020403" pitchFamily="18" charset="0"/>
              </a:rPr>
              <a:t>()</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789470"/>
            <a:ext cx="9905999" cy="4094093"/>
          </a:xfrm>
        </p:spPr>
        <p:txBody>
          <a:bodyPr>
            <a:noAutofit/>
          </a:bodyPr>
          <a:lstStyle/>
          <a:p>
            <a:pPr marL="0" indent="0" fontAlgn="base">
              <a:buNone/>
            </a:pPr>
            <a:r>
              <a:rPr lang="en-US" sz="3600" dirty="0"/>
              <a:t>// Check if the stack is empty</a:t>
            </a:r>
          </a:p>
          <a:p>
            <a:pPr marL="0" indent="0" fontAlgn="base">
              <a:buNone/>
            </a:pPr>
            <a:r>
              <a:rPr lang="en-US" sz="3600" dirty="0" err="1"/>
              <a:t>int</a:t>
            </a:r>
            <a:r>
              <a:rPr lang="en-US" sz="3600" dirty="0"/>
              <a:t> </a:t>
            </a:r>
            <a:r>
              <a:rPr lang="en-US" sz="3600" dirty="0" err="1"/>
              <a:t>isempty</a:t>
            </a:r>
            <a:r>
              <a:rPr lang="en-US" sz="3600" dirty="0"/>
              <a:t>(</a:t>
            </a:r>
            <a:r>
              <a:rPr lang="en-US" sz="3600" dirty="0" err="1"/>
              <a:t>st</a:t>
            </a:r>
            <a:r>
              <a:rPr lang="en-US" sz="3600" dirty="0"/>
              <a:t> *s) {</a:t>
            </a:r>
          </a:p>
          <a:p>
            <a:pPr marL="0" indent="0" fontAlgn="base">
              <a:buNone/>
            </a:pPr>
            <a:r>
              <a:rPr lang="en-US" sz="3600" dirty="0"/>
              <a:t>  if (s-&gt;top == -1)</a:t>
            </a:r>
          </a:p>
          <a:p>
            <a:pPr marL="0" indent="0" fontAlgn="base">
              <a:buNone/>
            </a:pPr>
            <a:r>
              <a:rPr lang="en-US" sz="3600" dirty="0"/>
              <a:t>    return 1;</a:t>
            </a:r>
          </a:p>
          <a:p>
            <a:pPr marL="0" indent="0" fontAlgn="base">
              <a:buNone/>
            </a:pPr>
            <a:r>
              <a:rPr lang="en-US" sz="3600" dirty="0"/>
              <a:t>  else</a:t>
            </a:r>
          </a:p>
          <a:p>
            <a:pPr marL="0" indent="0" fontAlgn="base">
              <a:buNone/>
            </a:pPr>
            <a:r>
              <a:rPr lang="en-US" sz="3600" dirty="0"/>
              <a:t>    return 0;</a:t>
            </a:r>
          </a:p>
          <a:p>
            <a:pPr marL="0" indent="0" fontAlgn="base">
              <a:buNone/>
            </a:pPr>
            <a:r>
              <a:rPr lang="en-US" sz="3600" dirty="0"/>
              <a:t>}</a:t>
            </a:r>
            <a:endParaRPr lang="en-US" sz="3200" dirty="0"/>
          </a:p>
        </p:txBody>
      </p:sp>
    </p:spTree>
    <p:extLst>
      <p:ext uri="{BB962C8B-B14F-4D97-AF65-F5344CB8AC3E}">
        <p14:creationId xmlns:p14="http://schemas.microsoft.com/office/powerpoint/2010/main" val="18115881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810326" y="386714"/>
            <a:ext cx="8728364" cy="757700"/>
          </a:xfrm>
        </p:spPr>
        <p:txBody>
          <a:bodyPr>
            <a:normAutofit/>
          </a:bodyPr>
          <a:lstStyle/>
          <a:p>
            <a:r>
              <a:rPr lang="en-US" dirty="0" smtClean="0">
                <a:latin typeface="Rockwell" panose="02060603020205020403" pitchFamily="18" charset="0"/>
              </a:rPr>
              <a:t>PUSH</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221508" y="1734350"/>
            <a:ext cx="9905999" cy="4094093"/>
          </a:xfrm>
        </p:spPr>
        <p:txBody>
          <a:bodyPr>
            <a:noAutofit/>
          </a:bodyPr>
          <a:lstStyle/>
          <a:p>
            <a:r>
              <a:rPr lang="en-US" sz="3200" b="1" dirty="0"/>
              <a:t>Step 1</a:t>
            </a:r>
            <a:r>
              <a:rPr lang="en-US" sz="3200" dirty="0"/>
              <a:t> − Checks if the stack is full.</a:t>
            </a:r>
          </a:p>
          <a:p>
            <a:r>
              <a:rPr lang="en-US" sz="3200" b="1" dirty="0"/>
              <a:t>Step 2</a:t>
            </a:r>
            <a:r>
              <a:rPr lang="en-US" sz="3200" dirty="0"/>
              <a:t> − If the stack is full, produces an error and exit.</a:t>
            </a:r>
          </a:p>
          <a:p>
            <a:r>
              <a:rPr lang="en-US" sz="3200" b="1" dirty="0"/>
              <a:t>Step 3</a:t>
            </a:r>
            <a:r>
              <a:rPr lang="en-US" sz="3200" dirty="0"/>
              <a:t> − If the stack is not full, increments </a:t>
            </a:r>
            <a:r>
              <a:rPr lang="en-US" sz="3200" b="1" dirty="0"/>
              <a:t>top</a:t>
            </a:r>
            <a:r>
              <a:rPr lang="en-US" sz="3200" dirty="0"/>
              <a:t> to point next empty space.</a:t>
            </a:r>
          </a:p>
          <a:p>
            <a:r>
              <a:rPr lang="en-US" sz="3200" b="1" dirty="0"/>
              <a:t>Step 4</a:t>
            </a:r>
            <a:r>
              <a:rPr lang="en-US" sz="3200" dirty="0"/>
              <a:t> − Adds data element to the stack location, where top is pointing.</a:t>
            </a:r>
          </a:p>
          <a:p>
            <a:r>
              <a:rPr lang="en-US" sz="3200" b="1" dirty="0"/>
              <a:t>Step 5</a:t>
            </a:r>
            <a:r>
              <a:rPr lang="en-US" sz="3200" dirty="0"/>
              <a:t> − Returns success.</a:t>
            </a:r>
          </a:p>
        </p:txBody>
      </p:sp>
    </p:spTree>
    <p:extLst>
      <p:ext uri="{BB962C8B-B14F-4D97-AF65-F5344CB8AC3E}">
        <p14:creationId xmlns:p14="http://schemas.microsoft.com/office/powerpoint/2010/main" val="2659954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810326" y="386714"/>
            <a:ext cx="8728364" cy="757700"/>
          </a:xfrm>
        </p:spPr>
        <p:txBody>
          <a:bodyPr>
            <a:normAutofit/>
          </a:bodyPr>
          <a:lstStyle/>
          <a:p>
            <a:r>
              <a:rPr lang="en-US" dirty="0" smtClean="0">
                <a:latin typeface="Rockwell" panose="02060603020205020403" pitchFamily="18" charset="0"/>
              </a:rPr>
              <a:t>PUSH</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221509" y="1360724"/>
            <a:ext cx="9905999" cy="4094093"/>
          </a:xfrm>
        </p:spPr>
        <p:txBody>
          <a:bodyPr>
            <a:noAutofit/>
          </a:bodyPr>
          <a:lstStyle/>
          <a:p>
            <a:pPr marL="0" indent="0" fontAlgn="base">
              <a:buNone/>
            </a:pPr>
            <a:r>
              <a:rPr lang="en-US" sz="3200" dirty="0"/>
              <a:t>// Add elements into stack</a:t>
            </a:r>
          </a:p>
          <a:p>
            <a:pPr marL="0" indent="0" fontAlgn="base">
              <a:buNone/>
            </a:pPr>
            <a:r>
              <a:rPr lang="en-US" sz="3200" dirty="0"/>
              <a:t>void push(</a:t>
            </a:r>
            <a:r>
              <a:rPr lang="en-US" sz="3200" dirty="0" err="1"/>
              <a:t>st</a:t>
            </a:r>
            <a:r>
              <a:rPr lang="en-US" sz="3200" dirty="0"/>
              <a:t> *s, </a:t>
            </a:r>
            <a:r>
              <a:rPr lang="en-US" sz="3200" dirty="0" err="1"/>
              <a:t>int</a:t>
            </a:r>
            <a:r>
              <a:rPr lang="en-US" sz="3200" dirty="0"/>
              <a:t> </a:t>
            </a:r>
            <a:r>
              <a:rPr lang="en-US" sz="3200" dirty="0" err="1"/>
              <a:t>newitem</a:t>
            </a:r>
            <a:r>
              <a:rPr lang="en-US" sz="3200" dirty="0"/>
              <a:t>) {</a:t>
            </a:r>
          </a:p>
          <a:p>
            <a:pPr marL="0" indent="0" fontAlgn="base">
              <a:buNone/>
            </a:pPr>
            <a:r>
              <a:rPr lang="en-US" sz="3200" dirty="0"/>
              <a:t>  if (</a:t>
            </a:r>
            <a:r>
              <a:rPr lang="en-US" sz="3200" dirty="0" err="1"/>
              <a:t>isfull</a:t>
            </a:r>
            <a:r>
              <a:rPr lang="en-US" sz="3200" dirty="0"/>
              <a:t>(s)) {</a:t>
            </a:r>
          </a:p>
          <a:p>
            <a:pPr marL="0" indent="0" fontAlgn="base">
              <a:buNone/>
            </a:pPr>
            <a:r>
              <a:rPr lang="en-US" sz="3200" dirty="0"/>
              <a:t>    </a:t>
            </a:r>
            <a:r>
              <a:rPr lang="en-US" sz="3200" dirty="0" err="1"/>
              <a:t>printf</a:t>
            </a:r>
            <a:r>
              <a:rPr lang="en-US" sz="3200" dirty="0"/>
              <a:t>("STACK FULL");</a:t>
            </a:r>
          </a:p>
          <a:p>
            <a:pPr marL="0" indent="0" fontAlgn="base">
              <a:buNone/>
            </a:pPr>
            <a:r>
              <a:rPr lang="en-US" sz="3200" dirty="0"/>
              <a:t>  } else {</a:t>
            </a:r>
          </a:p>
          <a:p>
            <a:pPr marL="0" indent="0" fontAlgn="base">
              <a:buNone/>
            </a:pPr>
            <a:r>
              <a:rPr lang="en-US" sz="3200" dirty="0"/>
              <a:t>    s-&gt;top++;</a:t>
            </a:r>
          </a:p>
          <a:p>
            <a:pPr marL="0" indent="0" fontAlgn="base">
              <a:buNone/>
            </a:pPr>
            <a:r>
              <a:rPr lang="en-US" sz="3200" dirty="0"/>
              <a:t>    s-&gt;items[s-&gt;top] = </a:t>
            </a:r>
            <a:r>
              <a:rPr lang="en-US" sz="3200" dirty="0" err="1"/>
              <a:t>newitem</a:t>
            </a:r>
            <a:r>
              <a:rPr lang="en-US" sz="3200" dirty="0"/>
              <a:t>;</a:t>
            </a:r>
          </a:p>
          <a:p>
            <a:pPr marL="0" indent="0" fontAlgn="base">
              <a:buNone/>
            </a:pPr>
            <a:r>
              <a:rPr lang="en-US" sz="3200" dirty="0"/>
              <a:t>  </a:t>
            </a:r>
            <a:r>
              <a:rPr lang="en-US" sz="3200" dirty="0" smtClean="0"/>
              <a:t>}</a:t>
            </a:r>
          </a:p>
          <a:p>
            <a:pPr marL="0" indent="0" fontAlgn="base">
              <a:buNone/>
            </a:pPr>
            <a:r>
              <a:rPr lang="en-US" sz="3200" dirty="0" smtClean="0"/>
              <a:t>}</a:t>
            </a:r>
            <a:endParaRPr lang="en-US" dirty="0"/>
          </a:p>
        </p:txBody>
      </p:sp>
    </p:spTree>
    <p:extLst>
      <p:ext uri="{BB962C8B-B14F-4D97-AF65-F5344CB8AC3E}">
        <p14:creationId xmlns:p14="http://schemas.microsoft.com/office/powerpoint/2010/main" val="5181575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810326" y="386714"/>
            <a:ext cx="8728364" cy="757700"/>
          </a:xfrm>
        </p:spPr>
        <p:txBody>
          <a:bodyPr>
            <a:normAutofit/>
          </a:bodyPr>
          <a:lstStyle/>
          <a:p>
            <a:r>
              <a:rPr lang="en-US" dirty="0" smtClean="0">
                <a:latin typeface="Rockwell" panose="02060603020205020403" pitchFamily="18" charset="0"/>
              </a:rPr>
              <a:t>PUSH</a:t>
            </a:r>
            <a:endParaRPr lang="en-US" sz="4400" dirty="0">
              <a:latin typeface="Rockwell" panose="02060603020205020403" pitchFamily="18" charset="0"/>
            </a:endParaRPr>
          </a:p>
        </p:txBody>
      </p:sp>
      <p:pic>
        <p:nvPicPr>
          <p:cNvPr id="5" name="Content Placeholder 4"/>
          <p:cNvPicPr>
            <a:picLocks noGrp="1" noChangeAspect="1"/>
          </p:cNvPicPr>
          <p:nvPr>
            <p:ph idx="1"/>
          </p:nvPr>
        </p:nvPicPr>
        <p:blipFill>
          <a:blip r:embed="rId2"/>
          <a:stretch>
            <a:fillRect/>
          </a:stretch>
        </p:blipFill>
        <p:spPr>
          <a:xfrm>
            <a:off x="1413131" y="1588601"/>
            <a:ext cx="8869319" cy="4153437"/>
          </a:xfrm>
          <a:prstGeom prst="rect">
            <a:avLst/>
          </a:prstGeom>
        </p:spPr>
      </p:pic>
    </p:spTree>
    <p:extLst>
      <p:ext uri="{BB962C8B-B14F-4D97-AF65-F5344CB8AC3E}">
        <p14:creationId xmlns:p14="http://schemas.microsoft.com/office/powerpoint/2010/main" val="2830120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810326" y="386714"/>
            <a:ext cx="8728364" cy="757700"/>
          </a:xfrm>
        </p:spPr>
        <p:txBody>
          <a:bodyPr>
            <a:normAutofit/>
          </a:bodyPr>
          <a:lstStyle/>
          <a:p>
            <a:r>
              <a:rPr lang="en-US" dirty="0" smtClean="0">
                <a:latin typeface="Rockwell" panose="02060603020205020403" pitchFamily="18" charset="0"/>
              </a:rPr>
              <a:t>POP</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221508" y="1734350"/>
            <a:ext cx="9905999" cy="4094093"/>
          </a:xfrm>
        </p:spPr>
        <p:txBody>
          <a:bodyPr>
            <a:noAutofit/>
          </a:bodyPr>
          <a:lstStyle/>
          <a:p>
            <a:r>
              <a:rPr lang="en-US" sz="3600" b="1" dirty="0"/>
              <a:t>Step 1</a:t>
            </a:r>
            <a:r>
              <a:rPr lang="en-US" sz="3600" dirty="0"/>
              <a:t> − Checks if the stack is empty.</a:t>
            </a:r>
          </a:p>
          <a:p>
            <a:r>
              <a:rPr lang="en-US" sz="3600" b="1" dirty="0"/>
              <a:t>Step 2</a:t>
            </a:r>
            <a:r>
              <a:rPr lang="en-US" sz="3600" dirty="0"/>
              <a:t> − If the stack is empty, produces an error and exit.</a:t>
            </a:r>
          </a:p>
          <a:p>
            <a:r>
              <a:rPr lang="en-US" sz="3600" b="1" dirty="0"/>
              <a:t>Step 3</a:t>
            </a:r>
            <a:r>
              <a:rPr lang="en-US" sz="3600" dirty="0"/>
              <a:t> − If the stack is not empty, accesses the data element at which </a:t>
            </a:r>
            <a:r>
              <a:rPr lang="en-US" sz="3600" b="1" dirty="0"/>
              <a:t>top</a:t>
            </a:r>
            <a:r>
              <a:rPr lang="en-US" sz="3600" dirty="0"/>
              <a:t> is pointing.</a:t>
            </a:r>
          </a:p>
          <a:p>
            <a:r>
              <a:rPr lang="en-US" sz="3600" b="1" dirty="0"/>
              <a:t>Step 4</a:t>
            </a:r>
            <a:r>
              <a:rPr lang="en-US" sz="3600" dirty="0"/>
              <a:t> − Decreases the value of top by 1.</a:t>
            </a:r>
          </a:p>
          <a:p>
            <a:r>
              <a:rPr lang="en-US" sz="3600" b="1" dirty="0"/>
              <a:t>Step 5</a:t>
            </a:r>
            <a:r>
              <a:rPr lang="en-US" sz="3600" dirty="0"/>
              <a:t> − Returns success.</a:t>
            </a:r>
          </a:p>
        </p:txBody>
      </p:sp>
    </p:spTree>
    <p:extLst>
      <p:ext uri="{BB962C8B-B14F-4D97-AF65-F5344CB8AC3E}">
        <p14:creationId xmlns:p14="http://schemas.microsoft.com/office/powerpoint/2010/main" val="18825209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810326" y="386714"/>
            <a:ext cx="8728364" cy="757700"/>
          </a:xfrm>
        </p:spPr>
        <p:txBody>
          <a:bodyPr>
            <a:normAutofit/>
          </a:bodyPr>
          <a:lstStyle/>
          <a:p>
            <a:r>
              <a:rPr lang="en-US" dirty="0" smtClean="0">
                <a:latin typeface="Rockwell" panose="02060603020205020403" pitchFamily="18" charset="0"/>
              </a:rPr>
              <a:t>POP</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221509" y="1360724"/>
            <a:ext cx="9905999" cy="4094093"/>
          </a:xfrm>
        </p:spPr>
        <p:txBody>
          <a:bodyPr>
            <a:noAutofit/>
          </a:bodyPr>
          <a:lstStyle/>
          <a:p>
            <a:pPr marL="0" indent="0" fontAlgn="base">
              <a:buNone/>
            </a:pPr>
            <a:r>
              <a:rPr lang="en-US" sz="3200" dirty="0"/>
              <a:t>// Remove element from stack</a:t>
            </a:r>
          </a:p>
          <a:p>
            <a:pPr marL="0" indent="0" fontAlgn="base">
              <a:buNone/>
            </a:pPr>
            <a:r>
              <a:rPr lang="en-US" sz="3200" dirty="0"/>
              <a:t>void pop(</a:t>
            </a:r>
            <a:r>
              <a:rPr lang="en-US" sz="3200" dirty="0" err="1"/>
              <a:t>st</a:t>
            </a:r>
            <a:r>
              <a:rPr lang="en-US" sz="3200" dirty="0"/>
              <a:t> *s) {</a:t>
            </a:r>
          </a:p>
          <a:p>
            <a:pPr marL="0" indent="0" fontAlgn="base">
              <a:buNone/>
            </a:pPr>
            <a:r>
              <a:rPr lang="en-US" sz="3200" dirty="0"/>
              <a:t>  if (</a:t>
            </a:r>
            <a:r>
              <a:rPr lang="en-US" sz="3200" dirty="0" err="1"/>
              <a:t>isempty</a:t>
            </a:r>
            <a:r>
              <a:rPr lang="en-US" sz="3200" dirty="0"/>
              <a:t>(s)) {</a:t>
            </a:r>
          </a:p>
          <a:p>
            <a:pPr marL="0" indent="0" fontAlgn="base">
              <a:buNone/>
            </a:pPr>
            <a:r>
              <a:rPr lang="en-US" sz="3200" dirty="0"/>
              <a:t>    </a:t>
            </a:r>
            <a:r>
              <a:rPr lang="en-US" sz="3200" dirty="0" err="1"/>
              <a:t>printf</a:t>
            </a:r>
            <a:r>
              <a:rPr lang="en-US" sz="3200" dirty="0"/>
              <a:t>("\n STACK EMPTY \n");</a:t>
            </a:r>
          </a:p>
          <a:p>
            <a:pPr marL="0" indent="0" fontAlgn="base">
              <a:buNone/>
            </a:pPr>
            <a:r>
              <a:rPr lang="en-US" sz="3200" dirty="0"/>
              <a:t>  } else {</a:t>
            </a:r>
          </a:p>
          <a:p>
            <a:pPr marL="0" indent="0" fontAlgn="base">
              <a:buNone/>
            </a:pPr>
            <a:r>
              <a:rPr lang="en-US" sz="3200" dirty="0"/>
              <a:t>    </a:t>
            </a:r>
            <a:r>
              <a:rPr lang="en-US" sz="3200" dirty="0" err="1"/>
              <a:t>printf</a:t>
            </a:r>
            <a:r>
              <a:rPr lang="en-US" sz="3200" dirty="0"/>
              <a:t>("Item popped= %d", s-&gt;items[s-&gt;top]);</a:t>
            </a:r>
          </a:p>
          <a:p>
            <a:pPr marL="0" indent="0" fontAlgn="base">
              <a:buNone/>
            </a:pPr>
            <a:r>
              <a:rPr lang="en-US" sz="3200" dirty="0"/>
              <a:t>    s-&gt;top--;</a:t>
            </a:r>
          </a:p>
          <a:p>
            <a:pPr marL="0" indent="0" fontAlgn="base">
              <a:buNone/>
            </a:pPr>
            <a:r>
              <a:rPr lang="en-US" sz="3200" dirty="0"/>
              <a:t>  }</a:t>
            </a:r>
          </a:p>
          <a:p>
            <a:pPr marL="0" indent="0" fontAlgn="base">
              <a:buNone/>
            </a:pPr>
            <a:r>
              <a:rPr lang="en-US" sz="3200" dirty="0" smtClean="0"/>
              <a:t>}</a:t>
            </a:r>
            <a:endParaRPr lang="en-US" dirty="0"/>
          </a:p>
        </p:txBody>
      </p:sp>
    </p:spTree>
    <p:extLst>
      <p:ext uri="{BB962C8B-B14F-4D97-AF65-F5344CB8AC3E}">
        <p14:creationId xmlns:p14="http://schemas.microsoft.com/office/powerpoint/2010/main" val="27725217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810326" y="386714"/>
            <a:ext cx="8728364" cy="757700"/>
          </a:xfrm>
        </p:spPr>
        <p:txBody>
          <a:bodyPr>
            <a:normAutofit/>
          </a:bodyPr>
          <a:lstStyle/>
          <a:p>
            <a:r>
              <a:rPr lang="en-US" dirty="0" smtClean="0">
                <a:latin typeface="Rockwell" panose="02060603020205020403" pitchFamily="18" charset="0"/>
              </a:rPr>
              <a:t>POP</a:t>
            </a:r>
            <a:endParaRPr lang="en-US" sz="4400" dirty="0">
              <a:latin typeface="Rockwell" panose="02060603020205020403" pitchFamily="18" charset="0"/>
            </a:endParaRPr>
          </a:p>
        </p:txBody>
      </p:sp>
      <p:pic>
        <p:nvPicPr>
          <p:cNvPr id="4" name="Content Placeholder 3"/>
          <p:cNvPicPr>
            <a:picLocks noGrp="1" noChangeAspect="1"/>
          </p:cNvPicPr>
          <p:nvPr>
            <p:ph idx="1"/>
          </p:nvPr>
        </p:nvPicPr>
        <p:blipFill>
          <a:blip r:embed="rId2"/>
          <a:stretch>
            <a:fillRect/>
          </a:stretch>
        </p:blipFill>
        <p:spPr>
          <a:xfrm>
            <a:off x="1258530" y="1370166"/>
            <a:ext cx="8471258" cy="4607565"/>
          </a:xfrm>
          <a:prstGeom prst="rect">
            <a:avLst/>
          </a:prstGeom>
        </p:spPr>
      </p:pic>
    </p:spTree>
    <p:extLst>
      <p:ext uri="{BB962C8B-B14F-4D97-AF65-F5344CB8AC3E}">
        <p14:creationId xmlns:p14="http://schemas.microsoft.com/office/powerpoint/2010/main" val="28900969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810327" y="553863"/>
            <a:ext cx="8728364" cy="757700"/>
          </a:xfrm>
        </p:spPr>
        <p:txBody>
          <a:bodyPr>
            <a:normAutofit/>
          </a:bodyPr>
          <a:lstStyle/>
          <a:p>
            <a:r>
              <a:rPr lang="en-US" dirty="0" smtClean="0">
                <a:latin typeface="Rockwell" panose="02060603020205020403" pitchFamily="18" charset="0"/>
              </a:rPr>
              <a:t>IMPLEMENTATION OF STACK</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789470"/>
            <a:ext cx="9905999" cy="4094093"/>
          </a:xfrm>
        </p:spPr>
        <p:txBody>
          <a:bodyPr>
            <a:noAutofit/>
          </a:bodyPr>
          <a:lstStyle/>
          <a:p>
            <a:pPr fontAlgn="base"/>
            <a:r>
              <a:rPr lang="en-US" sz="4000" dirty="0"/>
              <a:t>There are two ways to implement a stack: </a:t>
            </a:r>
          </a:p>
          <a:p>
            <a:pPr fontAlgn="base"/>
            <a:r>
              <a:rPr lang="en-US" sz="4000" dirty="0"/>
              <a:t>Using array</a:t>
            </a:r>
          </a:p>
          <a:p>
            <a:pPr fontAlgn="base"/>
            <a:r>
              <a:rPr lang="en-US" sz="4000" dirty="0"/>
              <a:t>Using linked </a:t>
            </a:r>
            <a:r>
              <a:rPr lang="en-US" sz="4000" dirty="0" smtClean="0"/>
              <a:t>list</a:t>
            </a:r>
            <a:endParaRPr lang="en-US" sz="4000" dirty="0"/>
          </a:p>
          <a:p>
            <a:pPr fontAlgn="base"/>
            <a:endParaRPr lang="en-US" dirty="0"/>
          </a:p>
          <a:p>
            <a:pPr fontAlgn="base"/>
            <a:endParaRPr lang="en-US" sz="3200" dirty="0"/>
          </a:p>
        </p:txBody>
      </p:sp>
    </p:spTree>
    <p:extLst>
      <p:ext uri="{BB962C8B-B14F-4D97-AF65-F5344CB8AC3E}">
        <p14:creationId xmlns:p14="http://schemas.microsoft.com/office/powerpoint/2010/main" val="2963194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021340" y="2105573"/>
            <a:ext cx="9905998" cy="1478570"/>
          </a:xfrm>
        </p:spPr>
        <p:txBody>
          <a:bodyPr>
            <a:normAutofit/>
          </a:bodyPr>
          <a:lstStyle/>
          <a:p>
            <a:r>
              <a:rPr lang="en-US" sz="4400" dirty="0" smtClean="0">
                <a:latin typeface="Rockwell" panose="02060603020205020403" pitchFamily="18" charset="0"/>
              </a:rPr>
              <a:t>              VI. STACKS</a:t>
            </a:r>
            <a:endParaRPr lang="en-US" sz="4400" dirty="0">
              <a:latin typeface="Rockwell" panose="02060603020205020403" pitchFamily="18" charset="0"/>
            </a:endParaRPr>
          </a:p>
        </p:txBody>
      </p:sp>
    </p:spTree>
    <p:extLst>
      <p:ext uri="{BB962C8B-B14F-4D97-AF65-F5344CB8AC3E}">
        <p14:creationId xmlns:p14="http://schemas.microsoft.com/office/powerpoint/2010/main" val="21721794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2431525" y="862536"/>
            <a:ext cx="6118369" cy="600682"/>
          </a:xfrm>
        </p:spPr>
        <p:txBody>
          <a:bodyPr>
            <a:normAutofit fontScale="90000"/>
          </a:bodyPr>
          <a:lstStyle/>
          <a:p>
            <a:r>
              <a:rPr lang="en-US" dirty="0">
                <a:latin typeface="Rockwell" panose="02060603020205020403" pitchFamily="18" charset="0"/>
              </a:rPr>
              <a:t>IMPLEMENTATION OF STACK</a:t>
            </a:r>
            <a:endParaRPr lang="en-US" sz="4400" dirty="0">
              <a:latin typeface="Rockwell" panose="02060603020205020403" pitchFamily="18" charset="0"/>
            </a:endParaRPr>
          </a:p>
        </p:txBody>
      </p:sp>
      <p:sp>
        <p:nvSpPr>
          <p:cNvPr id="3" name="Content Placeholder 2"/>
          <p:cNvSpPr>
            <a:spLocks noGrp="1"/>
          </p:cNvSpPr>
          <p:nvPr>
            <p:ph idx="1"/>
          </p:nvPr>
        </p:nvSpPr>
        <p:spPr>
          <a:xfrm>
            <a:off x="739877" y="2041934"/>
            <a:ext cx="10515600" cy="2480905"/>
          </a:xfrm>
        </p:spPr>
        <p:txBody>
          <a:bodyPr/>
          <a:lstStyle/>
          <a:p>
            <a:r>
              <a:rPr lang="en-US" dirty="0"/>
              <a:t>stack using </a:t>
            </a:r>
            <a:r>
              <a:rPr lang="en-US" dirty="0" smtClean="0"/>
              <a:t>array(</a:t>
            </a:r>
            <a:r>
              <a:rPr lang="en-US" dirty="0" err="1" smtClean="0"/>
              <a:t>stackarray.c</a:t>
            </a:r>
            <a:r>
              <a:rPr lang="en-US" dirty="0" smtClean="0"/>
              <a:t>)</a:t>
            </a:r>
          </a:p>
          <a:p>
            <a:endParaRPr lang="en-US" dirty="0"/>
          </a:p>
          <a:p>
            <a:r>
              <a:rPr lang="en-US" dirty="0"/>
              <a:t>stack using linked </a:t>
            </a:r>
            <a:r>
              <a:rPr lang="en-US" dirty="0" smtClean="0"/>
              <a:t>list(</a:t>
            </a:r>
            <a:r>
              <a:rPr lang="en-US" dirty="0" err="1" smtClean="0"/>
              <a:t>stacklinkedlist.c</a:t>
            </a:r>
            <a:r>
              <a:rPr lang="en-US" dirty="0" smtClean="0"/>
              <a:t>)</a:t>
            </a:r>
            <a:endParaRPr lang="en-US" dirty="0"/>
          </a:p>
        </p:txBody>
      </p:sp>
    </p:spTree>
    <p:extLst>
      <p:ext uri="{BB962C8B-B14F-4D97-AF65-F5344CB8AC3E}">
        <p14:creationId xmlns:p14="http://schemas.microsoft.com/office/powerpoint/2010/main" val="23549512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smtClean="0">
                <a:latin typeface="Rockwell" panose="02060603020205020403" pitchFamily="18" charset="0"/>
              </a:rPr>
              <a:t>REFERENCES</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3" y="2323378"/>
            <a:ext cx="9905999" cy="3541714"/>
          </a:xfrm>
        </p:spPr>
        <p:txBody>
          <a:bodyPr>
            <a:normAutofit/>
          </a:bodyPr>
          <a:lstStyle/>
          <a:p>
            <a:pPr lvl="1"/>
            <a:r>
              <a:rPr lang="en-US" sz="2800" dirty="0" smtClean="0">
                <a:latin typeface="+mj-lt"/>
                <a:ea typeface="Tahoma" panose="020B0604030504040204" pitchFamily="34" charset="0"/>
                <a:cs typeface="Tahoma" panose="020B0604030504040204" pitchFamily="34" charset="0"/>
              </a:rPr>
              <a:t>https</a:t>
            </a:r>
            <a:r>
              <a:rPr lang="en-US" sz="2800" dirty="0">
                <a:latin typeface="+mj-lt"/>
                <a:ea typeface="Tahoma" panose="020B0604030504040204" pitchFamily="34" charset="0"/>
                <a:cs typeface="Tahoma" panose="020B0604030504040204" pitchFamily="34" charset="0"/>
              </a:rPr>
              <a:t>://www.geeksforgeeks.org</a:t>
            </a:r>
            <a:r>
              <a:rPr lang="en-US" sz="2800" dirty="0" smtClean="0">
                <a:latin typeface="+mj-lt"/>
                <a:ea typeface="Tahoma" panose="020B0604030504040204" pitchFamily="34" charset="0"/>
                <a:cs typeface="Tahoma" panose="020B0604030504040204" pitchFamily="34" charset="0"/>
              </a:rPr>
              <a:t>/</a:t>
            </a:r>
          </a:p>
          <a:p>
            <a:pPr lvl="1"/>
            <a:r>
              <a:rPr lang="en-US" sz="2800" dirty="0"/>
              <a:t>Data Structures And Algorithms Made Easy: Data Structures And Algorithmic Puzzles by </a:t>
            </a:r>
            <a:r>
              <a:rPr lang="en-US" sz="2800" dirty="0" err="1"/>
              <a:t>Narasimha</a:t>
            </a:r>
            <a:r>
              <a:rPr lang="en-US" sz="2800" dirty="0"/>
              <a:t> </a:t>
            </a:r>
            <a:r>
              <a:rPr lang="en-US" sz="2800" dirty="0" err="1"/>
              <a:t>Karumanchi</a:t>
            </a:r>
            <a:r>
              <a:rPr lang="en-US" sz="2800" dirty="0">
                <a:latin typeface="Tahoma" panose="020B0604030504040204" pitchFamily="34" charset="0"/>
                <a:ea typeface="Tahoma" panose="020B0604030504040204" pitchFamily="34" charset="0"/>
                <a:cs typeface="Tahoma" panose="020B0604030504040204" pitchFamily="34" charset="0"/>
              </a:rPr>
              <a:t> </a:t>
            </a:r>
            <a:endParaRPr lang="en-US" sz="2800" dirty="0" smtClean="0">
              <a:latin typeface="+mj-lt"/>
              <a:ea typeface="Tahoma" panose="020B0604030504040204" pitchFamily="34" charset="0"/>
              <a:cs typeface="Tahoma" panose="020B0604030504040204" pitchFamily="34" charset="0"/>
            </a:endParaRPr>
          </a:p>
          <a:p>
            <a:pPr lvl="1"/>
            <a:endParaRPr lang="en-US" sz="2800" dirty="0" smtClean="0">
              <a:latin typeface="+mj-lt"/>
              <a:ea typeface="Tahoma" panose="020B0604030504040204" pitchFamily="34" charset="0"/>
              <a:cs typeface="Tahoma" panose="020B0604030504040204" pitchFamily="34" charset="0"/>
            </a:endParaRPr>
          </a:p>
          <a:p>
            <a:pPr marL="457200" lvl="1" indent="0">
              <a:buNone/>
            </a:pPr>
            <a:r>
              <a:rPr lang="en-US" sz="2400" dirty="0" smtClean="0"/>
              <a:t> </a:t>
            </a:r>
            <a:endParaRPr lang="en-US" sz="2400"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39465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4148208" y="553863"/>
            <a:ext cx="3892406" cy="757700"/>
          </a:xfrm>
        </p:spPr>
        <p:txBody>
          <a:bodyPr>
            <a:normAutofit/>
          </a:bodyPr>
          <a:lstStyle/>
          <a:p>
            <a:r>
              <a:rPr lang="en-US" sz="4400" dirty="0" smtClean="0">
                <a:latin typeface="Rockwell" panose="02060603020205020403" pitchFamily="18" charset="0"/>
              </a:rPr>
              <a:t>STACKS</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440874"/>
            <a:ext cx="9905999" cy="4442690"/>
          </a:xfrm>
        </p:spPr>
        <p:txBody>
          <a:bodyPr>
            <a:noAutofit/>
          </a:bodyPr>
          <a:lstStyle/>
          <a:p>
            <a:r>
              <a:rPr lang="en-US" dirty="0"/>
              <a:t>A stack is an Abstract Data Type (ADT), used for storing data (similar to Linked Lists). In a stack, </a:t>
            </a:r>
            <a:r>
              <a:rPr lang="en-US" dirty="0" smtClean="0"/>
              <a:t>the order </a:t>
            </a:r>
            <a:r>
              <a:rPr lang="en-US" dirty="0"/>
              <a:t>in which the data arrives is important</a:t>
            </a:r>
            <a:r>
              <a:rPr lang="en-US" dirty="0" smtClean="0"/>
              <a:t>.</a:t>
            </a:r>
          </a:p>
          <a:p>
            <a:endParaRPr lang="en-US" sz="3200" dirty="0"/>
          </a:p>
          <a:p>
            <a:r>
              <a:rPr lang="en-US" dirty="0"/>
              <a:t>A </a:t>
            </a:r>
            <a:r>
              <a:rPr lang="en-US" i="1" dirty="0"/>
              <a:t>stack </a:t>
            </a:r>
            <a:r>
              <a:rPr lang="en-US" dirty="0"/>
              <a:t>is an ordered list in which insertion and deletion are done at one end, </a:t>
            </a:r>
            <a:r>
              <a:rPr lang="en-US" dirty="0" smtClean="0"/>
              <a:t>called </a:t>
            </a:r>
            <a:r>
              <a:rPr lang="en-US" i="1" dirty="0" smtClean="0"/>
              <a:t>top</a:t>
            </a:r>
            <a:r>
              <a:rPr lang="en-US" dirty="0"/>
              <a:t>. The last element inserted is the first one to be deleted. Hence, it is called the Last in First </a:t>
            </a:r>
            <a:r>
              <a:rPr lang="en-US" dirty="0" smtClean="0"/>
              <a:t>out (LIFO</a:t>
            </a:r>
            <a:r>
              <a:rPr lang="en-US" dirty="0"/>
              <a:t>) or First in Last out (FILO) list.</a:t>
            </a:r>
            <a:endParaRPr lang="en-US" sz="3200" dirty="0"/>
          </a:p>
        </p:txBody>
      </p:sp>
    </p:spTree>
    <p:extLst>
      <p:ext uri="{BB962C8B-B14F-4D97-AF65-F5344CB8AC3E}">
        <p14:creationId xmlns:p14="http://schemas.microsoft.com/office/powerpoint/2010/main" val="1348318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810327" y="553863"/>
            <a:ext cx="8728364" cy="757700"/>
          </a:xfrm>
        </p:spPr>
        <p:txBody>
          <a:bodyPr>
            <a:normAutofit/>
          </a:bodyPr>
          <a:lstStyle/>
          <a:p>
            <a:r>
              <a:rPr lang="en-US" dirty="0" smtClean="0">
                <a:latin typeface="Rockwell" panose="02060603020205020403" pitchFamily="18" charset="0"/>
              </a:rPr>
              <a:t>EXAMPLE OF </a:t>
            </a:r>
            <a:r>
              <a:rPr lang="en-US" sz="4400" dirty="0" smtClean="0">
                <a:latin typeface="Rockwell" panose="02060603020205020403" pitchFamily="18" charset="0"/>
              </a:rPr>
              <a:t>STACKS</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440874"/>
            <a:ext cx="9905999" cy="4442690"/>
          </a:xfrm>
        </p:spPr>
        <p:txBody>
          <a:bodyPr>
            <a:noAutofit/>
          </a:bodyPr>
          <a:lstStyle/>
          <a:p>
            <a:r>
              <a:rPr lang="en-US" dirty="0"/>
              <a:t>A pile of plates in a cafeteria is a good example of </a:t>
            </a:r>
            <a:r>
              <a:rPr lang="en-US" dirty="0" smtClean="0"/>
              <a:t>a stack</a:t>
            </a:r>
            <a:r>
              <a:rPr lang="en-US" dirty="0"/>
              <a:t>. The plates are added to the stack as they are cleaned and they are placed on the top. When </a:t>
            </a:r>
            <a:r>
              <a:rPr lang="en-US" dirty="0" smtClean="0"/>
              <a:t>a plate</a:t>
            </a:r>
            <a:r>
              <a:rPr lang="en-US" dirty="0"/>
              <a:t>, is required it is taken </a:t>
            </a:r>
            <a:r>
              <a:rPr lang="en-US" dirty="0" smtClean="0"/>
              <a:t>from </a:t>
            </a:r>
            <a:r>
              <a:rPr lang="en-US" dirty="0"/>
              <a:t>the top of the stack. The first plate placed on the stack is the </a:t>
            </a:r>
            <a:r>
              <a:rPr lang="en-US" dirty="0" smtClean="0"/>
              <a:t>last one </a:t>
            </a:r>
            <a:r>
              <a:rPr lang="en-US" dirty="0"/>
              <a:t>to be used.</a:t>
            </a:r>
            <a:endParaRPr lang="en-US" sz="3200" dirty="0"/>
          </a:p>
        </p:txBody>
      </p:sp>
      <p:pic>
        <p:nvPicPr>
          <p:cNvPr id="5" name="Picture 4"/>
          <p:cNvPicPr>
            <a:picLocks noChangeAspect="1"/>
          </p:cNvPicPr>
          <p:nvPr/>
        </p:nvPicPr>
        <p:blipFill>
          <a:blip r:embed="rId2"/>
          <a:stretch>
            <a:fillRect/>
          </a:stretch>
        </p:blipFill>
        <p:spPr>
          <a:xfrm>
            <a:off x="4689987" y="3131755"/>
            <a:ext cx="4950081" cy="2881120"/>
          </a:xfrm>
          <a:prstGeom prst="rect">
            <a:avLst/>
          </a:prstGeom>
        </p:spPr>
      </p:pic>
    </p:spTree>
    <p:extLst>
      <p:ext uri="{BB962C8B-B14F-4D97-AF65-F5344CB8AC3E}">
        <p14:creationId xmlns:p14="http://schemas.microsoft.com/office/powerpoint/2010/main" val="36667906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810327" y="553863"/>
            <a:ext cx="8728364" cy="757700"/>
          </a:xfrm>
        </p:spPr>
        <p:txBody>
          <a:bodyPr>
            <a:normAutofit fontScale="90000"/>
          </a:bodyPr>
          <a:lstStyle/>
          <a:p>
            <a:r>
              <a:rPr lang="en-US" sz="4400" dirty="0" smtClean="0">
                <a:latin typeface="Rockwell" panose="02060603020205020403" pitchFamily="18" charset="0"/>
              </a:rPr>
              <a:t>MAINLY OPERATIONS ON STACKS</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440874"/>
            <a:ext cx="9905999" cy="4442690"/>
          </a:xfrm>
        </p:spPr>
        <p:txBody>
          <a:bodyPr>
            <a:noAutofit/>
          </a:bodyPr>
          <a:lstStyle/>
          <a:p>
            <a:r>
              <a:rPr lang="en-US" sz="3600" dirty="0"/>
              <a:t>Special names are given to the two changes that can be made to a stack. When an element </a:t>
            </a:r>
            <a:r>
              <a:rPr lang="en-US" sz="3600" dirty="0" smtClean="0"/>
              <a:t>is inserted </a:t>
            </a:r>
            <a:r>
              <a:rPr lang="en-US" sz="3600" dirty="0"/>
              <a:t>in a stack, the concept is called </a:t>
            </a:r>
            <a:r>
              <a:rPr lang="en-US" sz="3600" i="1" dirty="0"/>
              <a:t>push</a:t>
            </a:r>
            <a:r>
              <a:rPr lang="en-US" sz="3600" dirty="0"/>
              <a:t>, and when an element is removed from the stack, </a:t>
            </a:r>
            <a:r>
              <a:rPr lang="en-US" sz="3600" dirty="0" smtClean="0"/>
              <a:t>the concept </a:t>
            </a:r>
            <a:r>
              <a:rPr lang="en-US" sz="3600" dirty="0"/>
              <a:t>is called </a:t>
            </a:r>
            <a:r>
              <a:rPr lang="en-US" sz="3600" i="1" dirty="0"/>
              <a:t>pop</a:t>
            </a:r>
            <a:r>
              <a:rPr lang="en-US" sz="3600" dirty="0"/>
              <a:t>. Trying to pop out an empty stack is called </a:t>
            </a:r>
            <a:r>
              <a:rPr lang="en-US" sz="3600" i="1" dirty="0"/>
              <a:t>underflow </a:t>
            </a:r>
            <a:r>
              <a:rPr lang="en-US" sz="3600" dirty="0"/>
              <a:t>and trying to push </a:t>
            </a:r>
            <a:r>
              <a:rPr lang="en-US" sz="3600" dirty="0" smtClean="0"/>
              <a:t>an element </a:t>
            </a:r>
            <a:r>
              <a:rPr lang="en-US" sz="3600" dirty="0"/>
              <a:t>in a full stack is called </a:t>
            </a:r>
            <a:r>
              <a:rPr lang="en-US" sz="3600" i="1" dirty="0"/>
              <a:t>overflow</a:t>
            </a:r>
            <a:r>
              <a:rPr lang="en-US" sz="3600" dirty="0"/>
              <a:t>.</a:t>
            </a:r>
            <a:endParaRPr lang="en-US" sz="4000" dirty="0"/>
          </a:p>
        </p:txBody>
      </p:sp>
    </p:spTree>
    <p:extLst>
      <p:ext uri="{BB962C8B-B14F-4D97-AF65-F5344CB8AC3E}">
        <p14:creationId xmlns:p14="http://schemas.microsoft.com/office/powerpoint/2010/main" val="9982567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810327" y="553863"/>
            <a:ext cx="8728364" cy="757700"/>
          </a:xfrm>
        </p:spPr>
        <p:txBody>
          <a:bodyPr>
            <a:normAutofit fontScale="90000"/>
          </a:bodyPr>
          <a:lstStyle/>
          <a:p>
            <a:r>
              <a:rPr lang="en-US" sz="4400" dirty="0" smtClean="0">
                <a:latin typeface="Rockwell" panose="02060603020205020403" pitchFamily="18" charset="0"/>
              </a:rPr>
              <a:t>MAINLY OPERATIONS ON STACKS</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440874"/>
            <a:ext cx="9905999" cy="4442690"/>
          </a:xfrm>
        </p:spPr>
        <p:txBody>
          <a:bodyPr>
            <a:noAutofit/>
          </a:bodyPr>
          <a:lstStyle/>
          <a:p>
            <a:pPr fontAlgn="base"/>
            <a:r>
              <a:rPr lang="en-US" sz="3200" b="1" dirty="0" smtClean="0"/>
              <a:t>Push: </a:t>
            </a:r>
            <a:r>
              <a:rPr lang="en-US" sz="3200" dirty="0" smtClean="0"/>
              <a:t>Adds an item in the stack. If the stack is full, then it is said to be an Overflow condition.</a:t>
            </a:r>
          </a:p>
          <a:p>
            <a:pPr fontAlgn="base"/>
            <a:r>
              <a:rPr lang="en-US" sz="3200" b="1" dirty="0" smtClean="0"/>
              <a:t>Pop:</a:t>
            </a:r>
            <a:r>
              <a:rPr lang="en-US" sz="3200" dirty="0" smtClean="0"/>
              <a:t> Removes an item from the stack. The items are popped in the reversed order in which they are pushed. If the stack is empty, then it is said to be an Underflow condition.</a:t>
            </a:r>
          </a:p>
          <a:p>
            <a:pPr fontAlgn="base"/>
            <a:r>
              <a:rPr lang="en-US" sz="3200" b="1" dirty="0" smtClean="0"/>
              <a:t>Peek or Top:</a:t>
            </a:r>
            <a:r>
              <a:rPr lang="en-US" sz="3200" dirty="0" smtClean="0"/>
              <a:t> Returns the top element of the stack.</a:t>
            </a:r>
          </a:p>
          <a:p>
            <a:pPr fontAlgn="base"/>
            <a:r>
              <a:rPr lang="en-US" sz="3200" b="1" dirty="0" err="1" smtClean="0"/>
              <a:t>isEmpty</a:t>
            </a:r>
            <a:r>
              <a:rPr lang="en-US" sz="3200" b="1" dirty="0" smtClean="0"/>
              <a:t>: </a:t>
            </a:r>
            <a:r>
              <a:rPr lang="en-US" sz="3200" dirty="0" smtClean="0"/>
              <a:t>Returns true if the stack is empty, else false.</a:t>
            </a:r>
          </a:p>
          <a:p>
            <a:pPr fontAlgn="base"/>
            <a:r>
              <a:rPr lang="en-US" sz="3200" b="1" dirty="0" err="1" smtClean="0"/>
              <a:t>IsFull</a:t>
            </a:r>
            <a:r>
              <a:rPr lang="en-US" sz="3200" dirty="0" smtClean="0"/>
              <a:t>: Check if the stack is full</a:t>
            </a:r>
            <a:endParaRPr lang="en-US" sz="3200" dirty="0"/>
          </a:p>
        </p:txBody>
      </p:sp>
    </p:spTree>
    <p:extLst>
      <p:ext uri="{BB962C8B-B14F-4D97-AF65-F5344CB8AC3E}">
        <p14:creationId xmlns:p14="http://schemas.microsoft.com/office/powerpoint/2010/main" val="38532564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810327" y="553863"/>
            <a:ext cx="8728364" cy="757700"/>
          </a:xfrm>
        </p:spPr>
        <p:txBody>
          <a:bodyPr>
            <a:normAutofit fontScale="90000"/>
          </a:bodyPr>
          <a:lstStyle/>
          <a:p>
            <a:r>
              <a:rPr lang="en-US" sz="4400" dirty="0" smtClean="0">
                <a:latin typeface="Rockwell" panose="02060603020205020403" pitchFamily="18" charset="0"/>
              </a:rPr>
              <a:t>MAINLY OPERATIONS ON STACKS</a:t>
            </a:r>
            <a:endParaRPr lang="en-US" sz="4400" dirty="0">
              <a:latin typeface="Rockwell" panose="02060603020205020403" pitchFamily="18" charset="0"/>
            </a:endParaRPr>
          </a:p>
        </p:txBody>
      </p:sp>
      <p:pic>
        <p:nvPicPr>
          <p:cNvPr id="4" name="Content Placeholder 3"/>
          <p:cNvPicPr>
            <a:picLocks noGrp="1" noChangeAspect="1"/>
          </p:cNvPicPr>
          <p:nvPr>
            <p:ph idx="1"/>
          </p:nvPr>
        </p:nvPicPr>
        <p:blipFill>
          <a:blip r:embed="rId2"/>
          <a:stretch>
            <a:fillRect/>
          </a:stretch>
        </p:blipFill>
        <p:spPr>
          <a:xfrm>
            <a:off x="1573161" y="1441450"/>
            <a:ext cx="8878529" cy="4985338"/>
          </a:xfrm>
          <a:prstGeom prst="rect">
            <a:avLst/>
          </a:prstGeom>
        </p:spPr>
      </p:pic>
    </p:spTree>
    <p:extLst>
      <p:ext uri="{BB962C8B-B14F-4D97-AF65-F5344CB8AC3E}">
        <p14:creationId xmlns:p14="http://schemas.microsoft.com/office/powerpoint/2010/main" val="17102170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2480686" y="796413"/>
            <a:ext cx="6118369" cy="145696"/>
          </a:xfrm>
        </p:spPr>
        <p:txBody>
          <a:bodyPr>
            <a:normAutofit fontScale="90000"/>
          </a:bodyPr>
          <a:lstStyle/>
          <a:p>
            <a:r>
              <a:rPr lang="en-US" sz="4400" dirty="0" smtClean="0">
                <a:latin typeface="Rockwell" panose="02060603020205020403" pitchFamily="18" charset="0"/>
              </a:rPr>
              <a:t>OPERATIONS ON STACK</a:t>
            </a:r>
            <a:br>
              <a:rPr lang="en-US" sz="4400" dirty="0" smtClean="0">
                <a:latin typeface="Rockwell" panose="02060603020205020403" pitchFamily="18" charset="0"/>
              </a:rPr>
            </a:br>
            <a:endParaRPr lang="en-US" sz="4400" dirty="0">
              <a:latin typeface="Rockwell" panose="02060603020205020403" pitchFamily="18" charset="0"/>
            </a:endParaRPr>
          </a:p>
        </p:txBody>
      </p:sp>
      <p:sp>
        <p:nvSpPr>
          <p:cNvPr id="5" name="Rectangle 2"/>
          <p:cNvSpPr>
            <a:spLocks noGrp="1" noChangeArrowheads="1"/>
          </p:cNvSpPr>
          <p:nvPr>
            <p:ph idx="1"/>
          </p:nvPr>
        </p:nvSpPr>
        <p:spPr bwMode="auto">
          <a:xfrm>
            <a:off x="1223964" y="1183361"/>
            <a:ext cx="9615272" cy="5016758"/>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1269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rPr>
              <a:t>The operations work as follows:</a:t>
            </a:r>
          </a:p>
          <a:p>
            <a:pPr eaLnBrk="0" fontAlgn="base" hangingPunct="0">
              <a:lnSpc>
                <a:spcPct val="100000"/>
              </a:lnSpc>
              <a:spcBef>
                <a:spcPct val="0"/>
              </a:spcBef>
              <a:spcAft>
                <a:spcPct val="0"/>
              </a:spcAft>
            </a:pPr>
            <a:r>
              <a:rPr kumimoji="0" lang="en-US" altLang="en-US" b="0" i="0" u="none" strike="noStrike" cap="none" normalizeH="0" baseline="0" dirty="0" smtClean="0">
                <a:ln>
                  <a:noFill/>
                </a:ln>
                <a:solidFill>
                  <a:schemeClr val="tx1"/>
                </a:solidFill>
                <a:effectLst/>
              </a:rPr>
              <a:t>A pointer called TOP is used to keep track of the top element in the stack.</a:t>
            </a:r>
          </a:p>
          <a:p>
            <a:pPr eaLnBrk="0" fontAlgn="base" hangingPunct="0">
              <a:lnSpc>
                <a:spcPct val="100000"/>
              </a:lnSpc>
              <a:spcBef>
                <a:spcPct val="0"/>
              </a:spcBef>
              <a:spcAft>
                <a:spcPct val="0"/>
              </a:spcAft>
            </a:pPr>
            <a:r>
              <a:rPr kumimoji="0" lang="en-US" altLang="en-US" b="0" i="0" u="none" strike="noStrike" cap="none" normalizeH="0" baseline="0" dirty="0" smtClean="0">
                <a:ln>
                  <a:noFill/>
                </a:ln>
                <a:solidFill>
                  <a:schemeClr val="tx1"/>
                </a:solidFill>
                <a:effectLst/>
              </a:rPr>
              <a:t>When initializing the stack, we set its value to -1 so that we can check if the stack is empty by comparing TOP == -1.</a:t>
            </a:r>
          </a:p>
          <a:p>
            <a:pPr eaLnBrk="0" fontAlgn="base" hangingPunct="0">
              <a:lnSpc>
                <a:spcPct val="100000"/>
              </a:lnSpc>
              <a:spcBef>
                <a:spcPct val="0"/>
              </a:spcBef>
              <a:spcAft>
                <a:spcPct val="0"/>
              </a:spcAft>
            </a:pPr>
            <a:r>
              <a:rPr kumimoji="0" lang="en-US" altLang="en-US" b="0" i="0" u="none" strike="noStrike" cap="none" normalizeH="0" baseline="0" dirty="0" smtClean="0">
                <a:ln>
                  <a:noFill/>
                </a:ln>
                <a:solidFill>
                  <a:schemeClr val="tx1"/>
                </a:solidFill>
                <a:effectLst/>
              </a:rPr>
              <a:t>On pushing an element, we increase the value of TOP and place the new element in the position pointed to by TOP.</a:t>
            </a:r>
          </a:p>
          <a:p>
            <a:pPr eaLnBrk="0" fontAlgn="base" hangingPunct="0">
              <a:lnSpc>
                <a:spcPct val="100000"/>
              </a:lnSpc>
              <a:spcBef>
                <a:spcPct val="0"/>
              </a:spcBef>
              <a:spcAft>
                <a:spcPct val="0"/>
              </a:spcAft>
            </a:pPr>
            <a:r>
              <a:rPr kumimoji="0" lang="en-US" altLang="en-US" b="0" i="0" u="none" strike="noStrike" cap="none" normalizeH="0" baseline="0" dirty="0" smtClean="0">
                <a:ln>
                  <a:noFill/>
                </a:ln>
                <a:solidFill>
                  <a:schemeClr val="tx1"/>
                </a:solidFill>
                <a:effectLst/>
              </a:rPr>
              <a:t>On popping an element, we return the element pointed to by TOP and reduce its value.</a:t>
            </a:r>
          </a:p>
          <a:p>
            <a:pPr eaLnBrk="0" fontAlgn="base" hangingPunct="0">
              <a:lnSpc>
                <a:spcPct val="100000"/>
              </a:lnSpc>
              <a:spcBef>
                <a:spcPct val="0"/>
              </a:spcBef>
              <a:spcAft>
                <a:spcPct val="0"/>
              </a:spcAft>
            </a:pPr>
            <a:r>
              <a:rPr kumimoji="0" lang="en-US" altLang="en-US" b="0" i="0" u="none" strike="noStrike" cap="none" normalizeH="0" baseline="0" dirty="0" smtClean="0">
                <a:ln>
                  <a:noFill/>
                </a:ln>
                <a:solidFill>
                  <a:schemeClr val="tx1"/>
                </a:solidFill>
                <a:effectLst/>
              </a:rPr>
              <a:t>Before pushing, we check if the stack is already full</a:t>
            </a:r>
          </a:p>
          <a:p>
            <a:pPr eaLnBrk="0" fontAlgn="base" hangingPunct="0">
              <a:lnSpc>
                <a:spcPct val="100000"/>
              </a:lnSpc>
              <a:spcBef>
                <a:spcPct val="0"/>
              </a:spcBef>
              <a:spcAft>
                <a:spcPct val="0"/>
              </a:spcAft>
            </a:pPr>
            <a:r>
              <a:rPr kumimoji="0" lang="en-US" altLang="en-US" b="0" i="0" u="none" strike="noStrike" cap="none" normalizeH="0" baseline="0" dirty="0" smtClean="0">
                <a:ln>
                  <a:noFill/>
                </a:ln>
                <a:solidFill>
                  <a:schemeClr val="tx1"/>
                </a:solidFill>
                <a:effectLst/>
              </a:rPr>
              <a:t>Before popping, we check if the stack is already empty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28148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810327" y="553863"/>
            <a:ext cx="9437776" cy="757700"/>
          </a:xfrm>
        </p:spPr>
        <p:txBody>
          <a:bodyPr>
            <a:normAutofit fontScale="90000"/>
          </a:bodyPr>
          <a:lstStyle/>
          <a:p>
            <a:r>
              <a:rPr lang="en-US" dirty="0" smtClean="0">
                <a:latin typeface="Rockwell" panose="02060603020205020403" pitchFamily="18" charset="0"/>
              </a:rPr>
              <a:t>TIME COMPLEXITIES OF OPERATIONS </a:t>
            </a:r>
            <a:r>
              <a:rPr lang="en-US" dirty="0">
                <a:latin typeface="Rockwell" panose="02060603020205020403" pitchFamily="18" charset="0"/>
              </a:rPr>
              <a:t>ON STACKS</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917290"/>
            <a:ext cx="9905999" cy="3966274"/>
          </a:xfrm>
        </p:spPr>
        <p:txBody>
          <a:bodyPr>
            <a:noAutofit/>
          </a:bodyPr>
          <a:lstStyle/>
          <a:p>
            <a:pPr fontAlgn="base"/>
            <a:r>
              <a:rPr lang="en-US" sz="4000" dirty="0"/>
              <a:t>push(), pop(), </a:t>
            </a:r>
            <a:r>
              <a:rPr lang="en-US" sz="4000" dirty="0" err="1"/>
              <a:t>isEmpty</a:t>
            </a:r>
            <a:r>
              <a:rPr lang="en-US" sz="4000" dirty="0" smtClean="0"/>
              <a:t>(), </a:t>
            </a:r>
            <a:r>
              <a:rPr lang="en-US" sz="4000" dirty="0" err="1" smtClean="0"/>
              <a:t>isFull</a:t>
            </a:r>
            <a:r>
              <a:rPr lang="en-US" sz="4000" dirty="0" smtClean="0"/>
              <a:t>() </a:t>
            </a:r>
            <a:r>
              <a:rPr lang="en-US" sz="4000" dirty="0"/>
              <a:t>and peek() all take O(1) time. We do not run any loop in any of these operations.</a:t>
            </a:r>
            <a:endParaRPr lang="en-US" sz="4400" dirty="0"/>
          </a:p>
        </p:txBody>
      </p:sp>
    </p:spTree>
    <p:extLst>
      <p:ext uri="{BB962C8B-B14F-4D97-AF65-F5344CB8AC3E}">
        <p14:creationId xmlns:p14="http://schemas.microsoft.com/office/powerpoint/2010/main" val="2442310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2.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534</Words>
  <Application>Microsoft Office PowerPoint</Application>
  <PresentationFormat>Widescreen</PresentationFormat>
  <Paragraphs>96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Rockwell</vt:lpstr>
      <vt:lpstr>Tahoma</vt:lpstr>
      <vt:lpstr>Office Theme</vt:lpstr>
      <vt:lpstr>&lt;DATA STRUCTURES AND ALGORITHM&gt;</vt:lpstr>
      <vt:lpstr>              VI. STACKS</vt:lpstr>
      <vt:lpstr>STACKS</vt:lpstr>
      <vt:lpstr>EXAMPLE OF STACKS</vt:lpstr>
      <vt:lpstr>MAINLY OPERATIONS ON STACKS</vt:lpstr>
      <vt:lpstr>MAINLY OPERATIONS ON STACKS</vt:lpstr>
      <vt:lpstr>MAINLY OPERATIONS ON STACKS</vt:lpstr>
      <vt:lpstr>OPERATIONS ON STACK </vt:lpstr>
      <vt:lpstr>TIME COMPLEXITIES OF OPERATIONS ON STACKS</vt:lpstr>
      <vt:lpstr>APPLICATIONS OF STACK</vt:lpstr>
      <vt:lpstr>isfull()</vt:lpstr>
      <vt:lpstr>isempty()</vt:lpstr>
      <vt:lpstr>PUSH</vt:lpstr>
      <vt:lpstr>PUSH</vt:lpstr>
      <vt:lpstr>PUSH</vt:lpstr>
      <vt:lpstr>POP</vt:lpstr>
      <vt:lpstr>POP</vt:lpstr>
      <vt:lpstr>POP</vt:lpstr>
      <vt:lpstr>IMPLEMENTATION OF STACK</vt:lpstr>
      <vt:lpstr>IMPLEMENTATION OF STACK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2022-02-20T10:07:37Z</dcterms:created>
  <dcterms:modified xsi:type="dcterms:W3CDTF">2022-03-31T15:14:12Z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