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7" r:id="rId4"/>
  </p:sldMasterIdLst>
  <p:notesMasterIdLst>
    <p:notesMasterId r:id="rId36"/>
  </p:notesMasterIdLst>
  <p:handoutMasterIdLst>
    <p:handoutMasterId r:id="rId37"/>
  </p:handoutMasterIdLst>
  <p:sldIdLst>
    <p:sldId id="256" r:id="rId5"/>
    <p:sldId id="258" r:id="rId6"/>
    <p:sldId id="261" r:id="rId7"/>
    <p:sldId id="334" r:id="rId8"/>
    <p:sldId id="335" r:id="rId9"/>
    <p:sldId id="400" r:id="rId10"/>
    <p:sldId id="401" r:id="rId11"/>
    <p:sldId id="336" r:id="rId12"/>
    <p:sldId id="338" r:id="rId13"/>
    <p:sldId id="329" r:id="rId14"/>
    <p:sldId id="412" r:id="rId15"/>
    <p:sldId id="413" r:id="rId16"/>
    <p:sldId id="411" r:id="rId17"/>
    <p:sldId id="414" r:id="rId18"/>
    <p:sldId id="415" r:id="rId19"/>
    <p:sldId id="417" r:id="rId20"/>
    <p:sldId id="416" r:id="rId21"/>
    <p:sldId id="403" r:id="rId22"/>
    <p:sldId id="404" r:id="rId23"/>
    <p:sldId id="406" r:id="rId24"/>
    <p:sldId id="405" r:id="rId25"/>
    <p:sldId id="407" r:id="rId26"/>
    <p:sldId id="408" r:id="rId27"/>
    <p:sldId id="409" r:id="rId28"/>
    <p:sldId id="410" r:id="rId29"/>
    <p:sldId id="339" r:id="rId30"/>
    <p:sldId id="418" r:id="rId31"/>
    <p:sldId id="419" r:id="rId32"/>
    <p:sldId id="420" r:id="rId33"/>
    <p:sldId id="421" r:id="rId34"/>
    <p:sldId id="26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65" d="100"/>
          <a:sy n="65" d="100"/>
        </p:scale>
        <p:origin x="648" y="4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5/4/2022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828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627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60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269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852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713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49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59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783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964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432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631467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&lt;DATA STRUCTURES AND ALGORITHM&gt;</a:t>
            </a:r>
            <a:endParaRPr lang="en-US" sz="5400" dirty="0">
              <a:latin typeface="Rockwell" panose="02060603020205020403" pitchFamily="18"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352866" y="324465"/>
            <a:ext cx="6118369" cy="1661651"/>
          </a:xfrm>
        </p:spPr>
        <p:txBody>
          <a:bodyPr>
            <a:normAutofit/>
          </a:bodyPr>
          <a:lstStyle/>
          <a:p>
            <a:r>
              <a:rPr lang="en-US" sz="4400" dirty="0" smtClean="0">
                <a:latin typeface="Rockwell" panose="02060603020205020403" pitchFamily="18" charset="0"/>
              </a:rPr>
              <a:t>WORKING OF QUEUE</a:t>
            </a:r>
            <a:r>
              <a:rPr lang="en-US" sz="4400" dirty="0" smtClean="0">
                <a:latin typeface="Rockwell" panose="02060603020205020403" pitchFamily="18" charset="0"/>
              </a:rPr>
              <a:t/>
            </a:r>
            <a:br>
              <a:rPr lang="en-US" sz="4400" dirty="0" smtClean="0">
                <a:latin typeface="Rockwell" panose="02060603020205020403" pitchFamily="18" charset="0"/>
              </a:rPr>
            </a:br>
            <a:endParaRPr lang="en-US" sz="4400" dirty="0">
              <a:latin typeface="Rockwell" panose="02060603020205020403" pitchFamily="18" charset="0"/>
            </a:endParaRPr>
          </a:p>
        </p:txBody>
      </p:sp>
      <p:sp>
        <p:nvSpPr>
          <p:cNvPr id="5" name="Rectangle 2"/>
          <p:cNvSpPr>
            <a:spLocks noGrp="1" noChangeArrowheads="1"/>
          </p:cNvSpPr>
          <p:nvPr>
            <p:ph idx="1"/>
          </p:nvPr>
        </p:nvSpPr>
        <p:spPr bwMode="auto">
          <a:xfrm>
            <a:off x="1332119" y="1608662"/>
            <a:ext cx="9615272" cy="3005951"/>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indent="0">
              <a:buNone/>
            </a:pPr>
            <a:r>
              <a:rPr lang="en-US" sz="3200" dirty="0"/>
              <a:t>Queue operations work as follows:</a:t>
            </a:r>
          </a:p>
          <a:p>
            <a:r>
              <a:rPr lang="en-US" sz="3200" dirty="0"/>
              <a:t>two pointers FRONT and REAR</a:t>
            </a:r>
          </a:p>
          <a:p>
            <a:r>
              <a:rPr lang="en-US" sz="3200" dirty="0"/>
              <a:t>FRONT track the first element of the queue</a:t>
            </a:r>
          </a:p>
          <a:p>
            <a:r>
              <a:rPr lang="en-US" sz="3200" dirty="0"/>
              <a:t>REAR track the last element of the queue</a:t>
            </a:r>
          </a:p>
          <a:p>
            <a:r>
              <a:rPr lang="en-US" sz="3200" dirty="0"/>
              <a:t>initially, set value of FRONT and REAR to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814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352866" y="324465"/>
            <a:ext cx="6118369" cy="1661651"/>
          </a:xfrm>
        </p:spPr>
        <p:txBody>
          <a:bodyPr>
            <a:normAutofit fontScale="90000"/>
          </a:bodyPr>
          <a:lstStyle/>
          <a:p>
            <a:r>
              <a:rPr lang="en-US" dirty="0" smtClean="0">
                <a:latin typeface="Rockwell" panose="02060603020205020403" pitchFamily="18" charset="0"/>
              </a:rPr>
              <a:t>EN</a:t>
            </a:r>
            <a:r>
              <a:rPr lang="en-US" sz="4400" dirty="0" smtClean="0">
                <a:latin typeface="Rockwell" panose="02060603020205020403" pitchFamily="18" charset="0"/>
              </a:rPr>
              <a:t>QUEUE OPERATION</a:t>
            </a:r>
            <a:br>
              <a:rPr lang="en-US" sz="4400" dirty="0" smtClean="0">
                <a:latin typeface="Rockwell" panose="02060603020205020403" pitchFamily="18" charset="0"/>
              </a:rPr>
            </a:br>
            <a:endParaRPr lang="en-US" sz="4400" dirty="0">
              <a:latin typeface="Rockwell" panose="02060603020205020403" pitchFamily="18" charset="0"/>
            </a:endParaRPr>
          </a:p>
        </p:txBody>
      </p:sp>
      <p:sp>
        <p:nvSpPr>
          <p:cNvPr id="5" name="Rectangle 2"/>
          <p:cNvSpPr>
            <a:spLocks noGrp="1" noChangeArrowheads="1"/>
          </p:cNvSpPr>
          <p:nvPr>
            <p:ph idx="1"/>
          </p:nvPr>
        </p:nvSpPr>
        <p:spPr bwMode="auto">
          <a:xfrm>
            <a:off x="1332119" y="1878993"/>
            <a:ext cx="9615272" cy="2465290"/>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r>
              <a:rPr lang="en-US" sz="3200" dirty="0"/>
              <a:t>C</a:t>
            </a:r>
            <a:r>
              <a:rPr lang="en-US" sz="3200" dirty="0" smtClean="0"/>
              <a:t>heck </a:t>
            </a:r>
            <a:r>
              <a:rPr lang="en-US" sz="3200" dirty="0"/>
              <a:t>if the queue is full</a:t>
            </a:r>
          </a:p>
          <a:p>
            <a:r>
              <a:rPr lang="en-US" sz="3200" dirty="0"/>
              <a:t>F</a:t>
            </a:r>
            <a:r>
              <a:rPr lang="en-US" sz="3200" dirty="0" smtClean="0"/>
              <a:t>or </a:t>
            </a:r>
            <a:r>
              <a:rPr lang="en-US" sz="3200" dirty="0"/>
              <a:t>the first element, set the value of FRONT to 0</a:t>
            </a:r>
          </a:p>
          <a:p>
            <a:r>
              <a:rPr lang="en-US" sz="3200" dirty="0"/>
              <a:t>I</a:t>
            </a:r>
            <a:r>
              <a:rPr lang="en-US" sz="3200" dirty="0" smtClean="0"/>
              <a:t>ncrease </a:t>
            </a:r>
            <a:r>
              <a:rPr lang="en-US" sz="3200" dirty="0"/>
              <a:t>the REAR index by 1</a:t>
            </a:r>
          </a:p>
          <a:p>
            <a:r>
              <a:rPr lang="en-US" sz="3200" dirty="0"/>
              <a:t>A</a:t>
            </a:r>
            <a:r>
              <a:rPr lang="en-US" sz="3200" dirty="0" smtClean="0"/>
              <a:t>dd </a:t>
            </a:r>
            <a:r>
              <a:rPr lang="en-US" sz="3200" dirty="0"/>
              <a:t>the new element in the position pointed to by REAR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8787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352866" y="324465"/>
            <a:ext cx="6118369" cy="1661651"/>
          </a:xfrm>
        </p:spPr>
        <p:txBody>
          <a:bodyPr>
            <a:normAutofit fontScale="90000"/>
          </a:bodyPr>
          <a:lstStyle/>
          <a:p>
            <a:r>
              <a:rPr lang="en-US" dirty="0" smtClean="0">
                <a:latin typeface="Rockwell" panose="02060603020205020403" pitchFamily="18" charset="0"/>
              </a:rPr>
              <a:t>DE</a:t>
            </a:r>
            <a:r>
              <a:rPr lang="en-US" sz="4400" dirty="0" smtClean="0">
                <a:latin typeface="Rockwell" panose="02060603020205020403" pitchFamily="18" charset="0"/>
              </a:rPr>
              <a:t>QUEUE OPERATION</a:t>
            </a:r>
            <a:br>
              <a:rPr lang="en-US" sz="4400" dirty="0" smtClean="0">
                <a:latin typeface="Rockwell" panose="02060603020205020403" pitchFamily="18" charset="0"/>
              </a:rPr>
            </a:br>
            <a:endParaRPr lang="en-US" sz="4400" dirty="0">
              <a:latin typeface="Rockwell" panose="02060603020205020403" pitchFamily="18" charset="0"/>
            </a:endParaRPr>
          </a:p>
        </p:txBody>
      </p:sp>
      <p:sp>
        <p:nvSpPr>
          <p:cNvPr id="5" name="Rectangle 2"/>
          <p:cNvSpPr>
            <a:spLocks noGrp="1" noChangeArrowheads="1"/>
          </p:cNvSpPr>
          <p:nvPr>
            <p:ph idx="1"/>
          </p:nvPr>
        </p:nvSpPr>
        <p:spPr bwMode="auto">
          <a:xfrm>
            <a:off x="1332118" y="1626617"/>
            <a:ext cx="9984811" cy="2970044"/>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r>
              <a:rPr lang="en-US" sz="3200" dirty="0"/>
              <a:t>C</a:t>
            </a:r>
            <a:r>
              <a:rPr lang="en-US" sz="3200" dirty="0" smtClean="0"/>
              <a:t>heck </a:t>
            </a:r>
            <a:r>
              <a:rPr lang="en-US" sz="3200" dirty="0"/>
              <a:t>if the queue is empty</a:t>
            </a:r>
          </a:p>
          <a:p>
            <a:r>
              <a:rPr lang="en-US" sz="3200" dirty="0"/>
              <a:t>R</a:t>
            </a:r>
            <a:r>
              <a:rPr lang="en-US" sz="3200" dirty="0" smtClean="0"/>
              <a:t>eturn </a:t>
            </a:r>
            <a:r>
              <a:rPr lang="en-US" sz="3200" dirty="0"/>
              <a:t>the value pointed by FRONT</a:t>
            </a:r>
          </a:p>
          <a:p>
            <a:r>
              <a:rPr lang="en-US" sz="3200" dirty="0"/>
              <a:t>I</a:t>
            </a:r>
            <a:r>
              <a:rPr lang="en-US" sz="3200" dirty="0" smtClean="0"/>
              <a:t>ncrease </a:t>
            </a:r>
            <a:r>
              <a:rPr lang="en-US" sz="3200" dirty="0"/>
              <a:t>the FRONT index by 1</a:t>
            </a:r>
          </a:p>
          <a:p>
            <a:r>
              <a:rPr lang="en-US" sz="3200" dirty="0" smtClean="0"/>
              <a:t>For </a:t>
            </a:r>
            <a:r>
              <a:rPr lang="en-US" sz="3200" dirty="0"/>
              <a:t>the last element, reset the values of FRONT and REAR to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7694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smtClean="0">
                <a:latin typeface="Rockwell" panose="02060603020205020403" pitchFamily="18" charset="0"/>
              </a:rPr>
              <a:t>IMPLEMENTATION OF </a:t>
            </a:r>
            <a:r>
              <a:rPr lang="en-US" dirty="0" smtClean="0">
                <a:latin typeface="Rockwell" panose="02060603020205020403" pitchFamily="18" charset="0"/>
              </a:rPr>
              <a:t>QUEUE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89470"/>
            <a:ext cx="9905999" cy="4094093"/>
          </a:xfrm>
        </p:spPr>
        <p:txBody>
          <a:bodyPr>
            <a:noAutofit/>
          </a:bodyPr>
          <a:lstStyle/>
          <a:p>
            <a:pPr fontAlgn="base"/>
            <a:r>
              <a:rPr lang="en-US" sz="4000" dirty="0"/>
              <a:t>There are two ways to implement a </a:t>
            </a:r>
            <a:r>
              <a:rPr lang="en-US" sz="4000" dirty="0" smtClean="0"/>
              <a:t>queue:</a:t>
            </a:r>
            <a:r>
              <a:rPr lang="en-US" sz="4000" dirty="0"/>
              <a:t> </a:t>
            </a:r>
          </a:p>
          <a:p>
            <a:pPr fontAlgn="base"/>
            <a:r>
              <a:rPr lang="en-US" sz="4000" dirty="0"/>
              <a:t>Using array</a:t>
            </a:r>
          </a:p>
          <a:p>
            <a:pPr fontAlgn="base"/>
            <a:r>
              <a:rPr lang="en-US" sz="4000" dirty="0"/>
              <a:t>Using linked </a:t>
            </a:r>
            <a:r>
              <a:rPr lang="en-US" sz="4000" dirty="0" smtClean="0"/>
              <a:t>list</a:t>
            </a:r>
            <a:endParaRPr lang="en-US" sz="4000" dirty="0"/>
          </a:p>
          <a:p>
            <a:pPr fontAlgn="base"/>
            <a:endParaRPr lang="en-US" dirty="0"/>
          </a:p>
          <a:p>
            <a:pPr fontAlgn="base"/>
            <a:endParaRPr lang="en-US" sz="3200" dirty="0"/>
          </a:p>
        </p:txBody>
      </p:sp>
    </p:spTree>
    <p:extLst>
      <p:ext uri="{BB962C8B-B14F-4D97-AF65-F5344CB8AC3E}">
        <p14:creationId xmlns:p14="http://schemas.microsoft.com/office/powerpoint/2010/main" val="296319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352866" y="324466"/>
            <a:ext cx="7154928" cy="1002890"/>
          </a:xfrm>
        </p:spPr>
        <p:txBody>
          <a:bodyPr>
            <a:normAutofit fontScale="90000"/>
          </a:bodyPr>
          <a:lstStyle/>
          <a:p>
            <a:r>
              <a:rPr lang="en-US" sz="4400" dirty="0" smtClean="0">
                <a:latin typeface="Rockwell" panose="02060603020205020403" pitchFamily="18" charset="0"/>
              </a:rPr>
              <a:t>OPERATIONS ON QUEUE</a:t>
            </a:r>
            <a:br>
              <a:rPr lang="en-US" sz="4400" dirty="0" smtClean="0">
                <a:latin typeface="Rockwell" panose="02060603020205020403" pitchFamily="18" charset="0"/>
              </a:rPr>
            </a:br>
            <a:endParaRPr lang="en-US" sz="4400" dirty="0">
              <a:latin typeface="Rockwell" panose="02060603020205020403" pitchFamily="18" charset="0"/>
            </a:endParaRPr>
          </a:p>
        </p:txBody>
      </p:sp>
      <p:pic>
        <p:nvPicPr>
          <p:cNvPr id="4" name="Picture 3"/>
          <p:cNvPicPr>
            <a:picLocks noChangeAspect="1"/>
          </p:cNvPicPr>
          <p:nvPr/>
        </p:nvPicPr>
        <p:blipFill>
          <a:blip r:embed="rId2"/>
          <a:stretch>
            <a:fillRect/>
          </a:stretch>
        </p:blipFill>
        <p:spPr>
          <a:xfrm>
            <a:off x="2615381" y="1071717"/>
            <a:ext cx="6646606" cy="5229532"/>
          </a:xfrm>
          <a:prstGeom prst="rect">
            <a:avLst/>
          </a:prstGeom>
        </p:spPr>
      </p:pic>
    </p:spTree>
    <p:extLst>
      <p:ext uri="{BB962C8B-B14F-4D97-AF65-F5344CB8AC3E}">
        <p14:creationId xmlns:p14="http://schemas.microsoft.com/office/powerpoint/2010/main" val="1693048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352866" y="324466"/>
            <a:ext cx="7154928" cy="1002890"/>
          </a:xfrm>
        </p:spPr>
        <p:txBody>
          <a:bodyPr>
            <a:normAutofit fontScale="90000"/>
          </a:bodyPr>
          <a:lstStyle/>
          <a:p>
            <a:r>
              <a:rPr lang="en-US" sz="4400" dirty="0" smtClean="0">
                <a:latin typeface="Rockwell" panose="02060603020205020403" pitchFamily="18" charset="0"/>
              </a:rPr>
              <a:t>OPERATIONS ON QUEUE</a:t>
            </a:r>
            <a:br>
              <a:rPr lang="en-US" sz="4400" dirty="0" smtClean="0">
                <a:latin typeface="Rockwell" panose="02060603020205020403" pitchFamily="18" charset="0"/>
              </a:rPr>
            </a:br>
            <a:endParaRPr lang="en-US" sz="4400" dirty="0">
              <a:latin typeface="Rockwell" panose="02060603020205020403" pitchFamily="18" charset="0"/>
            </a:endParaRPr>
          </a:p>
        </p:txBody>
      </p:sp>
      <p:pic>
        <p:nvPicPr>
          <p:cNvPr id="3" name="Picture 2"/>
          <p:cNvPicPr>
            <a:picLocks noChangeAspect="1"/>
          </p:cNvPicPr>
          <p:nvPr/>
        </p:nvPicPr>
        <p:blipFill>
          <a:blip r:embed="rId2"/>
          <a:stretch>
            <a:fillRect/>
          </a:stretch>
        </p:blipFill>
        <p:spPr>
          <a:xfrm>
            <a:off x="2939846" y="1012723"/>
            <a:ext cx="5742038" cy="5308958"/>
          </a:xfrm>
          <a:prstGeom prst="rect">
            <a:avLst/>
          </a:prstGeom>
        </p:spPr>
      </p:pic>
    </p:spTree>
    <p:extLst>
      <p:ext uri="{BB962C8B-B14F-4D97-AF65-F5344CB8AC3E}">
        <p14:creationId xmlns:p14="http://schemas.microsoft.com/office/powerpoint/2010/main" val="1843008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fontScale="90000"/>
          </a:bodyPr>
          <a:lstStyle/>
          <a:p>
            <a:r>
              <a:rPr lang="en-US" dirty="0" smtClean="0">
                <a:latin typeface="Rockwell" panose="02060603020205020403" pitchFamily="18" charset="0"/>
              </a:rPr>
              <a:t>LIMITATION</a:t>
            </a:r>
            <a:r>
              <a:rPr lang="en-US" dirty="0" smtClean="0">
                <a:latin typeface="Rockwell" panose="02060603020205020403" pitchFamily="18" charset="0"/>
              </a:rPr>
              <a:t> </a:t>
            </a:r>
            <a:r>
              <a:rPr lang="en-US" dirty="0" smtClean="0">
                <a:latin typeface="Rockwell" panose="02060603020205020403" pitchFamily="18" charset="0"/>
              </a:rPr>
              <a:t>OF </a:t>
            </a:r>
            <a:r>
              <a:rPr lang="en-US" dirty="0" smtClean="0">
                <a:latin typeface="Rockwell" panose="02060603020205020403" pitchFamily="18" charset="0"/>
              </a:rPr>
              <a:t>QUEUE USING ARRAY</a:t>
            </a:r>
            <a:endParaRPr lang="en-US" sz="4400" dirty="0">
              <a:latin typeface="Rockwell" panose="02060603020205020403" pitchFamily="18" charset="0"/>
            </a:endParaRPr>
          </a:p>
        </p:txBody>
      </p:sp>
      <p:pic>
        <p:nvPicPr>
          <p:cNvPr id="5" name="Picture 4"/>
          <p:cNvPicPr>
            <a:picLocks noChangeAspect="1"/>
          </p:cNvPicPr>
          <p:nvPr/>
        </p:nvPicPr>
        <p:blipFill>
          <a:blip r:embed="rId2"/>
          <a:stretch>
            <a:fillRect/>
          </a:stretch>
        </p:blipFill>
        <p:spPr>
          <a:xfrm>
            <a:off x="2357898" y="1971060"/>
            <a:ext cx="7200900" cy="3997120"/>
          </a:xfrm>
          <a:prstGeom prst="rect">
            <a:avLst/>
          </a:prstGeom>
        </p:spPr>
      </p:pic>
    </p:spTree>
    <p:extLst>
      <p:ext uri="{BB962C8B-B14F-4D97-AF65-F5344CB8AC3E}">
        <p14:creationId xmlns:p14="http://schemas.microsoft.com/office/powerpoint/2010/main" val="2579783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fontScale="90000"/>
          </a:bodyPr>
          <a:lstStyle/>
          <a:p>
            <a:r>
              <a:rPr lang="en-US" dirty="0" smtClean="0">
                <a:latin typeface="Rockwell" panose="02060603020205020403" pitchFamily="18" charset="0"/>
              </a:rPr>
              <a:t>LIMITATION</a:t>
            </a:r>
            <a:r>
              <a:rPr lang="en-US" dirty="0" smtClean="0">
                <a:latin typeface="Rockwell" panose="02060603020205020403" pitchFamily="18" charset="0"/>
              </a:rPr>
              <a:t> </a:t>
            </a:r>
            <a:r>
              <a:rPr lang="en-US" dirty="0" smtClean="0">
                <a:latin typeface="Rockwell" panose="02060603020205020403" pitchFamily="18" charset="0"/>
              </a:rPr>
              <a:t>OF </a:t>
            </a:r>
            <a:r>
              <a:rPr lang="en-US" dirty="0" smtClean="0">
                <a:latin typeface="Rockwell" panose="02060603020205020403" pitchFamily="18" charset="0"/>
              </a:rPr>
              <a:t>QUEUE USING ARRAY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89470"/>
            <a:ext cx="9905999" cy="4094093"/>
          </a:xfrm>
        </p:spPr>
        <p:txBody>
          <a:bodyPr>
            <a:noAutofit/>
          </a:bodyPr>
          <a:lstStyle/>
          <a:p>
            <a:r>
              <a:rPr lang="en-US" dirty="0"/>
              <a:t>As you can see in the image </a:t>
            </a:r>
            <a:r>
              <a:rPr lang="en-US" dirty="0" smtClean="0"/>
              <a:t>above, </a:t>
            </a:r>
            <a:r>
              <a:rPr lang="en-US" dirty="0"/>
              <a:t>after a bit of </a:t>
            </a:r>
            <a:r>
              <a:rPr lang="en-US" dirty="0" err="1"/>
              <a:t>enqueuing</a:t>
            </a:r>
            <a:r>
              <a:rPr lang="en-US" dirty="0"/>
              <a:t> and </a:t>
            </a:r>
            <a:r>
              <a:rPr lang="en-US" dirty="0" err="1"/>
              <a:t>dequeuing</a:t>
            </a:r>
            <a:r>
              <a:rPr lang="en-US" dirty="0"/>
              <a:t>, the size of the queue has been reduced.</a:t>
            </a:r>
          </a:p>
          <a:p>
            <a:r>
              <a:rPr lang="en-US" dirty="0"/>
              <a:t>And we can only add indexes 0 and 1 only when the queue is reset (when all the elements have been dequeued).</a:t>
            </a:r>
          </a:p>
          <a:p>
            <a:r>
              <a:rPr lang="en-US" dirty="0"/>
              <a:t>After REAR reaches the last index, if we can store extra elements in the empty spaces (0 and 1), we can make use of the empty spaces. This is implemented by a modified queue called the </a:t>
            </a:r>
            <a:r>
              <a:rPr lang="en-US" b="1" dirty="0"/>
              <a:t>circular queue</a:t>
            </a:r>
            <a:r>
              <a:rPr lang="en-US" dirty="0" smtClean="0"/>
              <a:t>.</a:t>
            </a:r>
            <a:r>
              <a:rPr lang="en-US" dirty="0"/>
              <a:t/>
            </a:r>
            <a:br>
              <a:rPr lang="en-US" dirty="0"/>
            </a:br>
            <a:endParaRPr lang="en-US" dirty="0"/>
          </a:p>
          <a:p>
            <a:pPr fontAlgn="base"/>
            <a:endParaRPr lang="en-US" sz="3200" dirty="0"/>
          </a:p>
        </p:txBody>
      </p:sp>
    </p:spTree>
    <p:extLst>
      <p:ext uri="{BB962C8B-B14F-4D97-AF65-F5344CB8AC3E}">
        <p14:creationId xmlns:p14="http://schemas.microsoft.com/office/powerpoint/2010/main" val="117635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err="1">
                <a:latin typeface="Rockwell" panose="02060603020205020403" pitchFamily="18" charset="0"/>
              </a:rPr>
              <a:t>i</a:t>
            </a:r>
            <a:r>
              <a:rPr lang="en-US" dirty="0" err="1" smtClean="0">
                <a:latin typeface="Rockwell" panose="02060603020205020403" pitchFamily="18" charset="0"/>
              </a:rPr>
              <a:t>sfull</a:t>
            </a:r>
            <a:r>
              <a:rPr lang="en-US" dirty="0" smtClean="0">
                <a:latin typeface="Rockwell" panose="02060603020205020403" pitchFamily="18" charset="0"/>
              </a:rPr>
              <a: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89470"/>
            <a:ext cx="9905999" cy="4094093"/>
          </a:xfrm>
        </p:spPr>
        <p:txBody>
          <a:bodyPr>
            <a:noAutofit/>
          </a:bodyPr>
          <a:lstStyle/>
          <a:p>
            <a:pPr marL="0" indent="0" fontAlgn="base">
              <a:buNone/>
            </a:pPr>
            <a:r>
              <a:rPr lang="en-US" sz="3200" dirty="0"/>
              <a:t>bool </a:t>
            </a:r>
            <a:r>
              <a:rPr lang="en-US" sz="3200" dirty="0" err="1"/>
              <a:t>isfull</a:t>
            </a:r>
            <a:r>
              <a:rPr lang="en-US" sz="3200" dirty="0"/>
              <a:t>() {</a:t>
            </a:r>
          </a:p>
          <a:p>
            <a:pPr marL="0" indent="0" fontAlgn="base">
              <a:buNone/>
            </a:pPr>
            <a:r>
              <a:rPr lang="en-US" sz="3200" dirty="0"/>
              <a:t>   if(rear == MAXSIZE - 1)</a:t>
            </a:r>
          </a:p>
          <a:p>
            <a:pPr marL="0" indent="0" fontAlgn="base">
              <a:buNone/>
            </a:pPr>
            <a:r>
              <a:rPr lang="en-US" sz="3200" dirty="0"/>
              <a:t>      return true;</a:t>
            </a:r>
          </a:p>
          <a:p>
            <a:pPr marL="0" indent="0" fontAlgn="base">
              <a:buNone/>
            </a:pPr>
            <a:r>
              <a:rPr lang="en-US" sz="3200" dirty="0"/>
              <a:t>   else</a:t>
            </a:r>
          </a:p>
          <a:p>
            <a:pPr marL="0" indent="0" fontAlgn="base">
              <a:buNone/>
            </a:pPr>
            <a:r>
              <a:rPr lang="en-US" sz="3200" dirty="0" smtClean="0"/>
              <a:t>      return </a:t>
            </a:r>
            <a:r>
              <a:rPr lang="en-US" sz="3200" dirty="0"/>
              <a:t>false;</a:t>
            </a:r>
          </a:p>
          <a:p>
            <a:pPr marL="0" indent="0" fontAlgn="base">
              <a:buNone/>
            </a:pPr>
            <a:r>
              <a:rPr lang="en-US" sz="3200" dirty="0"/>
              <a:t>}</a:t>
            </a:r>
            <a:endParaRPr lang="en-US" sz="3200" dirty="0"/>
          </a:p>
        </p:txBody>
      </p:sp>
    </p:spTree>
    <p:extLst>
      <p:ext uri="{BB962C8B-B14F-4D97-AF65-F5344CB8AC3E}">
        <p14:creationId xmlns:p14="http://schemas.microsoft.com/office/powerpoint/2010/main" val="2850423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err="1" smtClean="0">
                <a:latin typeface="Rockwell" panose="02060603020205020403" pitchFamily="18" charset="0"/>
              </a:rPr>
              <a:t>isempty</a:t>
            </a:r>
            <a:r>
              <a:rPr lang="en-US" dirty="0" smtClean="0">
                <a:latin typeface="Rockwell" panose="02060603020205020403" pitchFamily="18" charset="0"/>
              </a:rPr>
              <a: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89470"/>
            <a:ext cx="9905999" cy="4094093"/>
          </a:xfrm>
        </p:spPr>
        <p:txBody>
          <a:bodyPr>
            <a:noAutofit/>
          </a:bodyPr>
          <a:lstStyle/>
          <a:p>
            <a:pPr marL="0" indent="0" fontAlgn="base">
              <a:buNone/>
            </a:pPr>
            <a:r>
              <a:rPr lang="en-US" sz="3200" dirty="0"/>
              <a:t>bool </a:t>
            </a:r>
            <a:r>
              <a:rPr lang="en-US" sz="3200" dirty="0" err="1"/>
              <a:t>isempty</a:t>
            </a:r>
            <a:r>
              <a:rPr lang="en-US" sz="3200" dirty="0"/>
              <a:t>() {</a:t>
            </a:r>
          </a:p>
          <a:p>
            <a:pPr marL="0" indent="0" fontAlgn="base">
              <a:buNone/>
            </a:pPr>
            <a:r>
              <a:rPr lang="en-US" sz="3200" dirty="0"/>
              <a:t>   if(front </a:t>
            </a:r>
            <a:r>
              <a:rPr lang="en-US" sz="3200" dirty="0" smtClean="0"/>
              <a:t>== -1) </a:t>
            </a:r>
            <a:endParaRPr lang="en-US" sz="3200" dirty="0"/>
          </a:p>
          <a:p>
            <a:pPr marL="0" indent="0" fontAlgn="base">
              <a:buNone/>
            </a:pPr>
            <a:r>
              <a:rPr lang="en-US" sz="3200" dirty="0"/>
              <a:t>      return true;</a:t>
            </a:r>
          </a:p>
          <a:p>
            <a:pPr marL="0" indent="0" fontAlgn="base">
              <a:buNone/>
            </a:pPr>
            <a:r>
              <a:rPr lang="en-US" sz="3200" dirty="0"/>
              <a:t>   else</a:t>
            </a:r>
          </a:p>
          <a:p>
            <a:pPr marL="0" indent="0" fontAlgn="base">
              <a:buNone/>
            </a:pPr>
            <a:r>
              <a:rPr lang="en-US" sz="3200" dirty="0"/>
              <a:t>      return false;</a:t>
            </a:r>
          </a:p>
          <a:p>
            <a:pPr marL="0" indent="0" fontAlgn="base">
              <a:buNone/>
            </a:pPr>
            <a:r>
              <a:rPr lang="en-US" sz="3200" dirty="0"/>
              <a:t>}</a:t>
            </a:r>
            <a:endParaRPr lang="en-US" sz="3200" dirty="0"/>
          </a:p>
        </p:txBody>
      </p:sp>
    </p:spTree>
    <p:extLst>
      <p:ext uri="{BB962C8B-B14F-4D97-AF65-F5344CB8AC3E}">
        <p14:creationId xmlns:p14="http://schemas.microsoft.com/office/powerpoint/2010/main" val="1811588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21340" y="2105573"/>
            <a:ext cx="9905998" cy="1478570"/>
          </a:xfrm>
        </p:spPr>
        <p:txBody>
          <a:bodyPr>
            <a:normAutofit/>
          </a:bodyPr>
          <a:lstStyle/>
          <a:p>
            <a:r>
              <a:rPr lang="en-US" sz="4400" dirty="0" smtClean="0">
                <a:latin typeface="Rockwell" panose="02060603020205020403" pitchFamily="18" charset="0"/>
              </a:rPr>
              <a:t>            </a:t>
            </a:r>
            <a:r>
              <a:rPr lang="en-US" sz="4400" dirty="0" smtClean="0">
                <a:latin typeface="Rockwell" panose="02060603020205020403" pitchFamily="18" charset="0"/>
              </a:rPr>
              <a:t>           VII. QUEUE</a:t>
            </a:r>
            <a:endParaRPr lang="en-US" sz="4400" dirty="0">
              <a:latin typeface="Rockwell" panose="02060603020205020403" pitchFamily="18"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ENQUEUE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1508" y="1734350"/>
            <a:ext cx="9905999" cy="4094093"/>
          </a:xfrm>
        </p:spPr>
        <p:txBody>
          <a:bodyPr>
            <a:noAutofit/>
          </a:bodyPr>
          <a:lstStyle/>
          <a:p>
            <a:r>
              <a:rPr lang="en-US" sz="3200" b="1" dirty="0"/>
              <a:t>Step 1</a:t>
            </a:r>
            <a:r>
              <a:rPr lang="en-US" sz="3200" dirty="0"/>
              <a:t> − Check if the queue is full.</a:t>
            </a:r>
          </a:p>
          <a:p>
            <a:r>
              <a:rPr lang="en-US" sz="3200" b="1" dirty="0"/>
              <a:t>Step 2</a:t>
            </a:r>
            <a:r>
              <a:rPr lang="en-US" sz="3200" dirty="0"/>
              <a:t> − If the queue is full, produce overflow error and exit.</a:t>
            </a:r>
          </a:p>
          <a:p>
            <a:r>
              <a:rPr lang="en-US" sz="3200" b="1" dirty="0"/>
              <a:t>Step 3</a:t>
            </a:r>
            <a:r>
              <a:rPr lang="en-US" sz="3200" dirty="0"/>
              <a:t> − If the queue is not full, increment </a:t>
            </a:r>
            <a:r>
              <a:rPr lang="en-US" sz="3200" b="1" dirty="0"/>
              <a:t>rear</a:t>
            </a:r>
            <a:r>
              <a:rPr lang="en-US" sz="3200" dirty="0"/>
              <a:t> pointer to point the next empty space.</a:t>
            </a:r>
          </a:p>
          <a:p>
            <a:r>
              <a:rPr lang="en-US" sz="3200" b="1" dirty="0"/>
              <a:t>Step 4</a:t>
            </a:r>
            <a:r>
              <a:rPr lang="en-US" sz="3200" dirty="0"/>
              <a:t> − Add data element to the queue location, where the rear is pointing.</a:t>
            </a:r>
          </a:p>
          <a:p>
            <a:r>
              <a:rPr lang="en-US" sz="3200" b="1" dirty="0"/>
              <a:t>Step 5</a:t>
            </a:r>
            <a:r>
              <a:rPr lang="en-US" sz="3200" dirty="0"/>
              <a:t> − return success.</a:t>
            </a:r>
          </a:p>
        </p:txBody>
      </p:sp>
    </p:spTree>
    <p:extLst>
      <p:ext uri="{BB962C8B-B14F-4D97-AF65-F5344CB8AC3E}">
        <p14:creationId xmlns:p14="http://schemas.microsoft.com/office/powerpoint/2010/main" val="2659954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ENQUEUE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1509" y="1360724"/>
            <a:ext cx="9905999" cy="4094093"/>
          </a:xfrm>
        </p:spPr>
        <p:txBody>
          <a:bodyPr>
            <a:noAutofit/>
          </a:bodyPr>
          <a:lstStyle/>
          <a:p>
            <a:pPr marL="0" indent="0" fontAlgn="base">
              <a:buNone/>
            </a:pPr>
            <a:r>
              <a:rPr lang="en-US" dirty="0" err="1"/>
              <a:t>int</a:t>
            </a:r>
            <a:r>
              <a:rPr lang="en-US" dirty="0"/>
              <a:t> </a:t>
            </a:r>
            <a:r>
              <a:rPr lang="en-US" dirty="0" err="1"/>
              <a:t>enqueue</a:t>
            </a:r>
            <a:r>
              <a:rPr lang="en-US" dirty="0"/>
              <a:t>(</a:t>
            </a:r>
            <a:r>
              <a:rPr lang="en-US" dirty="0" err="1"/>
              <a:t>int</a:t>
            </a:r>
            <a:r>
              <a:rPr lang="en-US" dirty="0"/>
              <a:t> data)      </a:t>
            </a:r>
          </a:p>
          <a:p>
            <a:pPr marL="0" indent="0" fontAlgn="base">
              <a:buNone/>
            </a:pPr>
            <a:r>
              <a:rPr lang="en-US" dirty="0"/>
              <a:t>   if(</a:t>
            </a:r>
            <a:r>
              <a:rPr lang="en-US" dirty="0" err="1"/>
              <a:t>isfull</a:t>
            </a:r>
            <a:r>
              <a:rPr lang="en-US" dirty="0"/>
              <a:t>())</a:t>
            </a:r>
          </a:p>
          <a:p>
            <a:pPr marL="0" indent="0" fontAlgn="base">
              <a:buNone/>
            </a:pPr>
            <a:r>
              <a:rPr lang="en-US" dirty="0"/>
              <a:t>      return 0</a:t>
            </a:r>
            <a:r>
              <a:rPr lang="en-US" dirty="0" smtClean="0"/>
              <a:t>;</a:t>
            </a:r>
            <a:endParaRPr lang="en-US" dirty="0"/>
          </a:p>
          <a:p>
            <a:pPr marL="0" indent="0" fontAlgn="base">
              <a:buNone/>
            </a:pPr>
            <a:r>
              <a:rPr lang="en-US" dirty="0"/>
              <a:t>   rear = rear + 1;</a:t>
            </a:r>
          </a:p>
          <a:p>
            <a:pPr marL="0" indent="0" fontAlgn="base">
              <a:buNone/>
            </a:pPr>
            <a:r>
              <a:rPr lang="en-US" dirty="0"/>
              <a:t>   queue[rear] = data</a:t>
            </a:r>
            <a:r>
              <a:rPr lang="en-US" dirty="0" smtClean="0"/>
              <a:t>;</a:t>
            </a:r>
            <a:endParaRPr lang="en-US" dirty="0"/>
          </a:p>
          <a:p>
            <a:pPr marL="0" indent="0" fontAlgn="base">
              <a:buNone/>
            </a:pPr>
            <a:r>
              <a:rPr lang="en-US" dirty="0"/>
              <a:t>   return 1;</a:t>
            </a:r>
          </a:p>
          <a:p>
            <a:pPr marL="0" indent="0" fontAlgn="base">
              <a:buNone/>
            </a:pPr>
            <a:r>
              <a:rPr lang="en-US" dirty="0"/>
              <a:t>end procedure</a:t>
            </a:r>
            <a:endParaRPr lang="en-US" dirty="0"/>
          </a:p>
        </p:txBody>
      </p:sp>
    </p:spTree>
    <p:extLst>
      <p:ext uri="{BB962C8B-B14F-4D97-AF65-F5344CB8AC3E}">
        <p14:creationId xmlns:p14="http://schemas.microsoft.com/office/powerpoint/2010/main" val="518157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ENQUEUE</a:t>
            </a:r>
            <a:endParaRPr lang="en-US" sz="4400" dirty="0">
              <a:latin typeface="Rockwell" panose="02060603020205020403" pitchFamily="18" charset="0"/>
            </a:endParaRPr>
          </a:p>
        </p:txBody>
      </p:sp>
      <p:pic>
        <p:nvPicPr>
          <p:cNvPr id="4" name="Picture 3"/>
          <p:cNvPicPr>
            <a:picLocks noChangeAspect="1"/>
          </p:cNvPicPr>
          <p:nvPr/>
        </p:nvPicPr>
        <p:blipFill>
          <a:blip r:embed="rId2"/>
          <a:stretch>
            <a:fillRect/>
          </a:stretch>
        </p:blipFill>
        <p:spPr>
          <a:xfrm>
            <a:off x="1199535" y="1288026"/>
            <a:ext cx="8963640" cy="4441261"/>
          </a:xfrm>
          <a:prstGeom prst="rect">
            <a:avLst/>
          </a:prstGeom>
        </p:spPr>
      </p:pic>
    </p:spTree>
    <p:extLst>
      <p:ext uri="{BB962C8B-B14F-4D97-AF65-F5344CB8AC3E}">
        <p14:creationId xmlns:p14="http://schemas.microsoft.com/office/powerpoint/2010/main" val="283012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DEQUEUE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1508" y="1734350"/>
            <a:ext cx="9905999" cy="4094093"/>
          </a:xfrm>
        </p:spPr>
        <p:txBody>
          <a:bodyPr>
            <a:noAutofit/>
          </a:bodyPr>
          <a:lstStyle/>
          <a:p>
            <a:r>
              <a:rPr lang="en-US" sz="3200" b="1" dirty="0"/>
              <a:t>Step 1</a:t>
            </a:r>
            <a:r>
              <a:rPr lang="en-US" sz="3200" dirty="0"/>
              <a:t> − Check if the queue is empty.</a:t>
            </a:r>
          </a:p>
          <a:p>
            <a:r>
              <a:rPr lang="en-US" sz="3200" b="1" dirty="0"/>
              <a:t>Step 2</a:t>
            </a:r>
            <a:r>
              <a:rPr lang="en-US" sz="3200" dirty="0"/>
              <a:t> − If the queue is empty, produce underflow error and exit.</a:t>
            </a:r>
          </a:p>
          <a:p>
            <a:r>
              <a:rPr lang="en-US" sz="3200" b="1" dirty="0"/>
              <a:t>Step 3</a:t>
            </a:r>
            <a:r>
              <a:rPr lang="en-US" sz="3200" dirty="0"/>
              <a:t> − If the queue is not empty, access the data where </a:t>
            </a:r>
            <a:r>
              <a:rPr lang="en-US" sz="3200" b="1" dirty="0"/>
              <a:t>front</a:t>
            </a:r>
            <a:r>
              <a:rPr lang="en-US" sz="3200" dirty="0"/>
              <a:t> is pointing.</a:t>
            </a:r>
          </a:p>
          <a:p>
            <a:r>
              <a:rPr lang="en-US" sz="3200" b="1" dirty="0"/>
              <a:t>Step 4</a:t>
            </a:r>
            <a:r>
              <a:rPr lang="en-US" sz="3200" dirty="0"/>
              <a:t> − Increment </a:t>
            </a:r>
            <a:r>
              <a:rPr lang="en-US" sz="3200" b="1" dirty="0"/>
              <a:t>front</a:t>
            </a:r>
            <a:r>
              <a:rPr lang="en-US" sz="3200" dirty="0"/>
              <a:t> pointer to point to the next available data element.</a:t>
            </a:r>
          </a:p>
          <a:p>
            <a:r>
              <a:rPr lang="en-US" sz="3200" b="1" dirty="0"/>
              <a:t>Step 5</a:t>
            </a:r>
            <a:r>
              <a:rPr lang="en-US" sz="3200" dirty="0"/>
              <a:t> − Return success.</a:t>
            </a:r>
          </a:p>
        </p:txBody>
      </p:sp>
    </p:spTree>
    <p:extLst>
      <p:ext uri="{BB962C8B-B14F-4D97-AF65-F5344CB8AC3E}">
        <p14:creationId xmlns:p14="http://schemas.microsoft.com/office/powerpoint/2010/main" val="1882520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DEQUEUE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1509" y="1360724"/>
            <a:ext cx="9905999" cy="4094093"/>
          </a:xfrm>
        </p:spPr>
        <p:txBody>
          <a:bodyPr>
            <a:noAutofit/>
          </a:bodyPr>
          <a:lstStyle/>
          <a:p>
            <a:pPr marL="0" indent="0" fontAlgn="base">
              <a:buNone/>
            </a:pPr>
            <a:r>
              <a:rPr lang="en-US" sz="3200" dirty="0" err="1"/>
              <a:t>int</a:t>
            </a:r>
            <a:r>
              <a:rPr lang="en-US" sz="3200" dirty="0"/>
              <a:t> </a:t>
            </a:r>
            <a:r>
              <a:rPr lang="en-US" sz="3200" dirty="0" err="1"/>
              <a:t>dequeue</a:t>
            </a:r>
            <a:r>
              <a:rPr lang="en-US" sz="3200" dirty="0"/>
              <a:t>() {</a:t>
            </a:r>
          </a:p>
          <a:p>
            <a:pPr marL="0" indent="0" fontAlgn="base">
              <a:buNone/>
            </a:pPr>
            <a:r>
              <a:rPr lang="en-US" sz="3200" dirty="0"/>
              <a:t>   if(</a:t>
            </a:r>
            <a:r>
              <a:rPr lang="en-US" sz="3200" dirty="0" err="1"/>
              <a:t>isempty</a:t>
            </a:r>
            <a:r>
              <a:rPr lang="en-US" sz="3200" dirty="0"/>
              <a:t>())</a:t>
            </a:r>
          </a:p>
          <a:p>
            <a:pPr marL="0" indent="0" fontAlgn="base">
              <a:buNone/>
            </a:pPr>
            <a:r>
              <a:rPr lang="en-US" sz="3200" dirty="0"/>
              <a:t>      return 0;</a:t>
            </a:r>
          </a:p>
          <a:p>
            <a:pPr marL="0" indent="0" fontAlgn="base">
              <a:buNone/>
            </a:pPr>
            <a:endParaRPr lang="en-US" sz="3200" dirty="0"/>
          </a:p>
          <a:p>
            <a:pPr marL="0" indent="0" fontAlgn="base">
              <a:buNone/>
            </a:pPr>
            <a:r>
              <a:rPr lang="en-US" sz="3200" dirty="0"/>
              <a:t>   </a:t>
            </a:r>
            <a:r>
              <a:rPr lang="en-US" sz="3200" dirty="0" err="1"/>
              <a:t>int</a:t>
            </a:r>
            <a:r>
              <a:rPr lang="en-US" sz="3200" dirty="0"/>
              <a:t> data = queue[front];</a:t>
            </a:r>
          </a:p>
          <a:p>
            <a:pPr marL="0" indent="0" fontAlgn="base">
              <a:buNone/>
            </a:pPr>
            <a:r>
              <a:rPr lang="en-US" sz="3200" dirty="0"/>
              <a:t>   front = front + 1;</a:t>
            </a:r>
          </a:p>
          <a:p>
            <a:pPr marL="0" indent="0" fontAlgn="base">
              <a:buNone/>
            </a:pPr>
            <a:endParaRPr lang="en-US" sz="3200" dirty="0"/>
          </a:p>
          <a:p>
            <a:pPr marL="0" indent="0" fontAlgn="base">
              <a:buNone/>
            </a:pPr>
            <a:r>
              <a:rPr lang="en-US" sz="3200" dirty="0"/>
              <a:t>   return data;</a:t>
            </a:r>
          </a:p>
          <a:p>
            <a:pPr marL="0" indent="0" fontAlgn="base">
              <a:buNone/>
            </a:pPr>
            <a:r>
              <a:rPr lang="en-US" sz="3200" dirty="0"/>
              <a:t>}</a:t>
            </a:r>
            <a:endParaRPr lang="en-US" sz="3200" dirty="0"/>
          </a:p>
        </p:txBody>
      </p:sp>
    </p:spTree>
    <p:extLst>
      <p:ext uri="{BB962C8B-B14F-4D97-AF65-F5344CB8AC3E}">
        <p14:creationId xmlns:p14="http://schemas.microsoft.com/office/powerpoint/2010/main" val="2772521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DEQUEUE</a:t>
            </a:r>
            <a:endParaRPr lang="en-US" sz="4400" dirty="0">
              <a:latin typeface="Rockwell" panose="02060603020205020403" pitchFamily="18" charset="0"/>
            </a:endParaRPr>
          </a:p>
        </p:txBody>
      </p:sp>
      <p:pic>
        <p:nvPicPr>
          <p:cNvPr id="5" name="Picture 4"/>
          <p:cNvPicPr>
            <a:picLocks noChangeAspect="1"/>
          </p:cNvPicPr>
          <p:nvPr/>
        </p:nvPicPr>
        <p:blipFill>
          <a:blip r:embed="rId2"/>
          <a:stretch>
            <a:fillRect/>
          </a:stretch>
        </p:blipFill>
        <p:spPr>
          <a:xfrm>
            <a:off x="1795462" y="1396181"/>
            <a:ext cx="8601075" cy="4614094"/>
          </a:xfrm>
          <a:prstGeom prst="rect">
            <a:avLst/>
          </a:prstGeom>
        </p:spPr>
      </p:pic>
    </p:spTree>
    <p:extLst>
      <p:ext uri="{BB962C8B-B14F-4D97-AF65-F5344CB8AC3E}">
        <p14:creationId xmlns:p14="http://schemas.microsoft.com/office/powerpoint/2010/main" val="2890096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533832" y="616729"/>
            <a:ext cx="8927689" cy="769619"/>
          </a:xfrm>
        </p:spPr>
        <p:txBody>
          <a:bodyPr>
            <a:normAutofit/>
          </a:bodyPr>
          <a:lstStyle/>
          <a:p>
            <a:r>
              <a:rPr lang="en-US" dirty="0">
                <a:latin typeface="Rockwell" panose="02060603020205020403" pitchFamily="18" charset="0"/>
              </a:rPr>
              <a:t>IMPLEMENTATION OF </a:t>
            </a:r>
            <a:r>
              <a:rPr lang="en-US" dirty="0" smtClean="0">
                <a:latin typeface="Rockwell" panose="02060603020205020403" pitchFamily="18" charset="0"/>
              </a:rPr>
              <a:t>QUEUE</a:t>
            </a:r>
            <a:endParaRPr lang="en-US" sz="4400" dirty="0">
              <a:latin typeface="Rockwell" panose="02060603020205020403" pitchFamily="18" charset="0"/>
            </a:endParaRPr>
          </a:p>
        </p:txBody>
      </p:sp>
      <p:sp>
        <p:nvSpPr>
          <p:cNvPr id="3" name="Content Placeholder 2"/>
          <p:cNvSpPr>
            <a:spLocks noGrp="1"/>
          </p:cNvSpPr>
          <p:nvPr>
            <p:ph idx="1"/>
          </p:nvPr>
        </p:nvSpPr>
        <p:spPr>
          <a:xfrm>
            <a:off x="739877" y="2041934"/>
            <a:ext cx="10515600" cy="2480905"/>
          </a:xfrm>
        </p:spPr>
        <p:txBody>
          <a:bodyPr/>
          <a:lstStyle/>
          <a:p>
            <a:r>
              <a:rPr lang="en-US" dirty="0" smtClean="0"/>
              <a:t>Queue </a:t>
            </a:r>
            <a:r>
              <a:rPr lang="en-US" dirty="0"/>
              <a:t>using </a:t>
            </a:r>
            <a:r>
              <a:rPr lang="en-US" dirty="0" smtClean="0"/>
              <a:t>array(</a:t>
            </a:r>
            <a:r>
              <a:rPr lang="en-US" dirty="0" err="1" smtClean="0"/>
              <a:t>queuearray.c</a:t>
            </a:r>
            <a:r>
              <a:rPr lang="en-US" dirty="0" smtClean="0"/>
              <a:t>)</a:t>
            </a:r>
          </a:p>
          <a:p>
            <a:endParaRPr lang="en-US" dirty="0"/>
          </a:p>
          <a:p>
            <a:r>
              <a:rPr lang="en-US" dirty="0" smtClean="0"/>
              <a:t>Queue </a:t>
            </a:r>
            <a:r>
              <a:rPr lang="en-US" dirty="0"/>
              <a:t>using linked </a:t>
            </a:r>
            <a:r>
              <a:rPr lang="en-US" dirty="0" smtClean="0"/>
              <a:t>list(</a:t>
            </a:r>
            <a:r>
              <a:rPr lang="en-US" dirty="0" err="1" smtClean="0"/>
              <a:t>queuelinkedlist.c</a:t>
            </a:r>
            <a:r>
              <a:rPr lang="en-US" dirty="0" smtClean="0"/>
              <a:t>)</a:t>
            </a:r>
            <a:endParaRPr lang="en-US" dirty="0"/>
          </a:p>
        </p:txBody>
      </p:sp>
    </p:spTree>
    <p:extLst>
      <p:ext uri="{BB962C8B-B14F-4D97-AF65-F5344CB8AC3E}">
        <p14:creationId xmlns:p14="http://schemas.microsoft.com/office/powerpoint/2010/main" val="2354951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677331" y="520685"/>
            <a:ext cx="6118369" cy="600682"/>
          </a:xfrm>
        </p:spPr>
        <p:txBody>
          <a:bodyPr>
            <a:normAutofit fontScale="90000"/>
          </a:bodyPr>
          <a:lstStyle/>
          <a:p>
            <a:r>
              <a:rPr lang="en-US" dirty="0" smtClean="0">
                <a:latin typeface="Rockwell" panose="02060603020205020403" pitchFamily="18" charset="0"/>
              </a:rPr>
              <a:t>CIRCULAR </a:t>
            </a:r>
            <a:r>
              <a:rPr lang="en-US" dirty="0" smtClean="0">
                <a:latin typeface="Rockwell" panose="02060603020205020403" pitchFamily="18" charset="0"/>
              </a:rPr>
              <a:t>QUEUE</a:t>
            </a:r>
            <a:endParaRPr lang="en-US" sz="4400" dirty="0">
              <a:latin typeface="Rockwell" panose="02060603020205020403" pitchFamily="18" charset="0"/>
            </a:endParaRPr>
          </a:p>
        </p:txBody>
      </p:sp>
      <p:sp>
        <p:nvSpPr>
          <p:cNvPr id="3" name="Content Placeholder 2"/>
          <p:cNvSpPr>
            <a:spLocks noGrp="1"/>
          </p:cNvSpPr>
          <p:nvPr>
            <p:ph idx="1"/>
          </p:nvPr>
        </p:nvSpPr>
        <p:spPr>
          <a:xfrm>
            <a:off x="739877" y="1465006"/>
            <a:ext cx="10515600" cy="3057833"/>
          </a:xfrm>
        </p:spPr>
        <p:txBody>
          <a:bodyPr/>
          <a:lstStyle/>
          <a:p>
            <a:r>
              <a:rPr lang="en-US" dirty="0"/>
              <a:t>A circular queue is the extended version of a regular queue where the last element is connected to the first element. Thus forming a circle-like structure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845027" y="2831690"/>
            <a:ext cx="4305300" cy="3715005"/>
          </a:xfrm>
          <a:prstGeom prst="rect">
            <a:avLst/>
          </a:prstGeom>
        </p:spPr>
      </p:pic>
    </p:spTree>
    <p:extLst>
      <p:ext uri="{BB962C8B-B14F-4D97-AF65-F5344CB8AC3E}">
        <p14:creationId xmlns:p14="http://schemas.microsoft.com/office/powerpoint/2010/main" val="73127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677331" y="520685"/>
            <a:ext cx="6118369" cy="600682"/>
          </a:xfrm>
        </p:spPr>
        <p:txBody>
          <a:bodyPr>
            <a:normAutofit fontScale="90000"/>
          </a:bodyPr>
          <a:lstStyle/>
          <a:p>
            <a:r>
              <a:rPr lang="en-US" dirty="0" smtClean="0">
                <a:latin typeface="Rockwell" panose="02060603020205020403" pitchFamily="18" charset="0"/>
              </a:rPr>
              <a:t>CIRCULAR </a:t>
            </a:r>
            <a:r>
              <a:rPr lang="en-US" dirty="0" smtClean="0">
                <a:latin typeface="Rockwell" panose="02060603020205020403" pitchFamily="18" charset="0"/>
              </a:rPr>
              <a:t>QUEUE</a:t>
            </a:r>
            <a:endParaRPr lang="en-US" sz="4400" dirty="0">
              <a:latin typeface="Rockwell" panose="02060603020205020403" pitchFamily="18" charset="0"/>
            </a:endParaRPr>
          </a:p>
        </p:txBody>
      </p:sp>
      <p:sp>
        <p:nvSpPr>
          <p:cNvPr id="3" name="Content Placeholder 2"/>
          <p:cNvSpPr>
            <a:spLocks noGrp="1"/>
          </p:cNvSpPr>
          <p:nvPr>
            <p:ph idx="1"/>
          </p:nvPr>
        </p:nvSpPr>
        <p:spPr>
          <a:xfrm>
            <a:off x="739877" y="1465006"/>
            <a:ext cx="10515600" cy="481781"/>
          </a:xfrm>
        </p:spPr>
        <p:txBody>
          <a:bodyPr/>
          <a:lstStyle/>
          <a:p>
            <a:r>
              <a:rPr lang="en-US" dirty="0" smtClean="0"/>
              <a:t>It will fix the limitation we had in regular queue.</a:t>
            </a:r>
          </a:p>
          <a:p>
            <a:endParaRPr lang="en-US" dirty="0"/>
          </a:p>
        </p:txBody>
      </p:sp>
      <p:pic>
        <p:nvPicPr>
          <p:cNvPr id="5" name="Picture 4"/>
          <p:cNvPicPr>
            <a:picLocks noChangeAspect="1"/>
          </p:cNvPicPr>
          <p:nvPr/>
        </p:nvPicPr>
        <p:blipFill>
          <a:blip r:embed="rId2"/>
          <a:stretch>
            <a:fillRect/>
          </a:stretch>
        </p:blipFill>
        <p:spPr>
          <a:xfrm>
            <a:off x="2802194" y="1858296"/>
            <a:ext cx="5446456" cy="4847303"/>
          </a:xfrm>
          <a:prstGeom prst="rect">
            <a:avLst/>
          </a:prstGeom>
        </p:spPr>
      </p:pic>
    </p:spTree>
    <p:extLst>
      <p:ext uri="{BB962C8B-B14F-4D97-AF65-F5344CB8AC3E}">
        <p14:creationId xmlns:p14="http://schemas.microsoft.com/office/powerpoint/2010/main" val="62502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677331" y="520685"/>
            <a:ext cx="6118369" cy="600682"/>
          </a:xfrm>
        </p:spPr>
        <p:txBody>
          <a:bodyPr>
            <a:noAutofit/>
          </a:bodyPr>
          <a:lstStyle/>
          <a:p>
            <a:r>
              <a:rPr lang="en-US" dirty="0" smtClean="0">
                <a:latin typeface="Rockwell" panose="02060603020205020403" pitchFamily="18" charset="0"/>
              </a:rPr>
              <a:t>PRIORITY </a:t>
            </a:r>
            <a:r>
              <a:rPr lang="en-US" dirty="0" smtClean="0">
                <a:latin typeface="Rockwell" panose="02060603020205020403" pitchFamily="18" charset="0"/>
              </a:rPr>
              <a:t>QUEUE</a:t>
            </a:r>
            <a:endParaRPr lang="en-US" dirty="0">
              <a:latin typeface="Rockwell" panose="02060603020205020403" pitchFamily="18" charset="0"/>
            </a:endParaRPr>
          </a:p>
        </p:txBody>
      </p:sp>
      <p:sp>
        <p:nvSpPr>
          <p:cNvPr id="3" name="Content Placeholder 2"/>
          <p:cNvSpPr>
            <a:spLocks noGrp="1"/>
          </p:cNvSpPr>
          <p:nvPr>
            <p:ph idx="1"/>
          </p:nvPr>
        </p:nvSpPr>
        <p:spPr>
          <a:xfrm>
            <a:off x="739877" y="1465006"/>
            <a:ext cx="10515600" cy="4424517"/>
          </a:xfrm>
        </p:spPr>
        <p:txBody>
          <a:bodyPr>
            <a:noAutofit/>
          </a:bodyPr>
          <a:lstStyle/>
          <a:p>
            <a:r>
              <a:rPr lang="en-US" sz="3900" dirty="0"/>
              <a:t>A priority queue is a </a:t>
            </a:r>
            <a:r>
              <a:rPr lang="en-US" sz="3900" b="1" dirty="0"/>
              <a:t>special type of queue</a:t>
            </a:r>
            <a:r>
              <a:rPr lang="en-US" sz="3900" dirty="0"/>
              <a:t> in which each element is associated with a </a:t>
            </a:r>
            <a:r>
              <a:rPr lang="en-US" sz="3900" b="1" dirty="0"/>
              <a:t>priority value</a:t>
            </a:r>
            <a:r>
              <a:rPr lang="en-US" sz="3900" dirty="0"/>
              <a:t>. And, elements are served on the basis of their priority. That is, higher priority elements are served first.</a:t>
            </a:r>
          </a:p>
          <a:p>
            <a:r>
              <a:rPr lang="en-US" sz="3900" dirty="0"/>
              <a:t>However, if elements with the same priority occur, they are served according to their order in the queue</a:t>
            </a:r>
            <a:r>
              <a:rPr lang="en-US" sz="3900" dirty="0" smtClean="0"/>
              <a:t>.</a:t>
            </a:r>
            <a:endParaRPr lang="en-US" sz="3900" dirty="0"/>
          </a:p>
        </p:txBody>
      </p:sp>
    </p:spTree>
    <p:extLst>
      <p:ext uri="{BB962C8B-B14F-4D97-AF65-F5344CB8AC3E}">
        <p14:creationId xmlns:p14="http://schemas.microsoft.com/office/powerpoint/2010/main" val="2255109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4148208" y="553863"/>
            <a:ext cx="3892406" cy="757700"/>
          </a:xfrm>
        </p:spPr>
        <p:txBody>
          <a:bodyPr>
            <a:normAutofit/>
          </a:bodyPr>
          <a:lstStyle/>
          <a:p>
            <a:r>
              <a:rPr lang="en-US" sz="4400" dirty="0" smtClean="0">
                <a:latin typeface="Rockwell" panose="02060603020205020403" pitchFamily="18" charset="0"/>
              </a:rPr>
              <a:t>QUEUE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dirty="0"/>
              <a:t>A queue is a data structure used for storing data (similar to Linked Lists and Stacks). In queue, </a:t>
            </a:r>
            <a:r>
              <a:rPr lang="en-US" dirty="0" smtClean="0"/>
              <a:t>the order </a:t>
            </a:r>
            <a:r>
              <a:rPr lang="en-US" dirty="0"/>
              <a:t>in which data arrives is important. In general, a queue is a line of people or things </a:t>
            </a:r>
            <a:r>
              <a:rPr lang="en-US" dirty="0" smtClean="0"/>
              <a:t>waiting to </a:t>
            </a:r>
            <a:r>
              <a:rPr lang="en-US" dirty="0"/>
              <a:t>be served in sequential order starting at the beginning of the line or </a:t>
            </a:r>
            <a:r>
              <a:rPr lang="en-US" dirty="0" smtClean="0"/>
              <a:t>sequence.</a:t>
            </a:r>
            <a:endParaRPr lang="en-US" dirty="0" smtClean="0"/>
          </a:p>
          <a:p>
            <a:endParaRPr lang="en-US" sz="3200" dirty="0"/>
          </a:p>
          <a:p>
            <a:r>
              <a:rPr lang="en-US" dirty="0"/>
              <a:t>A </a:t>
            </a:r>
            <a:r>
              <a:rPr lang="en-US" i="1" dirty="0"/>
              <a:t>queue </a:t>
            </a:r>
            <a:r>
              <a:rPr lang="en-US" dirty="0"/>
              <a:t>is an ordered list in which insertions are done at one end (</a:t>
            </a:r>
            <a:r>
              <a:rPr lang="en-US" i="1" dirty="0"/>
              <a:t>rear</a:t>
            </a:r>
            <a:r>
              <a:rPr lang="en-US" dirty="0"/>
              <a:t>) </a:t>
            </a:r>
            <a:r>
              <a:rPr lang="en-US" dirty="0" smtClean="0"/>
              <a:t>and deletions </a:t>
            </a:r>
            <a:r>
              <a:rPr lang="en-US" dirty="0"/>
              <a:t>are done at other end (</a:t>
            </a:r>
            <a:r>
              <a:rPr lang="en-US" i="1" dirty="0"/>
              <a:t>front</a:t>
            </a:r>
            <a:r>
              <a:rPr lang="en-US" dirty="0"/>
              <a:t>). The first element to be inserted is the first one to </a:t>
            </a:r>
            <a:r>
              <a:rPr lang="en-US" dirty="0" smtClean="0"/>
              <a:t>be deleted</a:t>
            </a:r>
            <a:r>
              <a:rPr lang="en-US" dirty="0"/>
              <a:t>. Hence, it is called First in First out (FIFO) or Last in Last out (LILO) list</a:t>
            </a:r>
            <a:r>
              <a:rPr lang="en-US" dirty="0" smtClean="0"/>
              <a:t>.</a:t>
            </a:r>
            <a:endParaRPr lang="en-US" sz="3200" dirty="0"/>
          </a:p>
        </p:txBody>
      </p:sp>
    </p:spTree>
    <p:extLst>
      <p:ext uri="{BB962C8B-B14F-4D97-AF65-F5344CB8AC3E}">
        <p14:creationId xmlns:p14="http://schemas.microsoft.com/office/powerpoint/2010/main" val="1348318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677331" y="520685"/>
            <a:ext cx="6118369" cy="600682"/>
          </a:xfrm>
        </p:spPr>
        <p:txBody>
          <a:bodyPr>
            <a:noAutofit/>
          </a:bodyPr>
          <a:lstStyle/>
          <a:p>
            <a:r>
              <a:rPr lang="en-US" dirty="0" smtClean="0">
                <a:latin typeface="Rockwell" panose="02060603020205020403" pitchFamily="18" charset="0"/>
              </a:rPr>
              <a:t>PRIORITY </a:t>
            </a:r>
            <a:r>
              <a:rPr lang="en-US" dirty="0" smtClean="0">
                <a:latin typeface="Rockwell" panose="02060603020205020403" pitchFamily="18" charset="0"/>
              </a:rPr>
              <a:t>QUEUE</a:t>
            </a:r>
            <a:endParaRPr lang="en-US" dirty="0">
              <a:latin typeface="Rockwell" panose="02060603020205020403" pitchFamily="18" charset="0"/>
            </a:endParaRPr>
          </a:p>
        </p:txBody>
      </p:sp>
      <p:sp>
        <p:nvSpPr>
          <p:cNvPr id="3" name="Content Placeholder 2"/>
          <p:cNvSpPr>
            <a:spLocks noGrp="1"/>
          </p:cNvSpPr>
          <p:nvPr>
            <p:ph idx="1"/>
          </p:nvPr>
        </p:nvSpPr>
        <p:spPr>
          <a:xfrm>
            <a:off x="739877" y="1465005"/>
            <a:ext cx="10515600" cy="4286865"/>
          </a:xfrm>
        </p:spPr>
        <p:txBody>
          <a:bodyPr>
            <a:normAutofit/>
          </a:bodyPr>
          <a:lstStyle/>
          <a:p>
            <a:pPr fontAlgn="base"/>
            <a:r>
              <a:rPr lang="en-US" sz="3900" dirty="0"/>
              <a:t>So, a priority Queue is an extension of the </a:t>
            </a:r>
            <a:r>
              <a:rPr lang="en-US" sz="3900" dirty="0" smtClean="0"/>
              <a:t>queue</a:t>
            </a:r>
            <a:r>
              <a:rPr lang="en-US" sz="3900" dirty="0"/>
              <a:t> </a:t>
            </a:r>
            <a:r>
              <a:rPr lang="en-US" sz="3900" dirty="0" smtClean="0"/>
              <a:t>with </a:t>
            </a:r>
            <a:r>
              <a:rPr lang="en-US" sz="3900" dirty="0"/>
              <a:t>the following </a:t>
            </a:r>
            <a:r>
              <a:rPr lang="en-US" sz="3900" dirty="0" smtClean="0"/>
              <a:t>properties</a:t>
            </a:r>
            <a:r>
              <a:rPr lang="en-US" sz="3900" dirty="0"/>
              <a:t>:</a:t>
            </a:r>
            <a:endParaRPr lang="en-US" sz="3900" dirty="0"/>
          </a:p>
          <a:p>
            <a:pPr fontAlgn="base"/>
            <a:r>
              <a:rPr lang="en-US" sz="3900" dirty="0"/>
              <a:t>Every item has a priority associated with it.</a:t>
            </a:r>
          </a:p>
          <a:p>
            <a:pPr fontAlgn="base"/>
            <a:r>
              <a:rPr lang="en-US" sz="3900" dirty="0"/>
              <a:t>An element with high priority is dequeued before an element with low priority.</a:t>
            </a:r>
          </a:p>
          <a:p>
            <a:pPr fontAlgn="base"/>
            <a:r>
              <a:rPr lang="en-US" sz="3900" dirty="0"/>
              <a:t>If two elements have the same priority, they are served according to their order in the queue.</a:t>
            </a:r>
          </a:p>
          <a:p>
            <a:endParaRPr lang="en-US" dirty="0"/>
          </a:p>
        </p:txBody>
      </p:sp>
    </p:spTree>
    <p:extLst>
      <p:ext uri="{BB962C8B-B14F-4D97-AF65-F5344CB8AC3E}">
        <p14:creationId xmlns:p14="http://schemas.microsoft.com/office/powerpoint/2010/main" val="27801294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REFERENCES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2323378"/>
            <a:ext cx="9905999" cy="3541714"/>
          </a:xfrm>
        </p:spPr>
        <p:txBody>
          <a:bodyPr>
            <a:normAutofit/>
          </a:bodyPr>
          <a:lstStyle/>
          <a:p>
            <a:pPr lvl="1"/>
            <a:r>
              <a:rPr lang="en-US" sz="2800" dirty="0" smtClean="0"/>
              <a:t>Data </a:t>
            </a:r>
            <a:r>
              <a:rPr lang="en-US" sz="2800" dirty="0"/>
              <a:t>Structures And Algorithms Made Easy: Data Structures And Algorithmic Puzzles by </a:t>
            </a:r>
            <a:r>
              <a:rPr lang="en-US" sz="2800" dirty="0" err="1"/>
              <a:t>Narasimha</a:t>
            </a:r>
            <a:r>
              <a:rPr lang="en-US" sz="2800" dirty="0"/>
              <a:t> </a:t>
            </a:r>
            <a:r>
              <a:rPr lang="en-US" sz="2800" dirty="0" err="1"/>
              <a:t>Karumanchi</a:t>
            </a:r>
            <a:r>
              <a:rPr lang="en-US" sz="2800" dirty="0">
                <a:ea typeface="Tahoma" panose="020B0604030504040204" pitchFamily="34" charset="0"/>
                <a:cs typeface="Tahoma" panose="020B0604030504040204" pitchFamily="34" charset="0"/>
              </a:rPr>
              <a:t> </a:t>
            </a:r>
            <a:endParaRPr lang="en-US" sz="2800" dirty="0" smtClean="0">
              <a:ea typeface="Tahoma" panose="020B0604030504040204" pitchFamily="34" charset="0"/>
              <a:cs typeface="Tahoma" panose="020B0604030504040204" pitchFamily="34" charset="0"/>
            </a:endParaRPr>
          </a:p>
          <a:p>
            <a:pPr lvl="1"/>
            <a:r>
              <a:rPr lang="en-US" sz="2800" dirty="0">
                <a:ea typeface="Tahoma" panose="020B0604030504040204" pitchFamily="34" charset="0"/>
                <a:cs typeface="Tahoma" panose="020B0604030504040204" pitchFamily="34" charset="0"/>
              </a:rPr>
              <a:t>https://www.programiz.com</a:t>
            </a:r>
            <a:r>
              <a:rPr lang="en-US" sz="2800" dirty="0" smtClean="0">
                <a:ea typeface="Tahoma" panose="020B0604030504040204" pitchFamily="34" charset="0"/>
                <a:cs typeface="Tahoma" panose="020B0604030504040204" pitchFamily="34" charset="0"/>
              </a:rPr>
              <a:t>/</a:t>
            </a:r>
          </a:p>
          <a:p>
            <a:pPr lvl="1"/>
            <a:r>
              <a:rPr lang="en-US" sz="2800" dirty="0">
                <a:ea typeface="Tahoma" panose="020B0604030504040204" pitchFamily="34" charset="0"/>
                <a:cs typeface="Tahoma" panose="020B0604030504040204" pitchFamily="34" charset="0"/>
              </a:rPr>
              <a:t>https://www.geeksforgeeks.org</a:t>
            </a:r>
            <a:r>
              <a:rPr lang="en-US" sz="2800" dirty="0" smtClean="0">
                <a:ea typeface="Tahoma" panose="020B0604030504040204" pitchFamily="34" charset="0"/>
                <a:cs typeface="Tahoma" panose="020B0604030504040204" pitchFamily="34" charset="0"/>
              </a:rPr>
              <a:t>/</a:t>
            </a:r>
          </a:p>
          <a:p>
            <a:pPr lvl="1"/>
            <a:r>
              <a:rPr lang="en-US" sz="2800" dirty="0">
                <a:ea typeface="Tahoma" panose="020B0604030504040204" pitchFamily="34" charset="0"/>
                <a:cs typeface="Tahoma" panose="020B0604030504040204" pitchFamily="34" charset="0"/>
              </a:rPr>
              <a:t>https://www.tutorialspoint.com</a:t>
            </a:r>
            <a:r>
              <a:rPr lang="en-US" sz="2800" dirty="0" smtClean="0">
                <a:ea typeface="Tahoma" panose="020B0604030504040204" pitchFamily="34" charset="0"/>
                <a:cs typeface="Tahoma" panose="020B0604030504040204" pitchFamily="34" charset="0"/>
              </a:rPr>
              <a:t>/</a:t>
            </a:r>
            <a:endParaRPr lang="en-US" sz="2800" dirty="0" smtClean="0">
              <a:ea typeface="Tahoma" panose="020B0604030504040204" pitchFamily="34" charset="0"/>
              <a:cs typeface="Tahoma" panose="020B0604030504040204" pitchFamily="34" charset="0"/>
            </a:endParaRPr>
          </a:p>
          <a:p>
            <a:pPr lvl="1"/>
            <a:endParaRPr lang="en-US" sz="2800" dirty="0" smtClean="0">
              <a:latin typeface="+mj-lt"/>
              <a:ea typeface="Tahoma" panose="020B0604030504040204" pitchFamily="34" charset="0"/>
              <a:cs typeface="Tahoma" panose="020B0604030504040204" pitchFamily="34" charset="0"/>
            </a:endParaRPr>
          </a:p>
          <a:p>
            <a:pPr marL="457200" lvl="1" indent="0">
              <a:buNone/>
            </a:pPr>
            <a:r>
              <a:rPr lang="en-US" sz="2400" dirty="0" smtClean="0"/>
              <a:t> </a:t>
            </a:r>
            <a:endParaRPr lang="en-US" sz="2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9465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smtClean="0">
                <a:latin typeface="Rockwell" panose="02060603020205020403" pitchFamily="18" charset="0"/>
              </a:rPr>
              <a:t>EXAMPLE OF </a:t>
            </a:r>
            <a:r>
              <a:rPr lang="en-US" dirty="0">
                <a:latin typeface="Rockwell" panose="02060603020205020403" pitchFamily="18" charset="0"/>
              </a:rPr>
              <a:t>QUEUE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dirty="0"/>
              <a:t>A real-world example of queue can be a single-lane one-way road, where the vehicle enters first, exits first. More real-world examples can be seen as queues at the ticket windows and bus-stops.</a:t>
            </a:r>
            <a:endParaRPr lang="en-US" sz="3200" dirty="0"/>
          </a:p>
        </p:txBody>
      </p:sp>
      <p:pic>
        <p:nvPicPr>
          <p:cNvPr id="4" name="Picture 3"/>
          <p:cNvPicPr>
            <a:picLocks noChangeAspect="1"/>
          </p:cNvPicPr>
          <p:nvPr/>
        </p:nvPicPr>
        <p:blipFill>
          <a:blip r:embed="rId2"/>
          <a:stretch>
            <a:fillRect/>
          </a:stretch>
        </p:blipFill>
        <p:spPr>
          <a:xfrm>
            <a:off x="1450565" y="3669725"/>
            <a:ext cx="8858250" cy="2343150"/>
          </a:xfrm>
          <a:prstGeom prst="rect">
            <a:avLst/>
          </a:prstGeom>
        </p:spPr>
      </p:pic>
    </p:spTree>
    <p:extLst>
      <p:ext uri="{BB962C8B-B14F-4D97-AF65-F5344CB8AC3E}">
        <p14:creationId xmlns:p14="http://schemas.microsoft.com/office/powerpoint/2010/main" val="3666790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fontScale="90000"/>
          </a:bodyPr>
          <a:lstStyle/>
          <a:p>
            <a:r>
              <a:rPr lang="en-US" sz="4400" dirty="0" smtClean="0">
                <a:latin typeface="Rockwell" panose="02060603020205020403" pitchFamily="18" charset="0"/>
              </a:rPr>
              <a:t>MAINLY OPERATIONS ON </a:t>
            </a:r>
            <a:r>
              <a:rPr lang="en-US" dirty="0" smtClean="0">
                <a:latin typeface="Rockwell" panose="02060603020205020403" pitchFamily="18" charset="0"/>
              </a:rPr>
              <a:t>QUEUES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dirty="0"/>
              <a:t>Similar to </a:t>
            </a:r>
            <a:r>
              <a:rPr lang="en-US" i="1" dirty="0"/>
              <a:t>Stacks</a:t>
            </a:r>
            <a:r>
              <a:rPr lang="en-US" dirty="0"/>
              <a:t>, special names are given to the two changes that can be made to a queue. </a:t>
            </a:r>
            <a:r>
              <a:rPr lang="en-US" dirty="0" smtClean="0"/>
              <a:t>When an </a:t>
            </a:r>
            <a:r>
              <a:rPr lang="en-US" dirty="0"/>
              <a:t>element is inserted in a queue, the concept is called </a:t>
            </a:r>
            <a:r>
              <a:rPr lang="en-US" i="1" dirty="0"/>
              <a:t>EnQueue</a:t>
            </a:r>
            <a:r>
              <a:rPr lang="en-US" dirty="0"/>
              <a:t>, and when an element </a:t>
            </a:r>
            <a:r>
              <a:rPr lang="en-US" dirty="0" smtClean="0"/>
              <a:t>is removed </a:t>
            </a:r>
            <a:r>
              <a:rPr lang="en-US" dirty="0"/>
              <a:t>from the queue, the concept is called </a:t>
            </a:r>
            <a:r>
              <a:rPr lang="en-US" i="1" dirty="0"/>
              <a:t>DeQueue</a:t>
            </a:r>
            <a:r>
              <a:rPr lang="en-US" i="1" dirty="0" smtClean="0"/>
              <a:t>.</a:t>
            </a:r>
          </a:p>
          <a:p>
            <a:r>
              <a:rPr lang="en-US" i="1" dirty="0"/>
              <a:t>DeQueueing </a:t>
            </a:r>
            <a:r>
              <a:rPr lang="en-US" dirty="0"/>
              <a:t>an empty queue is called </a:t>
            </a:r>
            <a:r>
              <a:rPr lang="en-US" i="1" dirty="0"/>
              <a:t>underflow </a:t>
            </a:r>
            <a:r>
              <a:rPr lang="en-US" dirty="0"/>
              <a:t>and </a:t>
            </a:r>
            <a:r>
              <a:rPr lang="en-US" i="1" dirty="0"/>
              <a:t>EnQueuing </a:t>
            </a:r>
            <a:r>
              <a:rPr lang="en-US" dirty="0"/>
              <a:t>an element in a full queue </a:t>
            </a:r>
            <a:r>
              <a:rPr lang="en-US" dirty="0" smtClean="0"/>
              <a:t>is called </a:t>
            </a:r>
            <a:r>
              <a:rPr lang="en-US" i="1" dirty="0"/>
              <a:t>overflow</a:t>
            </a:r>
            <a:r>
              <a:rPr lang="en-US" dirty="0"/>
              <a:t>. Generally, we treat them as exceptions.</a:t>
            </a:r>
            <a:endParaRPr lang="en-US" sz="4000" dirty="0"/>
          </a:p>
        </p:txBody>
      </p:sp>
    </p:spTree>
    <p:extLst>
      <p:ext uri="{BB962C8B-B14F-4D97-AF65-F5344CB8AC3E}">
        <p14:creationId xmlns:p14="http://schemas.microsoft.com/office/powerpoint/2010/main" val="998256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fontScale="90000"/>
          </a:bodyPr>
          <a:lstStyle/>
          <a:p>
            <a:r>
              <a:rPr lang="en-US" sz="4400" dirty="0" smtClean="0">
                <a:latin typeface="Rockwell" panose="02060603020205020403" pitchFamily="18" charset="0"/>
              </a:rPr>
              <a:t>MAINLY OPERATIONS ON </a:t>
            </a:r>
            <a:r>
              <a:rPr lang="en-US" dirty="0" smtClean="0">
                <a:latin typeface="Rockwell" panose="02060603020205020403" pitchFamily="18" charset="0"/>
              </a:rPr>
              <a:t>QUEUES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133600"/>
            <a:ext cx="9905999" cy="3749964"/>
          </a:xfrm>
        </p:spPr>
        <p:txBody>
          <a:bodyPr>
            <a:noAutofit/>
          </a:bodyPr>
          <a:lstStyle/>
          <a:p>
            <a:r>
              <a:rPr lang="en-US" sz="3200" b="1" dirty="0" err="1"/>
              <a:t>enqueue</a:t>
            </a:r>
            <a:r>
              <a:rPr lang="en-US" sz="3200" b="1" dirty="0"/>
              <a:t>()</a:t>
            </a:r>
            <a:r>
              <a:rPr lang="en-US" sz="3200" dirty="0"/>
              <a:t> − add (store) an item to the queue.</a:t>
            </a:r>
          </a:p>
          <a:p>
            <a:r>
              <a:rPr lang="en-US" sz="3200" b="1" dirty="0" err="1"/>
              <a:t>dequeue</a:t>
            </a:r>
            <a:r>
              <a:rPr lang="en-US" sz="3200" b="1" dirty="0"/>
              <a:t>()</a:t>
            </a:r>
            <a:r>
              <a:rPr lang="en-US" sz="3200" dirty="0"/>
              <a:t> − remove (access) an item from the queue</a:t>
            </a:r>
            <a:r>
              <a:rPr lang="en-US" sz="3200" dirty="0" smtClean="0"/>
              <a:t>.</a:t>
            </a:r>
          </a:p>
          <a:p>
            <a:r>
              <a:rPr lang="en-US" sz="3200" b="1" dirty="0"/>
              <a:t>peek()</a:t>
            </a:r>
            <a:r>
              <a:rPr lang="en-US" sz="3200" dirty="0"/>
              <a:t> − Gets the element at the front of the queue without removing it.</a:t>
            </a:r>
          </a:p>
          <a:p>
            <a:r>
              <a:rPr lang="en-US" sz="3200" b="1" dirty="0" err="1"/>
              <a:t>isfull</a:t>
            </a:r>
            <a:r>
              <a:rPr lang="en-US" sz="3200" b="1" dirty="0"/>
              <a:t>()</a:t>
            </a:r>
            <a:r>
              <a:rPr lang="en-US" sz="3200" dirty="0"/>
              <a:t> − Checks if the queue is full.</a:t>
            </a:r>
          </a:p>
          <a:p>
            <a:r>
              <a:rPr lang="en-US" sz="3200" b="1" dirty="0" err="1"/>
              <a:t>isempty</a:t>
            </a:r>
            <a:r>
              <a:rPr lang="en-US" sz="3200" b="1" dirty="0"/>
              <a:t>()</a:t>
            </a:r>
            <a:r>
              <a:rPr lang="en-US" sz="3200" dirty="0"/>
              <a:t> − Checks if the queue is empty</a:t>
            </a:r>
            <a:r>
              <a:rPr lang="en-US" sz="3200" dirty="0" smtClean="0"/>
              <a:t>.</a:t>
            </a:r>
            <a:endParaRPr lang="en-US" sz="3200" dirty="0"/>
          </a:p>
        </p:txBody>
      </p:sp>
    </p:spTree>
    <p:extLst>
      <p:ext uri="{BB962C8B-B14F-4D97-AF65-F5344CB8AC3E}">
        <p14:creationId xmlns:p14="http://schemas.microsoft.com/office/powerpoint/2010/main" val="3853256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fontScale="90000"/>
          </a:bodyPr>
          <a:lstStyle/>
          <a:p>
            <a:r>
              <a:rPr lang="en-US" sz="4400" dirty="0" smtClean="0">
                <a:latin typeface="Rockwell" panose="02060603020205020403" pitchFamily="18" charset="0"/>
              </a:rPr>
              <a:t>MAINLY OPERATIONS ON </a:t>
            </a:r>
            <a:r>
              <a:rPr lang="en-US" dirty="0" smtClean="0">
                <a:latin typeface="Rockwell" panose="02060603020205020403" pitchFamily="18" charset="0"/>
              </a:rPr>
              <a:t>QUEUES</a:t>
            </a:r>
            <a:endParaRPr lang="en-US" sz="4400" dirty="0">
              <a:latin typeface="Rockwell" panose="02060603020205020403" pitchFamily="18" charset="0"/>
            </a:endParaRPr>
          </a:p>
        </p:txBody>
      </p:sp>
      <p:pic>
        <p:nvPicPr>
          <p:cNvPr id="5" name="Picture 4"/>
          <p:cNvPicPr>
            <a:picLocks noChangeAspect="1"/>
          </p:cNvPicPr>
          <p:nvPr/>
        </p:nvPicPr>
        <p:blipFill>
          <a:blip r:embed="rId2"/>
          <a:stretch>
            <a:fillRect/>
          </a:stretch>
        </p:blipFill>
        <p:spPr>
          <a:xfrm>
            <a:off x="1472226" y="1953239"/>
            <a:ext cx="9548245" cy="3415173"/>
          </a:xfrm>
          <a:prstGeom prst="rect">
            <a:avLst/>
          </a:prstGeom>
        </p:spPr>
      </p:pic>
    </p:spTree>
    <p:extLst>
      <p:ext uri="{BB962C8B-B14F-4D97-AF65-F5344CB8AC3E}">
        <p14:creationId xmlns:p14="http://schemas.microsoft.com/office/powerpoint/2010/main" val="1710217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9437776" cy="757700"/>
          </a:xfrm>
        </p:spPr>
        <p:txBody>
          <a:bodyPr>
            <a:normAutofit fontScale="90000"/>
          </a:bodyPr>
          <a:lstStyle/>
          <a:p>
            <a:r>
              <a:rPr lang="en-US" dirty="0" smtClean="0">
                <a:latin typeface="Rockwell" panose="02060603020205020403" pitchFamily="18" charset="0"/>
              </a:rPr>
              <a:t>TIME COMPLEXITIES OF OPERATIONS </a:t>
            </a:r>
            <a:r>
              <a:rPr lang="en-US" dirty="0">
                <a:latin typeface="Rockwell" panose="02060603020205020403" pitchFamily="18" charset="0"/>
              </a:rPr>
              <a:t>ON </a:t>
            </a:r>
            <a:r>
              <a:rPr lang="en-US" dirty="0" smtClean="0">
                <a:latin typeface="Rockwell" panose="02060603020205020403" pitchFamily="18" charset="0"/>
              </a:rPr>
              <a:t>QUEUES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917290"/>
            <a:ext cx="9905999" cy="3966274"/>
          </a:xfrm>
        </p:spPr>
        <p:txBody>
          <a:bodyPr>
            <a:noAutofit/>
          </a:bodyPr>
          <a:lstStyle/>
          <a:p>
            <a:pPr fontAlgn="base"/>
            <a:r>
              <a:rPr lang="en-US" sz="4000" dirty="0" err="1" smtClean="0"/>
              <a:t>enqueue</a:t>
            </a:r>
            <a:r>
              <a:rPr lang="en-US" sz="4000" dirty="0" smtClean="0"/>
              <a:t>(), </a:t>
            </a:r>
            <a:r>
              <a:rPr lang="en-US" sz="4000" dirty="0" err="1" smtClean="0"/>
              <a:t>dequeue</a:t>
            </a:r>
            <a:r>
              <a:rPr lang="en-US" sz="4000" dirty="0" smtClean="0"/>
              <a:t>(), </a:t>
            </a:r>
            <a:r>
              <a:rPr lang="en-US" sz="4000" dirty="0" err="1"/>
              <a:t>isEmpty</a:t>
            </a:r>
            <a:r>
              <a:rPr lang="en-US" sz="4000" dirty="0" smtClean="0"/>
              <a:t>(), </a:t>
            </a:r>
            <a:r>
              <a:rPr lang="en-US" sz="4000" dirty="0" err="1" smtClean="0"/>
              <a:t>isFull</a:t>
            </a:r>
            <a:r>
              <a:rPr lang="en-US" sz="4000" dirty="0" smtClean="0"/>
              <a:t>() </a:t>
            </a:r>
            <a:r>
              <a:rPr lang="en-US" sz="4000" dirty="0"/>
              <a:t>and peek() all take O(1) time. We do not run any loop in any of these operations.</a:t>
            </a:r>
            <a:endParaRPr lang="en-US" sz="4400" dirty="0"/>
          </a:p>
        </p:txBody>
      </p:sp>
    </p:spTree>
    <p:extLst>
      <p:ext uri="{BB962C8B-B14F-4D97-AF65-F5344CB8AC3E}">
        <p14:creationId xmlns:p14="http://schemas.microsoft.com/office/powerpoint/2010/main" val="244231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smtClean="0">
                <a:latin typeface="Rockwell" panose="02060603020205020403" pitchFamily="18" charset="0"/>
              </a:rPr>
              <a:t>APPLICATIONS OF </a:t>
            </a:r>
            <a:r>
              <a:rPr lang="en-US" dirty="0" smtClean="0">
                <a:latin typeface="Rockwell" panose="02060603020205020403" pitchFamily="18" charset="0"/>
              </a:rPr>
              <a:t>QUEUE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89470"/>
            <a:ext cx="9905999" cy="4094093"/>
          </a:xfrm>
        </p:spPr>
        <p:txBody>
          <a:bodyPr>
            <a:noAutofit/>
          </a:bodyPr>
          <a:lstStyle/>
          <a:p>
            <a:pPr marL="0" indent="0">
              <a:buNone/>
            </a:pPr>
            <a:r>
              <a:rPr lang="en-US" sz="3200" dirty="0"/>
              <a:t>• </a:t>
            </a:r>
            <a:r>
              <a:rPr lang="en-US" sz="3200" dirty="0" smtClean="0"/>
              <a:t>Operating </a:t>
            </a:r>
            <a:r>
              <a:rPr lang="en-US" sz="3200" dirty="0"/>
              <a:t>systems schedule jobs (with equal priority) in the order of arrival (e.g., </a:t>
            </a:r>
            <a:r>
              <a:rPr lang="en-US" sz="3200" dirty="0" smtClean="0"/>
              <a:t>a print </a:t>
            </a:r>
            <a:r>
              <a:rPr lang="en-US" sz="3200" dirty="0"/>
              <a:t>queue).</a:t>
            </a:r>
          </a:p>
          <a:p>
            <a:pPr marL="0" indent="0">
              <a:buNone/>
            </a:pPr>
            <a:r>
              <a:rPr lang="en-US" sz="3200" dirty="0"/>
              <a:t>• Simulation of real-world queues such as lines at a ticket counter or any other </a:t>
            </a:r>
            <a:r>
              <a:rPr lang="en-US" sz="3200" dirty="0" smtClean="0"/>
              <a:t>first come</a:t>
            </a:r>
            <a:r>
              <a:rPr lang="en-US" sz="3200" dirty="0"/>
              <a:t> </a:t>
            </a:r>
            <a:r>
              <a:rPr lang="en-US" sz="3200" dirty="0" smtClean="0"/>
              <a:t>first-served </a:t>
            </a:r>
            <a:r>
              <a:rPr lang="en-US" sz="3200" dirty="0"/>
              <a:t>scenario requires a queue.</a:t>
            </a:r>
          </a:p>
          <a:p>
            <a:pPr marL="0" indent="0">
              <a:buNone/>
            </a:pPr>
            <a:r>
              <a:rPr lang="en-US" sz="3200" dirty="0" smtClean="0"/>
              <a:t>• </a:t>
            </a:r>
            <a:r>
              <a:rPr lang="en-US" sz="3200" dirty="0"/>
              <a:t>Asynchronous data transfer (file IO, pipes, sockets</a:t>
            </a:r>
            <a:r>
              <a:rPr lang="en-US" sz="3200" dirty="0" smtClean="0"/>
              <a:t>).</a:t>
            </a:r>
          </a:p>
          <a:p>
            <a:pPr marL="0" indent="0">
              <a:buNone/>
            </a:pPr>
            <a:r>
              <a:rPr lang="en-US" sz="3200" dirty="0" smtClean="0"/>
              <a:t>• </a:t>
            </a:r>
            <a:r>
              <a:rPr lang="en-US" sz="3200" dirty="0"/>
              <a:t>Waiting times of customers at call center</a:t>
            </a:r>
            <a:r>
              <a:rPr lang="en-US" sz="3200" dirty="0" smtClean="0"/>
              <a:t>.</a:t>
            </a:r>
            <a:endParaRPr lang="en-US" sz="3200" dirty="0"/>
          </a:p>
          <a:p>
            <a:pPr fontAlgn="base"/>
            <a:endParaRPr lang="en-US" sz="3200" dirty="0"/>
          </a:p>
        </p:txBody>
      </p:sp>
    </p:spTree>
    <p:extLst>
      <p:ext uri="{BB962C8B-B14F-4D97-AF65-F5344CB8AC3E}">
        <p14:creationId xmlns:p14="http://schemas.microsoft.com/office/powerpoint/2010/main" val="2625598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688</Words>
  <Application>Microsoft Office PowerPoint</Application>
  <PresentationFormat>Widescreen</PresentationFormat>
  <Paragraphs>121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Rockwell</vt:lpstr>
      <vt:lpstr>Tahoma</vt:lpstr>
      <vt:lpstr>Office Theme</vt:lpstr>
      <vt:lpstr>&lt;DATA STRUCTURES AND ALGORITHM&gt;</vt:lpstr>
      <vt:lpstr>                       VII. QUEUE</vt:lpstr>
      <vt:lpstr>QUEUE</vt:lpstr>
      <vt:lpstr>EXAMPLE OF QUEUE</vt:lpstr>
      <vt:lpstr>MAINLY OPERATIONS ON QUEUES</vt:lpstr>
      <vt:lpstr>MAINLY OPERATIONS ON QUEUES</vt:lpstr>
      <vt:lpstr>MAINLY OPERATIONS ON QUEUES</vt:lpstr>
      <vt:lpstr>TIME COMPLEXITIES OF OPERATIONS ON QUEUES</vt:lpstr>
      <vt:lpstr>APPLICATIONS OF QUEUE</vt:lpstr>
      <vt:lpstr>WORKING OF QUEUE </vt:lpstr>
      <vt:lpstr>ENQUEUE OPERATION </vt:lpstr>
      <vt:lpstr>DEQUEUE OPERATION </vt:lpstr>
      <vt:lpstr>IMPLEMENTATION OF QUEUE</vt:lpstr>
      <vt:lpstr>OPERATIONS ON QUEUE </vt:lpstr>
      <vt:lpstr>OPERATIONS ON QUEUE </vt:lpstr>
      <vt:lpstr>LIMITATION OF QUEUE USING ARRAY</vt:lpstr>
      <vt:lpstr>LIMITATION OF QUEUE USING ARRAY</vt:lpstr>
      <vt:lpstr>isfull()</vt:lpstr>
      <vt:lpstr>isempty()</vt:lpstr>
      <vt:lpstr>ENQUEUE</vt:lpstr>
      <vt:lpstr>ENQUEUE</vt:lpstr>
      <vt:lpstr>ENQUEUE</vt:lpstr>
      <vt:lpstr>DEQUEUE</vt:lpstr>
      <vt:lpstr>DEQUEUE</vt:lpstr>
      <vt:lpstr>DEQUEUE</vt:lpstr>
      <vt:lpstr>IMPLEMENTATION OF QUEUE</vt:lpstr>
      <vt:lpstr>CIRCULAR QUEUE</vt:lpstr>
      <vt:lpstr>CIRCULAR QUEUE</vt:lpstr>
      <vt:lpstr>PRIORITY QUEUE</vt:lpstr>
      <vt:lpstr>PRIORITY QUEUE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2022-02-20T10:07:37Z</dcterms:created>
  <dcterms:modified xsi:type="dcterms:W3CDTF">2022-05-04T22:07:47Z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