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1" r:id="rId7"/>
    <p:sldId id="298" r:id="rId8"/>
    <p:sldId id="265" r:id="rId9"/>
    <p:sldId id="297" r:id="rId10"/>
    <p:sldId id="300" r:id="rId11"/>
    <p:sldId id="301" r:id="rId12"/>
    <p:sldId id="302" r:id="rId13"/>
    <p:sldId id="296" r:id="rId14"/>
    <p:sldId id="266" r:id="rId15"/>
    <p:sldId id="299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&lt;DATA STRUCTURES AND ALGORITHM&gt;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WHY RECURSION?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9959"/>
            <a:ext cx="9905999" cy="2784331"/>
          </a:xfrm>
        </p:spPr>
        <p:txBody>
          <a:bodyPr>
            <a:noAutofit/>
          </a:bodyPr>
          <a:lstStyle/>
          <a:p>
            <a:r>
              <a:rPr lang="en-US" sz="2800" dirty="0"/>
              <a:t>Recursion is a useful technique borrowed from mathematics. Recursive code is generally </a:t>
            </a:r>
            <a:r>
              <a:rPr lang="en-US" sz="2800" dirty="0" smtClean="0"/>
              <a:t>shorter and </a:t>
            </a:r>
            <a:r>
              <a:rPr lang="en-US" sz="2800" dirty="0"/>
              <a:t>easier to write than iterative code. Generally, loops are turned into recursive functions </a:t>
            </a:r>
            <a:r>
              <a:rPr lang="en-US" sz="2800" dirty="0" smtClean="0"/>
              <a:t>when they </a:t>
            </a:r>
            <a:r>
              <a:rPr lang="en-US" sz="2800" dirty="0"/>
              <a:t>are compiled or interpreted.</a:t>
            </a:r>
          </a:p>
          <a:p>
            <a:r>
              <a:rPr lang="en-US" sz="2800" dirty="0"/>
              <a:t>Recursion is most useful for tasks that can be defined in terms of similar subtasks. For </a:t>
            </a:r>
            <a:r>
              <a:rPr lang="en-US" sz="2800" dirty="0" smtClean="0"/>
              <a:t>example, sort</a:t>
            </a:r>
            <a:r>
              <a:rPr lang="en-US" sz="2800" dirty="0"/>
              <a:t>, search, and traversal problems often have simple recursive solutions.</a:t>
            </a: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68" y="1209964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EXAMPLE OF 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6035"/>
            <a:ext cx="9905999" cy="26600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 smtClean="0">
              <a:latin typeface="Rockwell" panose="02060603020205020403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Rockwell" panose="02060603020205020403" pitchFamily="18" charset="0"/>
              </a:rPr>
              <a:t>FIBONACCI </a:t>
            </a:r>
            <a:r>
              <a:rPr lang="en-US" sz="1600" dirty="0">
                <a:latin typeface="Rockwell" panose="02060603020205020403" pitchFamily="18" charset="0"/>
              </a:rPr>
              <a:t>SERIES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68" y="1209964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EXERCISE OF 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6035"/>
            <a:ext cx="9905999" cy="26600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 smtClean="0">
              <a:latin typeface="Rockwell" panose="02060603020205020403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Rockwell" panose="02060603020205020403" pitchFamily="18" charset="0"/>
              </a:rPr>
              <a:t>IMPLEMENT FACTORIAL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7763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68" y="1209964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EXERCISE OF 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6035"/>
            <a:ext cx="9905999" cy="266007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 err="1">
                <a:latin typeface="Rockwell" panose="02060603020205020403" pitchFamily="18" charset="0"/>
              </a:rPr>
              <a:t>int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smtClean="0">
                <a:latin typeface="Rockwell" panose="02060603020205020403" pitchFamily="18" charset="0"/>
              </a:rPr>
              <a:t>exercise1(</a:t>
            </a:r>
            <a:r>
              <a:rPr lang="en-US" sz="1600" dirty="0" err="1" smtClean="0">
                <a:latin typeface="Rockwell" panose="02060603020205020403" pitchFamily="18" charset="0"/>
              </a:rPr>
              <a:t>int</a:t>
            </a:r>
            <a:r>
              <a:rPr lang="en-US" sz="1600" dirty="0" smtClean="0">
                <a:latin typeface="Rockwell" panose="02060603020205020403" pitchFamily="18" charset="0"/>
              </a:rPr>
              <a:t> </a:t>
            </a:r>
            <a:r>
              <a:rPr lang="en-US" sz="1600" dirty="0">
                <a:latin typeface="Rockwell" panose="02060603020205020403" pitchFamily="18" charset="0"/>
              </a:rPr>
              <a:t>x, </a:t>
            </a:r>
            <a:r>
              <a:rPr lang="en-US" sz="1600" dirty="0" err="1">
                <a:latin typeface="Rockwell" panose="02060603020205020403" pitchFamily="18" charset="0"/>
              </a:rPr>
              <a:t>int</a:t>
            </a:r>
            <a:r>
              <a:rPr lang="en-US" sz="1600" dirty="0">
                <a:latin typeface="Rockwell" panose="02060603020205020403" pitchFamily="18" charset="0"/>
              </a:rPr>
              <a:t> y)</a:t>
            </a: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    if (x == 0)</a:t>
            </a: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        return y;</a:t>
            </a: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    else</a:t>
            </a: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        return </a:t>
            </a:r>
            <a:r>
              <a:rPr lang="en-US" sz="1600" dirty="0" smtClean="0">
                <a:latin typeface="Rockwell" panose="02060603020205020403" pitchFamily="18" charset="0"/>
              </a:rPr>
              <a:t>exercise1(x </a:t>
            </a:r>
            <a:r>
              <a:rPr lang="en-US" sz="1600" dirty="0">
                <a:latin typeface="Rockwell" panose="02060603020205020403" pitchFamily="18" charset="0"/>
              </a:rPr>
              <a:t>- 3, y + x + </a:t>
            </a:r>
            <a:r>
              <a:rPr lang="en-US" sz="1600" dirty="0">
                <a:latin typeface="Rockwell" panose="02060603020205020403" pitchFamily="18" charset="0"/>
              </a:rPr>
              <a:t>1</a:t>
            </a:r>
            <a:r>
              <a:rPr lang="en-US" sz="1600" dirty="0" smtClean="0">
                <a:latin typeface="Rockwell" panose="02060603020205020403" pitchFamily="18" charset="0"/>
              </a:rPr>
              <a:t>);</a:t>
            </a:r>
            <a:endParaRPr lang="en-US" sz="1600" dirty="0">
              <a:latin typeface="Rockwell" panose="02060603020205020403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Rockwell" panose="02060603020205020403" pitchFamily="18" charset="0"/>
              </a:rPr>
              <a:t>}</a:t>
            </a:r>
            <a:endParaRPr lang="en-US" sz="1600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68" y="1209964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EXERCISE OF 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dirty="0"/>
              <a:t>void </a:t>
            </a:r>
            <a:r>
              <a:rPr lang="en-US" dirty="0" smtClean="0">
                <a:latin typeface="Rockwell" panose="02060603020205020403" pitchFamily="18" charset="0"/>
              </a:rPr>
              <a:t>exercise2</a:t>
            </a:r>
            <a:r>
              <a:rPr lang="nn-NO" dirty="0" smtClean="0"/>
              <a:t>(int </a:t>
            </a:r>
            <a:r>
              <a:rPr lang="nn-NO" dirty="0"/>
              <a:t>n)</a:t>
            </a:r>
          </a:p>
          <a:p>
            <a:pPr marL="0" indent="0">
              <a:buNone/>
            </a:pPr>
            <a:r>
              <a:rPr lang="nn-NO" dirty="0"/>
              <a:t>{</a:t>
            </a:r>
          </a:p>
          <a:p>
            <a:pPr marL="0" indent="0">
              <a:buNone/>
            </a:pPr>
            <a:r>
              <a:rPr lang="nn-NO" dirty="0"/>
              <a:t>   int i = 0; </a:t>
            </a:r>
          </a:p>
          <a:p>
            <a:pPr marL="0" indent="0">
              <a:buNone/>
            </a:pPr>
            <a:r>
              <a:rPr lang="nn-NO" dirty="0"/>
              <a:t>   if (n &gt; 1)</a:t>
            </a:r>
          </a:p>
          <a:p>
            <a:pPr marL="0" indent="0">
              <a:buNone/>
            </a:pPr>
            <a:r>
              <a:rPr lang="nn-NO" dirty="0"/>
              <a:t> </a:t>
            </a:r>
            <a:r>
              <a:rPr lang="nn-NO" dirty="0" smtClean="0"/>
              <a:t>	</a:t>
            </a:r>
            <a:r>
              <a:rPr lang="en-US" dirty="0" smtClean="0">
                <a:latin typeface="Rockwell" panose="02060603020205020403" pitchFamily="18" charset="0"/>
              </a:rPr>
              <a:t>exercise2</a:t>
            </a:r>
            <a:r>
              <a:rPr lang="nn-NO" dirty="0" smtClean="0"/>
              <a:t>(n-1</a:t>
            </a:r>
            <a:r>
              <a:rPr lang="nn-NO" dirty="0"/>
              <a:t>);</a:t>
            </a:r>
          </a:p>
          <a:p>
            <a:pPr marL="0" indent="0">
              <a:buNone/>
            </a:pPr>
            <a:r>
              <a:rPr lang="nn-NO" dirty="0"/>
              <a:t>   </a:t>
            </a:r>
            <a:r>
              <a:rPr lang="nn-NO" dirty="0" smtClean="0"/>
              <a:t>for </a:t>
            </a:r>
            <a:r>
              <a:rPr lang="nn-NO" dirty="0"/>
              <a:t>(i = 0; i &lt; n; i++)</a:t>
            </a:r>
          </a:p>
          <a:p>
            <a:pPr marL="0" indent="0">
              <a:buNone/>
            </a:pPr>
            <a:r>
              <a:rPr lang="nn-NO" dirty="0"/>
              <a:t>   </a:t>
            </a:r>
            <a:r>
              <a:rPr lang="nn-NO" dirty="0" smtClean="0"/>
              <a:t>printf</a:t>
            </a:r>
            <a:r>
              <a:rPr lang="nn-NO" dirty="0"/>
              <a:t>(" * ");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32" y="508000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RECURSION AND MEMORY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recursive call makes a new copy of that method (actually only the variables) in </a:t>
            </a:r>
            <a:r>
              <a:rPr lang="en-US" sz="2800" dirty="0" smtClean="0"/>
              <a:t>memory. Once </a:t>
            </a:r>
            <a:r>
              <a:rPr lang="en-US" sz="2800" dirty="0"/>
              <a:t>a method ends (that is, returns some data), the copy of that returning method is </a:t>
            </a:r>
            <a:r>
              <a:rPr lang="en-US" sz="2800" dirty="0" smtClean="0"/>
              <a:t>removed from </a:t>
            </a:r>
            <a:r>
              <a:rPr lang="en-US" sz="2800" dirty="0"/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30226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32" y="508000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RECURSION AND MEMORY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2176" y="1510577"/>
            <a:ext cx="9905999" cy="539896"/>
          </a:xfrm>
        </p:spPr>
        <p:txBody>
          <a:bodyPr>
            <a:normAutofit/>
          </a:bodyPr>
          <a:lstStyle/>
          <a:p>
            <a:r>
              <a:rPr lang="en-US" dirty="0"/>
              <a:t>The visualization of factorial function with n=4 </a:t>
            </a:r>
            <a:r>
              <a:rPr lang="en-US" dirty="0" smtClean="0"/>
              <a:t>will look </a:t>
            </a:r>
            <a:r>
              <a:rPr lang="en-US" dirty="0"/>
              <a:t>like: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91042"/>
            <a:ext cx="6884848" cy="33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32" y="508000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BACKTRACKING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2176" y="1510577"/>
            <a:ext cx="9905999" cy="539896"/>
          </a:xfrm>
        </p:spPr>
        <p:txBody>
          <a:bodyPr>
            <a:noAutofit/>
          </a:bodyPr>
          <a:lstStyle/>
          <a:p>
            <a:r>
              <a:rPr lang="en-US" dirty="0"/>
              <a:t>Backtracking is an improvement of the brute force approach. It systematically searches for </a:t>
            </a:r>
            <a:r>
              <a:rPr lang="en-US" dirty="0" smtClean="0"/>
              <a:t>a solution </a:t>
            </a:r>
            <a:r>
              <a:rPr lang="en-US" dirty="0"/>
              <a:t>to a problem among all available options.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backtracking, we start with one </a:t>
            </a:r>
            <a:r>
              <a:rPr lang="en-US" dirty="0" smtClean="0"/>
              <a:t>possible option </a:t>
            </a:r>
            <a:r>
              <a:rPr lang="en-US" dirty="0"/>
              <a:t>out of many available options and try to solve the problem if we are able to solve </a:t>
            </a:r>
            <a:r>
              <a:rPr lang="en-US" dirty="0" smtClean="0"/>
              <a:t>the problem </a:t>
            </a:r>
            <a:r>
              <a:rPr lang="en-US" dirty="0"/>
              <a:t>with the selected move then we will print the solution else we will backtrack and </a:t>
            </a:r>
            <a:r>
              <a:rPr lang="en-US" dirty="0" smtClean="0"/>
              <a:t>select some </a:t>
            </a:r>
            <a:r>
              <a:rPr lang="en-US" dirty="0"/>
              <a:t>other option and try to solve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none if the options work out we will claim that there is </a:t>
            </a:r>
            <a:r>
              <a:rPr lang="en-US" dirty="0" smtClean="0"/>
              <a:t>no solution </a:t>
            </a:r>
            <a:r>
              <a:rPr lang="en-US" dirty="0"/>
              <a:t>for the problem.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43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32" y="508000"/>
            <a:ext cx="9905998" cy="8224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BACKTRACKING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2176" y="1510577"/>
            <a:ext cx="9905999" cy="539896"/>
          </a:xfrm>
        </p:spPr>
        <p:txBody>
          <a:bodyPr>
            <a:noAutofit/>
          </a:bodyPr>
          <a:lstStyle/>
          <a:p>
            <a:r>
              <a:rPr lang="en-US" sz="2800" dirty="0"/>
              <a:t>Backtracking allows us to deal with situations in which a raw brute-force </a:t>
            </a:r>
            <a:r>
              <a:rPr lang="en-US" sz="2800" dirty="0" smtClean="0"/>
              <a:t>approach would </a:t>
            </a:r>
            <a:r>
              <a:rPr lang="en-US" sz="2800" dirty="0"/>
              <a:t>explode into an impossible number of options to consider. </a:t>
            </a:r>
            <a:endParaRPr lang="en-US" sz="2800" dirty="0" smtClean="0"/>
          </a:p>
          <a:p>
            <a:r>
              <a:rPr lang="en-US" sz="2800" dirty="0" smtClean="0"/>
              <a:t>Backtracking </a:t>
            </a:r>
            <a:r>
              <a:rPr lang="en-US" sz="2800" dirty="0"/>
              <a:t>is a sort of </a:t>
            </a:r>
            <a:r>
              <a:rPr lang="en-US" sz="2800" dirty="0" smtClean="0"/>
              <a:t>refined brute </a:t>
            </a:r>
            <a:r>
              <a:rPr lang="en-US" sz="2800" dirty="0"/>
              <a:t>force. At each node, we eliminate choices that are obviously not possible and proceed </a:t>
            </a:r>
            <a:r>
              <a:rPr lang="en-US" sz="2800" dirty="0" smtClean="0"/>
              <a:t>to recursively </a:t>
            </a:r>
            <a:r>
              <a:rPr lang="en-US" sz="2800" dirty="0"/>
              <a:t>check only those that have potential.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32" y="508000"/>
            <a:ext cx="9905998" cy="822470"/>
          </a:xfrm>
        </p:spPr>
        <p:txBody>
          <a:bodyPr>
            <a:normAutofit/>
          </a:bodyPr>
          <a:lstStyle/>
          <a:p>
            <a:r>
              <a:rPr lang="en-US" b="1" dirty="0"/>
              <a:t>Example Algorithms of Backtracking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8940" y="2083231"/>
            <a:ext cx="9905999" cy="539896"/>
          </a:xfrm>
        </p:spPr>
        <p:txBody>
          <a:bodyPr>
            <a:noAutofit/>
          </a:bodyPr>
          <a:lstStyle/>
          <a:p>
            <a:r>
              <a:rPr lang="en-US" dirty="0" smtClean="0"/>
              <a:t>SUDOKU</a:t>
            </a:r>
          </a:p>
          <a:p>
            <a:r>
              <a:rPr lang="en-US" dirty="0" smtClean="0"/>
              <a:t>N-Queens </a:t>
            </a:r>
            <a:r>
              <a:rPr lang="en-US" dirty="0"/>
              <a:t>Problem</a:t>
            </a:r>
          </a:p>
          <a:p>
            <a:r>
              <a:rPr lang="en-US" dirty="0" smtClean="0"/>
              <a:t>The </a:t>
            </a:r>
            <a:r>
              <a:rPr lang="en-US" dirty="0"/>
              <a:t>Knapsack Problem</a:t>
            </a:r>
            <a:endParaRPr lang="en-US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40" y="210557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              Ii. RECURSION AND 						BACKTRACKING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REFERENCES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069"/>
            <a:ext cx="9905999" cy="3541714"/>
          </a:xfrm>
        </p:spPr>
        <p:txBody>
          <a:bodyPr>
            <a:normAutofit/>
          </a:bodyPr>
          <a:lstStyle/>
          <a:p>
            <a:pPr lvl="1"/>
            <a:endParaRPr lang="en-US" sz="2400" b="1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Data </a:t>
            </a:r>
            <a:r>
              <a:rPr lang="en-US" sz="2400" dirty="0">
                <a:latin typeface="+mj-lt"/>
              </a:rPr>
              <a:t>Structures And Algorithms Made Easy: Data Structures And Algorithmic </a:t>
            </a:r>
            <a:r>
              <a:rPr lang="en-US" sz="2400" dirty="0" smtClean="0">
                <a:latin typeface="+mj-lt"/>
              </a:rPr>
              <a:t>Puzzles by </a:t>
            </a:r>
            <a:r>
              <a:rPr lang="en-US" sz="2400" dirty="0" err="1" smtClean="0">
                <a:latin typeface="+mj-lt"/>
              </a:rPr>
              <a:t>Narasimha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Karumanchi</a:t>
            </a:r>
            <a:r>
              <a:rPr lang="en-US" sz="2400" dirty="0">
                <a:latin typeface="+mj-lt"/>
              </a:rPr>
              <a:t> </a:t>
            </a:r>
            <a:endParaRPr lang="en-US" sz="28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https://www.geeksforgeeks.org</a:t>
            </a:r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pPr lvl="1"/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28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www.tutorialspoint.com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1777"/>
            <a:ext cx="9905999" cy="2784331"/>
          </a:xfrm>
        </p:spPr>
        <p:txBody>
          <a:bodyPr>
            <a:noAutofit/>
          </a:bodyPr>
          <a:lstStyle/>
          <a:p>
            <a:r>
              <a:rPr lang="en-US" dirty="0"/>
              <a:t>Any function which calls itself is called </a:t>
            </a:r>
            <a:r>
              <a:rPr lang="en-US" i="1" dirty="0"/>
              <a:t>recursive</a:t>
            </a:r>
            <a:r>
              <a:rPr lang="en-US" dirty="0"/>
              <a:t>. A recursive method solves a problem </a:t>
            </a:r>
            <a:r>
              <a:rPr lang="en-US" dirty="0" smtClean="0"/>
              <a:t>by calling </a:t>
            </a:r>
            <a:r>
              <a:rPr lang="en-US" dirty="0"/>
              <a:t>a copy of itself to work on a smaller problem. This is called the recursion step. </a:t>
            </a:r>
            <a:r>
              <a:rPr lang="en-US" dirty="0" smtClean="0"/>
              <a:t>The recursion </a:t>
            </a:r>
            <a:r>
              <a:rPr lang="en-US" dirty="0"/>
              <a:t>step can result in many more such recursive calls.</a:t>
            </a: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7854"/>
            <a:ext cx="9905998" cy="9794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Mathematical interpretation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2473"/>
            <a:ext cx="9905999" cy="4581236"/>
          </a:xfrm>
        </p:spPr>
        <p:txBody>
          <a:bodyPr>
            <a:noAutofit/>
          </a:bodyPr>
          <a:lstStyle/>
          <a:p>
            <a:r>
              <a:rPr lang="en-US" dirty="0"/>
              <a:t>Let us consider a problem that a programmer have to determine the sum of first n natural </a:t>
            </a:r>
            <a:r>
              <a:rPr lang="en-US" dirty="0" smtClean="0"/>
              <a:t>numbers. There are several ways but the simple one is recursive adding.</a:t>
            </a:r>
            <a:r>
              <a:rPr lang="en-US" dirty="0"/>
              <a:t> </a:t>
            </a:r>
            <a:r>
              <a:rPr lang="en-US" dirty="0" smtClean="0"/>
              <a:t>Suppose n = 100.</a:t>
            </a:r>
          </a:p>
          <a:p>
            <a:pPr marL="0" indent="0">
              <a:buNone/>
            </a:pPr>
            <a:r>
              <a:rPr lang="en-US" b="1" i="1" dirty="0" smtClean="0"/>
              <a:t>approach(1): Simply </a:t>
            </a:r>
            <a:r>
              <a:rPr lang="en-US" b="1" i="1" dirty="0"/>
              <a:t>adding one by </a:t>
            </a:r>
            <a:r>
              <a:rPr lang="en-US" b="1" i="1" dirty="0" smtClean="0"/>
              <a:t>one</a:t>
            </a:r>
          </a:p>
          <a:p>
            <a:pPr marL="0" indent="0">
              <a:buNone/>
            </a:pPr>
            <a:r>
              <a:rPr lang="pt-BR" b="1" i="1" dirty="0" smtClean="0"/>
              <a:t>	f(n</a:t>
            </a:r>
            <a:r>
              <a:rPr lang="pt-BR" b="1" i="1" dirty="0"/>
              <a:t>) = 1 + 2 + 3 +……..+ </a:t>
            </a:r>
            <a:r>
              <a:rPr lang="pt-BR" b="1" i="1" dirty="0" smtClean="0"/>
              <a:t>100</a:t>
            </a:r>
          </a:p>
          <a:p>
            <a:pPr marL="0" indent="0">
              <a:buNone/>
            </a:pPr>
            <a:r>
              <a:rPr lang="en-US" b="1" i="1" dirty="0"/>
              <a:t>approach(2) – Recursive adding </a:t>
            </a:r>
            <a:endParaRPr lang="pt-BR" b="1" i="1" dirty="0" smtClean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f(n</a:t>
            </a:r>
            <a:r>
              <a:rPr lang="en-US" b="1" i="1" dirty="0"/>
              <a:t>) = n + f(n-1)    n&gt;1                </a:t>
            </a: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1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94327"/>
            <a:ext cx="9905999" cy="1681018"/>
          </a:xfrm>
        </p:spPr>
        <p:txBody>
          <a:bodyPr>
            <a:noAutofit/>
          </a:bodyPr>
          <a:lstStyle/>
          <a:p>
            <a:r>
              <a:rPr lang="en-US" sz="2800" dirty="0"/>
              <a:t>It is important to ensure that the recursion terminates. Each time the function calls itself with </a:t>
            </a:r>
            <a:r>
              <a:rPr lang="en-US" sz="2800" dirty="0" smtClean="0"/>
              <a:t>a slightly </a:t>
            </a:r>
            <a:r>
              <a:rPr lang="en-US" sz="2800" dirty="0"/>
              <a:t>simpler version of the original problem. The sequence of smaller problems </a:t>
            </a:r>
            <a:r>
              <a:rPr lang="en-US" sz="2800" dirty="0" smtClean="0"/>
              <a:t>must eventually </a:t>
            </a:r>
            <a:r>
              <a:rPr lang="en-US" sz="2800" dirty="0"/>
              <a:t>converge on the base case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3200" dirty="0" smtClean="0"/>
              <a:t>Base case: </a:t>
            </a:r>
            <a:r>
              <a:rPr lang="en-US" sz="2800" dirty="0" smtClean="0"/>
              <a:t>When </a:t>
            </a:r>
            <a:r>
              <a:rPr lang="en-US" sz="2800" dirty="0"/>
              <a:t>the function completes without making a recursive </a:t>
            </a:r>
            <a:r>
              <a:rPr lang="en-US" sz="2800" dirty="0" smtClean="0"/>
              <a:t>call</a:t>
            </a:r>
          </a:p>
          <a:p>
            <a:r>
              <a:rPr lang="en-US" sz="3200" dirty="0" smtClean="0"/>
              <a:t>Recursive case: </a:t>
            </a:r>
            <a:r>
              <a:rPr lang="en-US" sz="2800" dirty="0"/>
              <a:t>W</a:t>
            </a:r>
            <a:r>
              <a:rPr lang="en-US" sz="2800" dirty="0" smtClean="0"/>
              <a:t>here </a:t>
            </a:r>
            <a:r>
              <a:rPr lang="en-US" sz="2800" dirty="0"/>
              <a:t>the function calls itself </a:t>
            </a:r>
            <a:r>
              <a:rPr lang="en-US" sz="2800" dirty="0" smtClean="0"/>
              <a:t>to perform </a:t>
            </a:r>
            <a:r>
              <a:rPr lang="en-US" sz="2800" dirty="0"/>
              <a:t>a subtask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3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58" y="461818"/>
            <a:ext cx="9905998" cy="11272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PROPERTIES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050" y="1533670"/>
            <a:ext cx="9905999" cy="4793239"/>
          </a:xfrm>
        </p:spPr>
        <p:txBody>
          <a:bodyPr>
            <a:noAutofit/>
          </a:bodyPr>
          <a:lstStyle/>
          <a:p>
            <a:r>
              <a:rPr lang="en-US" sz="2600" dirty="0"/>
              <a:t>A recursive function can go infinite like a loop. To avoid infinite running of recursive function, there are two properties that a recursive function must </a:t>
            </a:r>
            <a:r>
              <a:rPr lang="en-US" sz="2600" dirty="0" smtClean="0"/>
              <a:t>have:</a:t>
            </a:r>
            <a:endParaRPr lang="en-US" sz="2600" dirty="0"/>
          </a:p>
          <a:p>
            <a:r>
              <a:rPr lang="en-US" sz="2600" b="1" dirty="0"/>
              <a:t>Base criteria</a:t>
            </a:r>
            <a:r>
              <a:rPr lang="en-US" sz="2600" dirty="0"/>
              <a:t> − There must be at least one base criteria or condition, such that, when this condition is met the function stops calling itself recursively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>Progressive </a:t>
            </a:r>
            <a:r>
              <a:rPr lang="en-US" sz="2600" b="1" dirty="0"/>
              <a:t>approach</a:t>
            </a:r>
            <a:r>
              <a:rPr lang="en-US" sz="2600" dirty="0"/>
              <a:t> − The recursive calls should progress in such a way that each time a recursive call is made it comes closer to the base criteria.</a:t>
            </a:r>
          </a:p>
          <a:p>
            <a:pPr marL="0" indent="0">
              <a:buNone/>
            </a:pP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43" y="988290"/>
            <a:ext cx="9527309" cy="91483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DIRECT AND INDIRECT RECURSION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53" y="2642034"/>
            <a:ext cx="9905999" cy="2784331"/>
          </a:xfrm>
        </p:spPr>
        <p:txBody>
          <a:bodyPr>
            <a:noAutofit/>
          </a:bodyPr>
          <a:lstStyle/>
          <a:p>
            <a:r>
              <a:rPr lang="en-US" dirty="0"/>
              <a:t>A function fun is called direct recursive if it calls the same function fun</a:t>
            </a:r>
            <a:r>
              <a:rPr lang="en-US" dirty="0" smtClean="0"/>
              <a:t>.</a:t>
            </a:r>
          </a:p>
          <a:p>
            <a:r>
              <a:rPr lang="en-US" dirty="0"/>
              <a:t>A function fun is called indirect recursive if it calls another function say </a:t>
            </a:r>
            <a:r>
              <a:rPr lang="en-US" dirty="0" err="1"/>
              <a:t>fun_new</a:t>
            </a:r>
            <a:r>
              <a:rPr lang="en-US" dirty="0"/>
              <a:t> and </a:t>
            </a:r>
            <a:r>
              <a:rPr lang="en-US" dirty="0" err="1"/>
              <a:t>fun_new</a:t>
            </a:r>
            <a:r>
              <a:rPr lang="en-US" dirty="0"/>
              <a:t> calls fun directly or indirectly.</a:t>
            </a: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436" y="1874982"/>
            <a:ext cx="5929745" cy="3495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directRecFun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directRecFun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7931" y="1323171"/>
            <a:ext cx="353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An example of direct recursion</a:t>
            </a:r>
          </a:p>
        </p:txBody>
      </p:sp>
    </p:spTree>
    <p:extLst>
      <p:ext uri="{BB962C8B-B14F-4D97-AF65-F5344CB8AC3E}">
        <p14:creationId xmlns:p14="http://schemas.microsoft.com/office/powerpoint/2010/main" val="24529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10" y="1995055"/>
            <a:ext cx="7924800" cy="318654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indirectRecFun1()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indirectRecFun2();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indirectRecFun2()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indirectRecFun1();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Some code...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7071" y="1212334"/>
            <a:ext cx="372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An example of indirect recursion</a:t>
            </a:r>
          </a:p>
        </p:txBody>
      </p:sp>
    </p:spTree>
    <p:extLst>
      <p:ext uri="{BB962C8B-B14F-4D97-AF65-F5344CB8AC3E}">
        <p14:creationId xmlns:p14="http://schemas.microsoft.com/office/powerpoint/2010/main" val="16122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689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&lt;DATA STRUCTURES AND ALGORITHM&gt;</vt:lpstr>
      <vt:lpstr>              Ii. RECURSION AND       BACKTRACKING</vt:lpstr>
      <vt:lpstr>RECURSION</vt:lpstr>
      <vt:lpstr>Mathematical interpretation</vt:lpstr>
      <vt:lpstr>PowerPoint Presentation</vt:lpstr>
      <vt:lpstr>PROPERTIES</vt:lpstr>
      <vt:lpstr>DIRECT AND INDIRECT RECURSION</vt:lpstr>
      <vt:lpstr>PowerPoint Presentation</vt:lpstr>
      <vt:lpstr>PowerPoint Presentation</vt:lpstr>
      <vt:lpstr>WHY RECURSION?</vt:lpstr>
      <vt:lpstr>EXAMPLE OF RECURSION</vt:lpstr>
      <vt:lpstr>EXERCISE OF RECURSION</vt:lpstr>
      <vt:lpstr>EXERCISE OF RECURSION</vt:lpstr>
      <vt:lpstr>EXERCISE OF RECURSION</vt:lpstr>
      <vt:lpstr>RECURSION AND MEMORY</vt:lpstr>
      <vt:lpstr>RECURSION AND MEMORY</vt:lpstr>
      <vt:lpstr>BACKTRACKING</vt:lpstr>
      <vt:lpstr>BACKTRACKING</vt:lpstr>
      <vt:lpstr>Example Algorithms of Backtracking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2022-02-20T10:07:37Z</dcterms:created>
  <dcterms:modified xsi:type="dcterms:W3CDTF">2022-03-06T18:27:59Z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