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1" r:id="rId7"/>
    <p:sldId id="334" r:id="rId8"/>
    <p:sldId id="422" r:id="rId9"/>
    <p:sldId id="424" r:id="rId10"/>
    <p:sldId id="335" r:id="rId11"/>
    <p:sldId id="442" r:id="rId12"/>
    <p:sldId id="443" r:id="rId13"/>
    <p:sldId id="444" r:id="rId14"/>
    <p:sldId id="445" r:id="rId15"/>
    <p:sldId id="446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7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0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9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2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3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9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9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3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2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&lt;DATA STRUCTURES AND ALGORITHM&gt;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457" y="290477"/>
            <a:ext cx="4940561" cy="7577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BINARY SEARCH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0874"/>
            <a:ext cx="9905999" cy="4442690"/>
          </a:xfrm>
        </p:spPr>
        <p:txBody>
          <a:bodyPr>
            <a:noAutofit/>
          </a:bodyPr>
          <a:lstStyle/>
          <a:p>
            <a:r>
              <a:rPr lang="en-US" dirty="0"/>
              <a:t>Binary search is a fast search algorithm with run-time complexity of Ο(log n). This search algorithm works </a:t>
            </a:r>
            <a:r>
              <a:rPr lang="en-US" dirty="0" smtClean="0"/>
              <a:t>on sorted data and on </a:t>
            </a:r>
            <a:r>
              <a:rPr lang="en-US" dirty="0"/>
              <a:t>the principle of divide and conquer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idea of binary search is to use the information that the array is sorted and reduce the time complexity to O(Log n). </a:t>
            </a: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binarysearch.c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457" y="290477"/>
            <a:ext cx="4940561" cy="7577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BINARY SEARCH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0874"/>
            <a:ext cx="9905999" cy="44426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The basic steps to perform Binary Search are:</a:t>
            </a:r>
          </a:p>
          <a:p>
            <a:r>
              <a:rPr lang="en-US" sz="3200" dirty="0"/>
              <a:t>Begin with an interval covering the whole array.</a:t>
            </a:r>
          </a:p>
          <a:p>
            <a:r>
              <a:rPr lang="en-US" sz="3200" dirty="0"/>
              <a:t>If the value of the search key is less than the item in the middle of the interval, narrow the interval to the lower half.</a:t>
            </a:r>
          </a:p>
          <a:p>
            <a:r>
              <a:rPr lang="en-US" sz="3200" dirty="0"/>
              <a:t>Otherwise, narrow it to the upper half.</a:t>
            </a:r>
          </a:p>
          <a:p>
            <a:r>
              <a:rPr lang="en-US" sz="3200" dirty="0"/>
              <a:t>Repeatedly check until the value is found or the interval is empty.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931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457" y="290477"/>
            <a:ext cx="4940561" cy="7577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BINARY SEARCH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636" y="1048177"/>
            <a:ext cx="5067300" cy="116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618" y="1048177"/>
            <a:ext cx="172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Search for 4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636" y="2364509"/>
            <a:ext cx="5143500" cy="116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886" y="3680841"/>
            <a:ext cx="5048250" cy="1089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247" y="5287970"/>
            <a:ext cx="2228850" cy="1177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4727" y="2505439"/>
            <a:ext cx="289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mid = low + (high - low) / 2</a:t>
            </a:r>
          </a:p>
        </p:txBody>
      </p:sp>
    </p:spTree>
    <p:extLst>
      <p:ext uri="{BB962C8B-B14F-4D97-AF65-F5344CB8AC3E}">
        <p14:creationId xmlns:p14="http://schemas.microsoft.com/office/powerpoint/2010/main" val="13453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REFERENCES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23378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Data </a:t>
            </a:r>
            <a:r>
              <a:rPr lang="en-US" sz="2800" dirty="0"/>
              <a:t>Structures And Algorithms Made Easy: Data Structures And Algorithmic Puzzles by </a:t>
            </a:r>
            <a:r>
              <a:rPr lang="en-US" sz="2800" dirty="0" err="1"/>
              <a:t>Narasimha</a:t>
            </a:r>
            <a:r>
              <a:rPr lang="en-US" sz="2800" dirty="0"/>
              <a:t> </a:t>
            </a:r>
            <a:r>
              <a:rPr lang="en-US" sz="2800" dirty="0" err="1"/>
              <a:t>Karumanchi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8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https://www.programiz.com</a:t>
            </a:r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pPr lvl="1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https://www.geeksforgeeks.org</a:t>
            </a:r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pPr lvl="1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https://www.tutorialspoint.com</a:t>
            </a:r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pPr lvl="1"/>
            <a:endParaRPr lang="en-US" sz="28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dirty="0" smtClean="0"/>
              <a:t> 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340" y="210557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                       </a:t>
            </a:r>
            <a:r>
              <a:rPr lang="en-US" sz="4400" dirty="0" smtClean="0">
                <a:latin typeface="Rockwell" panose="02060603020205020403" pitchFamily="18" charset="0"/>
              </a:rPr>
              <a:t>IV. </a:t>
            </a:r>
            <a:r>
              <a:rPr lang="en-US" dirty="0" smtClean="0">
                <a:latin typeface="Rockwell" panose="02060603020205020403" pitchFamily="18" charset="0"/>
              </a:rPr>
              <a:t>SEARCHING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208" y="553863"/>
            <a:ext cx="3892406" cy="7577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SEARCHING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0874"/>
            <a:ext cx="9905999" cy="4442690"/>
          </a:xfrm>
        </p:spPr>
        <p:txBody>
          <a:bodyPr>
            <a:noAutofit/>
          </a:bodyPr>
          <a:lstStyle/>
          <a:p>
            <a:r>
              <a:rPr lang="en-US" sz="3600" dirty="0"/>
              <a:t>In computer science, </a:t>
            </a:r>
            <a:r>
              <a:rPr lang="en-US" sz="3600" i="1" dirty="0"/>
              <a:t>searching </a:t>
            </a:r>
            <a:r>
              <a:rPr lang="en-US" sz="3600" dirty="0"/>
              <a:t>is the process of finding an item with specified properties from </a:t>
            </a:r>
            <a:r>
              <a:rPr lang="en-US" sz="3600" dirty="0" smtClean="0"/>
              <a:t>a collection </a:t>
            </a:r>
            <a:r>
              <a:rPr lang="en-US" sz="3600" dirty="0"/>
              <a:t>of items. The items may be stored as records in a database, simple data elements </a:t>
            </a:r>
            <a:r>
              <a:rPr lang="en-US" sz="3600" dirty="0" smtClean="0"/>
              <a:t>in arrays</a:t>
            </a:r>
            <a:r>
              <a:rPr lang="en-US" sz="3600" dirty="0"/>
              <a:t>, text in files, nodes in trees, vertices and edges in graphs, or they may be elements of </a:t>
            </a:r>
            <a:r>
              <a:rPr lang="en-US" sz="3600" dirty="0" smtClean="0"/>
              <a:t>other search </a:t>
            </a:r>
            <a:r>
              <a:rPr lang="en-US" sz="3600" dirty="0"/>
              <a:t>spaces.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553863"/>
            <a:ext cx="8728364" cy="757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WHY </a:t>
            </a:r>
            <a:r>
              <a:rPr lang="en-US" dirty="0" smtClean="0">
                <a:latin typeface="Rockwell" panose="02060603020205020403" pitchFamily="18" charset="0"/>
              </a:rPr>
              <a:t>DO WE NEED SEARCHING?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0874"/>
            <a:ext cx="9905999" cy="4442690"/>
          </a:xfrm>
        </p:spPr>
        <p:txBody>
          <a:bodyPr>
            <a:noAutofit/>
          </a:bodyPr>
          <a:lstStyle/>
          <a:p>
            <a:r>
              <a:rPr lang="en-US" i="1" dirty="0"/>
              <a:t>Searching </a:t>
            </a:r>
            <a:r>
              <a:rPr lang="en-US" dirty="0"/>
              <a:t>is one of the core computer science algorithms. We know that today’s computers </a:t>
            </a:r>
            <a:r>
              <a:rPr lang="en-US" dirty="0" smtClean="0"/>
              <a:t>store a </a:t>
            </a:r>
            <a:r>
              <a:rPr lang="en-US" dirty="0"/>
              <a:t>lot of information. To retrieve this information proficiently we need very efficient </a:t>
            </a:r>
            <a:r>
              <a:rPr lang="en-US" dirty="0" smtClean="0"/>
              <a:t>searching algorithms</a:t>
            </a:r>
            <a:r>
              <a:rPr lang="en-US" dirty="0"/>
              <a:t>. There are certain ways of organizing the data that improves the searching </a:t>
            </a:r>
            <a:r>
              <a:rPr lang="en-US" dirty="0" smtClean="0"/>
              <a:t>process. That </a:t>
            </a:r>
            <a:r>
              <a:rPr lang="en-US" dirty="0"/>
              <a:t>means, if we keep the data in proper order, it is easy to search the required element. </a:t>
            </a:r>
            <a:r>
              <a:rPr lang="en-US" dirty="0" smtClean="0"/>
              <a:t>Sorting is </a:t>
            </a:r>
            <a:r>
              <a:rPr lang="en-US" dirty="0"/>
              <a:t>one of the techniques for making the elements ordered. In this chapter we will see </a:t>
            </a:r>
            <a:r>
              <a:rPr lang="en-US" dirty="0" smtClean="0"/>
              <a:t>different searching </a:t>
            </a:r>
            <a:r>
              <a:rPr lang="en-US" dirty="0"/>
              <a:t>algorithms.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67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553863"/>
            <a:ext cx="8728364" cy="7577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TYPES OF SEARCHING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0874"/>
            <a:ext cx="9905999" cy="44426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Following are the types of </a:t>
            </a:r>
            <a:r>
              <a:rPr lang="en-US" dirty="0" smtClean="0"/>
              <a:t>searches(We will be discussing the ones in bold): </a:t>
            </a:r>
            <a:endParaRPr lang="en-US" dirty="0"/>
          </a:p>
          <a:p>
            <a:r>
              <a:rPr lang="en-US" b="1" dirty="0" smtClean="0"/>
              <a:t>Unordered </a:t>
            </a:r>
            <a:r>
              <a:rPr lang="en-US" b="1" dirty="0"/>
              <a:t>Linear Search</a:t>
            </a:r>
          </a:p>
          <a:p>
            <a:r>
              <a:rPr lang="en-US" b="1" dirty="0" smtClean="0"/>
              <a:t>Sorted/Ordered </a:t>
            </a:r>
            <a:r>
              <a:rPr lang="en-US" b="1" dirty="0"/>
              <a:t>Linear Search</a:t>
            </a:r>
          </a:p>
          <a:p>
            <a:r>
              <a:rPr lang="en-US" b="1" dirty="0" smtClean="0"/>
              <a:t>Binary </a:t>
            </a:r>
            <a:r>
              <a:rPr lang="en-US" b="1" dirty="0"/>
              <a:t>Search</a:t>
            </a:r>
          </a:p>
          <a:p>
            <a:r>
              <a:rPr lang="en-US" dirty="0" smtClean="0"/>
              <a:t>Interpolation </a:t>
            </a:r>
            <a:r>
              <a:rPr lang="en-US" dirty="0"/>
              <a:t>search</a:t>
            </a:r>
          </a:p>
          <a:p>
            <a:r>
              <a:rPr lang="en-US" dirty="0" smtClean="0"/>
              <a:t>Binary </a:t>
            </a:r>
            <a:r>
              <a:rPr lang="en-US" dirty="0"/>
              <a:t>Search Trees (operates on trees and refer </a:t>
            </a:r>
            <a:r>
              <a:rPr lang="en-US" i="1" dirty="0"/>
              <a:t>Trees </a:t>
            </a:r>
            <a:r>
              <a:rPr lang="en-US" dirty="0"/>
              <a:t>chapter)</a:t>
            </a:r>
          </a:p>
          <a:p>
            <a:r>
              <a:rPr lang="en-US" dirty="0" smtClean="0"/>
              <a:t>Symbol </a:t>
            </a:r>
            <a:r>
              <a:rPr lang="en-US" dirty="0"/>
              <a:t>Tables and Hashing</a:t>
            </a:r>
          </a:p>
          <a:p>
            <a:r>
              <a:rPr lang="en-US" dirty="0" smtClean="0"/>
              <a:t>String </a:t>
            </a:r>
            <a:r>
              <a:rPr lang="en-US" dirty="0"/>
              <a:t>Searching Algorithms: Tries, Ternary Search and Suffix Trees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29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30" y="327423"/>
            <a:ext cx="7794597" cy="757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ckwell" panose="02060603020205020403" pitchFamily="18" charset="0"/>
              </a:rPr>
              <a:t>UNORDERED LINEAR SEARCH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0874"/>
            <a:ext cx="9905999" cy="4442690"/>
          </a:xfrm>
        </p:spPr>
        <p:txBody>
          <a:bodyPr>
            <a:noAutofit/>
          </a:bodyPr>
          <a:lstStyle/>
          <a:p>
            <a:r>
              <a:rPr lang="en-US" sz="3200" dirty="0"/>
              <a:t>Let us assume we are given an array where the order of the elements is not known. That means </a:t>
            </a:r>
            <a:r>
              <a:rPr lang="en-US" sz="3200" dirty="0" smtClean="0"/>
              <a:t>the elements </a:t>
            </a:r>
            <a:r>
              <a:rPr lang="en-US" sz="3200" dirty="0"/>
              <a:t>of the array are not sorted. In this case, to search for an element we have to scan </a:t>
            </a:r>
            <a:r>
              <a:rPr lang="en-US" sz="3200" dirty="0" smtClean="0"/>
              <a:t>the complete </a:t>
            </a:r>
            <a:r>
              <a:rPr lang="en-US" sz="3200" dirty="0"/>
              <a:t>array and see if the element is there in the given list or not.</a:t>
            </a:r>
            <a:endParaRPr lang="en-US" sz="3200" dirty="0"/>
          </a:p>
          <a:p>
            <a:r>
              <a:rPr lang="en-US" dirty="0"/>
              <a:t>Time complexity: O(</a:t>
            </a:r>
            <a:r>
              <a:rPr lang="en-US" i="1" dirty="0"/>
              <a:t>n</a:t>
            </a:r>
            <a:r>
              <a:rPr lang="en-US" dirty="0"/>
              <a:t>), in the worst case we need to scan the complete array. </a:t>
            </a:r>
            <a:endParaRPr lang="en-US" dirty="0" smtClean="0"/>
          </a:p>
          <a:p>
            <a:r>
              <a:rPr lang="en-US" dirty="0" smtClean="0"/>
              <a:t>Space complexity: O(1).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unorderedlinearsearch.c</a:t>
            </a:r>
            <a:endParaRPr lang="en-US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8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673" y="126905"/>
            <a:ext cx="7494763" cy="757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ckwell" panose="02060603020205020403" pitchFamily="18" charset="0"/>
              </a:rPr>
              <a:t>UNORDERED LINEAR SEARCH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56" y="690641"/>
            <a:ext cx="5745018" cy="3918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6" y="4692072"/>
            <a:ext cx="5745018" cy="17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5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30" y="327423"/>
            <a:ext cx="7794597" cy="7577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ORDERED </a:t>
            </a:r>
            <a:r>
              <a:rPr lang="en-US" dirty="0">
                <a:latin typeface="Rockwell" panose="02060603020205020403" pitchFamily="18" charset="0"/>
              </a:rPr>
              <a:t>LINEAR SEARCH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0874"/>
            <a:ext cx="9905999" cy="4442690"/>
          </a:xfrm>
        </p:spPr>
        <p:txBody>
          <a:bodyPr>
            <a:noAutofit/>
          </a:bodyPr>
          <a:lstStyle/>
          <a:p>
            <a:r>
              <a:rPr lang="en-US" dirty="0"/>
              <a:t>If the elements of the array are already sorted, then in many cases we don’t have to scan </a:t>
            </a:r>
            <a:r>
              <a:rPr lang="en-US" dirty="0" smtClean="0"/>
              <a:t>the complete </a:t>
            </a:r>
            <a:r>
              <a:rPr lang="en-US" dirty="0"/>
              <a:t>array to see if the element is there in the given array or not</a:t>
            </a:r>
            <a:r>
              <a:rPr lang="en-US" dirty="0" smtClean="0"/>
              <a:t>.</a:t>
            </a:r>
          </a:p>
          <a:p>
            <a:r>
              <a:rPr lang="en-US" dirty="0"/>
              <a:t>Time complexity of this algorithm is O(</a:t>
            </a:r>
            <a:r>
              <a:rPr lang="en-US" i="1" dirty="0"/>
              <a:t>n</a:t>
            </a:r>
            <a:r>
              <a:rPr lang="en-US" dirty="0"/>
              <a:t>).This is because in the worst case we need to scan </a:t>
            </a:r>
            <a:r>
              <a:rPr lang="en-US" dirty="0" smtClean="0"/>
              <a:t>the complete </a:t>
            </a:r>
            <a:r>
              <a:rPr lang="en-US" dirty="0"/>
              <a:t>array</a:t>
            </a:r>
            <a:r>
              <a:rPr lang="en-US" dirty="0" smtClean="0"/>
              <a:t>.</a:t>
            </a:r>
          </a:p>
          <a:p>
            <a:r>
              <a:rPr lang="en-US" dirty="0"/>
              <a:t>Space complexity: O(1</a:t>
            </a:r>
            <a:r>
              <a:rPr lang="en-US" dirty="0" smtClean="0"/>
              <a:t>).</a:t>
            </a:r>
          </a:p>
          <a:p>
            <a:endParaRPr lang="en-US" sz="3200" dirty="0"/>
          </a:p>
          <a:p>
            <a:r>
              <a:rPr lang="en-US" sz="3200" dirty="0" err="1" smtClean="0"/>
              <a:t>Eg</a:t>
            </a:r>
            <a:r>
              <a:rPr lang="en-US" sz="3200" dirty="0" smtClean="0"/>
              <a:t>: </a:t>
            </a:r>
            <a:r>
              <a:rPr lang="en-US" sz="3200" dirty="0" err="1" smtClean="0"/>
              <a:t>orderedlinearsearch.c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88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457" y="290477"/>
            <a:ext cx="4940561" cy="7577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BINARY SEARCH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0874"/>
            <a:ext cx="9905999" cy="4442690"/>
          </a:xfrm>
        </p:spPr>
        <p:txBody>
          <a:bodyPr>
            <a:noAutofit/>
          </a:bodyPr>
          <a:lstStyle/>
          <a:p>
            <a:r>
              <a:rPr lang="en-US" sz="3200" dirty="0"/>
              <a:t>Let us consider the problem of searching a word in a dictionary. Typically, we directly go </a:t>
            </a:r>
            <a:r>
              <a:rPr lang="en-US" sz="3200" dirty="0" smtClean="0"/>
              <a:t>to some </a:t>
            </a:r>
            <a:r>
              <a:rPr lang="en-US" sz="3200" dirty="0"/>
              <a:t>approximate page [say, middle page] and start searching from that point. If the </a:t>
            </a:r>
            <a:r>
              <a:rPr lang="en-US" sz="3200" i="1" dirty="0"/>
              <a:t>name </a:t>
            </a:r>
            <a:r>
              <a:rPr lang="en-US" sz="3200" dirty="0"/>
              <a:t>that </a:t>
            </a:r>
            <a:r>
              <a:rPr lang="en-US" sz="3200" dirty="0" smtClean="0"/>
              <a:t>we are </a:t>
            </a:r>
            <a:r>
              <a:rPr lang="en-US" sz="3200" dirty="0"/>
              <a:t>searching is the same then the search is complete. If the page is before the selected pages </a:t>
            </a:r>
            <a:r>
              <a:rPr lang="en-US" sz="3200" dirty="0" smtClean="0"/>
              <a:t>then apply </a:t>
            </a:r>
            <a:r>
              <a:rPr lang="en-US" sz="3200" dirty="0"/>
              <a:t>the same process for the first half; otherwise apply the same process to the second half.</a:t>
            </a:r>
          </a:p>
          <a:p>
            <a:r>
              <a:rPr lang="en-US" sz="3200" dirty="0"/>
              <a:t>Binary search also works in the same way. The algorithm applying such a strategy is referred </a:t>
            </a:r>
            <a:r>
              <a:rPr lang="en-US" sz="3200" dirty="0" smtClean="0"/>
              <a:t>to as </a:t>
            </a:r>
            <a:r>
              <a:rPr lang="en-US" sz="3200" i="1" dirty="0"/>
              <a:t>binary search </a:t>
            </a:r>
            <a:r>
              <a:rPr lang="en-US" sz="3200" dirty="0"/>
              <a:t>algorithm.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1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657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Tahoma</vt:lpstr>
      <vt:lpstr>Office Theme</vt:lpstr>
      <vt:lpstr>&lt;DATA STRUCTURES AND ALGORITHM&gt;</vt:lpstr>
      <vt:lpstr>                       IV. SEARCHING</vt:lpstr>
      <vt:lpstr>SEARCHING</vt:lpstr>
      <vt:lpstr>WHY DO WE NEED SEARCHING?</vt:lpstr>
      <vt:lpstr>TYPES OF SEARCHING</vt:lpstr>
      <vt:lpstr>UNORDERED LINEAR SEARCH</vt:lpstr>
      <vt:lpstr>UNORDERED LINEAR SEARCH</vt:lpstr>
      <vt:lpstr>ORDERED LINEAR SEARCH</vt:lpstr>
      <vt:lpstr>BINARY SEARCH</vt:lpstr>
      <vt:lpstr>BINARY SEARCH</vt:lpstr>
      <vt:lpstr>BINARY SEARCH</vt:lpstr>
      <vt:lpstr>BINARY SEARCH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2022-02-20T10:07:37Z</dcterms:created>
  <dcterms:modified xsi:type="dcterms:W3CDTF">2022-05-11T18:53:18Z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