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87" r:id="rId4"/>
  </p:sldMasterIdLst>
  <p:notesMasterIdLst>
    <p:notesMasterId r:id="rId31"/>
  </p:notesMasterIdLst>
  <p:handoutMasterIdLst>
    <p:handoutMasterId r:id="rId32"/>
  </p:handoutMasterIdLst>
  <p:sldIdLst>
    <p:sldId id="256" r:id="rId5"/>
    <p:sldId id="258" r:id="rId6"/>
    <p:sldId id="261" r:id="rId7"/>
    <p:sldId id="334" r:id="rId8"/>
    <p:sldId id="422" r:id="rId9"/>
    <p:sldId id="425" r:id="rId10"/>
    <p:sldId id="426" r:id="rId11"/>
    <p:sldId id="423" r:id="rId12"/>
    <p:sldId id="424" r:id="rId13"/>
    <p:sldId id="335" r:id="rId14"/>
    <p:sldId id="427" r:id="rId15"/>
    <p:sldId id="428" r:id="rId16"/>
    <p:sldId id="429" r:id="rId17"/>
    <p:sldId id="430" r:id="rId18"/>
    <p:sldId id="431" r:id="rId19"/>
    <p:sldId id="432" r:id="rId20"/>
    <p:sldId id="433" r:id="rId21"/>
    <p:sldId id="434" r:id="rId22"/>
    <p:sldId id="435" r:id="rId23"/>
    <p:sldId id="436" r:id="rId24"/>
    <p:sldId id="437" r:id="rId25"/>
    <p:sldId id="438" r:id="rId26"/>
    <p:sldId id="439" r:id="rId27"/>
    <p:sldId id="440" r:id="rId28"/>
    <p:sldId id="441" r:id="rId29"/>
    <p:sldId id="26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3979" autoAdjust="0"/>
  </p:normalViewPr>
  <p:slideViewPr>
    <p:cSldViewPr snapToGrid="0">
      <p:cViewPr varScale="1">
        <p:scale>
          <a:sx n="69" d="100"/>
          <a:sy n="69" d="100"/>
        </p:scale>
        <p:origin x="488" y="44"/>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5/5/2022</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5/5/2022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828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627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160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2696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8525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7130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5/5/2022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494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5/5/2022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5591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783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9645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4328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5/5/2022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6631467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smtClean="0">
                <a:latin typeface="Rockwell" panose="02060603020205020403" pitchFamily="18" charset="0"/>
              </a:rPr>
              <a:t>&lt;DATA STRUCTURES AND ALGORITHM&gt;</a:t>
            </a:r>
            <a:endParaRPr lang="en-US" sz="5400" dirty="0">
              <a:latin typeface="Rockwell" panose="02060603020205020403" pitchFamily="18" charset="0"/>
            </a:endParaRPr>
          </a:p>
        </p:txBody>
      </p:sp>
    </p:spTree>
    <p:extLst>
      <p:ext uri="{BB962C8B-B14F-4D97-AF65-F5344CB8AC3E}">
        <p14:creationId xmlns:p14="http://schemas.microsoft.com/office/powerpoint/2010/main" val="1819359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4010568" y="367050"/>
            <a:ext cx="4167686" cy="757700"/>
          </a:xfrm>
        </p:spPr>
        <p:txBody>
          <a:bodyPr>
            <a:normAutofit/>
          </a:bodyPr>
          <a:lstStyle/>
          <a:p>
            <a:r>
              <a:rPr lang="en-US" sz="4400" dirty="0" smtClean="0">
                <a:latin typeface="Rockwell" panose="02060603020205020403" pitchFamily="18" charset="0"/>
              </a:rPr>
              <a:t>BUBBLE SORT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0874"/>
            <a:ext cx="9905999" cy="4442690"/>
          </a:xfrm>
        </p:spPr>
        <p:txBody>
          <a:bodyPr>
            <a:noAutofit/>
          </a:bodyPr>
          <a:lstStyle/>
          <a:p>
            <a:r>
              <a:rPr lang="en-US" sz="3200" dirty="0"/>
              <a:t>Bubble sort is the simplest sorting algorithm. It works by iterating the input array from the </a:t>
            </a:r>
            <a:r>
              <a:rPr lang="en-US" sz="3200" dirty="0" smtClean="0"/>
              <a:t>first element </a:t>
            </a:r>
            <a:r>
              <a:rPr lang="en-US" sz="3200" dirty="0"/>
              <a:t>to the last, comparing each pair of elements and swapping them if needed. Bubble </a:t>
            </a:r>
            <a:r>
              <a:rPr lang="en-US" sz="3200" dirty="0" smtClean="0"/>
              <a:t>sort continues </a:t>
            </a:r>
            <a:r>
              <a:rPr lang="en-US" sz="3200" dirty="0"/>
              <a:t>its iterations until no more swaps are needed</a:t>
            </a:r>
            <a:r>
              <a:rPr lang="en-US" sz="3200" dirty="0" smtClean="0"/>
              <a:t>. </a:t>
            </a:r>
            <a:r>
              <a:rPr lang="en-US" sz="3200" dirty="0"/>
              <a:t>This algorithm is not suitable for large data sets as its average and worst case complexity are of Ο(n</a:t>
            </a:r>
            <a:r>
              <a:rPr lang="en-US" sz="3200" baseline="30000" dirty="0"/>
              <a:t>2</a:t>
            </a:r>
            <a:r>
              <a:rPr lang="en-US" sz="3200" dirty="0"/>
              <a:t>) where </a:t>
            </a:r>
            <a:r>
              <a:rPr lang="en-US" sz="3200" b="1" dirty="0"/>
              <a:t>n</a:t>
            </a:r>
            <a:r>
              <a:rPr lang="en-US" sz="3200" dirty="0"/>
              <a:t> is the number of items</a:t>
            </a:r>
            <a:r>
              <a:rPr lang="en-US" sz="3200" dirty="0" smtClean="0"/>
              <a:t>.</a:t>
            </a:r>
          </a:p>
          <a:p>
            <a:endParaRPr lang="en-US" sz="3200" dirty="0"/>
          </a:p>
          <a:p>
            <a:r>
              <a:rPr lang="en-US" sz="3200" dirty="0" smtClean="0"/>
              <a:t>Ex: </a:t>
            </a:r>
            <a:r>
              <a:rPr lang="en-US" sz="3200" dirty="0" err="1" smtClean="0"/>
              <a:t>bubblesort.c</a:t>
            </a:r>
            <a:endParaRPr lang="en-US" sz="4400" dirty="0"/>
          </a:p>
        </p:txBody>
      </p:sp>
    </p:spTree>
    <p:extLst>
      <p:ext uri="{BB962C8B-B14F-4D97-AF65-F5344CB8AC3E}">
        <p14:creationId xmlns:p14="http://schemas.microsoft.com/office/powerpoint/2010/main" val="998256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3971499" y="111412"/>
            <a:ext cx="4343176" cy="757700"/>
          </a:xfrm>
        </p:spPr>
        <p:txBody>
          <a:bodyPr>
            <a:normAutofit/>
          </a:bodyPr>
          <a:lstStyle/>
          <a:p>
            <a:r>
              <a:rPr lang="en-US" sz="4400" dirty="0" smtClean="0">
                <a:latin typeface="Rockwell" panose="02060603020205020403" pitchFamily="18" charset="0"/>
              </a:rPr>
              <a:t>BUBBLE SORT</a:t>
            </a:r>
            <a:endParaRPr lang="en-US" sz="4400" dirty="0">
              <a:latin typeface="Rockwell" panose="02060603020205020403" pitchFamily="18" charset="0"/>
            </a:endParaRPr>
          </a:p>
        </p:txBody>
      </p:sp>
      <p:pic>
        <p:nvPicPr>
          <p:cNvPr id="7" name="Picture 6"/>
          <p:cNvPicPr>
            <a:picLocks noChangeAspect="1"/>
          </p:cNvPicPr>
          <p:nvPr/>
        </p:nvPicPr>
        <p:blipFill>
          <a:blip r:embed="rId2"/>
          <a:stretch>
            <a:fillRect/>
          </a:stretch>
        </p:blipFill>
        <p:spPr>
          <a:xfrm>
            <a:off x="1519851" y="727587"/>
            <a:ext cx="9246472" cy="5525213"/>
          </a:xfrm>
          <a:prstGeom prst="rect">
            <a:avLst/>
          </a:prstGeom>
        </p:spPr>
      </p:pic>
    </p:spTree>
    <p:extLst>
      <p:ext uri="{BB962C8B-B14F-4D97-AF65-F5344CB8AC3E}">
        <p14:creationId xmlns:p14="http://schemas.microsoft.com/office/powerpoint/2010/main" val="3874873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3973573" y="0"/>
            <a:ext cx="4343176" cy="757700"/>
          </a:xfrm>
        </p:spPr>
        <p:txBody>
          <a:bodyPr>
            <a:normAutofit/>
          </a:bodyPr>
          <a:lstStyle/>
          <a:p>
            <a:r>
              <a:rPr lang="en-US" sz="4400" dirty="0" smtClean="0">
                <a:latin typeface="Rockwell" panose="02060603020205020403" pitchFamily="18" charset="0"/>
              </a:rPr>
              <a:t>BUBBLE SORT</a:t>
            </a:r>
            <a:endParaRPr lang="en-US" sz="4400" dirty="0">
              <a:latin typeface="Rockwell" panose="02060603020205020403" pitchFamily="18" charset="0"/>
            </a:endParaRPr>
          </a:p>
        </p:txBody>
      </p:sp>
      <p:pic>
        <p:nvPicPr>
          <p:cNvPr id="3" name="Picture 2"/>
          <p:cNvPicPr>
            <a:picLocks noChangeAspect="1"/>
          </p:cNvPicPr>
          <p:nvPr/>
        </p:nvPicPr>
        <p:blipFill>
          <a:blip r:embed="rId2"/>
          <a:stretch>
            <a:fillRect/>
          </a:stretch>
        </p:blipFill>
        <p:spPr>
          <a:xfrm>
            <a:off x="1992261" y="757699"/>
            <a:ext cx="8305800" cy="5829913"/>
          </a:xfrm>
          <a:prstGeom prst="rect">
            <a:avLst/>
          </a:prstGeom>
        </p:spPr>
      </p:pic>
    </p:spTree>
    <p:extLst>
      <p:ext uri="{BB962C8B-B14F-4D97-AF65-F5344CB8AC3E}">
        <p14:creationId xmlns:p14="http://schemas.microsoft.com/office/powerpoint/2010/main" val="2415888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3658792" y="229398"/>
            <a:ext cx="4895273" cy="757700"/>
          </a:xfrm>
        </p:spPr>
        <p:txBody>
          <a:bodyPr>
            <a:normAutofit/>
          </a:bodyPr>
          <a:lstStyle/>
          <a:p>
            <a:r>
              <a:rPr lang="en-US" dirty="0" smtClean="0">
                <a:latin typeface="Rockwell" panose="02060603020205020403" pitchFamily="18" charset="0"/>
              </a:rPr>
              <a:t>SELECTION</a:t>
            </a:r>
            <a:r>
              <a:rPr lang="en-US" sz="4400" dirty="0" smtClean="0">
                <a:latin typeface="Rockwell" panose="02060603020205020403" pitchFamily="18" charset="0"/>
              </a:rPr>
              <a:t> SORT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51244" y="1096745"/>
            <a:ext cx="10745788" cy="4442690"/>
          </a:xfrm>
        </p:spPr>
        <p:txBody>
          <a:bodyPr>
            <a:noAutofit/>
          </a:bodyPr>
          <a:lstStyle/>
          <a:p>
            <a:r>
              <a:rPr lang="en-US" sz="3000" dirty="0"/>
              <a:t>Selection sort is a simple sorting algorithm. This sorting algorithm is an in-place comparison-based algorithm in which the list is divided into two parts, the sorted part at the left end and the unsorted part at the right end. Initially, the sorted part is empty and the unsorted part is the entire list</a:t>
            </a:r>
            <a:r>
              <a:rPr lang="en-US" sz="3000" dirty="0" smtClean="0"/>
              <a:t>.</a:t>
            </a:r>
          </a:p>
          <a:p>
            <a:r>
              <a:rPr lang="en-US" sz="3000" dirty="0"/>
              <a:t>The smallest element is selected from the unsorted array and swapped with the leftmost element, and that element becomes a part of the sorted array. This process continues moving unsorted array boundary by one element to the right</a:t>
            </a:r>
            <a:r>
              <a:rPr lang="en-US" sz="3000" dirty="0" smtClean="0"/>
              <a:t>.</a:t>
            </a:r>
          </a:p>
          <a:p>
            <a:r>
              <a:rPr lang="en-US" sz="3000" dirty="0"/>
              <a:t>This algorithm is not suitable for large data sets as its average and worst case complexities are of Ο(n</a:t>
            </a:r>
            <a:r>
              <a:rPr lang="en-US" sz="3000" baseline="30000" dirty="0"/>
              <a:t>2</a:t>
            </a:r>
            <a:r>
              <a:rPr lang="en-US" sz="3000" dirty="0"/>
              <a:t>), where </a:t>
            </a:r>
            <a:r>
              <a:rPr lang="en-US" sz="3000" b="1" dirty="0"/>
              <a:t>n</a:t>
            </a:r>
            <a:r>
              <a:rPr lang="en-US" sz="3000" dirty="0"/>
              <a:t> is the number of </a:t>
            </a:r>
            <a:r>
              <a:rPr lang="en-US" sz="3000" dirty="0" smtClean="0"/>
              <a:t>items</a:t>
            </a:r>
            <a:r>
              <a:rPr lang="en-US" sz="3000" dirty="0"/>
              <a:t>.</a:t>
            </a:r>
            <a:endParaRPr lang="en-US" sz="3000" dirty="0"/>
          </a:p>
        </p:txBody>
      </p:sp>
    </p:spTree>
    <p:extLst>
      <p:ext uri="{BB962C8B-B14F-4D97-AF65-F5344CB8AC3E}">
        <p14:creationId xmlns:p14="http://schemas.microsoft.com/office/powerpoint/2010/main" val="36909459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3682776" y="72082"/>
            <a:ext cx="4895273" cy="757700"/>
          </a:xfrm>
        </p:spPr>
        <p:txBody>
          <a:bodyPr>
            <a:normAutofit/>
          </a:bodyPr>
          <a:lstStyle/>
          <a:p>
            <a:r>
              <a:rPr lang="en-US" dirty="0" smtClean="0">
                <a:latin typeface="Rockwell" panose="02060603020205020403" pitchFamily="18" charset="0"/>
              </a:rPr>
              <a:t>SELECTION</a:t>
            </a:r>
            <a:r>
              <a:rPr lang="en-US" sz="4400" dirty="0" smtClean="0">
                <a:latin typeface="Rockwell" panose="02060603020205020403" pitchFamily="18" charset="0"/>
              </a:rPr>
              <a:t> SORT</a:t>
            </a:r>
            <a:endParaRPr lang="en-US" sz="4400" dirty="0">
              <a:latin typeface="Rockwell" panose="02060603020205020403" pitchFamily="18" charset="0"/>
            </a:endParaRPr>
          </a:p>
        </p:txBody>
      </p:sp>
      <p:pic>
        <p:nvPicPr>
          <p:cNvPr id="4" name="Content Placeholder 3"/>
          <p:cNvPicPr>
            <a:picLocks noGrp="1" noChangeAspect="1"/>
          </p:cNvPicPr>
          <p:nvPr>
            <p:ph idx="1"/>
          </p:nvPr>
        </p:nvPicPr>
        <p:blipFill>
          <a:blip r:embed="rId2"/>
          <a:stretch>
            <a:fillRect/>
          </a:stretch>
        </p:blipFill>
        <p:spPr>
          <a:xfrm>
            <a:off x="2890684" y="757085"/>
            <a:ext cx="6479458" cy="5653548"/>
          </a:xfrm>
          <a:prstGeom prst="rect">
            <a:avLst/>
          </a:prstGeom>
        </p:spPr>
      </p:pic>
    </p:spTree>
    <p:extLst>
      <p:ext uri="{BB962C8B-B14F-4D97-AF65-F5344CB8AC3E}">
        <p14:creationId xmlns:p14="http://schemas.microsoft.com/office/powerpoint/2010/main" val="6706338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3682776" y="72082"/>
            <a:ext cx="4895273" cy="757700"/>
          </a:xfrm>
        </p:spPr>
        <p:txBody>
          <a:bodyPr>
            <a:normAutofit/>
          </a:bodyPr>
          <a:lstStyle/>
          <a:p>
            <a:r>
              <a:rPr lang="en-US" dirty="0" smtClean="0">
                <a:latin typeface="Rockwell" panose="02060603020205020403" pitchFamily="18" charset="0"/>
              </a:rPr>
              <a:t>SELECTION</a:t>
            </a:r>
            <a:r>
              <a:rPr lang="en-US" sz="4400" dirty="0" smtClean="0">
                <a:latin typeface="Rockwell" panose="02060603020205020403" pitchFamily="18" charset="0"/>
              </a:rPr>
              <a:t> SORT</a:t>
            </a:r>
            <a:endParaRPr lang="en-US" sz="4400" dirty="0">
              <a:latin typeface="Rockwell" panose="02060603020205020403" pitchFamily="18" charset="0"/>
            </a:endParaRPr>
          </a:p>
        </p:txBody>
      </p:sp>
      <p:pic>
        <p:nvPicPr>
          <p:cNvPr id="6" name="Picture 5"/>
          <p:cNvPicPr>
            <a:picLocks noChangeAspect="1"/>
          </p:cNvPicPr>
          <p:nvPr/>
        </p:nvPicPr>
        <p:blipFill>
          <a:blip r:embed="rId2"/>
          <a:stretch>
            <a:fillRect/>
          </a:stretch>
        </p:blipFill>
        <p:spPr>
          <a:xfrm>
            <a:off x="2824162" y="829781"/>
            <a:ext cx="6543675" cy="5895483"/>
          </a:xfrm>
          <a:prstGeom prst="rect">
            <a:avLst/>
          </a:prstGeom>
        </p:spPr>
      </p:pic>
    </p:spTree>
    <p:extLst>
      <p:ext uri="{BB962C8B-B14F-4D97-AF65-F5344CB8AC3E}">
        <p14:creationId xmlns:p14="http://schemas.microsoft.com/office/powerpoint/2010/main" val="8677435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3682776" y="72082"/>
            <a:ext cx="4895273" cy="757700"/>
          </a:xfrm>
        </p:spPr>
        <p:txBody>
          <a:bodyPr>
            <a:normAutofit/>
          </a:bodyPr>
          <a:lstStyle/>
          <a:p>
            <a:r>
              <a:rPr lang="en-US" dirty="0" smtClean="0">
                <a:latin typeface="Rockwell" panose="02060603020205020403" pitchFamily="18" charset="0"/>
              </a:rPr>
              <a:t>SELECTION</a:t>
            </a:r>
            <a:r>
              <a:rPr lang="en-US" sz="4400" dirty="0" smtClean="0">
                <a:latin typeface="Rockwell" panose="02060603020205020403" pitchFamily="18" charset="0"/>
              </a:rPr>
              <a:t> SORT</a:t>
            </a:r>
            <a:endParaRPr lang="en-US" sz="4400" dirty="0">
              <a:latin typeface="Rockwell" panose="02060603020205020403" pitchFamily="18" charset="0"/>
            </a:endParaRPr>
          </a:p>
        </p:txBody>
      </p:sp>
      <p:pic>
        <p:nvPicPr>
          <p:cNvPr id="3" name="Picture 2"/>
          <p:cNvPicPr>
            <a:picLocks noChangeAspect="1"/>
          </p:cNvPicPr>
          <p:nvPr/>
        </p:nvPicPr>
        <p:blipFill>
          <a:blip r:embed="rId2"/>
          <a:stretch>
            <a:fillRect/>
          </a:stretch>
        </p:blipFill>
        <p:spPr>
          <a:xfrm>
            <a:off x="2800349" y="829781"/>
            <a:ext cx="7130231" cy="5689006"/>
          </a:xfrm>
          <a:prstGeom prst="rect">
            <a:avLst/>
          </a:prstGeom>
        </p:spPr>
      </p:pic>
    </p:spTree>
    <p:extLst>
      <p:ext uri="{BB962C8B-B14F-4D97-AF65-F5344CB8AC3E}">
        <p14:creationId xmlns:p14="http://schemas.microsoft.com/office/powerpoint/2010/main" val="17332958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3682776" y="72082"/>
            <a:ext cx="4895273" cy="757700"/>
          </a:xfrm>
        </p:spPr>
        <p:txBody>
          <a:bodyPr>
            <a:normAutofit/>
          </a:bodyPr>
          <a:lstStyle/>
          <a:p>
            <a:r>
              <a:rPr lang="en-US" dirty="0" smtClean="0">
                <a:latin typeface="Rockwell" panose="02060603020205020403" pitchFamily="18" charset="0"/>
              </a:rPr>
              <a:t>SELECTION</a:t>
            </a:r>
            <a:r>
              <a:rPr lang="en-US" sz="4400" dirty="0" smtClean="0">
                <a:latin typeface="Rockwell" panose="02060603020205020403" pitchFamily="18" charset="0"/>
              </a:rPr>
              <a:t> SORT</a:t>
            </a:r>
            <a:endParaRPr lang="en-US" sz="4400" dirty="0">
              <a:latin typeface="Rockwell" panose="02060603020205020403" pitchFamily="18" charset="0"/>
            </a:endParaRPr>
          </a:p>
        </p:txBody>
      </p:sp>
      <p:pic>
        <p:nvPicPr>
          <p:cNvPr id="4" name="Picture 3"/>
          <p:cNvPicPr>
            <a:picLocks noChangeAspect="1"/>
          </p:cNvPicPr>
          <p:nvPr/>
        </p:nvPicPr>
        <p:blipFill>
          <a:blip r:embed="rId2"/>
          <a:stretch>
            <a:fillRect/>
          </a:stretch>
        </p:blipFill>
        <p:spPr>
          <a:xfrm>
            <a:off x="2776537" y="1219199"/>
            <a:ext cx="7429347" cy="4434349"/>
          </a:xfrm>
          <a:prstGeom prst="rect">
            <a:avLst/>
          </a:prstGeom>
        </p:spPr>
      </p:pic>
      <p:sp>
        <p:nvSpPr>
          <p:cNvPr id="6" name="TextBox 5"/>
          <p:cNvSpPr txBox="1"/>
          <p:nvPr/>
        </p:nvSpPr>
        <p:spPr>
          <a:xfrm>
            <a:off x="1288026" y="5944642"/>
            <a:ext cx="3952568" cy="523220"/>
          </a:xfrm>
          <a:prstGeom prst="rect">
            <a:avLst/>
          </a:prstGeom>
          <a:noFill/>
        </p:spPr>
        <p:txBody>
          <a:bodyPr wrap="square" rtlCol="0">
            <a:spAutoFit/>
          </a:bodyPr>
          <a:lstStyle/>
          <a:p>
            <a:r>
              <a:rPr lang="en-US" sz="2800" dirty="0"/>
              <a:t>Ex: </a:t>
            </a:r>
            <a:r>
              <a:rPr lang="en-US" sz="2800" dirty="0" err="1" smtClean="0"/>
              <a:t>selectionsort.c</a:t>
            </a:r>
            <a:endParaRPr lang="en-US" sz="4000" dirty="0"/>
          </a:p>
        </p:txBody>
      </p:sp>
    </p:spTree>
    <p:extLst>
      <p:ext uri="{BB962C8B-B14F-4D97-AF65-F5344CB8AC3E}">
        <p14:creationId xmlns:p14="http://schemas.microsoft.com/office/powerpoint/2010/main" val="7266741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3658792" y="229398"/>
            <a:ext cx="4895273" cy="757700"/>
          </a:xfrm>
        </p:spPr>
        <p:txBody>
          <a:bodyPr>
            <a:normAutofit/>
          </a:bodyPr>
          <a:lstStyle/>
          <a:p>
            <a:r>
              <a:rPr lang="en-US" dirty="0" smtClean="0">
                <a:latin typeface="Rockwell" panose="02060603020205020403" pitchFamily="18" charset="0"/>
              </a:rPr>
              <a:t>INSERTION</a:t>
            </a:r>
            <a:r>
              <a:rPr lang="en-US" sz="4400" dirty="0" smtClean="0">
                <a:latin typeface="Rockwell" panose="02060603020205020403" pitchFamily="18" charset="0"/>
              </a:rPr>
              <a:t> SORT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51244" y="1096745"/>
            <a:ext cx="10745788" cy="4442690"/>
          </a:xfrm>
        </p:spPr>
        <p:txBody>
          <a:bodyPr>
            <a:noAutofit/>
          </a:bodyPr>
          <a:lstStyle/>
          <a:p>
            <a:r>
              <a:rPr lang="en-US" sz="3200" dirty="0"/>
              <a:t>Insertion sort is a simple and efficient comparison sort. In this algorithm, each iteration </a:t>
            </a:r>
            <a:r>
              <a:rPr lang="en-US" sz="3200" dirty="0" smtClean="0"/>
              <a:t>removes an </a:t>
            </a:r>
            <a:r>
              <a:rPr lang="en-US" sz="3200" dirty="0"/>
              <a:t>element from the input data and inserts it into the correct position in the list being sorted. </a:t>
            </a:r>
            <a:r>
              <a:rPr lang="en-US" sz="3200" dirty="0" smtClean="0"/>
              <a:t>The choice </a:t>
            </a:r>
            <a:r>
              <a:rPr lang="en-US" sz="3200" dirty="0"/>
              <a:t>of the element being removed from the input is random and this process is </a:t>
            </a:r>
            <a:r>
              <a:rPr lang="en-US" sz="3200" dirty="0" smtClean="0"/>
              <a:t>repeated until all input elements have gone through.</a:t>
            </a:r>
          </a:p>
          <a:p>
            <a:r>
              <a:rPr lang="en-US" sz="3200" dirty="0"/>
              <a:t>Insertion sort works similarly as we sort cards in our hand in a card </a:t>
            </a:r>
            <a:r>
              <a:rPr lang="en-US" sz="3200" dirty="0" smtClean="0"/>
              <a:t>game. We </a:t>
            </a:r>
            <a:r>
              <a:rPr lang="en-US" sz="3200" dirty="0"/>
              <a:t>assume that the first card is already sorted then, we select an unsorted card. If the unsorted card is greater than the card in hand, it is placed on the right otherwise, to the left. In the same way, other unsorted cards are taken and put in their right place.</a:t>
            </a:r>
          </a:p>
          <a:p>
            <a:endParaRPr lang="en-US" sz="3000" dirty="0"/>
          </a:p>
        </p:txBody>
      </p:sp>
    </p:spTree>
    <p:extLst>
      <p:ext uri="{BB962C8B-B14F-4D97-AF65-F5344CB8AC3E}">
        <p14:creationId xmlns:p14="http://schemas.microsoft.com/office/powerpoint/2010/main" val="35222523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3658792" y="229398"/>
            <a:ext cx="4895273" cy="757700"/>
          </a:xfrm>
        </p:spPr>
        <p:txBody>
          <a:bodyPr>
            <a:normAutofit/>
          </a:bodyPr>
          <a:lstStyle/>
          <a:p>
            <a:r>
              <a:rPr lang="en-US" dirty="0" smtClean="0">
                <a:latin typeface="Rockwell" panose="02060603020205020403" pitchFamily="18" charset="0"/>
              </a:rPr>
              <a:t>INSERTION</a:t>
            </a:r>
            <a:r>
              <a:rPr lang="en-US" sz="4400" dirty="0" smtClean="0">
                <a:latin typeface="Rockwell" panose="02060603020205020403" pitchFamily="18" charset="0"/>
              </a:rPr>
              <a:t> SORT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51244" y="1096745"/>
            <a:ext cx="10745788" cy="4442690"/>
          </a:xfrm>
        </p:spPr>
        <p:txBody>
          <a:bodyPr>
            <a:noAutofit/>
          </a:bodyPr>
          <a:lstStyle/>
          <a:p>
            <a:r>
              <a:rPr lang="en-US" sz="3200" dirty="0"/>
              <a:t>The array is searched sequentially and unsorted items are moved and inserted into the sorted sub-list (in the same array). This algorithm is not suitable for large data sets as its average and worst case complexity are of Ο(n</a:t>
            </a:r>
            <a:r>
              <a:rPr lang="en-US" sz="3200" baseline="30000" dirty="0"/>
              <a:t>2</a:t>
            </a:r>
            <a:r>
              <a:rPr lang="en-US" sz="3200" dirty="0"/>
              <a:t>), where </a:t>
            </a:r>
            <a:r>
              <a:rPr lang="en-US" sz="3200" b="1" dirty="0"/>
              <a:t>n</a:t>
            </a:r>
            <a:r>
              <a:rPr lang="en-US" sz="3200" dirty="0"/>
              <a:t> is the number of items</a:t>
            </a:r>
            <a:r>
              <a:rPr lang="en-US" sz="3200" dirty="0" smtClean="0"/>
              <a:t>.</a:t>
            </a:r>
          </a:p>
          <a:p>
            <a:endParaRPr lang="en-US" sz="3200" dirty="0"/>
          </a:p>
          <a:p>
            <a:r>
              <a:rPr lang="en-US" sz="3200" dirty="0" err="1" smtClean="0"/>
              <a:t>Eg</a:t>
            </a:r>
            <a:r>
              <a:rPr lang="en-US" sz="3200" dirty="0" smtClean="0"/>
              <a:t>: </a:t>
            </a:r>
            <a:r>
              <a:rPr lang="en-US" sz="3200" dirty="0" err="1" smtClean="0"/>
              <a:t>insertionsort.c</a:t>
            </a:r>
            <a:endParaRPr lang="en-US" sz="3200" dirty="0"/>
          </a:p>
        </p:txBody>
      </p:sp>
    </p:spTree>
    <p:extLst>
      <p:ext uri="{BB962C8B-B14F-4D97-AF65-F5344CB8AC3E}">
        <p14:creationId xmlns:p14="http://schemas.microsoft.com/office/powerpoint/2010/main" val="2629143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21340" y="2105573"/>
            <a:ext cx="9905998" cy="1478570"/>
          </a:xfrm>
        </p:spPr>
        <p:txBody>
          <a:bodyPr>
            <a:normAutofit/>
          </a:bodyPr>
          <a:lstStyle/>
          <a:p>
            <a:r>
              <a:rPr lang="en-US" sz="4400" dirty="0" smtClean="0">
                <a:latin typeface="Rockwell" panose="02060603020205020403" pitchFamily="18" charset="0"/>
              </a:rPr>
              <a:t>                       </a:t>
            </a:r>
            <a:r>
              <a:rPr lang="en-US" sz="4400" dirty="0" smtClean="0">
                <a:latin typeface="Rockwell" panose="02060603020205020403" pitchFamily="18" charset="0"/>
              </a:rPr>
              <a:t>VIII</a:t>
            </a:r>
            <a:r>
              <a:rPr lang="en-US" sz="4400" dirty="0" smtClean="0">
                <a:latin typeface="Rockwell" panose="02060603020205020403" pitchFamily="18" charset="0"/>
              </a:rPr>
              <a:t>. </a:t>
            </a:r>
            <a:r>
              <a:rPr lang="en-US" dirty="0" smtClean="0">
                <a:latin typeface="Rockwell" panose="02060603020205020403" pitchFamily="18" charset="0"/>
              </a:rPr>
              <a:t>SORTING</a:t>
            </a:r>
            <a:endParaRPr lang="en-US" sz="4400" dirty="0">
              <a:latin typeface="Rockwell" panose="02060603020205020403" pitchFamily="18" charset="0"/>
            </a:endParaRPr>
          </a:p>
        </p:txBody>
      </p:sp>
    </p:spTree>
    <p:extLst>
      <p:ext uri="{BB962C8B-B14F-4D97-AF65-F5344CB8AC3E}">
        <p14:creationId xmlns:p14="http://schemas.microsoft.com/office/powerpoint/2010/main" val="2172179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3658792" y="229398"/>
            <a:ext cx="4895273" cy="757700"/>
          </a:xfrm>
        </p:spPr>
        <p:txBody>
          <a:bodyPr>
            <a:normAutofit/>
          </a:bodyPr>
          <a:lstStyle/>
          <a:p>
            <a:r>
              <a:rPr lang="en-US" dirty="0" smtClean="0">
                <a:latin typeface="Rockwell" panose="02060603020205020403" pitchFamily="18" charset="0"/>
              </a:rPr>
              <a:t>INSERTION</a:t>
            </a:r>
            <a:r>
              <a:rPr lang="en-US" sz="4400" dirty="0" smtClean="0">
                <a:latin typeface="Rockwell" panose="02060603020205020403" pitchFamily="18" charset="0"/>
              </a:rPr>
              <a:t> SORT</a:t>
            </a:r>
            <a:endParaRPr lang="en-US" sz="4400" dirty="0">
              <a:latin typeface="Rockwell" panose="02060603020205020403" pitchFamily="18" charset="0"/>
            </a:endParaRPr>
          </a:p>
        </p:txBody>
      </p:sp>
      <p:pic>
        <p:nvPicPr>
          <p:cNvPr id="5" name="Picture 4"/>
          <p:cNvPicPr>
            <a:picLocks noChangeAspect="1"/>
          </p:cNvPicPr>
          <p:nvPr/>
        </p:nvPicPr>
        <p:blipFill>
          <a:blip r:embed="rId2"/>
          <a:stretch>
            <a:fillRect/>
          </a:stretch>
        </p:blipFill>
        <p:spPr>
          <a:xfrm>
            <a:off x="1377265" y="1130710"/>
            <a:ext cx="9458325" cy="4842847"/>
          </a:xfrm>
          <a:prstGeom prst="rect">
            <a:avLst/>
          </a:prstGeom>
        </p:spPr>
      </p:pic>
    </p:spTree>
    <p:extLst>
      <p:ext uri="{BB962C8B-B14F-4D97-AF65-F5344CB8AC3E}">
        <p14:creationId xmlns:p14="http://schemas.microsoft.com/office/powerpoint/2010/main" val="463329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3658792" y="229398"/>
            <a:ext cx="4895273" cy="757700"/>
          </a:xfrm>
        </p:spPr>
        <p:txBody>
          <a:bodyPr>
            <a:normAutofit/>
          </a:bodyPr>
          <a:lstStyle/>
          <a:p>
            <a:r>
              <a:rPr lang="en-US" dirty="0" smtClean="0">
                <a:latin typeface="Rockwell" panose="02060603020205020403" pitchFamily="18" charset="0"/>
              </a:rPr>
              <a:t>INSERTION</a:t>
            </a:r>
            <a:r>
              <a:rPr lang="en-US" sz="4400" dirty="0" smtClean="0">
                <a:latin typeface="Rockwell" panose="02060603020205020403" pitchFamily="18" charset="0"/>
              </a:rPr>
              <a:t> SORT</a:t>
            </a:r>
            <a:endParaRPr lang="en-US" sz="4400" dirty="0">
              <a:latin typeface="Rockwell" panose="02060603020205020403" pitchFamily="18" charset="0"/>
            </a:endParaRPr>
          </a:p>
        </p:txBody>
      </p:sp>
      <p:pic>
        <p:nvPicPr>
          <p:cNvPr id="3" name="Picture 2"/>
          <p:cNvPicPr>
            <a:picLocks noChangeAspect="1"/>
          </p:cNvPicPr>
          <p:nvPr/>
        </p:nvPicPr>
        <p:blipFill>
          <a:blip r:embed="rId2"/>
          <a:stretch>
            <a:fillRect/>
          </a:stretch>
        </p:blipFill>
        <p:spPr>
          <a:xfrm>
            <a:off x="2546556" y="1111044"/>
            <a:ext cx="7443018" cy="5506065"/>
          </a:xfrm>
          <a:prstGeom prst="rect">
            <a:avLst/>
          </a:prstGeom>
        </p:spPr>
      </p:pic>
    </p:spTree>
    <p:extLst>
      <p:ext uri="{BB962C8B-B14F-4D97-AF65-F5344CB8AC3E}">
        <p14:creationId xmlns:p14="http://schemas.microsoft.com/office/powerpoint/2010/main" val="31691761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3658792" y="229398"/>
            <a:ext cx="4895273" cy="757700"/>
          </a:xfrm>
        </p:spPr>
        <p:txBody>
          <a:bodyPr>
            <a:normAutofit/>
          </a:bodyPr>
          <a:lstStyle/>
          <a:p>
            <a:r>
              <a:rPr lang="en-US" dirty="0" smtClean="0">
                <a:latin typeface="Rockwell" panose="02060603020205020403" pitchFamily="18" charset="0"/>
              </a:rPr>
              <a:t>INSERTION</a:t>
            </a:r>
            <a:r>
              <a:rPr lang="en-US" sz="4400" dirty="0" smtClean="0">
                <a:latin typeface="Rockwell" panose="02060603020205020403" pitchFamily="18" charset="0"/>
              </a:rPr>
              <a:t> SORT</a:t>
            </a:r>
            <a:endParaRPr lang="en-US" sz="4400" dirty="0">
              <a:latin typeface="Rockwell" panose="02060603020205020403" pitchFamily="18" charset="0"/>
            </a:endParaRPr>
          </a:p>
        </p:txBody>
      </p:sp>
      <p:pic>
        <p:nvPicPr>
          <p:cNvPr id="4" name="Picture 3"/>
          <p:cNvPicPr>
            <a:picLocks noChangeAspect="1"/>
          </p:cNvPicPr>
          <p:nvPr/>
        </p:nvPicPr>
        <p:blipFill>
          <a:blip r:embed="rId2"/>
          <a:stretch>
            <a:fillRect/>
          </a:stretch>
        </p:blipFill>
        <p:spPr>
          <a:xfrm>
            <a:off x="2925078" y="987098"/>
            <a:ext cx="6362700" cy="5190837"/>
          </a:xfrm>
          <a:prstGeom prst="rect">
            <a:avLst/>
          </a:prstGeom>
        </p:spPr>
      </p:pic>
    </p:spTree>
    <p:extLst>
      <p:ext uri="{BB962C8B-B14F-4D97-AF65-F5344CB8AC3E}">
        <p14:creationId xmlns:p14="http://schemas.microsoft.com/office/powerpoint/2010/main" val="12430885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3658792" y="229398"/>
            <a:ext cx="4895273" cy="757700"/>
          </a:xfrm>
        </p:spPr>
        <p:txBody>
          <a:bodyPr>
            <a:normAutofit/>
          </a:bodyPr>
          <a:lstStyle/>
          <a:p>
            <a:r>
              <a:rPr lang="en-US" dirty="0" smtClean="0">
                <a:latin typeface="Rockwell" panose="02060603020205020403" pitchFamily="18" charset="0"/>
              </a:rPr>
              <a:t>INSERTION</a:t>
            </a:r>
            <a:r>
              <a:rPr lang="en-US" sz="4400" dirty="0" smtClean="0">
                <a:latin typeface="Rockwell" panose="02060603020205020403" pitchFamily="18" charset="0"/>
              </a:rPr>
              <a:t> SORT</a:t>
            </a:r>
            <a:endParaRPr lang="en-US" sz="4400" dirty="0">
              <a:latin typeface="Rockwell" panose="02060603020205020403" pitchFamily="18" charset="0"/>
            </a:endParaRPr>
          </a:p>
        </p:txBody>
      </p:sp>
      <p:pic>
        <p:nvPicPr>
          <p:cNvPr id="3" name="Picture 2"/>
          <p:cNvPicPr>
            <a:picLocks noChangeAspect="1"/>
          </p:cNvPicPr>
          <p:nvPr/>
        </p:nvPicPr>
        <p:blipFill>
          <a:blip r:embed="rId2"/>
          <a:stretch>
            <a:fillRect/>
          </a:stretch>
        </p:blipFill>
        <p:spPr>
          <a:xfrm>
            <a:off x="2309091" y="987098"/>
            <a:ext cx="7980218" cy="5611523"/>
          </a:xfrm>
          <a:prstGeom prst="rect">
            <a:avLst/>
          </a:prstGeom>
        </p:spPr>
      </p:pic>
    </p:spTree>
    <p:extLst>
      <p:ext uri="{BB962C8B-B14F-4D97-AF65-F5344CB8AC3E}">
        <p14:creationId xmlns:p14="http://schemas.microsoft.com/office/powerpoint/2010/main" val="1331731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3658792" y="229398"/>
            <a:ext cx="4895273" cy="757700"/>
          </a:xfrm>
        </p:spPr>
        <p:txBody>
          <a:bodyPr>
            <a:normAutofit/>
          </a:bodyPr>
          <a:lstStyle/>
          <a:p>
            <a:r>
              <a:rPr lang="en-US" dirty="0" smtClean="0">
                <a:latin typeface="Rockwell" panose="02060603020205020403" pitchFamily="18" charset="0"/>
              </a:rPr>
              <a:t>MERGE</a:t>
            </a:r>
            <a:r>
              <a:rPr lang="en-US" sz="4400" dirty="0" smtClean="0">
                <a:latin typeface="Rockwell" panose="02060603020205020403" pitchFamily="18" charset="0"/>
              </a:rPr>
              <a:t> SORT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049644" y="1401545"/>
            <a:ext cx="10745788" cy="4442690"/>
          </a:xfrm>
        </p:spPr>
        <p:txBody>
          <a:bodyPr>
            <a:noAutofit/>
          </a:bodyPr>
          <a:lstStyle/>
          <a:p>
            <a:r>
              <a:rPr lang="en-US" sz="3200" dirty="0"/>
              <a:t>Merge Sort is one of the most popular sorting algorithms that is based on the principle of Divide and Conquer Algorithm</a:t>
            </a:r>
            <a:r>
              <a:rPr lang="en-US" sz="3200" dirty="0" smtClean="0"/>
              <a:t>.</a:t>
            </a:r>
          </a:p>
          <a:p>
            <a:r>
              <a:rPr lang="en-US" sz="3200" dirty="0"/>
              <a:t>With worst-case time complexity being Ο(n log n), it is one of the most respected algorithms.</a:t>
            </a:r>
          </a:p>
          <a:p>
            <a:r>
              <a:rPr lang="en-US" sz="3200" dirty="0"/>
              <a:t>Merge sort first divides the array into equal halves and then combines them in a sorted manner.</a:t>
            </a:r>
          </a:p>
          <a:p>
            <a:r>
              <a:rPr lang="en-US" sz="3200" dirty="0"/>
              <a:t>Here, a problem is divided into multiple sub-problems. Each sub-problem is solved individually. Finally, sub-problems are combined to form the final solution.</a:t>
            </a:r>
          </a:p>
          <a:p>
            <a:pPr marL="0" indent="0">
              <a:buNone/>
            </a:pPr>
            <a:endParaRPr lang="en-US" sz="3000" dirty="0"/>
          </a:p>
        </p:txBody>
      </p:sp>
      <p:sp>
        <p:nvSpPr>
          <p:cNvPr id="4" name="TextBox 3"/>
          <p:cNvSpPr txBox="1"/>
          <p:nvPr/>
        </p:nvSpPr>
        <p:spPr>
          <a:xfrm>
            <a:off x="1288025" y="5944642"/>
            <a:ext cx="4540119" cy="584775"/>
          </a:xfrm>
          <a:prstGeom prst="rect">
            <a:avLst/>
          </a:prstGeom>
          <a:noFill/>
        </p:spPr>
        <p:txBody>
          <a:bodyPr wrap="square" rtlCol="0">
            <a:spAutoFit/>
          </a:bodyPr>
          <a:lstStyle/>
          <a:p>
            <a:r>
              <a:rPr lang="en-US" sz="3200" dirty="0"/>
              <a:t>Ex: </a:t>
            </a:r>
            <a:r>
              <a:rPr lang="en-US" sz="3200" dirty="0" err="1" smtClean="0"/>
              <a:t>mergesort.c</a:t>
            </a:r>
            <a:endParaRPr lang="en-US" sz="4000" dirty="0"/>
          </a:p>
        </p:txBody>
      </p:sp>
    </p:spTree>
    <p:extLst>
      <p:ext uri="{BB962C8B-B14F-4D97-AF65-F5344CB8AC3E}">
        <p14:creationId xmlns:p14="http://schemas.microsoft.com/office/powerpoint/2010/main" val="13061362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3658792" y="229398"/>
            <a:ext cx="4895273" cy="620347"/>
          </a:xfrm>
        </p:spPr>
        <p:txBody>
          <a:bodyPr>
            <a:normAutofit fontScale="90000"/>
          </a:bodyPr>
          <a:lstStyle/>
          <a:p>
            <a:r>
              <a:rPr lang="en-US" dirty="0" smtClean="0">
                <a:latin typeface="Rockwell" panose="02060603020205020403" pitchFamily="18" charset="0"/>
              </a:rPr>
              <a:t>MERGE</a:t>
            </a:r>
            <a:r>
              <a:rPr lang="en-US" sz="4400" dirty="0" smtClean="0">
                <a:latin typeface="Rockwell" panose="02060603020205020403" pitchFamily="18" charset="0"/>
              </a:rPr>
              <a:t> SORT</a:t>
            </a:r>
            <a:endParaRPr lang="en-US" sz="4400" dirty="0">
              <a:latin typeface="Rockwell" panose="02060603020205020403" pitchFamily="18" charset="0"/>
            </a:endParaRPr>
          </a:p>
        </p:txBody>
      </p:sp>
      <p:pic>
        <p:nvPicPr>
          <p:cNvPr id="3" name="Picture 2"/>
          <p:cNvPicPr>
            <a:picLocks noChangeAspect="1"/>
          </p:cNvPicPr>
          <p:nvPr/>
        </p:nvPicPr>
        <p:blipFill>
          <a:blip r:embed="rId2"/>
          <a:stretch>
            <a:fillRect/>
          </a:stretch>
        </p:blipFill>
        <p:spPr>
          <a:xfrm>
            <a:off x="2397703" y="849745"/>
            <a:ext cx="7562850" cy="5680364"/>
          </a:xfrm>
          <a:prstGeom prst="rect">
            <a:avLst/>
          </a:prstGeom>
        </p:spPr>
      </p:pic>
    </p:spTree>
    <p:extLst>
      <p:ext uri="{BB962C8B-B14F-4D97-AF65-F5344CB8AC3E}">
        <p14:creationId xmlns:p14="http://schemas.microsoft.com/office/powerpoint/2010/main" val="35912247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REFERENCES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3" y="2323378"/>
            <a:ext cx="9905999" cy="3541714"/>
          </a:xfrm>
        </p:spPr>
        <p:txBody>
          <a:bodyPr>
            <a:normAutofit/>
          </a:bodyPr>
          <a:lstStyle/>
          <a:p>
            <a:pPr lvl="1"/>
            <a:r>
              <a:rPr lang="en-US" sz="2800" dirty="0" smtClean="0"/>
              <a:t>Data </a:t>
            </a:r>
            <a:r>
              <a:rPr lang="en-US" sz="2800" dirty="0"/>
              <a:t>Structures And Algorithms Made Easy: Data Structures And Algorithmic Puzzles by </a:t>
            </a:r>
            <a:r>
              <a:rPr lang="en-US" sz="2800" dirty="0" err="1"/>
              <a:t>Narasimha</a:t>
            </a:r>
            <a:r>
              <a:rPr lang="en-US" sz="2800" dirty="0"/>
              <a:t> </a:t>
            </a:r>
            <a:r>
              <a:rPr lang="en-US" sz="2800" dirty="0" err="1"/>
              <a:t>Karumanchi</a:t>
            </a:r>
            <a:r>
              <a:rPr lang="en-US" sz="2800" dirty="0">
                <a:ea typeface="Tahoma" panose="020B0604030504040204" pitchFamily="34" charset="0"/>
                <a:cs typeface="Tahoma" panose="020B0604030504040204" pitchFamily="34" charset="0"/>
              </a:rPr>
              <a:t> </a:t>
            </a:r>
            <a:endParaRPr lang="en-US" sz="2800" dirty="0" smtClean="0">
              <a:ea typeface="Tahoma" panose="020B0604030504040204" pitchFamily="34" charset="0"/>
              <a:cs typeface="Tahoma" panose="020B0604030504040204" pitchFamily="34" charset="0"/>
            </a:endParaRPr>
          </a:p>
          <a:p>
            <a:pPr lvl="1"/>
            <a:r>
              <a:rPr lang="en-US" sz="2800" dirty="0">
                <a:ea typeface="Tahoma" panose="020B0604030504040204" pitchFamily="34" charset="0"/>
                <a:cs typeface="Tahoma" panose="020B0604030504040204" pitchFamily="34" charset="0"/>
              </a:rPr>
              <a:t>https://www.programiz.com</a:t>
            </a:r>
            <a:r>
              <a:rPr lang="en-US" sz="2800" dirty="0" smtClean="0">
                <a:ea typeface="Tahoma" panose="020B0604030504040204" pitchFamily="34" charset="0"/>
                <a:cs typeface="Tahoma" panose="020B0604030504040204" pitchFamily="34" charset="0"/>
              </a:rPr>
              <a:t>/</a:t>
            </a:r>
          </a:p>
          <a:p>
            <a:pPr lvl="1"/>
            <a:r>
              <a:rPr lang="en-US" sz="2800" dirty="0">
                <a:ea typeface="Tahoma" panose="020B0604030504040204" pitchFamily="34" charset="0"/>
                <a:cs typeface="Tahoma" panose="020B0604030504040204" pitchFamily="34" charset="0"/>
              </a:rPr>
              <a:t>https://www.geeksforgeeks.org</a:t>
            </a:r>
            <a:r>
              <a:rPr lang="en-US" sz="2800" dirty="0" smtClean="0">
                <a:ea typeface="Tahoma" panose="020B0604030504040204" pitchFamily="34" charset="0"/>
                <a:cs typeface="Tahoma" panose="020B0604030504040204" pitchFamily="34" charset="0"/>
              </a:rPr>
              <a:t>/</a:t>
            </a:r>
          </a:p>
          <a:p>
            <a:pPr lvl="1"/>
            <a:r>
              <a:rPr lang="en-US" sz="2800" dirty="0">
                <a:ea typeface="Tahoma" panose="020B0604030504040204" pitchFamily="34" charset="0"/>
                <a:cs typeface="Tahoma" panose="020B0604030504040204" pitchFamily="34" charset="0"/>
              </a:rPr>
              <a:t>https://www.tutorialspoint.com</a:t>
            </a:r>
            <a:r>
              <a:rPr lang="en-US" sz="2800" dirty="0" smtClean="0">
                <a:ea typeface="Tahoma" panose="020B0604030504040204" pitchFamily="34" charset="0"/>
                <a:cs typeface="Tahoma" panose="020B0604030504040204" pitchFamily="34" charset="0"/>
              </a:rPr>
              <a:t>/</a:t>
            </a:r>
          </a:p>
          <a:p>
            <a:pPr lvl="1"/>
            <a:endParaRPr lang="en-US" sz="2800" dirty="0" smtClean="0">
              <a:latin typeface="+mj-lt"/>
              <a:ea typeface="Tahoma" panose="020B0604030504040204" pitchFamily="34" charset="0"/>
              <a:cs typeface="Tahoma" panose="020B0604030504040204" pitchFamily="34" charset="0"/>
            </a:endParaRPr>
          </a:p>
          <a:p>
            <a:pPr marL="457200" lvl="1" indent="0">
              <a:buNone/>
            </a:pPr>
            <a:r>
              <a:rPr lang="en-US" sz="2400" dirty="0" smtClean="0"/>
              <a:t> </a:t>
            </a:r>
            <a:endParaRPr lang="en-US" sz="24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39465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4148208" y="553863"/>
            <a:ext cx="3892406" cy="757700"/>
          </a:xfrm>
        </p:spPr>
        <p:txBody>
          <a:bodyPr>
            <a:normAutofit/>
          </a:bodyPr>
          <a:lstStyle/>
          <a:p>
            <a:r>
              <a:rPr lang="en-US" sz="4400" dirty="0" smtClean="0">
                <a:latin typeface="Rockwell" panose="02060603020205020403" pitchFamily="18" charset="0"/>
              </a:rPr>
              <a:t>SORTING</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0874"/>
            <a:ext cx="9905999" cy="4442690"/>
          </a:xfrm>
        </p:spPr>
        <p:txBody>
          <a:bodyPr>
            <a:noAutofit/>
          </a:bodyPr>
          <a:lstStyle/>
          <a:p>
            <a:r>
              <a:rPr lang="en-US" i="1" dirty="0"/>
              <a:t>Sorting </a:t>
            </a:r>
            <a:r>
              <a:rPr lang="en-US" dirty="0"/>
              <a:t>is an algorithm that arranges the elements of a list in a certain order [either </a:t>
            </a:r>
            <a:r>
              <a:rPr lang="en-US" i="1" dirty="0"/>
              <a:t>ascending </a:t>
            </a:r>
            <a:r>
              <a:rPr lang="en-US" dirty="0" smtClean="0"/>
              <a:t>or </a:t>
            </a:r>
            <a:r>
              <a:rPr lang="en-US" i="1" dirty="0" smtClean="0"/>
              <a:t>descending</a:t>
            </a:r>
            <a:r>
              <a:rPr lang="en-US" dirty="0"/>
              <a:t>]. The output is a </a:t>
            </a:r>
            <a:r>
              <a:rPr lang="en-US" dirty="0" smtClean="0"/>
              <a:t>permutation </a:t>
            </a:r>
            <a:r>
              <a:rPr lang="en-US" dirty="0"/>
              <a:t>or reordering of the input</a:t>
            </a:r>
            <a:r>
              <a:rPr lang="en-US" dirty="0" smtClean="0"/>
              <a:t>.</a:t>
            </a:r>
          </a:p>
          <a:p>
            <a:r>
              <a:rPr lang="en-US" dirty="0"/>
              <a:t>A sorting algorithm is used to arrange elements of an array/list in a specific order. For </a:t>
            </a:r>
            <a:r>
              <a:rPr lang="en-US" dirty="0" smtClean="0"/>
              <a:t>example:</a:t>
            </a:r>
            <a:endParaRPr lang="en-US" dirty="0"/>
          </a:p>
          <a:p>
            <a:pPr marL="0" indent="0">
              <a:buNone/>
            </a:pPr>
            <a:endParaRPr lang="en-US" sz="3200" dirty="0"/>
          </a:p>
        </p:txBody>
      </p:sp>
      <p:pic>
        <p:nvPicPr>
          <p:cNvPr id="4" name="Picture 3"/>
          <p:cNvPicPr>
            <a:picLocks noChangeAspect="1"/>
          </p:cNvPicPr>
          <p:nvPr/>
        </p:nvPicPr>
        <p:blipFill>
          <a:blip r:embed="rId2"/>
          <a:stretch>
            <a:fillRect/>
          </a:stretch>
        </p:blipFill>
        <p:spPr>
          <a:xfrm>
            <a:off x="3333135" y="3647768"/>
            <a:ext cx="5496234" cy="2626903"/>
          </a:xfrm>
          <a:prstGeom prst="rect">
            <a:avLst/>
          </a:prstGeom>
        </p:spPr>
      </p:pic>
    </p:spTree>
    <p:extLst>
      <p:ext uri="{BB962C8B-B14F-4D97-AF65-F5344CB8AC3E}">
        <p14:creationId xmlns:p14="http://schemas.microsoft.com/office/powerpoint/2010/main" val="1348318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a:bodyPr>
          <a:lstStyle/>
          <a:p>
            <a:r>
              <a:rPr lang="en-US" dirty="0" smtClean="0">
                <a:latin typeface="Rockwell" panose="02060603020205020403" pitchFamily="18" charset="0"/>
              </a:rPr>
              <a:t>WHY IS SORTING NECESSARY?</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0874"/>
            <a:ext cx="9905999" cy="4442690"/>
          </a:xfrm>
        </p:spPr>
        <p:txBody>
          <a:bodyPr>
            <a:noAutofit/>
          </a:bodyPr>
          <a:lstStyle/>
          <a:p>
            <a:r>
              <a:rPr lang="en-US" dirty="0"/>
              <a:t>Sorting is one of the important categories of algorithms in computer science and a lot of </a:t>
            </a:r>
            <a:r>
              <a:rPr lang="en-US" dirty="0" smtClean="0"/>
              <a:t>research has </a:t>
            </a:r>
            <a:r>
              <a:rPr lang="en-US" dirty="0"/>
              <a:t>gone into this category. Sorting can significantly reduce the complexity of a problem, and </a:t>
            </a:r>
            <a:r>
              <a:rPr lang="en-US" dirty="0" smtClean="0"/>
              <a:t>is often </a:t>
            </a:r>
            <a:r>
              <a:rPr lang="en-US" dirty="0"/>
              <a:t>used for database algorithms and searches</a:t>
            </a:r>
            <a:r>
              <a:rPr lang="en-US" dirty="0" smtClean="0"/>
              <a:t>.</a:t>
            </a:r>
          </a:p>
          <a:p>
            <a:endParaRPr lang="en-US" sz="3200" dirty="0"/>
          </a:p>
          <a:p>
            <a:r>
              <a:rPr lang="en-US" dirty="0"/>
              <a:t>The importance of sorting lies in the fact that data searching can be optimized to a very high level, if data is stored in a sorted manner. Sorting is also used to represent data in more readable formats.</a:t>
            </a:r>
            <a:endParaRPr lang="en-US" sz="3200" dirty="0"/>
          </a:p>
        </p:txBody>
      </p:sp>
    </p:spTree>
    <p:extLst>
      <p:ext uri="{BB962C8B-B14F-4D97-AF65-F5344CB8AC3E}">
        <p14:creationId xmlns:p14="http://schemas.microsoft.com/office/powerpoint/2010/main" val="3666790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a:bodyPr>
          <a:lstStyle/>
          <a:p>
            <a:r>
              <a:rPr lang="en-US" dirty="0" smtClean="0">
                <a:latin typeface="Rockwell" panose="02060603020205020403" pitchFamily="18" charset="0"/>
              </a:rPr>
              <a:t>WHY IS SORTING NECESSARY?</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0874"/>
            <a:ext cx="9905999" cy="4442690"/>
          </a:xfrm>
        </p:spPr>
        <p:txBody>
          <a:bodyPr>
            <a:noAutofit/>
          </a:bodyPr>
          <a:lstStyle/>
          <a:p>
            <a:pPr marL="0" indent="0">
              <a:buNone/>
            </a:pPr>
            <a:r>
              <a:rPr lang="en-US" sz="3200" dirty="0"/>
              <a:t>Following are some of the examples of sorting in real-life </a:t>
            </a:r>
            <a:r>
              <a:rPr lang="en-US" sz="3200" dirty="0" smtClean="0"/>
              <a:t>scenarios:</a:t>
            </a:r>
          </a:p>
          <a:p>
            <a:pPr marL="0" indent="0">
              <a:buNone/>
            </a:pPr>
            <a:endParaRPr lang="en-US" sz="3200" dirty="0"/>
          </a:p>
          <a:p>
            <a:r>
              <a:rPr lang="en-US" sz="3200" b="1" dirty="0"/>
              <a:t>Telephone Directory</a:t>
            </a:r>
            <a:r>
              <a:rPr lang="en-US" sz="3200" dirty="0"/>
              <a:t> − The telephone directory stores the telephone numbers of people sorted by their names, so that the names can be searched easily.</a:t>
            </a:r>
          </a:p>
          <a:p>
            <a:r>
              <a:rPr lang="en-US" sz="3200" b="1" dirty="0"/>
              <a:t>Dictionary</a:t>
            </a:r>
            <a:r>
              <a:rPr lang="en-US" sz="3200" dirty="0"/>
              <a:t> − The dictionary stores words in an alphabetical order so that searching of any word becomes easy.</a:t>
            </a:r>
          </a:p>
        </p:txBody>
      </p:sp>
    </p:spTree>
    <p:extLst>
      <p:ext uri="{BB962C8B-B14F-4D97-AF65-F5344CB8AC3E}">
        <p14:creationId xmlns:p14="http://schemas.microsoft.com/office/powerpoint/2010/main" val="962960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573161" y="475205"/>
            <a:ext cx="9556955" cy="757700"/>
          </a:xfrm>
        </p:spPr>
        <p:txBody>
          <a:bodyPr>
            <a:normAutofit/>
          </a:bodyPr>
          <a:lstStyle/>
          <a:p>
            <a:r>
              <a:rPr lang="en-US" dirty="0" smtClean="0">
                <a:latin typeface="Rockwell" panose="02060603020205020403" pitchFamily="18" charset="0"/>
              </a:rPr>
              <a:t>STABLE AND NOT STABLE SORTING</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0874"/>
            <a:ext cx="9905999" cy="4442690"/>
          </a:xfrm>
        </p:spPr>
        <p:txBody>
          <a:bodyPr>
            <a:noAutofit/>
          </a:bodyPr>
          <a:lstStyle/>
          <a:p>
            <a:pPr marL="0" indent="0">
              <a:buNone/>
            </a:pPr>
            <a:r>
              <a:rPr lang="en-US" dirty="0"/>
              <a:t>If a sorting algorithm, after sorting the contents, does not change the sequence of similar content in which they appear, it is called </a:t>
            </a:r>
            <a:r>
              <a:rPr lang="en-US" b="1" dirty="0"/>
              <a:t>stable sorting</a:t>
            </a:r>
            <a:r>
              <a:rPr lang="en-US" dirty="0"/>
              <a:t>.</a:t>
            </a:r>
            <a:endParaRPr lang="en-US" b="1" dirty="0"/>
          </a:p>
          <a:p>
            <a:endParaRPr lang="en-US" b="1" dirty="0" smtClean="0"/>
          </a:p>
          <a:p>
            <a:endParaRPr lang="en-US" sz="3200" dirty="0"/>
          </a:p>
        </p:txBody>
      </p:sp>
      <p:pic>
        <p:nvPicPr>
          <p:cNvPr id="4" name="Picture 3"/>
          <p:cNvPicPr>
            <a:picLocks noChangeAspect="1"/>
          </p:cNvPicPr>
          <p:nvPr/>
        </p:nvPicPr>
        <p:blipFill>
          <a:blip r:embed="rId2"/>
          <a:stretch>
            <a:fillRect/>
          </a:stretch>
        </p:blipFill>
        <p:spPr>
          <a:xfrm>
            <a:off x="2584808" y="2814176"/>
            <a:ext cx="6334125" cy="2724150"/>
          </a:xfrm>
          <a:prstGeom prst="rect">
            <a:avLst/>
          </a:prstGeom>
        </p:spPr>
      </p:pic>
    </p:spTree>
    <p:extLst>
      <p:ext uri="{BB962C8B-B14F-4D97-AF65-F5344CB8AC3E}">
        <p14:creationId xmlns:p14="http://schemas.microsoft.com/office/powerpoint/2010/main" val="3157613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573161" y="475205"/>
            <a:ext cx="9556955" cy="757700"/>
          </a:xfrm>
        </p:spPr>
        <p:txBody>
          <a:bodyPr>
            <a:normAutofit/>
          </a:bodyPr>
          <a:lstStyle/>
          <a:p>
            <a:r>
              <a:rPr lang="en-US" dirty="0" smtClean="0">
                <a:latin typeface="Rockwell" panose="02060603020205020403" pitchFamily="18" charset="0"/>
              </a:rPr>
              <a:t>STABLE AND NOT STABLE SORTING</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0874"/>
            <a:ext cx="9905999" cy="4442690"/>
          </a:xfrm>
        </p:spPr>
        <p:txBody>
          <a:bodyPr>
            <a:noAutofit/>
          </a:bodyPr>
          <a:lstStyle/>
          <a:p>
            <a:pPr marL="0" indent="0">
              <a:buNone/>
            </a:pPr>
            <a:r>
              <a:rPr lang="en-US" dirty="0"/>
              <a:t>If a sorting algorithm, after sorting the contents, changes the sequence of similar content in which they appear, it is called </a:t>
            </a:r>
            <a:r>
              <a:rPr lang="en-US" b="1" dirty="0"/>
              <a:t>unstable sorting</a:t>
            </a:r>
            <a:r>
              <a:rPr lang="en-US" dirty="0"/>
              <a:t>.</a:t>
            </a:r>
            <a:endParaRPr lang="en-US" b="1" dirty="0" smtClean="0"/>
          </a:p>
          <a:p>
            <a:endParaRPr lang="en-US" sz="3200" dirty="0"/>
          </a:p>
        </p:txBody>
      </p:sp>
      <p:pic>
        <p:nvPicPr>
          <p:cNvPr id="5" name="Picture 4"/>
          <p:cNvPicPr>
            <a:picLocks noChangeAspect="1"/>
          </p:cNvPicPr>
          <p:nvPr/>
        </p:nvPicPr>
        <p:blipFill>
          <a:blip r:embed="rId2"/>
          <a:stretch>
            <a:fillRect/>
          </a:stretch>
        </p:blipFill>
        <p:spPr>
          <a:xfrm>
            <a:off x="2472044" y="2951521"/>
            <a:ext cx="6445814" cy="2882852"/>
          </a:xfrm>
          <a:prstGeom prst="rect">
            <a:avLst/>
          </a:prstGeom>
        </p:spPr>
      </p:pic>
    </p:spTree>
    <p:extLst>
      <p:ext uri="{BB962C8B-B14F-4D97-AF65-F5344CB8AC3E}">
        <p14:creationId xmlns:p14="http://schemas.microsoft.com/office/powerpoint/2010/main" val="2421704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891876" y="475205"/>
            <a:ext cx="5593363" cy="757700"/>
          </a:xfrm>
        </p:spPr>
        <p:txBody>
          <a:bodyPr>
            <a:normAutofit/>
          </a:bodyPr>
          <a:lstStyle/>
          <a:p>
            <a:r>
              <a:rPr lang="en-US" dirty="0" smtClean="0">
                <a:latin typeface="Rockwell" panose="02060603020205020403" pitchFamily="18" charset="0"/>
              </a:rPr>
              <a:t>TYPES OF SORTING</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0874"/>
            <a:ext cx="9905999" cy="4442690"/>
          </a:xfrm>
        </p:spPr>
        <p:txBody>
          <a:bodyPr>
            <a:noAutofit/>
          </a:bodyPr>
          <a:lstStyle/>
          <a:p>
            <a:pPr marL="0" indent="0">
              <a:buNone/>
            </a:pPr>
            <a:r>
              <a:rPr lang="en-US" dirty="0"/>
              <a:t>Sorting algorithms may require some extra space for comparison and temporary storage of few data elements</a:t>
            </a:r>
            <a:r>
              <a:rPr lang="en-US" dirty="0" smtClean="0"/>
              <a:t>.</a:t>
            </a:r>
            <a:endParaRPr lang="en-US" b="1" dirty="0" smtClean="0"/>
          </a:p>
          <a:p>
            <a:r>
              <a:rPr lang="en-US" b="1" dirty="0" smtClean="0"/>
              <a:t>Internal </a:t>
            </a:r>
            <a:r>
              <a:rPr lang="en-US" b="1" dirty="0"/>
              <a:t>Sort(In-place Sorting</a:t>
            </a:r>
            <a:r>
              <a:rPr lang="en-US" b="1" dirty="0" smtClean="0"/>
              <a:t>): </a:t>
            </a:r>
            <a:r>
              <a:rPr lang="en-US" dirty="0"/>
              <a:t>These algorithms do not require any extra space and sorting is said to happen in-place, or for example, within the array itself</a:t>
            </a:r>
            <a:r>
              <a:rPr lang="en-US" dirty="0" smtClean="0"/>
              <a:t>.</a:t>
            </a:r>
            <a:r>
              <a:rPr lang="en-US" dirty="0"/>
              <a:t> Sort algorithms that use main memory exclusively during the </a:t>
            </a:r>
            <a:r>
              <a:rPr lang="en-US" dirty="0" smtClean="0"/>
              <a:t>sort. </a:t>
            </a:r>
            <a:r>
              <a:rPr lang="en-US" dirty="0" err="1" smtClean="0"/>
              <a:t>Eg</a:t>
            </a:r>
            <a:r>
              <a:rPr lang="en-US" dirty="0" smtClean="0"/>
              <a:t>: Bubble Sort, Selection Sort, Insertion Sort, Quick Sort.</a:t>
            </a:r>
          </a:p>
          <a:p>
            <a:r>
              <a:rPr lang="en-US" b="1" dirty="0" smtClean="0"/>
              <a:t>External Sort(Not-in-place </a:t>
            </a:r>
            <a:r>
              <a:rPr lang="en-US" b="1" dirty="0"/>
              <a:t>Sorting): </a:t>
            </a:r>
            <a:r>
              <a:rPr lang="en-US" dirty="0"/>
              <a:t>Sorting algorithms that use external memory, such as tape or disk, during the sort come under </a:t>
            </a:r>
            <a:r>
              <a:rPr lang="en-US" dirty="0" smtClean="0"/>
              <a:t>this category. </a:t>
            </a:r>
            <a:r>
              <a:rPr lang="en-US" dirty="0" err="1" smtClean="0"/>
              <a:t>Eg</a:t>
            </a:r>
            <a:r>
              <a:rPr lang="en-US" dirty="0" smtClean="0"/>
              <a:t>: Merge Sort</a:t>
            </a:r>
            <a:endParaRPr lang="en-US" b="1" dirty="0"/>
          </a:p>
          <a:p>
            <a:pPr marL="0" indent="0">
              <a:buNone/>
            </a:pPr>
            <a:endParaRPr lang="en-US" b="1" dirty="0"/>
          </a:p>
          <a:p>
            <a:endParaRPr lang="en-US" b="1" dirty="0" smtClean="0"/>
          </a:p>
          <a:p>
            <a:endParaRPr lang="en-US" sz="3200" dirty="0"/>
          </a:p>
        </p:txBody>
      </p:sp>
    </p:spTree>
    <p:extLst>
      <p:ext uri="{BB962C8B-B14F-4D97-AF65-F5344CB8AC3E}">
        <p14:creationId xmlns:p14="http://schemas.microsoft.com/office/powerpoint/2010/main" val="2287973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891876" y="475205"/>
            <a:ext cx="5593363" cy="757700"/>
          </a:xfrm>
        </p:spPr>
        <p:txBody>
          <a:bodyPr>
            <a:normAutofit/>
          </a:bodyPr>
          <a:lstStyle/>
          <a:p>
            <a:r>
              <a:rPr lang="en-US" dirty="0" smtClean="0">
                <a:latin typeface="Rockwell" panose="02060603020205020403" pitchFamily="18" charset="0"/>
              </a:rPr>
              <a:t>TYPES OF SORTING</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0874"/>
            <a:ext cx="9905999" cy="4442690"/>
          </a:xfrm>
        </p:spPr>
        <p:txBody>
          <a:bodyPr>
            <a:noAutofit/>
          </a:bodyPr>
          <a:lstStyle/>
          <a:p>
            <a:r>
              <a:rPr lang="en-US" dirty="0"/>
              <a:t>Bubble-Sort</a:t>
            </a:r>
          </a:p>
          <a:p>
            <a:r>
              <a:rPr lang="en-US" dirty="0" smtClean="0"/>
              <a:t>Selection-Sort</a:t>
            </a:r>
            <a:endParaRPr lang="en-US" dirty="0"/>
          </a:p>
          <a:p>
            <a:r>
              <a:rPr lang="en-US" dirty="0" smtClean="0"/>
              <a:t>Insertion-Sort</a:t>
            </a:r>
          </a:p>
          <a:p>
            <a:r>
              <a:rPr lang="en-US" dirty="0" smtClean="0"/>
              <a:t>Merge-Sort</a:t>
            </a:r>
          </a:p>
          <a:p>
            <a:r>
              <a:rPr lang="en-US" dirty="0" smtClean="0"/>
              <a:t>ETC… </a:t>
            </a:r>
          </a:p>
          <a:p>
            <a:endParaRPr lang="en-US" dirty="0"/>
          </a:p>
          <a:p>
            <a:pPr marL="0" indent="0">
              <a:buNone/>
            </a:pPr>
            <a:endParaRPr lang="en-US" b="1" dirty="0" smtClean="0"/>
          </a:p>
          <a:p>
            <a:endParaRPr lang="en-US" sz="3200" dirty="0"/>
          </a:p>
        </p:txBody>
      </p:sp>
    </p:spTree>
    <p:extLst>
      <p:ext uri="{BB962C8B-B14F-4D97-AF65-F5344CB8AC3E}">
        <p14:creationId xmlns:p14="http://schemas.microsoft.com/office/powerpoint/2010/main" val="115813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782</Words>
  <Application>Microsoft Office PowerPoint</Application>
  <PresentationFormat>Widescreen</PresentationFormat>
  <Paragraphs>70</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Rockwell</vt:lpstr>
      <vt:lpstr>Tahoma</vt:lpstr>
      <vt:lpstr>Office Theme</vt:lpstr>
      <vt:lpstr>&lt;DATA STRUCTURES AND ALGORITHM&gt;</vt:lpstr>
      <vt:lpstr>                       VIII. SORTING</vt:lpstr>
      <vt:lpstr>SORTING</vt:lpstr>
      <vt:lpstr>WHY IS SORTING NECESSARY?</vt:lpstr>
      <vt:lpstr>WHY IS SORTING NECESSARY?</vt:lpstr>
      <vt:lpstr>STABLE AND NOT STABLE SORTING</vt:lpstr>
      <vt:lpstr>STABLE AND NOT STABLE SORTING</vt:lpstr>
      <vt:lpstr>TYPES OF SORTING</vt:lpstr>
      <vt:lpstr>TYPES OF SORTING</vt:lpstr>
      <vt:lpstr>BUBBLE SORT</vt:lpstr>
      <vt:lpstr>BUBBLE SORT</vt:lpstr>
      <vt:lpstr>BUBBLE SORT</vt:lpstr>
      <vt:lpstr>SELECTION SORT</vt:lpstr>
      <vt:lpstr>SELECTION SORT</vt:lpstr>
      <vt:lpstr>SELECTION SORT</vt:lpstr>
      <vt:lpstr>SELECTION SORT</vt:lpstr>
      <vt:lpstr>SELECTION SORT</vt:lpstr>
      <vt:lpstr>INSERTION SORT</vt:lpstr>
      <vt:lpstr>INSERTION SORT</vt:lpstr>
      <vt:lpstr>INSERTION SORT</vt:lpstr>
      <vt:lpstr>INSERTION SORT</vt:lpstr>
      <vt:lpstr>INSERTION SORT</vt:lpstr>
      <vt:lpstr>INSERTION SORT</vt:lpstr>
      <vt:lpstr>MERGE SORT</vt:lpstr>
      <vt:lpstr>MERGE SORT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2022-02-20T10:07:37Z</dcterms:created>
  <dcterms:modified xsi:type="dcterms:W3CDTF">2022-05-05T11:01:29Z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