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97" r:id="rId7"/>
    <p:sldId id="298" r:id="rId8"/>
    <p:sldId id="261" r:id="rId9"/>
    <p:sldId id="296" r:id="rId10"/>
    <p:sldId id="303" r:id="rId11"/>
    <p:sldId id="302" r:id="rId12"/>
    <p:sldId id="300" r:id="rId13"/>
    <p:sldId id="301" r:id="rId14"/>
    <p:sldId id="299" r:id="rId15"/>
    <p:sldId id="304" r:id="rId16"/>
    <p:sldId id="305" r:id="rId17"/>
    <p:sldId id="309" r:id="rId18"/>
    <p:sldId id="306" r:id="rId19"/>
    <p:sldId id="30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&lt;DATA STRUCTURES AND ALGORITHM&gt;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58" y="627754"/>
            <a:ext cx="9905998" cy="84082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RULE 1: ALWAYS WORST CASE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620" y="2235200"/>
            <a:ext cx="10039926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n-NO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i, array[5]= {1, 2, 3, 4, 5};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n-NO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for(i=0 ; i&lt;5 ; i</a:t>
            </a:r>
            <a:r>
              <a:rPr lang="nn-NO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  <a:endParaRPr lang="nn-NO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n-NO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printf("%d", array[i])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n-NO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4620" y="4225636"/>
            <a:ext cx="9550398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are search in the loop for 1, the time complexity will be o(1)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if we are searching for 5 in the loop, the time complexity will be 0(n), n representing the number of elements in the array. For time complexity you have always to look for the worst case.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58" y="627754"/>
            <a:ext cx="9905998" cy="84082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RULE 1: ALWAYS WORST CASE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620" y="2235200"/>
            <a:ext cx="10039926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n-NO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i, array[5]= {1, 2, 3, 4, 5};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n-NO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for(i=0 ; i&lt;5 ; i</a:t>
            </a:r>
            <a:r>
              <a:rPr lang="nn-NO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  <a:endParaRPr lang="nn-NO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n-NO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printf("%d", array[i])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n-NO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4620" y="4225636"/>
            <a:ext cx="9550398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are search in the loop for 1, the time complexity will be o(1)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if we are searching for 5 in the loop, the time complexity will be 0(n), n representing the number of elements in the array. For time complexity you have always to look for the worst case.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58" y="627754"/>
            <a:ext cx="9905998" cy="84082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RULE 2: REMOVE CONSTANT</a:t>
            </a:r>
            <a:endParaRPr lang="en-US" sz="44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91158" y="1428453"/>
                <a:ext cx="7152842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#include &lt;</a:t>
                </a:r>
                <a:r>
                  <a:rPr lang="en-US" sz="2000" dirty="0" err="1"/>
                  <a:t>stdio.h</a:t>
                </a:r>
                <a:r>
                  <a:rPr lang="en-US" sz="2000" dirty="0"/>
                  <a:t>&gt;</a:t>
                </a:r>
              </a:p>
              <a:p>
                <a:r>
                  <a:rPr lang="en-US" sz="2000" dirty="0" smtClean="0"/>
                  <a:t>for(</a:t>
                </a:r>
                <a:r>
                  <a:rPr lang="en-US" sz="2000" dirty="0" err="1" smtClean="0"/>
                  <a:t>int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0;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&lt; 5; ++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{</a:t>
                </a:r>
              </a:p>
              <a:p>
                <a:r>
                  <a:rPr lang="en-US" sz="2000" dirty="0"/>
                  <a:t>     for(j=0;j&lt;5;j++){						 </a:t>
                </a:r>
                <a:endParaRPr lang="en-US" sz="2000" dirty="0">
                  <a:solidFill>
                    <a:srgbClr val="FFFF00"/>
                  </a:solidFill>
                </a:endParaRPr>
              </a:p>
              <a:p>
                <a:r>
                  <a:rPr lang="en-US" sz="2000" dirty="0"/>
                  <a:t>		</a:t>
                </a:r>
                <a:r>
                  <a:rPr lang="en-US" sz="2000" dirty="0" err="1"/>
                  <a:t>printf</a:t>
                </a:r>
                <a:r>
                  <a:rPr lang="en-US" sz="2000" dirty="0"/>
                  <a:t>("%</a:t>
                </a:r>
                <a:r>
                  <a:rPr lang="en-US" sz="2000" dirty="0" err="1"/>
                  <a:t>d%d</a:t>
                </a:r>
                <a:r>
                  <a:rPr lang="en-US" sz="2000" dirty="0"/>
                  <a:t>\n", values[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][j]);		</a:t>
                </a:r>
                <a:r>
                  <a:rPr lang="en-US" sz="2000" dirty="0">
                    <a:solidFill>
                      <a:srgbClr val="FFFF00"/>
                    </a:solidFill>
                  </a:rPr>
                  <a:t>//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000" dirty="0"/>
                  <a:t>	}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}</a:t>
                </a:r>
              </a:p>
              <a:p>
                <a:r>
                  <a:rPr lang="en-US" sz="2000" dirty="0"/>
                  <a:t>for(</a:t>
                </a:r>
                <a:r>
                  <a:rPr lang="en-US" sz="2000" dirty="0" err="1"/>
                  <a:t>int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0;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&lt; 5; ++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{</a:t>
                </a:r>
              </a:p>
              <a:p>
                <a:r>
                  <a:rPr lang="en-US" sz="2000" dirty="0"/>
                  <a:t>     for(j=0;j&lt;5;j++){						 </a:t>
                </a:r>
                <a:endParaRPr lang="en-US" sz="2000" dirty="0">
                  <a:solidFill>
                    <a:srgbClr val="FFFF00"/>
                  </a:solidFill>
                </a:endParaRPr>
              </a:p>
              <a:p>
                <a:r>
                  <a:rPr lang="en-US" sz="2000" dirty="0"/>
                  <a:t>		</a:t>
                </a:r>
                <a:r>
                  <a:rPr lang="en-US" sz="2000" dirty="0" err="1"/>
                  <a:t>printf</a:t>
                </a:r>
                <a:r>
                  <a:rPr lang="en-US" sz="2000" dirty="0"/>
                  <a:t>("%</a:t>
                </a:r>
                <a:r>
                  <a:rPr lang="en-US" sz="2000" dirty="0" err="1"/>
                  <a:t>d%d</a:t>
                </a:r>
                <a:r>
                  <a:rPr lang="en-US" sz="2000" dirty="0"/>
                  <a:t>\n", values[</a:t>
                </a:r>
                <a:r>
                  <a:rPr lang="en-US" sz="2000" dirty="0" err="1"/>
                  <a:t>i</a:t>
                </a:r>
                <a:r>
                  <a:rPr lang="en-US" sz="2000" dirty="0"/>
                  <a:t>][j]);		</a:t>
                </a:r>
                <a:r>
                  <a:rPr lang="en-US" sz="2000" dirty="0">
                    <a:solidFill>
                      <a:srgbClr val="FFFF00"/>
                    </a:solidFill>
                  </a:rPr>
                  <a:t>//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000" dirty="0"/>
                  <a:t>	}</a:t>
                </a:r>
              </a:p>
              <a:p>
                <a:r>
                  <a:rPr lang="en-US" sz="2000" dirty="0"/>
                  <a:t>}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 return 0;						</a:t>
                </a:r>
                <a:r>
                  <a:rPr lang="en-US" sz="2000" dirty="0">
                    <a:solidFill>
                      <a:srgbClr val="FFFF00"/>
                    </a:solidFill>
                  </a:rPr>
                  <a:t>//1</a:t>
                </a:r>
              </a:p>
              <a:p>
                <a:r>
                  <a:rPr lang="en-US" sz="2000" dirty="0"/>
                  <a:t>}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FFFF00"/>
                    </a:solidFill>
                  </a:rPr>
                  <a:t>Big O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+1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+ 1</a:t>
                </a:r>
                <a:r>
                  <a:rPr lang="en-US" sz="20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= ?</a:t>
                </a:r>
                <a:endPara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158" y="1428453"/>
                <a:ext cx="7152842" cy="5139869"/>
              </a:xfrm>
              <a:prstGeom prst="rect">
                <a:avLst/>
              </a:prstGeom>
              <a:blipFill>
                <a:blip r:embed="rId2"/>
                <a:stretch>
                  <a:fillRect l="-938" t="-593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6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0" y="600045"/>
            <a:ext cx="9905998" cy="84082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RULE 3: DROP NON DOMINANT TERMS</a:t>
            </a:r>
            <a:endParaRPr lang="en-US" sz="4400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90255" y="1428453"/>
                <a:ext cx="8285018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#include &lt;</a:t>
                </a:r>
                <a:r>
                  <a:rPr lang="en-US" dirty="0" err="1"/>
                  <a:t>stdio.h</a:t>
                </a:r>
                <a:r>
                  <a:rPr lang="en-US" dirty="0"/>
                  <a:t>&gt;</a:t>
                </a:r>
              </a:p>
              <a:p>
                <a:endParaRPr lang="en-US" dirty="0"/>
              </a:p>
              <a:p>
                <a:r>
                  <a:rPr lang="en-US" dirty="0" err="1"/>
                  <a:t>int</a:t>
                </a:r>
                <a:r>
                  <a:rPr lang="en-US" dirty="0"/>
                  <a:t> main() {</a:t>
                </a:r>
              </a:p>
              <a:p>
                <a:r>
                  <a:rPr lang="en-US" dirty="0"/>
                  <a:t>  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=0;							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//</a:t>
                </a:r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</a:p>
              <a:p>
                <a:r>
                  <a:rPr lang="en-US" dirty="0"/>
                  <a:t>  </a:t>
                </a:r>
                <a:r>
                  <a:rPr lang="en-US" dirty="0" err="1"/>
                  <a:t>int</a:t>
                </a:r>
                <a:r>
                  <a:rPr lang="en-US" dirty="0"/>
                  <a:t> j=0;	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printf</a:t>
                </a:r>
                <a:r>
                  <a:rPr lang="en-US" dirty="0"/>
                  <a:t>("Enter 5 integers: ");		</a:t>
                </a:r>
                <a:r>
                  <a:rPr lang="en-US" dirty="0" smtClean="0"/>
                  <a:t>	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//</a:t>
                </a:r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</a:p>
              <a:p>
                <a:r>
                  <a:rPr lang="en-US" dirty="0"/>
                  <a:t>  for(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= 0; </a:t>
                </a:r>
                <a:r>
                  <a:rPr lang="en-US" dirty="0" err="1"/>
                  <a:t>i</a:t>
                </a:r>
                <a:r>
                  <a:rPr lang="en-US" dirty="0"/>
                  <a:t> &lt; 5; ++</a:t>
                </a:r>
                <a:r>
                  <a:rPr lang="en-US" dirty="0" err="1"/>
                  <a:t>i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</a:t>
                </a:r>
                <a:r>
                  <a:rPr lang="en-US" dirty="0" err="1"/>
                  <a:t>scanf</a:t>
                </a:r>
                <a:r>
                  <a:rPr lang="en-US" dirty="0"/>
                  <a:t>("%d", &amp;values[</a:t>
                </a:r>
                <a:r>
                  <a:rPr lang="en-US" dirty="0" err="1"/>
                  <a:t>i</a:t>
                </a:r>
                <a:r>
                  <a:rPr lang="en-US" dirty="0"/>
                  <a:t>]);			</a:t>
                </a:r>
                <a:r>
                  <a:rPr lang="en-US" dirty="0">
                    <a:solidFill>
                      <a:srgbClr val="FFFF00"/>
                    </a:solidFill>
                  </a:rPr>
                  <a:t>//n</a:t>
                </a:r>
              </a:p>
              <a:p>
                <a:r>
                  <a:rPr lang="en-US" dirty="0"/>
                  <a:t>  }</a:t>
                </a:r>
              </a:p>
              <a:p>
                <a:r>
                  <a:rPr lang="en-US" dirty="0"/>
                  <a:t>								</a:t>
                </a:r>
                <a:r>
                  <a:rPr lang="en-US" dirty="0">
                    <a:solidFill>
                      <a:srgbClr val="FFFF00"/>
                    </a:solidFill>
                  </a:rPr>
                  <a:t>//1</a:t>
                </a:r>
              </a:p>
              <a:p>
                <a:r>
                  <a:rPr lang="en-US" dirty="0"/>
                  <a:t> for(</a:t>
                </a:r>
                <a:r>
                  <a:rPr lang="en-US" dirty="0" err="1"/>
                  <a:t>int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 = 0; </a:t>
                </a:r>
                <a:r>
                  <a:rPr lang="en-US" dirty="0" err="1"/>
                  <a:t>i</a:t>
                </a:r>
                <a:r>
                  <a:rPr lang="en-US" dirty="0"/>
                  <a:t> &lt; 5; ++</a:t>
                </a:r>
                <a:r>
                  <a:rPr lang="en-US" dirty="0" err="1"/>
                  <a:t>i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for(j=0;j&lt;5;j++){						 </a:t>
                </a:r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		</a:t>
                </a:r>
                <a:r>
                  <a:rPr lang="en-US" dirty="0" err="1"/>
                  <a:t>printf</a:t>
                </a:r>
                <a:r>
                  <a:rPr lang="en-US" dirty="0"/>
                  <a:t>("%</a:t>
                </a:r>
                <a:r>
                  <a:rPr lang="en-US" dirty="0" err="1"/>
                  <a:t>d%d</a:t>
                </a:r>
                <a:r>
                  <a:rPr lang="en-US" dirty="0"/>
                  <a:t>\n", values[</a:t>
                </a:r>
                <a:r>
                  <a:rPr lang="en-US" dirty="0" err="1"/>
                  <a:t>i</a:t>
                </a:r>
                <a:r>
                  <a:rPr lang="en-US" dirty="0"/>
                  <a:t>][j]);		</a:t>
                </a:r>
                <a:r>
                  <a:rPr lang="en-US" dirty="0">
                    <a:solidFill>
                      <a:srgbClr val="FFFF00"/>
                    </a:solidFill>
                  </a:rPr>
                  <a:t>//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dirty="0"/>
                  <a:t>	}</a:t>
                </a:r>
              </a:p>
              <a:p>
                <a:r>
                  <a:rPr lang="en-US" dirty="0"/>
                  <a:t>}</a:t>
                </a:r>
              </a:p>
              <a:p>
                <a:r>
                  <a:rPr lang="en-US" dirty="0"/>
                  <a:t>  return 0;						</a:t>
                </a:r>
                <a:r>
                  <a:rPr lang="en-US" dirty="0">
                    <a:solidFill>
                      <a:srgbClr val="FFFF00"/>
                    </a:solidFill>
                  </a:rPr>
                  <a:t>//1</a:t>
                </a:r>
              </a:p>
              <a:p>
                <a:r>
                  <a:rPr lang="en-US" dirty="0"/>
                  <a:t>}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FF00"/>
                    </a:solidFill>
                  </a:rPr>
                  <a:t>Big O = 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1+1+n+1+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+1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n 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4 = ?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255" y="1428453"/>
                <a:ext cx="8285018" cy="5509200"/>
              </a:xfrm>
              <a:prstGeom prst="rect">
                <a:avLst/>
              </a:prstGeom>
              <a:blipFill>
                <a:blip r:embed="rId2"/>
                <a:stretch>
                  <a:fillRect l="-589" t="-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0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0" y="600045"/>
            <a:ext cx="9905998" cy="84082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BIG O CHEAT SHEET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0255" y="1428453"/>
            <a:ext cx="82850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O(1) </a:t>
            </a:r>
            <a:r>
              <a:rPr lang="en-US" sz="2400" dirty="0"/>
              <a:t>Constant- no loops</a:t>
            </a:r>
          </a:p>
          <a:p>
            <a:r>
              <a:rPr lang="en-US" sz="2400" b="1" dirty="0"/>
              <a:t>O(log N) </a:t>
            </a:r>
            <a:r>
              <a:rPr lang="en-US" sz="2400" dirty="0"/>
              <a:t>Logarithmic- usually searching algorithms have log n if they are sorted (Binary Search)</a:t>
            </a:r>
          </a:p>
          <a:p>
            <a:r>
              <a:rPr lang="en-US" sz="2400" b="1" dirty="0"/>
              <a:t>O(n) </a:t>
            </a:r>
            <a:r>
              <a:rPr lang="en-US" sz="2400" dirty="0"/>
              <a:t>Linear- for loops, while loops through n items</a:t>
            </a:r>
          </a:p>
          <a:p>
            <a:r>
              <a:rPr lang="en-US" sz="2400" b="1" dirty="0"/>
              <a:t>O(n log(n)) </a:t>
            </a:r>
            <a:r>
              <a:rPr lang="en-US" sz="2400" dirty="0"/>
              <a:t>Log </a:t>
            </a:r>
            <a:r>
              <a:rPr lang="en-US" sz="2400" dirty="0" err="1"/>
              <a:t>Liniear</a:t>
            </a:r>
            <a:r>
              <a:rPr lang="en-US" sz="2400" dirty="0"/>
              <a:t>- usually sorting operations</a:t>
            </a:r>
          </a:p>
          <a:p>
            <a:r>
              <a:rPr lang="en-US" sz="2400" b="1" dirty="0"/>
              <a:t>O(n^2) </a:t>
            </a:r>
            <a:r>
              <a:rPr lang="en-US" sz="2400" dirty="0"/>
              <a:t>Quadratic- every element in a collection needs to be compared to ever other element. Two</a:t>
            </a:r>
          </a:p>
          <a:p>
            <a:r>
              <a:rPr lang="en-US" sz="2400" dirty="0"/>
              <a:t>nested loops</a:t>
            </a:r>
          </a:p>
          <a:p>
            <a:r>
              <a:rPr lang="en-US" sz="2400" b="1" dirty="0"/>
              <a:t>O(2^n) </a:t>
            </a:r>
            <a:r>
              <a:rPr lang="en-US" sz="2400" dirty="0"/>
              <a:t>Exponential- recursive algorithms that solves a problem of size N</a:t>
            </a:r>
          </a:p>
          <a:p>
            <a:r>
              <a:rPr lang="en-US" sz="2400" b="1" dirty="0"/>
              <a:t>O(n!) </a:t>
            </a:r>
            <a:r>
              <a:rPr lang="en-US" sz="2400" dirty="0"/>
              <a:t>Factorial- you are adding a loop for every element</a:t>
            </a:r>
          </a:p>
        </p:txBody>
      </p:sp>
    </p:spTree>
    <p:extLst>
      <p:ext uri="{BB962C8B-B14F-4D97-AF65-F5344CB8AC3E}">
        <p14:creationId xmlns:p14="http://schemas.microsoft.com/office/powerpoint/2010/main" val="34963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710" y="128991"/>
            <a:ext cx="3666835" cy="84082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EXERCISE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4983" y="871417"/>
            <a:ext cx="83681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main()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, j;</a:t>
            </a:r>
          </a:p>
          <a:p>
            <a:r>
              <a:rPr lang="en-US" sz="2000" b="1" dirty="0"/>
              <a:t>  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matrix[ROW][COL] = { { 1, 2, 3 },</a:t>
            </a:r>
          </a:p>
          <a:p>
            <a:r>
              <a:rPr lang="en-US" sz="2000" b="1" dirty="0"/>
              <a:t>                             { 4, 5, 6 },</a:t>
            </a:r>
          </a:p>
          <a:p>
            <a:r>
              <a:rPr lang="en-US" sz="2000" b="1" dirty="0"/>
              <a:t>                             { 7, 8, 9 } };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printf</a:t>
            </a:r>
            <a:r>
              <a:rPr lang="en-US" sz="2000" b="1" dirty="0"/>
              <a:t>("Given matrix is \n");</a:t>
            </a:r>
          </a:p>
          <a:p>
            <a:r>
              <a:rPr lang="en-US" sz="2000" b="1" dirty="0"/>
              <a:t>  </a:t>
            </a:r>
          </a:p>
          <a:p>
            <a:r>
              <a:rPr lang="en-US" sz="2000" b="1" dirty="0"/>
              <a:t>    for (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ROW; </a:t>
            </a:r>
            <a:r>
              <a:rPr lang="en-US" sz="2000" b="1" dirty="0" err="1"/>
              <a:t>i</a:t>
            </a:r>
            <a:r>
              <a:rPr lang="en-US" sz="2000" b="1" dirty="0"/>
              <a:t>++) {</a:t>
            </a:r>
          </a:p>
          <a:p>
            <a:r>
              <a:rPr lang="en-US" sz="2000" b="1" dirty="0"/>
              <a:t>  </a:t>
            </a:r>
          </a:p>
          <a:p>
            <a:r>
              <a:rPr lang="en-US" sz="2000" b="1" dirty="0"/>
              <a:t>        for (j = 0; j &lt; COL; </a:t>
            </a:r>
            <a:r>
              <a:rPr lang="en-US" sz="2000" b="1" dirty="0" err="1"/>
              <a:t>j++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            </a:t>
            </a:r>
            <a:r>
              <a:rPr lang="en-US" sz="2000" b="1" dirty="0" err="1"/>
              <a:t>printf</a:t>
            </a:r>
            <a:r>
              <a:rPr lang="en-US" sz="2000" b="1" dirty="0"/>
              <a:t>("%d ", matrix[</a:t>
            </a:r>
            <a:r>
              <a:rPr lang="en-US" sz="2000" b="1" dirty="0" err="1"/>
              <a:t>i</a:t>
            </a:r>
            <a:r>
              <a:rPr lang="en-US" sz="2000" b="1" dirty="0"/>
              <a:t>][j]);</a:t>
            </a:r>
          </a:p>
          <a:p>
            <a:r>
              <a:rPr lang="en-US" sz="2000" b="1" dirty="0"/>
              <a:t>  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printf</a:t>
            </a:r>
            <a:r>
              <a:rPr lang="en-US" sz="2000" b="1" dirty="0"/>
              <a:t>("\n");</a:t>
            </a:r>
          </a:p>
          <a:p>
            <a:r>
              <a:rPr lang="en-US" sz="2000" b="1" dirty="0"/>
              <a:t>    }</a:t>
            </a:r>
          </a:p>
          <a:p>
            <a:r>
              <a:rPr lang="en-US" sz="2000" b="1" dirty="0"/>
              <a:t>    return 0;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710" y="128991"/>
            <a:ext cx="3666835" cy="480609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QUIZ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4983" y="871417"/>
            <a:ext cx="8368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2503055" y="609600"/>
            <a:ext cx="7740072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#include &lt;</a:t>
            </a:r>
            <a:r>
              <a:rPr lang="en-US" sz="1900" dirty="0" err="1"/>
              <a:t>stdio.h</a:t>
            </a:r>
            <a:r>
              <a:rPr lang="en-US" sz="1900" dirty="0"/>
              <a:t>&gt;</a:t>
            </a:r>
          </a:p>
          <a:p>
            <a:r>
              <a:rPr lang="en-US" sz="1900" dirty="0" err="1"/>
              <a:t>int</a:t>
            </a:r>
            <a:r>
              <a:rPr lang="en-US" sz="1900" dirty="0"/>
              <a:t> main() {</a:t>
            </a:r>
          </a:p>
          <a:p>
            <a:r>
              <a:rPr lang="en-US" sz="1900" dirty="0"/>
              <a:t>  </a:t>
            </a:r>
            <a:r>
              <a:rPr lang="en-US" sz="1900" dirty="0" err="1"/>
              <a:t>int</a:t>
            </a:r>
            <a:r>
              <a:rPr lang="en-US" sz="1900" dirty="0"/>
              <a:t> a = 1, b = </a:t>
            </a:r>
            <a:r>
              <a:rPr lang="en-US" sz="1900" dirty="0" smtClean="0"/>
              <a:t>1, c = 1;</a:t>
            </a:r>
            <a:endParaRPr lang="en-US" sz="1900" dirty="0"/>
          </a:p>
          <a:p>
            <a:r>
              <a:rPr lang="en-US" sz="1900" dirty="0"/>
              <a:t>    for (</a:t>
            </a:r>
            <a:r>
              <a:rPr lang="en-US" sz="1900" dirty="0" err="1"/>
              <a:t>i</a:t>
            </a:r>
            <a:r>
              <a:rPr lang="en-US" sz="1900" dirty="0"/>
              <a:t> = 0; </a:t>
            </a:r>
            <a:r>
              <a:rPr lang="en-US" sz="1900" dirty="0" err="1"/>
              <a:t>i</a:t>
            </a:r>
            <a:r>
              <a:rPr lang="en-US" sz="1900" dirty="0"/>
              <a:t> &lt; 100; </a:t>
            </a:r>
            <a:r>
              <a:rPr lang="en-US" sz="1900" dirty="0" err="1"/>
              <a:t>i</a:t>
            </a:r>
            <a:r>
              <a:rPr lang="en-US" sz="1900" dirty="0"/>
              <a:t>++) {</a:t>
            </a:r>
          </a:p>
          <a:p>
            <a:r>
              <a:rPr lang="en-US" sz="1900" dirty="0"/>
              <a:t>	while(a &lt;= 5) {</a:t>
            </a:r>
          </a:p>
          <a:p>
            <a:r>
              <a:rPr lang="en-US" sz="1900" dirty="0"/>
              <a:t>      	b = 1;</a:t>
            </a:r>
          </a:p>
          <a:p>
            <a:r>
              <a:rPr lang="en-US" sz="1900" dirty="0"/>
              <a:t>      	while(b &lt;= 5) {</a:t>
            </a:r>
          </a:p>
          <a:p>
            <a:r>
              <a:rPr lang="en-US" sz="1900" dirty="0"/>
              <a:t>        	</a:t>
            </a:r>
            <a:r>
              <a:rPr lang="en-US" sz="1900" dirty="0" err="1"/>
              <a:t>printf</a:t>
            </a:r>
            <a:r>
              <a:rPr lang="en-US" sz="1900" dirty="0"/>
              <a:t>("%d ", b);</a:t>
            </a:r>
          </a:p>
          <a:p>
            <a:r>
              <a:rPr lang="en-US" sz="1900" dirty="0"/>
              <a:t>        	b++;</a:t>
            </a:r>
          </a:p>
          <a:p>
            <a:r>
              <a:rPr lang="en-US" sz="1900" dirty="0"/>
              <a:t>      	}</a:t>
            </a:r>
          </a:p>
          <a:p>
            <a:r>
              <a:rPr lang="en-US" sz="1900" dirty="0"/>
              <a:t>      	</a:t>
            </a:r>
            <a:r>
              <a:rPr lang="en-US" sz="1900" dirty="0" err="1"/>
              <a:t>printf</a:t>
            </a:r>
            <a:r>
              <a:rPr lang="en-US" sz="1900" dirty="0"/>
              <a:t>("\n");</a:t>
            </a:r>
          </a:p>
          <a:p>
            <a:r>
              <a:rPr lang="en-US" sz="1900" dirty="0"/>
              <a:t>      	a++;</a:t>
            </a:r>
          </a:p>
          <a:p>
            <a:r>
              <a:rPr lang="en-US" sz="1900" dirty="0"/>
              <a:t>    	}</a:t>
            </a:r>
          </a:p>
          <a:p>
            <a:r>
              <a:rPr lang="en-US" sz="1900" dirty="0"/>
              <a:t>    }	</a:t>
            </a:r>
            <a:endParaRPr lang="en-US" sz="1900" dirty="0" smtClean="0"/>
          </a:p>
          <a:p>
            <a:r>
              <a:rPr lang="en-US" sz="1900" dirty="0"/>
              <a:t> </a:t>
            </a:r>
            <a:r>
              <a:rPr lang="en-US" sz="1900" dirty="0" smtClean="0"/>
              <a:t>   while(b </a:t>
            </a:r>
            <a:r>
              <a:rPr lang="en-US" sz="1900" dirty="0"/>
              <a:t>&lt;= 5) {</a:t>
            </a:r>
          </a:p>
          <a:p>
            <a:r>
              <a:rPr lang="en-US" sz="1900" dirty="0"/>
              <a:t>        	</a:t>
            </a:r>
            <a:r>
              <a:rPr lang="en-US" sz="1900" dirty="0" err="1"/>
              <a:t>printf</a:t>
            </a:r>
            <a:r>
              <a:rPr lang="en-US" sz="1900" dirty="0"/>
              <a:t>("%d ", b);</a:t>
            </a:r>
          </a:p>
          <a:p>
            <a:r>
              <a:rPr lang="en-US" sz="1900" dirty="0"/>
              <a:t>        	b++;</a:t>
            </a:r>
          </a:p>
          <a:p>
            <a:r>
              <a:rPr lang="en-US" sz="1900" dirty="0"/>
              <a:t>      	}</a:t>
            </a:r>
          </a:p>
          <a:p>
            <a:endParaRPr lang="en-US" sz="1900" dirty="0"/>
          </a:p>
          <a:p>
            <a:r>
              <a:rPr lang="en-US" sz="1900" dirty="0"/>
              <a:t>  return 0;</a:t>
            </a:r>
          </a:p>
          <a:p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07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40" y="2632046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                 </a:t>
            </a:r>
            <a:r>
              <a:rPr lang="en-US" sz="4400" b="1" dirty="0"/>
              <a:t>BIG O CHEAT SHEET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58" y="627754"/>
            <a:ext cx="9905998" cy="840827"/>
          </a:xfrm>
        </p:spPr>
        <p:txBody>
          <a:bodyPr>
            <a:normAutofit/>
          </a:bodyPr>
          <a:lstStyle/>
          <a:p>
            <a:r>
              <a:rPr lang="en-US" sz="4400" b="1" dirty="0"/>
              <a:t>Asymptotic Analysis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4767" y="2586182"/>
            <a:ext cx="10039926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 n</a:t>
            </a:r>
            <a:r>
              <a:rPr lang="en-US" sz="3200" b="1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</a:t>
            </a:r>
            <a:r>
              <a:rPr lang="en-US" sz="3200" b="1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ONE IS GREATER IN ASYMPTONIC ANALYSIS ? 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58" y="627754"/>
            <a:ext cx="9905998" cy="840827"/>
          </a:xfrm>
        </p:spPr>
        <p:txBody>
          <a:bodyPr>
            <a:normAutofit/>
          </a:bodyPr>
          <a:lstStyle/>
          <a:p>
            <a:r>
              <a:rPr lang="en-US" sz="4400" b="1" dirty="0"/>
              <a:t>Asymptotic Analysis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085975"/>
            <a:ext cx="8953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831" y="184409"/>
            <a:ext cx="9905998" cy="840827"/>
          </a:xfrm>
        </p:spPr>
        <p:txBody>
          <a:bodyPr>
            <a:normAutofit/>
          </a:bodyPr>
          <a:lstStyle/>
          <a:p>
            <a:r>
              <a:rPr lang="en-US" sz="4400" b="1" dirty="0"/>
              <a:t>Asymptotic Analysis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921" y="1025236"/>
            <a:ext cx="8589818" cy="50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158" y="627754"/>
            <a:ext cx="9905998" cy="840827"/>
          </a:xfrm>
        </p:spPr>
        <p:txBody>
          <a:bodyPr>
            <a:normAutofit/>
          </a:bodyPr>
          <a:lstStyle/>
          <a:p>
            <a:r>
              <a:rPr lang="en-US" sz="4400" b="1" dirty="0"/>
              <a:t>Asymptotic Analysis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8511" y="2918691"/>
            <a:ext cx="10039926" cy="5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&lt; </a:t>
            </a:r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&lt; n &lt; </a:t>
            </a:r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n</a:t>
            </a:r>
            <a:r>
              <a:rPr lang="en-US" sz="32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 n</a:t>
            </a:r>
            <a:r>
              <a:rPr lang="en-US" sz="32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… &lt; 2</a:t>
            </a:r>
            <a:r>
              <a:rPr lang="en-US" sz="32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3</a:t>
            </a:r>
            <a:r>
              <a:rPr lang="en-US" sz="3200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… &lt; </a:t>
            </a:r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b="1" baseline="30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67" y="73891"/>
            <a:ext cx="9905998" cy="85898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HOW TO CALCULATE BIG O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620" y="2235200"/>
            <a:ext cx="10039926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8509" y="932872"/>
            <a:ext cx="92733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values[5</a:t>
            </a:r>
            <a:r>
              <a:rPr lang="en-US" sz="2000" dirty="0" smtClean="0"/>
              <a:t>]; 					</a:t>
            </a:r>
            <a:r>
              <a:rPr lang="en-US" sz="2000" dirty="0" smtClean="0">
                <a:solidFill>
                  <a:srgbClr val="FFFF00"/>
                </a:solidFill>
              </a:rPr>
              <a:t>//1</a:t>
            </a:r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("Enter 5 integers: </a:t>
            </a:r>
            <a:r>
              <a:rPr lang="en-US" sz="2000" dirty="0" smtClean="0"/>
              <a:t>");		</a:t>
            </a:r>
            <a:r>
              <a:rPr lang="en-US" sz="2000" dirty="0" smtClean="0">
                <a:solidFill>
                  <a:srgbClr val="FFFF00"/>
                </a:solidFill>
              </a:rPr>
              <a:t>//1</a:t>
            </a:r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5;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scanf</a:t>
            </a:r>
            <a:r>
              <a:rPr lang="en-US" sz="2000" dirty="0"/>
              <a:t>("%d", &amp;values[</a:t>
            </a:r>
            <a:r>
              <a:rPr lang="en-US" sz="2000" dirty="0" err="1"/>
              <a:t>i</a:t>
            </a:r>
            <a:r>
              <a:rPr lang="en-US" sz="2000" dirty="0" smtClean="0"/>
              <a:t>]);			</a:t>
            </a:r>
            <a:r>
              <a:rPr lang="en-US" sz="2000" dirty="0" smtClean="0">
                <a:solidFill>
                  <a:srgbClr val="FFFF00"/>
                </a:solidFill>
              </a:rPr>
              <a:t>//n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/>
              <a:t> 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 return </a:t>
            </a:r>
            <a:r>
              <a:rPr lang="en-US" sz="2000" dirty="0"/>
              <a:t>0</a:t>
            </a:r>
            <a:r>
              <a:rPr lang="en-US" sz="2000" dirty="0" smtClean="0"/>
              <a:t>;						</a:t>
            </a:r>
            <a:r>
              <a:rPr lang="en-US" sz="2000" dirty="0" smtClean="0">
                <a:solidFill>
                  <a:srgbClr val="FFFF00"/>
                </a:solidFill>
              </a:rPr>
              <a:t>//1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FF00"/>
                </a:solidFill>
              </a:rPr>
              <a:t>Big O = 1+1+n+1 =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 + 3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67" y="73891"/>
            <a:ext cx="9905998" cy="85898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HOW TO CALCULATE BIG O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620" y="2235200"/>
            <a:ext cx="10039926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8509" y="932872"/>
            <a:ext cx="92733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values[5</a:t>
            </a:r>
            <a:r>
              <a:rPr lang="en-US" sz="2000" dirty="0" smtClean="0"/>
              <a:t>]; 					</a:t>
            </a:r>
            <a:r>
              <a:rPr lang="en-US" sz="2000" dirty="0" smtClean="0">
                <a:solidFill>
                  <a:srgbClr val="FFFF00"/>
                </a:solidFill>
              </a:rPr>
              <a:t>//1</a:t>
            </a:r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("Enter 5 integers: </a:t>
            </a:r>
            <a:r>
              <a:rPr lang="en-US" sz="2000" dirty="0" smtClean="0"/>
              <a:t>");		</a:t>
            </a:r>
            <a:r>
              <a:rPr lang="en-US" sz="2000" dirty="0" smtClean="0">
                <a:solidFill>
                  <a:srgbClr val="FFFF00"/>
                </a:solidFill>
              </a:rPr>
              <a:t>//1</a:t>
            </a:r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5;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scanf</a:t>
            </a:r>
            <a:r>
              <a:rPr lang="en-US" sz="2000" dirty="0"/>
              <a:t>("%d", &amp;values[</a:t>
            </a:r>
            <a:r>
              <a:rPr lang="en-US" sz="2000" dirty="0" err="1"/>
              <a:t>i</a:t>
            </a:r>
            <a:r>
              <a:rPr lang="en-US" sz="2000" dirty="0" smtClean="0"/>
              <a:t>]);			</a:t>
            </a:r>
            <a:r>
              <a:rPr lang="en-US" sz="2000" dirty="0" smtClean="0">
                <a:solidFill>
                  <a:srgbClr val="FFFF00"/>
                </a:solidFill>
              </a:rPr>
              <a:t>//n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/>
              <a:t> 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("Displaying integers: </a:t>
            </a:r>
            <a:r>
              <a:rPr lang="en-US" sz="2000" dirty="0" smtClean="0"/>
              <a:t>");		</a:t>
            </a:r>
            <a:r>
              <a:rPr lang="en-US" sz="2000" dirty="0" smtClean="0">
                <a:solidFill>
                  <a:srgbClr val="FFFF00"/>
                </a:solidFill>
              </a:rPr>
              <a:t>//1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/>
              <a:t>  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5;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printf</a:t>
            </a:r>
            <a:r>
              <a:rPr lang="en-US" sz="2000" dirty="0"/>
              <a:t>("%d\n", values[</a:t>
            </a:r>
            <a:r>
              <a:rPr lang="en-US" sz="2000" dirty="0" err="1"/>
              <a:t>i</a:t>
            </a:r>
            <a:r>
              <a:rPr lang="en-US" sz="2000" dirty="0" smtClean="0"/>
              <a:t>]);		</a:t>
            </a:r>
            <a:r>
              <a:rPr lang="en-US" sz="2000" dirty="0" smtClean="0">
                <a:solidFill>
                  <a:srgbClr val="FFFF00"/>
                </a:solidFill>
              </a:rPr>
              <a:t>//n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return 0</a:t>
            </a:r>
            <a:r>
              <a:rPr lang="en-US" sz="2000" dirty="0" smtClean="0"/>
              <a:t>;						</a:t>
            </a:r>
            <a:r>
              <a:rPr lang="en-US" sz="2000" dirty="0" smtClean="0">
                <a:solidFill>
                  <a:srgbClr val="FFFF00"/>
                </a:solidFill>
              </a:rPr>
              <a:t>//1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FF00"/>
                </a:solidFill>
              </a:rPr>
              <a:t>Big O = 1+1+n+1+n+1 =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2n + 4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67" y="73891"/>
            <a:ext cx="9905998" cy="85898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HOW TO CALCULATE BIG O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620" y="2235200"/>
            <a:ext cx="10039926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48509" y="932872"/>
                <a:ext cx="9273310" cy="4519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#include &lt;</a:t>
                </a:r>
                <a:r>
                  <a:rPr lang="en-US" sz="2000" dirty="0" err="1"/>
                  <a:t>stdio.h</a:t>
                </a:r>
                <a:r>
                  <a:rPr lang="en-US" sz="2000" dirty="0"/>
                  <a:t>&gt;</a:t>
                </a:r>
              </a:p>
              <a:p>
                <a:endParaRPr lang="en-US" sz="2000" dirty="0"/>
              </a:p>
              <a:p>
                <a:r>
                  <a:rPr lang="en-US" sz="2000" dirty="0" err="1"/>
                  <a:t>int</a:t>
                </a:r>
                <a:r>
                  <a:rPr lang="en-US" sz="2000" dirty="0"/>
                  <a:t> main() {</a:t>
                </a:r>
              </a:p>
              <a:p>
                <a:r>
                  <a:rPr lang="en-US" sz="2000" dirty="0"/>
                  <a:t>  </a:t>
                </a:r>
                <a:r>
                  <a:rPr lang="en-US" sz="2000" dirty="0" err="1" smtClean="0"/>
                  <a:t>int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=0;									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//1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int</a:t>
                </a:r>
                <a:r>
                  <a:rPr lang="en-US" sz="2000" dirty="0" smtClean="0"/>
                  <a:t> j=0;									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//1</a:t>
                </a:r>
              </a:p>
              <a:p>
                <a:r>
                  <a:rPr lang="en-US" sz="2000" dirty="0" smtClean="0"/>
                  <a:t> for(</a:t>
                </a:r>
                <a:r>
                  <a:rPr lang="en-US" sz="2000" dirty="0" err="1" smtClean="0"/>
                  <a:t>int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0;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&lt; 5; </a:t>
                </a:r>
                <a:r>
                  <a:rPr lang="en-US" sz="2000" dirty="0" smtClean="0"/>
                  <a:t>++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{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for(j=0;j&lt;5;j++){						 </a:t>
                </a:r>
                <a:endParaRPr lang="en-US" sz="2000" dirty="0" smtClean="0">
                  <a:solidFill>
                    <a:srgbClr val="FFFF00"/>
                  </a:solidFill>
                </a:endParaRPr>
              </a:p>
              <a:p>
                <a:r>
                  <a:rPr lang="en-US" sz="2000" dirty="0" smtClean="0"/>
                  <a:t>		</a:t>
                </a:r>
                <a:r>
                  <a:rPr lang="en-US" sz="2000" dirty="0" err="1"/>
                  <a:t>printf</a:t>
                </a:r>
                <a:r>
                  <a:rPr lang="en-US" sz="2000" dirty="0"/>
                  <a:t>("%</a:t>
                </a:r>
                <a:r>
                  <a:rPr lang="en-US" sz="2000" dirty="0" err="1" smtClean="0"/>
                  <a:t>d</a:t>
                </a:r>
                <a:r>
                  <a:rPr lang="en-US" sz="2000" dirty="0" err="1"/>
                  <a:t>%d</a:t>
                </a:r>
                <a:r>
                  <a:rPr lang="en-US" sz="2000" dirty="0" smtClean="0"/>
                  <a:t>\n</a:t>
                </a:r>
                <a:r>
                  <a:rPr lang="en-US" sz="2000" dirty="0"/>
                  <a:t>", values[</a:t>
                </a:r>
                <a:r>
                  <a:rPr lang="en-US" sz="2000" dirty="0" err="1"/>
                  <a:t>i</a:t>
                </a:r>
                <a:r>
                  <a:rPr lang="en-US" sz="2000" dirty="0" smtClean="0"/>
                  <a:t>][j]);</a:t>
                </a:r>
                <a:r>
                  <a:rPr lang="en-US" sz="2000" dirty="0"/>
                  <a:t>		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//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000" dirty="0" smtClean="0"/>
                  <a:t>	}</a:t>
                </a:r>
                <a:endParaRPr lang="en-US" sz="2000" dirty="0"/>
              </a:p>
              <a:p>
                <a:r>
                  <a:rPr lang="en-US" sz="2000" dirty="0" smtClean="0"/>
                  <a:t>}</a:t>
                </a:r>
                <a:endParaRPr lang="en-US" sz="2000" dirty="0"/>
              </a:p>
              <a:p>
                <a:r>
                  <a:rPr lang="en-US" sz="2000" dirty="0"/>
                  <a:t>  return 0</a:t>
                </a:r>
                <a:r>
                  <a:rPr lang="en-US" sz="2000" dirty="0" smtClean="0"/>
                  <a:t>;						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//1</a:t>
                </a:r>
                <a:endParaRPr lang="en-US" sz="2000" dirty="0">
                  <a:solidFill>
                    <a:srgbClr val="FFFF00"/>
                  </a:solidFill>
                </a:endParaRPr>
              </a:p>
              <a:p>
                <a:r>
                  <a:rPr lang="en-US" sz="2000" dirty="0" smtClean="0"/>
                  <a:t>}</a:t>
                </a:r>
              </a:p>
              <a:p>
                <a:endParaRPr lang="en-US" sz="2000" dirty="0"/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Big O = 1+1+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FFFF00"/>
                    </a:solidFill>
                  </a:rPr>
                  <a:t>+1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+ 3</a:t>
                </a:r>
                <a:endParaRPr lang="en-US" sz="20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9" y="932872"/>
                <a:ext cx="9273310" cy="4519250"/>
              </a:xfrm>
              <a:prstGeom prst="rect">
                <a:avLst/>
              </a:prstGeom>
              <a:blipFill>
                <a:blip r:embed="rId2"/>
                <a:stretch>
                  <a:fillRect l="-657" t="-675" b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7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560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Rockwell</vt:lpstr>
      <vt:lpstr>Symbol</vt:lpstr>
      <vt:lpstr>Times New Roman</vt:lpstr>
      <vt:lpstr>Trebuchet MS</vt:lpstr>
      <vt:lpstr>Tw Cen MT</vt:lpstr>
      <vt:lpstr>Circuit</vt:lpstr>
      <vt:lpstr>&lt;DATA STRUCTURES AND ALGORITHM&gt;</vt:lpstr>
      <vt:lpstr>                 BIG O CHEAT SHEET</vt:lpstr>
      <vt:lpstr>Asymptotic Analysis</vt:lpstr>
      <vt:lpstr>Asymptotic Analysis</vt:lpstr>
      <vt:lpstr>Asymptotic Analysis</vt:lpstr>
      <vt:lpstr>Asymptotic Analysis</vt:lpstr>
      <vt:lpstr>HOW TO CALCULATE BIG O</vt:lpstr>
      <vt:lpstr>HOW TO CALCULATE BIG O</vt:lpstr>
      <vt:lpstr>HOW TO CALCULATE BIG O</vt:lpstr>
      <vt:lpstr>RULE 1: ALWAYS WORST CASE</vt:lpstr>
      <vt:lpstr>RULE 1: ALWAYS WORST CASE</vt:lpstr>
      <vt:lpstr>RULE 2: REMOVE CONSTANT</vt:lpstr>
      <vt:lpstr>RULE 3: DROP NON DOMINANT TERMS</vt:lpstr>
      <vt:lpstr>BIG O CHEAT SHEET</vt:lpstr>
      <vt:lpstr>EXERCISE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2022-02-20T10:07:37Z</dcterms:created>
  <dcterms:modified xsi:type="dcterms:W3CDTF">2022-03-06T10:44:47Z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