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14"/>
  </p:notesMasterIdLst>
  <p:handoutMasterIdLst>
    <p:handoutMasterId r:id="rId15"/>
  </p:handoutMasterIdLst>
  <p:sldIdLst>
    <p:sldId id="256" r:id="rId5"/>
    <p:sldId id="258" r:id="rId6"/>
    <p:sldId id="261" r:id="rId7"/>
    <p:sldId id="329" r:id="rId8"/>
    <p:sldId id="330" r:id="rId9"/>
    <p:sldId id="331" r:id="rId10"/>
    <p:sldId id="332" r:id="rId11"/>
    <p:sldId id="33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41" d="100"/>
          <a:sy n="41" d="100"/>
        </p:scale>
        <p:origin x="60" y="5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3/13/2022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65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988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57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37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001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85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03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04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40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4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71847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IV. ABSTRACT DATA TYPES</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ABSTRACT DATA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21777"/>
            <a:ext cx="9905999" cy="2784331"/>
          </a:xfrm>
        </p:spPr>
        <p:txBody>
          <a:bodyPr>
            <a:noAutofit/>
          </a:bodyPr>
          <a:lstStyle/>
          <a:p>
            <a:r>
              <a:rPr lang="en-US" dirty="0"/>
              <a:t>Before defining abstract data types, let us consider the different view of system-defined </a:t>
            </a:r>
            <a:r>
              <a:rPr lang="en-US" dirty="0" smtClean="0"/>
              <a:t>data types.</a:t>
            </a:r>
          </a:p>
          <a:p>
            <a:r>
              <a:rPr lang="en-US" dirty="0"/>
              <a:t>We all know that, by default, all primitive data types (</a:t>
            </a:r>
            <a:r>
              <a:rPr lang="en-US" dirty="0" err="1"/>
              <a:t>int</a:t>
            </a:r>
            <a:r>
              <a:rPr lang="en-US" dirty="0"/>
              <a:t>, float, etc.) support </a:t>
            </a:r>
            <a:r>
              <a:rPr lang="en-US" dirty="0" smtClean="0"/>
              <a:t>basic operations </a:t>
            </a:r>
            <a:r>
              <a:rPr lang="en-US" dirty="0"/>
              <a:t>such as addition and subtraction. The system provides the implementations for </a:t>
            </a:r>
            <a:r>
              <a:rPr lang="en-US" dirty="0" smtClean="0"/>
              <a:t>the primitive </a:t>
            </a:r>
            <a:r>
              <a:rPr lang="en-US" dirty="0"/>
              <a:t>data types.</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ABSTRACT DATA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21777"/>
            <a:ext cx="9905999" cy="2784331"/>
          </a:xfrm>
        </p:spPr>
        <p:txBody>
          <a:bodyPr>
            <a:noAutofit/>
          </a:bodyPr>
          <a:lstStyle/>
          <a:p>
            <a:r>
              <a:rPr lang="en-US" dirty="0"/>
              <a:t>For user-defined data types we also need to define operations. </a:t>
            </a:r>
            <a:r>
              <a:rPr lang="en-US" dirty="0" smtClean="0"/>
              <a:t>The implementation </a:t>
            </a:r>
            <a:r>
              <a:rPr lang="en-US" dirty="0"/>
              <a:t>for these operations can be done when we want to actually use them. That </a:t>
            </a:r>
            <a:r>
              <a:rPr lang="en-US" dirty="0" smtClean="0"/>
              <a:t>means, in </a:t>
            </a:r>
            <a:r>
              <a:rPr lang="en-US" dirty="0"/>
              <a:t>general, user defined data types are defined along with their operations.</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814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ABSTRACT DATA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21777"/>
            <a:ext cx="9905999" cy="2784331"/>
          </a:xfrm>
        </p:spPr>
        <p:txBody>
          <a:bodyPr>
            <a:noAutofit/>
          </a:bodyPr>
          <a:lstStyle/>
          <a:p>
            <a:r>
              <a:rPr lang="en-US" dirty="0"/>
              <a:t>Abstract Data type (ADT) is a type (or class) for objects whose </a:t>
            </a:r>
            <a:r>
              <a:rPr lang="en-US" dirty="0" err="1"/>
              <a:t>behaviour</a:t>
            </a:r>
            <a:r>
              <a:rPr lang="en-US" dirty="0"/>
              <a:t> is defined </a:t>
            </a:r>
            <a:endParaRPr lang="en-US" dirty="0" smtClean="0"/>
          </a:p>
          <a:p>
            <a:r>
              <a:rPr lang="en-US" dirty="0"/>
              <a:t>An abstract data type is an abstraction of a data structure that provides only the interface to which the data structure must adhere. The interface does not give any specific details about something should be implemented or in what programming language.</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7892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10662660" cy="1478570"/>
          </a:xfrm>
        </p:spPr>
        <p:txBody>
          <a:bodyPr>
            <a:normAutofit/>
          </a:bodyPr>
          <a:lstStyle/>
          <a:p>
            <a:r>
              <a:rPr lang="en-US" sz="4400" dirty="0" smtClean="0">
                <a:latin typeface="Rockwell" panose="02060603020205020403" pitchFamily="18" charset="0"/>
              </a:rPr>
              <a:t>ABSTRACTION AND ENCAPSULATION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21777"/>
            <a:ext cx="9905999" cy="2784331"/>
          </a:xfrm>
        </p:spPr>
        <p:txBody>
          <a:bodyPr>
            <a:noAutofit/>
          </a:bodyPr>
          <a:lstStyle/>
          <a:p>
            <a:r>
              <a:rPr lang="en-US" sz="3200" dirty="0"/>
              <a:t>Abstraction: It is a technique of hiding the internal details from the user and only showing the necessary details to the user.</a:t>
            </a:r>
          </a:p>
          <a:p>
            <a:r>
              <a:rPr lang="en-US" sz="3200" dirty="0"/>
              <a:t>Encapsulation: It is a technique of combining the data and the member function in a single unit is known as encapsulation.</a:t>
            </a:r>
          </a:p>
          <a:p>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841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10662660" cy="1478570"/>
          </a:xfrm>
        </p:spPr>
        <p:txBody>
          <a:bodyPr>
            <a:normAutofit/>
          </a:bodyPr>
          <a:lstStyle/>
          <a:p>
            <a:r>
              <a:rPr lang="en-US" sz="4400" dirty="0">
                <a:latin typeface="Rockwell" panose="02060603020205020403" pitchFamily="18" charset="0"/>
              </a:rPr>
              <a:t>ABSTRACT DATA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21777"/>
            <a:ext cx="9905999" cy="2784331"/>
          </a:xfrm>
        </p:spPr>
        <p:txBody>
          <a:bodyPr>
            <a:noAutofit/>
          </a:bodyPr>
          <a:lstStyle/>
          <a:p>
            <a:r>
              <a:rPr lang="en-US" sz="3200" dirty="0"/>
              <a:t>To simplify the process of solving problems, we combine the data structures with their </a:t>
            </a:r>
            <a:r>
              <a:rPr lang="en-US" sz="3200" dirty="0" smtClean="0"/>
              <a:t>operations and </a:t>
            </a:r>
            <a:r>
              <a:rPr lang="en-US" sz="3200" dirty="0"/>
              <a:t>we call this </a:t>
            </a:r>
            <a:r>
              <a:rPr lang="en-US" sz="3200" i="1" dirty="0"/>
              <a:t>Abstract Data Types </a:t>
            </a:r>
            <a:r>
              <a:rPr lang="en-US" sz="3200" dirty="0"/>
              <a:t>(ADTs). An ADT consists of </a:t>
            </a:r>
            <a:r>
              <a:rPr lang="en-US" sz="3200" i="1" dirty="0"/>
              <a:t>two parts:</a:t>
            </a:r>
          </a:p>
          <a:p>
            <a:r>
              <a:rPr lang="en-US" sz="3200" dirty="0"/>
              <a:t>1. Declaration of data</a:t>
            </a:r>
          </a:p>
          <a:p>
            <a:r>
              <a:rPr lang="en-US" sz="3200" dirty="0"/>
              <a:t>2. Declaration of operations</a:t>
            </a:r>
            <a:endParaRPr lang="en-US" sz="8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5296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75172"/>
            <a:ext cx="10662660" cy="933192"/>
          </a:xfrm>
        </p:spPr>
        <p:txBody>
          <a:bodyPr>
            <a:normAutofit/>
          </a:bodyPr>
          <a:lstStyle/>
          <a:p>
            <a:r>
              <a:rPr lang="en-US" sz="4400" dirty="0">
                <a:latin typeface="Rockwell" panose="02060603020205020403" pitchFamily="18" charset="0"/>
              </a:rPr>
              <a:t>ABSTRACT DATA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002577"/>
            <a:ext cx="9905999" cy="2784331"/>
          </a:xfrm>
        </p:spPr>
        <p:txBody>
          <a:bodyPr>
            <a:noAutofit/>
          </a:bodyPr>
          <a:lstStyle/>
          <a:p>
            <a:r>
              <a:rPr lang="en-US" sz="3000" dirty="0"/>
              <a:t>Commonly used ADTs </a:t>
            </a:r>
            <a:r>
              <a:rPr lang="en-US" sz="3000" i="1" dirty="0"/>
              <a:t>include: </a:t>
            </a:r>
            <a:r>
              <a:rPr lang="en-US" sz="3000" dirty="0"/>
              <a:t>Linked Lists, Stacks, Queues, Priority Queues, Binary </a:t>
            </a:r>
            <a:r>
              <a:rPr lang="en-US" sz="3000" dirty="0" smtClean="0"/>
              <a:t>Trees, Hash </a:t>
            </a:r>
            <a:r>
              <a:rPr lang="en-US" sz="3000" dirty="0"/>
              <a:t>Tables, Graphs, and many others. </a:t>
            </a:r>
            <a:endParaRPr lang="en-US" sz="3000" dirty="0" smtClean="0"/>
          </a:p>
          <a:p>
            <a:r>
              <a:rPr lang="en-US" sz="3000" dirty="0" smtClean="0"/>
              <a:t>For</a:t>
            </a:r>
            <a:r>
              <a:rPr lang="en-US" sz="3000" dirty="0"/>
              <a:t> </a:t>
            </a:r>
            <a:r>
              <a:rPr lang="en-US" sz="3000" dirty="0" smtClean="0"/>
              <a:t>example</a:t>
            </a:r>
            <a:r>
              <a:rPr lang="en-US" sz="3000" dirty="0"/>
              <a:t>, stack uses LIFO (Last-In-First-Out) mechanism while storing the data in data </a:t>
            </a:r>
            <a:r>
              <a:rPr lang="en-US" sz="3000" dirty="0" smtClean="0"/>
              <a:t>structures. The </a:t>
            </a:r>
            <a:r>
              <a:rPr lang="en-US" sz="3000" dirty="0"/>
              <a:t>last element inserted into the stack is the first element that gets deleted. Common </a:t>
            </a:r>
            <a:r>
              <a:rPr lang="en-US" sz="3000" dirty="0" smtClean="0"/>
              <a:t>operations of </a:t>
            </a:r>
            <a:r>
              <a:rPr lang="en-US" sz="3000" dirty="0"/>
              <a:t>it are: creating the stack, pushing an element onto the stack, popping an element from </a:t>
            </a:r>
            <a:r>
              <a:rPr lang="en-US" sz="3000" dirty="0" smtClean="0"/>
              <a:t>stack, finding </a:t>
            </a:r>
            <a:r>
              <a:rPr lang="en-US" sz="3000" dirty="0"/>
              <a:t>the current top of the stack, finding number of elements in the stack, etc.</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7883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latin typeface="+mj-lt"/>
                <a:ea typeface="Tahoma" panose="020B0604030504040204" pitchFamily="34" charset="0"/>
                <a:cs typeface="Tahoma" panose="020B0604030504040204" pitchFamily="34" charset="0"/>
              </a:rPr>
              <a:t>https</a:t>
            </a:r>
            <a:r>
              <a:rPr lang="en-US" sz="2800" dirty="0">
                <a:latin typeface="+mj-lt"/>
                <a:ea typeface="Tahoma" panose="020B0604030504040204" pitchFamily="34" charset="0"/>
                <a:cs typeface="Tahoma" panose="020B0604030504040204" pitchFamily="34" charset="0"/>
              </a:rPr>
              <a:t>://www.geeksforgeeks.org</a:t>
            </a:r>
            <a:r>
              <a:rPr lang="en-US" sz="2800" dirty="0" smtClean="0">
                <a:latin typeface="+mj-lt"/>
                <a:ea typeface="Tahoma" panose="020B0604030504040204" pitchFamily="34" charset="0"/>
                <a:cs typeface="Tahoma" panose="020B0604030504040204" pitchFamily="34" charset="0"/>
              </a:rPr>
              <a:t>/</a:t>
            </a:r>
          </a:p>
          <a:p>
            <a:pPr lvl="1"/>
            <a:r>
              <a:rPr lang="en-US" sz="2800" dirty="0"/>
              <a:t>Data Structures And Algorithms Made Easy: Data Structures And Algorithmic Puzzles by </a:t>
            </a:r>
            <a:r>
              <a:rPr lang="en-US" sz="2800" dirty="0" err="1"/>
              <a:t>Narasimha</a:t>
            </a:r>
            <a:r>
              <a:rPr lang="en-US" sz="2800" dirty="0"/>
              <a:t> </a:t>
            </a:r>
            <a:r>
              <a:rPr lang="en-US" sz="2800" dirty="0" err="1"/>
              <a:t>Karumanchi</a:t>
            </a:r>
            <a:r>
              <a:rPr lang="en-US" sz="2800" dirty="0">
                <a:latin typeface="Tahoma" panose="020B0604030504040204" pitchFamily="34" charset="0"/>
                <a:ea typeface="Tahoma" panose="020B0604030504040204" pitchFamily="34" charset="0"/>
                <a:cs typeface="Tahoma" panose="020B0604030504040204" pitchFamily="34" charset="0"/>
              </a:rPr>
              <a:t> </a:t>
            </a:r>
            <a:endParaRPr lang="en-US" sz="2800" dirty="0" smtClean="0">
              <a:latin typeface="+mj-lt"/>
              <a:ea typeface="Tahoma" panose="020B0604030504040204" pitchFamily="34" charset="0"/>
              <a:cs typeface="Tahoma" panose="020B0604030504040204" pitchFamily="34" charset="0"/>
            </a:endParaRP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404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Rockwell</vt:lpstr>
      <vt:lpstr>Tahoma</vt:lpstr>
      <vt:lpstr>Office Theme</vt:lpstr>
      <vt:lpstr>&lt;DATA STRUCTURES AND ALGORITHM&gt;</vt:lpstr>
      <vt:lpstr>              IV. ABSTRACT DATA TYPES</vt:lpstr>
      <vt:lpstr>ABSTRACT DATA TYPES</vt:lpstr>
      <vt:lpstr>ABSTRACT DATA TYPES</vt:lpstr>
      <vt:lpstr>ABSTRACT DATA TYPES</vt:lpstr>
      <vt:lpstr>ABSTRACTION AND ENCAPSULATION</vt:lpstr>
      <vt:lpstr>ABSTRACT DATA TYPES</vt:lpstr>
      <vt:lpstr>ABSTRACT DATA TYPES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2022-03-13T14:16:45Z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