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68"/>
  </p:notesMasterIdLst>
  <p:handoutMasterIdLst>
    <p:handoutMasterId r:id="rId69"/>
  </p:handoutMasterIdLst>
  <p:sldIdLst>
    <p:sldId id="256" r:id="rId5"/>
    <p:sldId id="258" r:id="rId6"/>
    <p:sldId id="398" r:id="rId7"/>
    <p:sldId id="261" r:id="rId8"/>
    <p:sldId id="334" r:id="rId9"/>
    <p:sldId id="335" r:id="rId10"/>
    <p:sldId id="336" r:id="rId11"/>
    <p:sldId id="338" r:id="rId12"/>
    <p:sldId id="399" r:id="rId13"/>
    <p:sldId id="329" r:id="rId14"/>
    <p:sldId id="339" r:id="rId15"/>
    <p:sldId id="340" r:id="rId16"/>
    <p:sldId id="341" r:id="rId17"/>
    <p:sldId id="343" r:id="rId18"/>
    <p:sldId id="342" r:id="rId19"/>
    <p:sldId id="344" r:id="rId20"/>
    <p:sldId id="345" r:id="rId21"/>
    <p:sldId id="346" r:id="rId22"/>
    <p:sldId id="347" r:id="rId23"/>
    <p:sldId id="348" r:id="rId24"/>
    <p:sldId id="349" r:id="rId25"/>
    <p:sldId id="350" r:id="rId26"/>
    <p:sldId id="351" r:id="rId27"/>
    <p:sldId id="352" r:id="rId28"/>
    <p:sldId id="353" r:id="rId29"/>
    <p:sldId id="355" r:id="rId30"/>
    <p:sldId id="362" r:id="rId31"/>
    <p:sldId id="358" r:id="rId32"/>
    <p:sldId id="359" r:id="rId33"/>
    <p:sldId id="360" r:id="rId34"/>
    <p:sldId id="361" r:id="rId35"/>
    <p:sldId id="356" r:id="rId36"/>
    <p:sldId id="363" r:id="rId37"/>
    <p:sldId id="364"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9" r:id="rId58"/>
    <p:sldId id="390" r:id="rId59"/>
    <p:sldId id="391" r:id="rId60"/>
    <p:sldId id="392" r:id="rId61"/>
    <p:sldId id="393" r:id="rId62"/>
    <p:sldId id="394" r:id="rId63"/>
    <p:sldId id="397" r:id="rId64"/>
    <p:sldId id="395" r:id="rId65"/>
    <p:sldId id="396" r:id="rId66"/>
    <p:sldId id="26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65" d="100"/>
          <a:sy n="65" d="100"/>
        </p:scale>
        <p:origin x="648" y="4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3/27/2022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pointer will store whole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address </a:t>
            </a:r>
            <a:endParaRPr lang="en-US" dirty="0"/>
          </a:p>
        </p:txBody>
      </p:sp>
      <p:sp>
        <p:nvSpPr>
          <p:cNvPr id="4" name="Slide Number Placeholder 3"/>
          <p:cNvSpPr>
            <a:spLocks noGrp="1"/>
          </p:cNvSpPr>
          <p:nvPr>
            <p:ph type="sldNum" sz="quarter" idx="10"/>
          </p:nvPr>
        </p:nvSpPr>
        <p:spPr/>
        <p:txBody>
          <a:bodyPr/>
          <a:lstStyle/>
          <a:p>
            <a:fld id="{41EEE60E-651F-40CC-AD73-C00F10CE42B6}" type="slidenum">
              <a:rPr lang="en-US" smtClean="0"/>
              <a:t>20</a:t>
            </a:fld>
            <a:endParaRPr lang="en-US" dirty="0"/>
          </a:p>
        </p:txBody>
      </p:sp>
    </p:spTree>
    <p:extLst>
      <p:ext uri="{BB962C8B-B14F-4D97-AF65-F5344CB8AC3E}">
        <p14:creationId xmlns:p14="http://schemas.microsoft.com/office/powerpoint/2010/main" val="8501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2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7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6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5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8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6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3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3/27/2022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3146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80686" y="341427"/>
            <a:ext cx="6118369" cy="600682"/>
          </a:xfrm>
        </p:spPr>
        <p:txBody>
          <a:bodyPr>
            <a:normAutofit fontScale="90000"/>
          </a:bodyPr>
          <a:lstStyle/>
          <a:p>
            <a:r>
              <a:rPr lang="en-US" sz="4400" dirty="0" smtClean="0">
                <a:latin typeface="Rockwell" panose="02060603020205020403" pitchFamily="18" charset="0"/>
              </a:rPr>
              <a:t>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4539" y="854795"/>
            <a:ext cx="10819679" cy="5675314"/>
          </a:xfrm>
        </p:spPr>
        <p:txBody>
          <a:bodyPr>
            <a:noAutofit/>
          </a:bodyPr>
          <a:lstStyle/>
          <a:p>
            <a:pPr marL="0" indent="0">
              <a:buNone/>
            </a:pPr>
            <a:r>
              <a:rPr lang="en-US" sz="3000" dirty="0"/>
              <a:t>A linked list is a data structure used for storing collections of data. </a:t>
            </a:r>
            <a:r>
              <a:rPr lang="en-US" sz="3000" dirty="0" smtClean="0"/>
              <a:t>A </a:t>
            </a:r>
            <a:r>
              <a:rPr lang="en-US" sz="3000" dirty="0"/>
              <a:t>linked list has the </a:t>
            </a:r>
            <a:r>
              <a:rPr lang="en-US" sz="3000" dirty="0" smtClean="0"/>
              <a:t>following properties</a:t>
            </a:r>
            <a:r>
              <a:rPr lang="en-US" sz="3000" dirty="0"/>
              <a:t>:</a:t>
            </a:r>
          </a:p>
          <a:p>
            <a:pPr marL="0" indent="0">
              <a:buNone/>
            </a:pPr>
            <a:r>
              <a:rPr lang="en-US" sz="3000" dirty="0"/>
              <a:t>• Successive elements are connected by pointers</a:t>
            </a:r>
          </a:p>
          <a:p>
            <a:pPr marL="0" indent="0">
              <a:buNone/>
            </a:pPr>
            <a:r>
              <a:rPr lang="en-US" sz="3000" dirty="0"/>
              <a:t>• The last element points to NULL</a:t>
            </a:r>
          </a:p>
          <a:p>
            <a:pPr marL="0" indent="0">
              <a:buNone/>
            </a:pPr>
            <a:r>
              <a:rPr lang="en-US" sz="3000" dirty="0"/>
              <a:t>• Can grow or shrink in size during execution of a program</a:t>
            </a:r>
          </a:p>
          <a:p>
            <a:pPr marL="0" indent="0">
              <a:buNone/>
            </a:pPr>
            <a:r>
              <a:rPr lang="en-US" sz="3000" dirty="0"/>
              <a:t>• Can be made just as long as required (until systems memory exhausts)</a:t>
            </a:r>
          </a:p>
          <a:p>
            <a:pPr marL="0" indent="0">
              <a:buNone/>
            </a:pPr>
            <a:r>
              <a:rPr lang="en-US" sz="3000" dirty="0"/>
              <a:t>• Does not waste memory </a:t>
            </a:r>
            <a:r>
              <a:rPr lang="en-US" sz="3000" dirty="0" smtClean="0"/>
              <a:t>space (</a:t>
            </a:r>
            <a:r>
              <a:rPr lang="en-US" sz="3000" dirty="0"/>
              <a:t>but takes some extra memory for pointers). </a:t>
            </a:r>
            <a:r>
              <a:rPr lang="en-US" sz="3000" dirty="0" smtClean="0"/>
              <a:t>It allocates </a:t>
            </a:r>
            <a:r>
              <a:rPr lang="en-US" sz="3000" dirty="0"/>
              <a:t>memory as list grows.</a:t>
            </a: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2814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80686" y="341427"/>
            <a:ext cx="6118369" cy="600682"/>
          </a:xfrm>
        </p:spPr>
        <p:txBody>
          <a:bodyPr>
            <a:normAutofit fontScale="90000"/>
          </a:bodyPr>
          <a:lstStyle/>
          <a:p>
            <a:r>
              <a:rPr lang="en-US" sz="4400" dirty="0" smtClean="0">
                <a:latin typeface="Rockwell" panose="02060603020205020403" pitchFamily="18" charset="0"/>
              </a:rPr>
              <a:t>LINKED LIST</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1233200" y="2344421"/>
            <a:ext cx="10173709" cy="2445378"/>
          </a:xfrm>
          <a:prstGeom prst="rect">
            <a:avLst/>
          </a:prstGeom>
        </p:spPr>
      </p:pic>
    </p:spTree>
    <p:extLst>
      <p:ext uri="{BB962C8B-B14F-4D97-AF65-F5344CB8AC3E}">
        <p14:creationId xmlns:p14="http://schemas.microsoft.com/office/powerpoint/2010/main" val="2354951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MAIN LINKED LIST OPERATIONS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87593" y="1575231"/>
            <a:ext cx="10819679" cy="2784331"/>
          </a:xfrm>
        </p:spPr>
        <p:txBody>
          <a:bodyPr>
            <a:noAutofit/>
          </a:bodyPr>
          <a:lstStyle/>
          <a:p>
            <a:r>
              <a:rPr lang="en-US" sz="3200" dirty="0"/>
              <a:t>Insert: inserts an element into the list</a:t>
            </a:r>
          </a:p>
          <a:p>
            <a:r>
              <a:rPr lang="en-US" sz="3200" dirty="0" smtClean="0"/>
              <a:t>Delete</a:t>
            </a:r>
            <a:r>
              <a:rPr lang="en-US" sz="3200" dirty="0"/>
              <a:t>: removes and returns the specified position element from the </a:t>
            </a:r>
            <a:r>
              <a:rPr lang="en-US" sz="3200" dirty="0" smtClean="0"/>
              <a:t>list</a:t>
            </a:r>
          </a:p>
          <a:p>
            <a:r>
              <a:rPr lang="en-US" sz="3200" dirty="0" smtClean="0"/>
              <a:t>Display:</a:t>
            </a:r>
            <a:r>
              <a:rPr lang="en-US" sz="3200" dirty="0"/>
              <a:t> It is performed to display the elements of the list.</a:t>
            </a:r>
          </a:p>
          <a:p>
            <a:r>
              <a:rPr lang="en-US" sz="3200" dirty="0" smtClean="0"/>
              <a:t>Search: It </a:t>
            </a:r>
            <a:r>
              <a:rPr lang="en-US" sz="3200" dirty="0"/>
              <a:t>is performed to search an element from the list using the given key.</a:t>
            </a:r>
          </a:p>
          <a:p>
            <a:endParaRPr lang="en-US" sz="3200" dirty="0"/>
          </a:p>
        </p:txBody>
      </p:sp>
    </p:spTree>
    <p:extLst>
      <p:ext uri="{BB962C8B-B14F-4D97-AF65-F5344CB8AC3E}">
        <p14:creationId xmlns:p14="http://schemas.microsoft.com/office/powerpoint/2010/main" val="1313426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ADVANTAGED OF LINKED LISTS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28975" y="1279667"/>
            <a:ext cx="10819679" cy="2784331"/>
          </a:xfrm>
        </p:spPr>
        <p:txBody>
          <a:bodyPr>
            <a:noAutofit/>
          </a:bodyPr>
          <a:lstStyle/>
          <a:p>
            <a:r>
              <a:rPr lang="en-US" sz="2800" dirty="0"/>
              <a:t>Linked lists have both advantages and disadvantages. The advantage of linked lists is that they </a:t>
            </a:r>
            <a:r>
              <a:rPr lang="en-US" sz="2800" dirty="0" smtClean="0"/>
              <a:t>can be </a:t>
            </a:r>
            <a:r>
              <a:rPr lang="en-US" sz="2800" i="1" dirty="0"/>
              <a:t>expanded </a:t>
            </a:r>
            <a:r>
              <a:rPr lang="en-US" sz="2800" dirty="0"/>
              <a:t>in constant time. To create an array, we must </a:t>
            </a:r>
            <a:r>
              <a:rPr lang="en-US" sz="2800" dirty="0" smtClean="0"/>
              <a:t>allocate memory </a:t>
            </a:r>
            <a:r>
              <a:rPr lang="en-US" sz="2800" dirty="0"/>
              <a:t>for a certain </a:t>
            </a:r>
            <a:r>
              <a:rPr lang="en-US" sz="2800" dirty="0" smtClean="0"/>
              <a:t>number of </a:t>
            </a:r>
            <a:r>
              <a:rPr lang="en-US" sz="2800" dirty="0"/>
              <a:t>elements. To add more elements to the array when full, we must create a new array and </a:t>
            </a:r>
            <a:r>
              <a:rPr lang="en-US" sz="2800" dirty="0" smtClean="0"/>
              <a:t>copy the </a:t>
            </a:r>
            <a:r>
              <a:rPr lang="en-US" sz="2800" dirty="0"/>
              <a:t>old array into the new array. This can take a lot of </a:t>
            </a:r>
            <a:r>
              <a:rPr lang="en-US" sz="2800" dirty="0" smtClean="0"/>
              <a:t>time. We </a:t>
            </a:r>
            <a:r>
              <a:rPr lang="en-US" sz="2800" dirty="0"/>
              <a:t>can prevent this by allocating lots of space initially but then we might allocate more than </a:t>
            </a:r>
            <a:r>
              <a:rPr lang="en-US" sz="2800" dirty="0" smtClean="0"/>
              <a:t>we need </a:t>
            </a:r>
            <a:r>
              <a:rPr lang="en-US" sz="2800" dirty="0"/>
              <a:t>and waste memory. With a linked list, we can start with space for just one allocated </a:t>
            </a:r>
            <a:r>
              <a:rPr lang="en-US" sz="2800" dirty="0" smtClean="0"/>
              <a:t>element and </a:t>
            </a:r>
            <a:r>
              <a:rPr lang="en-US" sz="2800" i="1" dirty="0"/>
              <a:t>add </a:t>
            </a:r>
            <a:r>
              <a:rPr lang="en-US" sz="2800" dirty="0"/>
              <a:t>on new elements easily without the need to do any copying and reallocating.</a:t>
            </a:r>
            <a:endParaRPr lang="en-US" sz="3600" dirty="0"/>
          </a:p>
        </p:txBody>
      </p:sp>
    </p:spTree>
    <p:extLst>
      <p:ext uri="{BB962C8B-B14F-4D97-AF65-F5344CB8AC3E}">
        <p14:creationId xmlns:p14="http://schemas.microsoft.com/office/powerpoint/2010/main" val="23961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379086" y="572337"/>
            <a:ext cx="8270441" cy="600682"/>
          </a:xfrm>
        </p:spPr>
        <p:txBody>
          <a:bodyPr>
            <a:normAutofit fontScale="90000"/>
          </a:bodyPr>
          <a:lstStyle/>
          <a:p>
            <a:r>
              <a:rPr lang="en-US" sz="4400" dirty="0" smtClean="0">
                <a:latin typeface="Rockwell" panose="02060603020205020403" pitchFamily="18" charset="0"/>
              </a:rPr>
              <a:t>ADVANTAGES OF LINKED LISTS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4538" y="2221776"/>
            <a:ext cx="10819679" cy="2784331"/>
          </a:xfrm>
        </p:spPr>
        <p:txBody>
          <a:bodyPr>
            <a:noAutofit/>
          </a:bodyPr>
          <a:lstStyle/>
          <a:p>
            <a:r>
              <a:rPr lang="en-US" dirty="0"/>
              <a:t> Dynamic size </a:t>
            </a:r>
            <a:endParaRPr lang="en-US" dirty="0" smtClean="0"/>
          </a:p>
          <a:p>
            <a:r>
              <a:rPr lang="en-US" dirty="0" smtClean="0"/>
              <a:t>Ease </a:t>
            </a:r>
            <a:r>
              <a:rPr lang="en-US" dirty="0"/>
              <a:t>of insertion/deletion</a:t>
            </a:r>
            <a:endParaRPr lang="en-US" sz="3600" dirty="0"/>
          </a:p>
        </p:txBody>
      </p:sp>
    </p:spTree>
    <p:extLst>
      <p:ext uri="{BB962C8B-B14F-4D97-AF65-F5344CB8AC3E}">
        <p14:creationId xmlns:p14="http://schemas.microsoft.com/office/powerpoint/2010/main" val="1429553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There are a number of issues with linked lists. The main disadvantage of linked lists is </a:t>
            </a:r>
            <a:r>
              <a:rPr lang="en-US" sz="3200" i="1" dirty="0" smtClean="0"/>
              <a:t>access time </a:t>
            </a:r>
            <a:r>
              <a:rPr lang="en-US" sz="3200" dirty="0"/>
              <a:t>to individual elements. Array is random-access, which means it takes O(1) to access </a:t>
            </a:r>
            <a:r>
              <a:rPr lang="en-US" sz="3200" dirty="0" smtClean="0"/>
              <a:t>any element </a:t>
            </a:r>
            <a:r>
              <a:rPr lang="en-US" sz="3200" dirty="0"/>
              <a:t>in the array. Linked lists take O(</a:t>
            </a:r>
            <a:r>
              <a:rPr lang="en-US" sz="3200" i="1" dirty="0"/>
              <a:t>n</a:t>
            </a:r>
            <a:r>
              <a:rPr lang="en-US" sz="3200" dirty="0"/>
              <a:t>) for access to an element in the list in the worst </a:t>
            </a:r>
            <a:r>
              <a:rPr lang="en-US" sz="3200" dirty="0" smtClean="0"/>
              <a:t>case. Another </a:t>
            </a:r>
            <a:r>
              <a:rPr lang="en-US" sz="3200" dirty="0"/>
              <a:t>advantage of arrays in access time is </a:t>
            </a:r>
            <a:r>
              <a:rPr lang="en-US" sz="3200" i="1" dirty="0" smtClean="0"/>
              <a:t>spatial </a:t>
            </a:r>
            <a:r>
              <a:rPr lang="en-US" sz="3200" i="1" dirty="0"/>
              <a:t>locality </a:t>
            </a:r>
            <a:r>
              <a:rPr lang="en-US" sz="3200" dirty="0"/>
              <a:t>in memory. Arrays are defined </a:t>
            </a:r>
            <a:r>
              <a:rPr lang="en-US" sz="3200" dirty="0" smtClean="0"/>
              <a:t>as contiguous </a:t>
            </a:r>
            <a:r>
              <a:rPr lang="en-US" sz="3200" dirty="0"/>
              <a:t>blocks of memory, and so any array element will be physically near its neighbors. </a:t>
            </a:r>
            <a:r>
              <a:rPr lang="en-US" sz="3200" dirty="0" smtClean="0"/>
              <a:t>This greatly </a:t>
            </a:r>
            <a:r>
              <a:rPr lang="en-US" sz="3200" dirty="0"/>
              <a:t>benefits from modern CPU caching methods.</a:t>
            </a:r>
            <a:endParaRPr lang="en-US" sz="4000" dirty="0"/>
          </a:p>
        </p:txBody>
      </p:sp>
    </p:spTree>
    <p:extLst>
      <p:ext uri="{BB962C8B-B14F-4D97-AF65-F5344CB8AC3E}">
        <p14:creationId xmlns:p14="http://schemas.microsoft.com/office/powerpoint/2010/main" val="225220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Although the dynamic allocation of storage is a great advantage, the </a:t>
            </a:r>
            <a:r>
              <a:rPr lang="en-US" sz="3200" i="1" dirty="0"/>
              <a:t>overhead </a:t>
            </a:r>
            <a:r>
              <a:rPr lang="en-US" sz="3200" dirty="0"/>
              <a:t>with storing </a:t>
            </a:r>
            <a:r>
              <a:rPr lang="en-US" sz="3200" dirty="0" smtClean="0"/>
              <a:t>and retrieving </a:t>
            </a:r>
            <a:r>
              <a:rPr lang="en-US" sz="3200" dirty="0"/>
              <a:t>data can make a big difference. Sometimes linked lists are </a:t>
            </a:r>
            <a:r>
              <a:rPr lang="en-US" sz="3200" i="1" dirty="0"/>
              <a:t>hard to manipulate</a:t>
            </a:r>
            <a:r>
              <a:rPr lang="en-US" sz="3200" dirty="0"/>
              <a:t>. If </a:t>
            </a:r>
            <a:r>
              <a:rPr lang="en-US" sz="3200" dirty="0" smtClean="0"/>
              <a:t>the last </a:t>
            </a:r>
            <a:r>
              <a:rPr lang="en-US" sz="3200" dirty="0"/>
              <a:t>item is deleted, the last but one must then have its pointer changed to hold a NULL </a:t>
            </a:r>
            <a:r>
              <a:rPr lang="en-US" sz="3200" dirty="0" smtClean="0"/>
              <a:t>reference. This </a:t>
            </a:r>
            <a:r>
              <a:rPr lang="en-US" sz="3200" dirty="0"/>
              <a:t>requires that the list is traversed to find the last but one link, and its pointer set to a </a:t>
            </a:r>
            <a:r>
              <a:rPr lang="en-US" sz="3200" dirty="0" smtClean="0"/>
              <a:t>NULL reference</a:t>
            </a:r>
            <a:r>
              <a:rPr lang="en-US" sz="3200" dirty="0"/>
              <a:t>.</a:t>
            </a:r>
          </a:p>
          <a:p>
            <a:r>
              <a:rPr lang="en-US" sz="3200" dirty="0"/>
              <a:t>Finally, linked lists waste memory in terms of extra reference points.</a:t>
            </a:r>
            <a:endParaRPr lang="en-US" sz="4800" dirty="0"/>
          </a:p>
        </p:txBody>
      </p:sp>
    </p:spTree>
    <p:extLst>
      <p:ext uri="{BB962C8B-B14F-4D97-AF65-F5344CB8AC3E}">
        <p14:creationId xmlns:p14="http://schemas.microsoft.com/office/powerpoint/2010/main" val="322031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DISADVANTAGES </a:t>
            </a:r>
            <a:r>
              <a:rPr lang="en-US" sz="4400" dirty="0">
                <a:latin typeface="Rockwell" panose="02060603020205020403" pitchFamily="18" charset="0"/>
              </a:rPr>
              <a:t>OF LINKED LISTS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a:t>Random access is not allowed. We have to access elements sequentially starting from the first node(head node). </a:t>
            </a:r>
            <a:endParaRPr lang="en-US" sz="3200" dirty="0" smtClean="0"/>
          </a:p>
          <a:p>
            <a:r>
              <a:rPr lang="en-US" sz="3200" dirty="0" smtClean="0"/>
              <a:t>Extra </a:t>
            </a:r>
            <a:r>
              <a:rPr lang="en-US" sz="3200" dirty="0"/>
              <a:t>memory space for a pointer is required with each element of the list. </a:t>
            </a:r>
            <a:endParaRPr lang="en-US" sz="3200" dirty="0" smtClean="0"/>
          </a:p>
          <a:p>
            <a:r>
              <a:rPr lang="en-US" sz="3200" dirty="0" smtClean="0"/>
              <a:t>Not </a:t>
            </a:r>
            <a:r>
              <a:rPr lang="en-US" sz="3200" dirty="0"/>
              <a:t>cache friendly. Since array elements are contiguous locations, there is locality of reference which is not there in case of linked lists.</a:t>
            </a:r>
            <a:endParaRPr lang="en-US" sz="6000" dirty="0"/>
          </a:p>
        </p:txBody>
      </p:sp>
    </p:spTree>
    <p:extLst>
      <p:ext uri="{BB962C8B-B14F-4D97-AF65-F5344CB8AC3E}">
        <p14:creationId xmlns:p14="http://schemas.microsoft.com/office/powerpoint/2010/main" val="3857993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REPRESENTATION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2784331"/>
          </a:xfrm>
        </p:spPr>
        <p:txBody>
          <a:bodyPr>
            <a:noAutofit/>
          </a:bodyPr>
          <a:lstStyle/>
          <a:p>
            <a:r>
              <a:rPr lang="en-US" sz="3200" dirty="0" smtClean="0"/>
              <a:t>A linked list is represented by a pointer to the first node of the linked list. The first node is called the head. If the linked list is empty, then the value of the head points to NULL. </a:t>
            </a:r>
            <a:r>
              <a:rPr lang="en-US" sz="7200" dirty="0" smtClean="0"/>
              <a:t/>
            </a:r>
            <a:br>
              <a:rPr lang="en-US" sz="7200" dirty="0" smtClean="0"/>
            </a:br>
            <a:r>
              <a:rPr lang="en-US" sz="3200" dirty="0" smtClean="0"/>
              <a:t>Each node in a list consists of at least two parts: </a:t>
            </a:r>
            <a:r>
              <a:rPr lang="en-US" sz="7200" dirty="0" smtClean="0"/>
              <a:t/>
            </a:r>
            <a:br>
              <a:rPr lang="en-US" sz="7200" dirty="0" smtClean="0"/>
            </a:br>
            <a:r>
              <a:rPr lang="en-US" sz="3200" dirty="0" smtClean="0"/>
              <a:t>1) data (we can store integer, strings or any type of data).</a:t>
            </a:r>
            <a:r>
              <a:rPr lang="en-US" sz="7200" dirty="0" smtClean="0"/>
              <a:t/>
            </a:r>
            <a:br>
              <a:rPr lang="en-US" sz="7200" dirty="0" smtClean="0"/>
            </a:br>
            <a:r>
              <a:rPr lang="en-US" sz="3200" dirty="0" smtClean="0"/>
              <a:t>2) Pointer (Or Reference) to the next node (connects one node to another)</a:t>
            </a:r>
            <a:r>
              <a:rPr lang="en-US" sz="7200" dirty="0" smtClean="0"/>
              <a:t/>
            </a:r>
            <a:br>
              <a:rPr lang="en-US" sz="7200" dirty="0" smtClean="0"/>
            </a:br>
            <a:r>
              <a:rPr lang="en-US" sz="3200" dirty="0" smtClean="0"/>
              <a:t> </a:t>
            </a:r>
            <a:endParaRPr lang="en-US" sz="7200" dirty="0"/>
          </a:p>
        </p:txBody>
      </p:sp>
    </p:spTree>
    <p:extLst>
      <p:ext uri="{BB962C8B-B14F-4D97-AF65-F5344CB8AC3E}">
        <p14:creationId xmlns:p14="http://schemas.microsoft.com/office/powerpoint/2010/main" val="298943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72337"/>
            <a:ext cx="8857672" cy="600682"/>
          </a:xfrm>
        </p:spPr>
        <p:txBody>
          <a:bodyPr>
            <a:normAutofit fontScale="90000"/>
          </a:bodyPr>
          <a:lstStyle/>
          <a:p>
            <a:r>
              <a:rPr lang="en-US" sz="4400" dirty="0" smtClean="0">
                <a:latin typeface="Rockwell" panose="02060603020205020403" pitchFamily="18" charset="0"/>
              </a:rPr>
              <a:t>REPRESENTATION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32175" y="1335086"/>
            <a:ext cx="10819679" cy="4280623"/>
          </a:xfrm>
        </p:spPr>
        <p:txBody>
          <a:bodyPr>
            <a:noAutofit/>
          </a:bodyPr>
          <a:lstStyle/>
          <a:p>
            <a:pPr marL="0" indent="0">
              <a:buNone/>
            </a:pPr>
            <a:r>
              <a:rPr lang="en-US" sz="3200" dirty="0" smtClean="0"/>
              <a:t>In C, we can represent a node using structures. Below is an example of a linked list node with integer data. </a:t>
            </a:r>
            <a:endParaRPr lang="en-US" sz="7200" dirty="0"/>
          </a:p>
        </p:txBody>
      </p:sp>
      <p:graphicFrame>
        <p:nvGraphicFramePr>
          <p:cNvPr id="4" name="Table 3"/>
          <p:cNvGraphicFramePr>
            <a:graphicFrameLocks noGrp="1"/>
          </p:cNvGraphicFramePr>
          <p:nvPr>
            <p:extLst>
              <p:ext uri="{D42A27DB-BD31-4B8C-83A1-F6EECF244321}">
                <p14:modId xmlns:p14="http://schemas.microsoft.com/office/powerpoint/2010/main" val="1347279393"/>
              </p:ext>
            </p:extLst>
          </p:nvPr>
        </p:nvGraphicFramePr>
        <p:xfrm>
          <a:off x="2678546" y="3002612"/>
          <a:ext cx="6724072" cy="2006600"/>
        </p:xfrm>
        <a:graphic>
          <a:graphicData uri="http://schemas.openxmlformats.org/drawingml/2006/table">
            <a:tbl>
              <a:tblPr/>
              <a:tblGrid>
                <a:gridCol w="6724072">
                  <a:extLst>
                    <a:ext uri="{9D8B030D-6E8A-4147-A177-3AD203B41FA5}">
                      <a16:colId xmlns:a16="http://schemas.microsoft.com/office/drawing/2014/main" val="3066112165"/>
                    </a:ext>
                  </a:extLst>
                </a:gridCol>
              </a:tblGrid>
              <a:tr h="1052152">
                <a:tc>
                  <a:txBody>
                    <a:bodyPr/>
                    <a:lstStyle/>
                    <a:p>
                      <a:pPr algn="l" rtl="0" fontAlgn="base"/>
                      <a:r>
                        <a:rPr lang="en-US" sz="2400" b="0" i="0" dirty="0">
                          <a:effectLst/>
                          <a:latin typeface="+mn-lt"/>
                        </a:rPr>
                        <a:t>// A linked list node</a:t>
                      </a:r>
                    </a:p>
                    <a:p>
                      <a:pPr algn="l" rtl="0" fontAlgn="base"/>
                      <a:r>
                        <a:rPr lang="en-US" sz="2400" b="0" i="0" dirty="0" err="1">
                          <a:effectLst/>
                          <a:latin typeface="+mn-lt"/>
                        </a:rPr>
                        <a:t>struct</a:t>
                      </a:r>
                      <a:r>
                        <a:rPr lang="en-US" sz="2400" b="0" i="0" dirty="0">
                          <a:effectLst/>
                          <a:latin typeface="+mn-lt"/>
                        </a:rPr>
                        <a:t> Node {</a:t>
                      </a:r>
                    </a:p>
                    <a:p>
                      <a:pPr algn="l" rtl="0" fontAlgn="base"/>
                      <a:r>
                        <a:rPr lang="en-US" sz="2400" b="0" i="0" dirty="0">
                          <a:effectLst/>
                          <a:latin typeface="+mn-lt"/>
                        </a:rPr>
                        <a:t>    </a:t>
                      </a:r>
                      <a:r>
                        <a:rPr lang="en-US" sz="2400" b="0" i="0" dirty="0" err="1">
                          <a:effectLst/>
                          <a:latin typeface="+mn-lt"/>
                        </a:rPr>
                        <a:t>int</a:t>
                      </a:r>
                      <a:r>
                        <a:rPr lang="en-US" sz="2400" b="0" i="0" dirty="0">
                          <a:effectLst/>
                          <a:latin typeface="+mn-lt"/>
                        </a:rPr>
                        <a:t> data;</a:t>
                      </a:r>
                    </a:p>
                    <a:p>
                      <a:pPr algn="l" rtl="0" fontAlgn="base"/>
                      <a:r>
                        <a:rPr lang="en-US" sz="2400" b="0" i="0" dirty="0">
                          <a:effectLst/>
                          <a:latin typeface="+mn-lt"/>
                        </a:rPr>
                        <a:t>    </a:t>
                      </a:r>
                      <a:r>
                        <a:rPr lang="en-US" sz="2400" b="0" i="0" dirty="0" err="1">
                          <a:effectLst/>
                          <a:latin typeface="+mn-lt"/>
                        </a:rPr>
                        <a:t>struct</a:t>
                      </a:r>
                      <a:r>
                        <a:rPr lang="en-US" sz="2400" b="0" i="0" dirty="0">
                          <a:effectLst/>
                          <a:latin typeface="+mn-lt"/>
                        </a:rPr>
                        <a:t> Node* next;</a:t>
                      </a:r>
                    </a:p>
                    <a:p>
                      <a:pPr algn="l" rtl="0" fontAlgn="base"/>
                      <a:r>
                        <a:rPr lang="en-US" sz="2400" b="0" i="0" dirty="0">
                          <a:effectLst/>
                          <a:latin typeface="+mn-lt"/>
                        </a:rPr>
                        <a:t>};</a:t>
                      </a:r>
                    </a:p>
                  </a:txBody>
                  <a:tcPr marL="63500" marR="63500" marT="88900" marB="88900" anchor="ctr">
                    <a:lnL>
                      <a:noFill/>
                    </a:lnL>
                    <a:lnR>
                      <a:noFill/>
                    </a:lnR>
                    <a:lnT>
                      <a:noFill/>
                    </a:lnT>
                    <a:lnB>
                      <a:noFill/>
                    </a:lnB>
                  </a:tcPr>
                </a:tc>
                <a:extLst>
                  <a:ext uri="{0D108BD9-81ED-4DB2-BD59-A6C34878D82A}">
                    <a16:rowId xmlns:a16="http://schemas.microsoft.com/office/drawing/2014/main" val="3298747366"/>
                  </a:ext>
                </a:extLst>
              </a:tr>
            </a:tbl>
          </a:graphicData>
        </a:graphic>
      </p:graphicFrame>
    </p:spTree>
    <p:extLst>
      <p:ext uri="{BB962C8B-B14F-4D97-AF65-F5344CB8AC3E}">
        <p14:creationId xmlns:p14="http://schemas.microsoft.com/office/powerpoint/2010/main" val="2983288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V. ARRAYS AND LINKED LIST</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267537"/>
            <a:ext cx="8857672" cy="600682"/>
          </a:xfrm>
        </p:spPr>
        <p:txBody>
          <a:bodyPr>
            <a:normAutofit fontScale="90000"/>
          </a:bodyPr>
          <a:lstStyle/>
          <a:p>
            <a:r>
              <a:rPr lang="en-US" sz="4400" dirty="0" smtClean="0">
                <a:latin typeface="Rockwell" panose="02060603020205020403" pitchFamily="18" charset="0"/>
              </a:rPr>
              <a:t>CREATING A FIRST NODE</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473921" y="1002577"/>
            <a:ext cx="10819679" cy="4280623"/>
          </a:xfrm>
        </p:spPr>
        <p:txBody>
          <a:bodyPr>
            <a:noAutofit/>
          </a:bodyPr>
          <a:lstStyle/>
          <a:p>
            <a:pPr marL="0" indent="0">
              <a:buNone/>
            </a:pPr>
            <a:r>
              <a:rPr lang="en-US" sz="1400" dirty="0"/>
              <a:t>#include&lt;</a:t>
            </a:r>
            <a:r>
              <a:rPr lang="en-US" sz="1400" dirty="0" err="1"/>
              <a:t>stdio.h</a:t>
            </a:r>
            <a:r>
              <a:rPr lang="en-US" sz="1400" dirty="0"/>
              <a:t>&gt;</a:t>
            </a:r>
          </a:p>
          <a:p>
            <a:pPr marL="0" indent="0">
              <a:buNone/>
            </a:pPr>
            <a:r>
              <a:rPr lang="en-US" sz="1400" dirty="0"/>
              <a:t>#include&lt;</a:t>
            </a:r>
            <a:r>
              <a:rPr lang="en-US" sz="1400" dirty="0" err="1"/>
              <a:t>stdlib.h</a:t>
            </a:r>
            <a:r>
              <a:rPr lang="en-US" sz="1400" dirty="0"/>
              <a:t>&gt;</a:t>
            </a:r>
          </a:p>
          <a:p>
            <a:pPr marL="0" indent="0">
              <a:buNone/>
            </a:pPr>
            <a:r>
              <a:rPr lang="en-US" sz="1400" dirty="0"/>
              <a:t>main()</a:t>
            </a:r>
          </a:p>
          <a:p>
            <a:pPr marL="0" indent="0">
              <a:buNone/>
            </a:pPr>
            <a:r>
              <a:rPr lang="en-US" sz="1400" dirty="0"/>
              <a:t>{</a:t>
            </a:r>
          </a:p>
          <a:p>
            <a:pPr marL="0" indent="0">
              <a:buNone/>
            </a:pPr>
            <a:r>
              <a:rPr lang="en-US" sz="1400" dirty="0"/>
              <a:t>    </a:t>
            </a:r>
            <a:r>
              <a:rPr lang="en-US" sz="1400" dirty="0" err="1"/>
              <a:t>struct</a:t>
            </a:r>
            <a:r>
              <a:rPr lang="en-US" sz="1400" dirty="0"/>
              <a:t> test</a:t>
            </a:r>
          </a:p>
          <a:p>
            <a:pPr marL="0" indent="0">
              <a:buNone/>
            </a:pPr>
            <a:r>
              <a:rPr lang="en-US" sz="1400" dirty="0"/>
              <a:t>    {</a:t>
            </a:r>
          </a:p>
          <a:p>
            <a:pPr marL="0" indent="0">
              <a:buNone/>
            </a:pPr>
            <a:r>
              <a:rPr lang="en-US" sz="1400" dirty="0"/>
              <a:t>        </a:t>
            </a:r>
            <a:r>
              <a:rPr lang="en-US" sz="1400" dirty="0" err="1"/>
              <a:t>int</a:t>
            </a:r>
            <a:r>
              <a:rPr lang="en-US" sz="1400" dirty="0"/>
              <a:t> data;</a:t>
            </a:r>
          </a:p>
          <a:p>
            <a:pPr marL="0" indent="0">
              <a:buNone/>
            </a:pPr>
            <a:r>
              <a:rPr lang="en-US" sz="1400" dirty="0"/>
              <a:t>        </a:t>
            </a:r>
            <a:r>
              <a:rPr lang="en-US" sz="1400" dirty="0" err="1"/>
              <a:t>struct</a:t>
            </a:r>
            <a:r>
              <a:rPr lang="en-US" sz="1400" dirty="0"/>
              <a:t> test *next;</a:t>
            </a:r>
          </a:p>
          <a:p>
            <a:pPr marL="0" indent="0">
              <a:buNone/>
            </a:pPr>
            <a:r>
              <a:rPr lang="en-US" sz="1400" dirty="0"/>
              <a:t>    </a:t>
            </a:r>
            <a:r>
              <a:rPr lang="en-US" sz="1400" dirty="0" smtClean="0"/>
              <a:t>};</a:t>
            </a:r>
          </a:p>
          <a:p>
            <a:pPr marL="0" indent="0">
              <a:buNone/>
            </a:pPr>
            <a:r>
              <a:rPr lang="en-US" sz="1400" dirty="0" smtClean="0"/>
              <a:t>    </a:t>
            </a:r>
            <a:r>
              <a:rPr lang="en-US" sz="1400" dirty="0" err="1"/>
              <a:t>struct</a:t>
            </a:r>
            <a:r>
              <a:rPr lang="en-US" sz="1400" dirty="0"/>
              <a:t> test *h;</a:t>
            </a:r>
          </a:p>
          <a:p>
            <a:pPr marL="0" indent="0">
              <a:buNone/>
            </a:pPr>
            <a:r>
              <a:rPr lang="en-US" sz="1400" dirty="0"/>
              <a:t>    h=(</a:t>
            </a:r>
            <a:r>
              <a:rPr lang="en-US" sz="1400" dirty="0" err="1"/>
              <a:t>struct</a:t>
            </a:r>
            <a:r>
              <a:rPr lang="en-US" sz="1400" dirty="0"/>
              <a:t> test*)</a:t>
            </a:r>
            <a:r>
              <a:rPr lang="en-US" sz="1400" dirty="0" err="1"/>
              <a:t>malloc</a:t>
            </a:r>
            <a:r>
              <a:rPr lang="en-US" sz="1400" dirty="0"/>
              <a:t>(</a:t>
            </a:r>
            <a:r>
              <a:rPr lang="en-US" sz="1400" dirty="0" err="1"/>
              <a:t>sizeof</a:t>
            </a:r>
            <a:r>
              <a:rPr lang="en-US" sz="1400" dirty="0"/>
              <a:t>(</a:t>
            </a:r>
            <a:r>
              <a:rPr lang="en-US" sz="1400" dirty="0" err="1"/>
              <a:t>struct</a:t>
            </a:r>
            <a:r>
              <a:rPr lang="en-US" sz="1400" dirty="0"/>
              <a:t> test));</a:t>
            </a:r>
          </a:p>
          <a:p>
            <a:pPr marL="0" indent="0">
              <a:buNone/>
            </a:pPr>
            <a:r>
              <a:rPr lang="en-US" sz="1400" dirty="0"/>
              <a:t>    h-&gt;data=10;</a:t>
            </a:r>
          </a:p>
          <a:p>
            <a:pPr marL="0" indent="0">
              <a:buNone/>
            </a:pPr>
            <a:r>
              <a:rPr lang="en-US" sz="1400" dirty="0"/>
              <a:t>    h-&gt;next=NULL;</a:t>
            </a:r>
          </a:p>
          <a:p>
            <a:pPr marL="0" indent="0">
              <a:buNone/>
            </a:pPr>
            <a:r>
              <a:rPr lang="en-US" sz="1400" dirty="0"/>
              <a:t>    </a:t>
            </a:r>
            <a:r>
              <a:rPr lang="en-US" sz="1400" dirty="0" err="1"/>
              <a:t>printf</a:t>
            </a:r>
            <a:r>
              <a:rPr lang="en-US" sz="1400" dirty="0"/>
              <a:t>("\</a:t>
            </a:r>
            <a:r>
              <a:rPr lang="en-US" sz="1400" dirty="0" err="1"/>
              <a:t>n%d</a:t>
            </a:r>
            <a:r>
              <a:rPr lang="en-US" sz="1400" dirty="0"/>
              <a:t>",h-&gt;data);</a:t>
            </a:r>
          </a:p>
          <a:p>
            <a:pPr marL="0" indent="0">
              <a:buNone/>
            </a:pPr>
            <a:r>
              <a:rPr lang="en-US" sz="1400" dirty="0"/>
              <a:t>}</a:t>
            </a:r>
          </a:p>
          <a:p>
            <a:pPr marL="0" indent="0">
              <a:buNone/>
            </a:pPr>
            <a:endParaRPr lang="en-US" sz="1000" dirty="0"/>
          </a:p>
        </p:txBody>
      </p:sp>
    </p:spTree>
    <p:extLst>
      <p:ext uri="{BB962C8B-B14F-4D97-AF65-F5344CB8AC3E}">
        <p14:creationId xmlns:p14="http://schemas.microsoft.com/office/powerpoint/2010/main" val="3692769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267537"/>
            <a:ext cx="8857672" cy="600682"/>
          </a:xfrm>
        </p:spPr>
        <p:txBody>
          <a:bodyPr>
            <a:normAutofit fontScale="90000"/>
          </a:bodyPr>
          <a:lstStyle/>
          <a:p>
            <a:r>
              <a:rPr lang="en-US" sz="4400" dirty="0" smtClean="0">
                <a:latin typeface="Rockwell" panose="02060603020205020403" pitchFamily="18" charset="0"/>
              </a:rPr>
              <a:t>LINKED LIST TRAVERSAL</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473921" y="1002577"/>
            <a:ext cx="10819679" cy="4280623"/>
          </a:xfrm>
        </p:spPr>
        <p:txBody>
          <a:bodyPr>
            <a:noAutofit/>
          </a:bodyPr>
          <a:lstStyle/>
          <a:p>
            <a:pPr marL="0" indent="0">
              <a:buNone/>
            </a:pPr>
            <a:endParaRPr lang="en-US" sz="1400" dirty="0"/>
          </a:p>
          <a:p>
            <a:pPr marL="0" indent="0">
              <a:buNone/>
            </a:pPr>
            <a:endParaRPr lang="en-US" sz="1600" dirty="0" smtClean="0"/>
          </a:p>
          <a:p>
            <a:pPr marL="0" indent="0">
              <a:buNone/>
            </a:pPr>
            <a:r>
              <a:rPr lang="en-US" sz="3600" dirty="0" smtClean="0"/>
              <a:t>Let’s run the program of </a:t>
            </a:r>
            <a:r>
              <a:rPr lang="en-US" sz="3600" dirty="0" err="1" smtClean="0"/>
              <a:t>traversal.c</a:t>
            </a:r>
            <a:endParaRPr lang="en-US" sz="3600" dirty="0"/>
          </a:p>
        </p:txBody>
      </p:sp>
    </p:spTree>
    <p:extLst>
      <p:ext uri="{BB962C8B-B14F-4D97-AF65-F5344CB8AC3E}">
        <p14:creationId xmlns:p14="http://schemas.microsoft.com/office/powerpoint/2010/main" val="4036396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TYPES OF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1431636"/>
            <a:ext cx="7383752" cy="3195782"/>
          </a:xfrm>
        </p:spPr>
        <p:txBody>
          <a:bodyPr>
            <a:noAutofit/>
          </a:bodyPr>
          <a:lstStyle/>
          <a:p>
            <a:pPr marL="0" indent="0">
              <a:buNone/>
            </a:pPr>
            <a:endParaRPr lang="en-US" sz="1600" dirty="0"/>
          </a:p>
          <a:p>
            <a:r>
              <a:rPr lang="en-US" sz="4000" dirty="0"/>
              <a:t>Singly-linked </a:t>
            </a:r>
            <a:r>
              <a:rPr lang="en-US" sz="4000" dirty="0" smtClean="0"/>
              <a:t>list</a:t>
            </a:r>
          </a:p>
          <a:p>
            <a:r>
              <a:rPr lang="en-US" sz="4000" dirty="0"/>
              <a:t>Doubly linked </a:t>
            </a:r>
            <a:r>
              <a:rPr lang="en-US" sz="4000" dirty="0" smtClean="0"/>
              <a:t>list</a:t>
            </a:r>
          </a:p>
          <a:p>
            <a:r>
              <a:rPr lang="en-US" sz="4000"/>
              <a:t>Circular </a:t>
            </a:r>
            <a:r>
              <a:rPr lang="en-US" sz="4000" smtClean="0"/>
              <a:t>linked </a:t>
            </a:r>
            <a:r>
              <a:rPr lang="en-US" sz="4000" dirty="0"/>
              <a:t>list </a:t>
            </a:r>
            <a:endParaRPr lang="en-US" dirty="0"/>
          </a:p>
        </p:txBody>
      </p:sp>
    </p:spTree>
    <p:extLst>
      <p:ext uri="{BB962C8B-B14F-4D97-AF65-F5344CB8AC3E}">
        <p14:creationId xmlns:p14="http://schemas.microsoft.com/office/powerpoint/2010/main" val="2568877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5"/>
            <a:ext cx="8857672" cy="600682"/>
          </a:xfrm>
        </p:spPr>
        <p:txBody>
          <a:bodyPr>
            <a:normAutofit fontScale="90000"/>
          </a:bodyPr>
          <a:lstStyle/>
          <a:p>
            <a:r>
              <a:rPr lang="en-US" sz="4400" dirty="0" smtClean="0">
                <a:latin typeface="Rockwell" panose="02060603020205020403" pitchFamily="18" charset="0"/>
              </a:rPr>
              <a:t>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753599" cy="3500582"/>
          </a:xfrm>
        </p:spPr>
        <p:txBody>
          <a:bodyPr>
            <a:noAutofit/>
          </a:bodyPr>
          <a:lstStyle/>
          <a:p>
            <a:r>
              <a:rPr lang="en-US" sz="3200" dirty="0" smtClean="0"/>
              <a:t>This </a:t>
            </a:r>
            <a:r>
              <a:rPr lang="en-US" sz="3200" dirty="0"/>
              <a:t>list consists of a number of nodes in </a:t>
            </a:r>
            <a:r>
              <a:rPr lang="en-US" sz="3200" dirty="0" smtClean="0"/>
              <a:t>which each </a:t>
            </a:r>
            <a:r>
              <a:rPr lang="en-US" sz="3200" dirty="0"/>
              <a:t>node has a </a:t>
            </a:r>
            <a:r>
              <a:rPr lang="en-US" sz="3200" i="1" dirty="0"/>
              <a:t>next </a:t>
            </a:r>
            <a:r>
              <a:rPr lang="en-US" sz="3200" dirty="0"/>
              <a:t>pointer to the following element. The link of the last node in the list </a:t>
            </a:r>
            <a:r>
              <a:rPr lang="en-US" sz="3200" dirty="0" smtClean="0"/>
              <a:t>is NULL</a:t>
            </a:r>
            <a:r>
              <a:rPr lang="en-US" sz="3200" dirty="0"/>
              <a:t>, which indicates the end of the list</a:t>
            </a:r>
            <a:r>
              <a:rPr lang="en-US" sz="3200" dirty="0" smtClean="0"/>
              <a:t>.</a:t>
            </a:r>
          </a:p>
          <a:p>
            <a:endParaRPr lang="en-US" sz="2000" dirty="0"/>
          </a:p>
        </p:txBody>
      </p:sp>
      <p:pic>
        <p:nvPicPr>
          <p:cNvPr id="4" name="Picture 3"/>
          <p:cNvPicPr>
            <a:picLocks noChangeAspect="1"/>
          </p:cNvPicPr>
          <p:nvPr/>
        </p:nvPicPr>
        <p:blipFill>
          <a:blip r:embed="rId2"/>
          <a:stretch>
            <a:fillRect/>
          </a:stretch>
        </p:blipFill>
        <p:spPr>
          <a:xfrm>
            <a:off x="2272146" y="4095102"/>
            <a:ext cx="7730836" cy="1674231"/>
          </a:xfrm>
          <a:prstGeom prst="rect">
            <a:avLst/>
          </a:prstGeom>
        </p:spPr>
      </p:pic>
    </p:spTree>
    <p:extLst>
      <p:ext uri="{BB962C8B-B14F-4D97-AF65-F5344CB8AC3E}">
        <p14:creationId xmlns:p14="http://schemas.microsoft.com/office/powerpoint/2010/main" val="2505342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SINGLY LINKED LIST INSERTION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301017" cy="3657600"/>
          </a:xfrm>
        </p:spPr>
        <p:txBody>
          <a:bodyPr>
            <a:noAutofit/>
          </a:bodyPr>
          <a:lstStyle/>
          <a:p>
            <a:r>
              <a:rPr lang="en-US" sz="3600" dirty="0" smtClean="0"/>
              <a:t>Inserting </a:t>
            </a:r>
            <a:r>
              <a:rPr lang="en-US" sz="3600" dirty="0"/>
              <a:t>a new node before the head (at the beginning)</a:t>
            </a:r>
          </a:p>
          <a:p>
            <a:r>
              <a:rPr lang="en-US" sz="3600" dirty="0" smtClean="0"/>
              <a:t>Inserting </a:t>
            </a:r>
            <a:r>
              <a:rPr lang="en-US" sz="3600" dirty="0"/>
              <a:t>a new node after the tail (at the end of the list)</a:t>
            </a:r>
          </a:p>
          <a:p>
            <a:r>
              <a:rPr lang="en-US" sz="3600" dirty="0" smtClean="0"/>
              <a:t>Inserting </a:t>
            </a:r>
            <a:r>
              <a:rPr lang="en-US" sz="3600" dirty="0"/>
              <a:t>a new node at </a:t>
            </a:r>
            <a:r>
              <a:rPr lang="en-US" sz="3600" dirty="0" smtClean="0"/>
              <a:t>a given position of </a:t>
            </a:r>
            <a:r>
              <a:rPr lang="en-US" sz="3600" dirty="0"/>
              <a:t>the </a:t>
            </a:r>
            <a:r>
              <a:rPr lang="en-US" sz="3600" dirty="0" smtClean="0"/>
              <a:t>list</a:t>
            </a:r>
            <a:endParaRPr lang="en-US" dirty="0"/>
          </a:p>
        </p:txBody>
      </p:sp>
    </p:spTree>
    <p:extLst>
      <p:ext uri="{BB962C8B-B14F-4D97-AF65-F5344CB8AC3E}">
        <p14:creationId xmlns:p14="http://schemas.microsoft.com/office/powerpoint/2010/main" val="12012552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In this case, a new node is inserted before the current head node. </a:t>
            </a:r>
            <a:r>
              <a:rPr lang="en-US" i="1" dirty="0"/>
              <a:t>Only one next pointer </a:t>
            </a:r>
            <a:r>
              <a:rPr lang="en-US" dirty="0"/>
              <a:t>needs </a:t>
            </a:r>
            <a:r>
              <a:rPr lang="en-US" dirty="0" smtClean="0"/>
              <a:t>to be </a:t>
            </a:r>
            <a:r>
              <a:rPr lang="en-US" dirty="0"/>
              <a:t>modified (</a:t>
            </a:r>
            <a:r>
              <a:rPr lang="en-US" i="1" dirty="0"/>
              <a:t>n</a:t>
            </a:r>
            <a:r>
              <a:rPr lang="en-US" dirty="0"/>
              <a:t>ew node’s next pointer) and it can be done in two steps:</a:t>
            </a:r>
          </a:p>
          <a:p>
            <a:r>
              <a:rPr lang="en-US" dirty="0" smtClean="0"/>
              <a:t>Update </a:t>
            </a:r>
            <a:r>
              <a:rPr lang="en-US" dirty="0"/>
              <a:t>the next pointer of new node, to point to the current head.</a:t>
            </a:r>
          </a:p>
          <a:p>
            <a:pPr marL="0" indent="0">
              <a:buNone/>
            </a:pPr>
            <a:endParaRPr lang="en-US" dirty="0"/>
          </a:p>
        </p:txBody>
      </p:sp>
      <p:pic>
        <p:nvPicPr>
          <p:cNvPr id="4" name="Picture 3"/>
          <p:cNvPicPr>
            <a:picLocks noChangeAspect="1"/>
          </p:cNvPicPr>
          <p:nvPr/>
        </p:nvPicPr>
        <p:blipFill>
          <a:blip r:embed="rId2"/>
          <a:stretch>
            <a:fillRect/>
          </a:stretch>
        </p:blipFill>
        <p:spPr>
          <a:xfrm>
            <a:off x="1856509" y="3705885"/>
            <a:ext cx="7884246" cy="2060058"/>
          </a:xfrm>
          <a:prstGeom prst="rect">
            <a:avLst/>
          </a:prstGeom>
        </p:spPr>
      </p:pic>
    </p:spTree>
    <p:extLst>
      <p:ext uri="{BB962C8B-B14F-4D97-AF65-F5344CB8AC3E}">
        <p14:creationId xmlns:p14="http://schemas.microsoft.com/office/powerpoint/2010/main" val="954061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Update head pointer to point to the new node</a:t>
            </a:r>
            <a:r>
              <a:rPr lang="en-US" dirty="0" smtClean="0"/>
              <a:t>.</a:t>
            </a:r>
          </a:p>
          <a:p>
            <a:endParaRPr lang="en-US" dirty="0"/>
          </a:p>
          <a:p>
            <a:endParaRPr lang="en-US" dirty="0" smtClean="0"/>
          </a:p>
          <a:p>
            <a:endParaRPr lang="en-US" dirty="0"/>
          </a:p>
          <a:p>
            <a:pPr marL="0" indent="0">
              <a:buNone/>
            </a:pPr>
            <a:endParaRPr lang="en-US" dirty="0"/>
          </a:p>
          <a:p>
            <a:pPr marL="0" indent="0">
              <a:buNone/>
            </a:pPr>
            <a:endParaRPr lang="en-US" dirty="0" smtClean="0"/>
          </a:p>
          <a:p>
            <a:r>
              <a:rPr lang="en-US" dirty="0" smtClean="0"/>
              <a:t>Let’s code a c program for this insert(insert1.c)</a:t>
            </a:r>
          </a:p>
        </p:txBody>
      </p:sp>
      <p:pic>
        <p:nvPicPr>
          <p:cNvPr id="5" name="Picture 4"/>
          <p:cNvPicPr>
            <a:picLocks noChangeAspect="1"/>
          </p:cNvPicPr>
          <p:nvPr/>
        </p:nvPicPr>
        <p:blipFill>
          <a:blip r:embed="rId2"/>
          <a:stretch>
            <a:fillRect/>
          </a:stretch>
        </p:blipFill>
        <p:spPr>
          <a:xfrm>
            <a:off x="1348509" y="2299654"/>
            <a:ext cx="8996218" cy="2235401"/>
          </a:xfrm>
          <a:prstGeom prst="rect">
            <a:avLst/>
          </a:prstGeom>
        </p:spPr>
      </p:pic>
    </p:spTree>
    <p:extLst>
      <p:ext uri="{BB962C8B-B14F-4D97-AF65-F5344CB8AC3E}">
        <p14:creationId xmlns:p14="http://schemas.microsoft.com/office/powerpoint/2010/main" val="2378531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Inserting a new node after the tail (at the end of the list)</a:t>
            </a:r>
          </a:p>
          <a:p>
            <a:r>
              <a:rPr lang="en-US" sz="3200" dirty="0"/>
              <a:t>Inserting a new node at a given position of the list</a:t>
            </a:r>
          </a:p>
          <a:p>
            <a:pPr marL="0" indent="0">
              <a:buNone/>
            </a:pPr>
            <a:endParaRPr lang="en-US" sz="3200" dirty="0" smtClean="0"/>
          </a:p>
          <a:p>
            <a:pPr marL="0" indent="0">
              <a:buNone/>
            </a:pPr>
            <a:r>
              <a:rPr lang="en-US" sz="3200" dirty="0" smtClean="0"/>
              <a:t>Show the steps for the two inserts and write a c program for the two insertions.</a:t>
            </a:r>
            <a:endParaRPr lang="en-US" sz="3200" dirty="0"/>
          </a:p>
        </p:txBody>
      </p:sp>
    </p:spTree>
    <p:extLst>
      <p:ext uri="{BB962C8B-B14F-4D97-AF65-F5344CB8AC3E}">
        <p14:creationId xmlns:p14="http://schemas.microsoft.com/office/powerpoint/2010/main" val="3474043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SINGLY LINKED LIST DELETION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2041236"/>
            <a:ext cx="9301017" cy="3657600"/>
          </a:xfrm>
        </p:spPr>
        <p:txBody>
          <a:bodyPr>
            <a:noAutofit/>
          </a:bodyPr>
          <a:lstStyle/>
          <a:p>
            <a:r>
              <a:rPr lang="en-US" sz="3600" dirty="0"/>
              <a:t>Deleting the first node</a:t>
            </a:r>
          </a:p>
          <a:p>
            <a:r>
              <a:rPr lang="en-US" sz="3600" dirty="0" smtClean="0"/>
              <a:t>Deleting </a:t>
            </a:r>
            <a:r>
              <a:rPr lang="en-US" sz="3600" dirty="0"/>
              <a:t>the last node</a:t>
            </a:r>
          </a:p>
          <a:p>
            <a:r>
              <a:rPr lang="en-US" sz="3600" dirty="0" smtClean="0"/>
              <a:t>Deleting a node at a given position.</a:t>
            </a:r>
            <a:endParaRPr lang="en-US" sz="3600" dirty="0"/>
          </a:p>
        </p:txBody>
      </p:sp>
    </p:spTree>
    <p:extLst>
      <p:ext uri="{BB962C8B-B14F-4D97-AF65-F5344CB8AC3E}">
        <p14:creationId xmlns:p14="http://schemas.microsoft.com/office/powerpoint/2010/main" val="1822232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2800" dirty="0"/>
              <a:t>First node (current head node) is removed from the list. It can be done in two steps:</a:t>
            </a:r>
          </a:p>
          <a:p>
            <a:r>
              <a:rPr lang="en-US" sz="2800" dirty="0" smtClean="0"/>
              <a:t>Create </a:t>
            </a:r>
            <a:r>
              <a:rPr lang="en-US" sz="2800" dirty="0"/>
              <a:t>a temporary node which will point to the same node as that of head.</a:t>
            </a:r>
          </a:p>
          <a:p>
            <a:pPr marL="0" indent="0">
              <a:buNone/>
            </a:pPr>
            <a:endParaRPr lang="en-US" dirty="0"/>
          </a:p>
        </p:txBody>
      </p:sp>
      <p:pic>
        <p:nvPicPr>
          <p:cNvPr id="5" name="Picture 4"/>
          <p:cNvPicPr>
            <a:picLocks noChangeAspect="1"/>
          </p:cNvPicPr>
          <p:nvPr/>
        </p:nvPicPr>
        <p:blipFill>
          <a:blip r:embed="rId2"/>
          <a:stretch>
            <a:fillRect/>
          </a:stretch>
        </p:blipFill>
        <p:spPr>
          <a:xfrm>
            <a:off x="1551709" y="3743920"/>
            <a:ext cx="9347200" cy="2690631"/>
          </a:xfrm>
          <a:prstGeom prst="rect">
            <a:avLst/>
          </a:prstGeom>
        </p:spPr>
      </p:pic>
    </p:spTree>
    <p:extLst>
      <p:ext uri="{BB962C8B-B14F-4D97-AF65-F5344CB8AC3E}">
        <p14:creationId xmlns:p14="http://schemas.microsoft.com/office/powerpoint/2010/main" val="2309236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a:t>
            </a:r>
            <a:r>
              <a:rPr lang="en-US" sz="4400" dirty="0">
                <a:latin typeface="Rockwell" panose="02060603020205020403" pitchFamily="18" charset="0"/>
              </a:rPr>
              <a:t>	</a:t>
            </a:r>
            <a:r>
              <a:rPr lang="en-US" sz="4400" dirty="0" smtClean="0">
                <a:latin typeface="Rockwell" panose="02060603020205020403" pitchFamily="18" charset="0"/>
              </a:rPr>
              <a:t>	ARRAYS</a:t>
            </a:r>
            <a:endParaRPr lang="en-US" sz="4400" dirty="0">
              <a:latin typeface="Rockwell" panose="02060603020205020403" pitchFamily="18" charset="0"/>
            </a:endParaRPr>
          </a:p>
        </p:txBody>
      </p:sp>
    </p:spTree>
    <p:extLst>
      <p:ext uri="{BB962C8B-B14F-4D97-AF65-F5344CB8AC3E}">
        <p14:creationId xmlns:p14="http://schemas.microsoft.com/office/powerpoint/2010/main" val="2049086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Now, move the head nodes pointer to the next node and dispose of the </a:t>
            </a:r>
            <a:r>
              <a:rPr lang="en-US" sz="3200" dirty="0" smtClean="0"/>
              <a:t>temporary node.</a:t>
            </a:r>
          </a:p>
          <a:p>
            <a:endParaRPr lang="en-US" sz="3200" dirty="0"/>
          </a:p>
          <a:p>
            <a:endParaRPr lang="en-US" sz="3200" dirty="0" smtClean="0"/>
          </a:p>
          <a:p>
            <a:pPr marL="0" indent="0">
              <a:buNone/>
            </a:pPr>
            <a:endParaRPr lang="en-US" sz="3200" dirty="0"/>
          </a:p>
          <a:p>
            <a:pPr marL="0" indent="0">
              <a:buNone/>
            </a:pPr>
            <a:r>
              <a:rPr lang="en-US" sz="3200" dirty="0"/>
              <a:t>Let’s code a c program for this </a:t>
            </a:r>
            <a:r>
              <a:rPr lang="en-US" sz="3200" dirty="0" smtClean="0"/>
              <a:t>delete(delete1.c</a:t>
            </a:r>
            <a:r>
              <a:rPr lang="en-US" sz="3200" dirty="0"/>
              <a:t>)</a:t>
            </a:r>
          </a:p>
          <a:p>
            <a:pPr marL="0" indent="0">
              <a:buNone/>
            </a:pPr>
            <a:endParaRPr lang="en-US" sz="3200" dirty="0" smtClean="0"/>
          </a:p>
        </p:txBody>
      </p:sp>
      <p:pic>
        <p:nvPicPr>
          <p:cNvPr id="4" name="Picture 3"/>
          <p:cNvPicPr>
            <a:picLocks noChangeAspect="1"/>
          </p:cNvPicPr>
          <p:nvPr/>
        </p:nvPicPr>
        <p:blipFill>
          <a:blip r:embed="rId2"/>
          <a:stretch>
            <a:fillRect/>
          </a:stretch>
        </p:blipFill>
        <p:spPr>
          <a:xfrm>
            <a:off x="1348509" y="2774336"/>
            <a:ext cx="9750186" cy="2019338"/>
          </a:xfrm>
          <a:prstGeom prst="rect">
            <a:avLst/>
          </a:prstGeom>
        </p:spPr>
      </p:pic>
    </p:spTree>
    <p:extLst>
      <p:ext uri="{BB962C8B-B14F-4D97-AF65-F5344CB8AC3E}">
        <p14:creationId xmlns:p14="http://schemas.microsoft.com/office/powerpoint/2010/main" val="260677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Deleting 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455564" cy="3657600"/>
          </a:xfrm>
        </p:spPr>
        <p:txBody>
          <a:bodyPr>
            <a:noAutofit/>
          </a:bodyPr>
          <a:lstStyle/>
          <a:p>
            <a:r>
              <a:rPr lang="en-US" sz="3200" dirty="0"/>
              <a:t>This works by storing the current node in some temporary variable and freeing the current </a:t>
            </a:r>
            <a:r>
              <a:rPr lang="en-US" sz="3200" dirty="0" smtClean="0"/>
              <a:t>node. After </a:t>
            </a:r>
            <a:r>
              <a:rPr lang="en-US" sz="3200" dirty="0"/>
              <a:t>freeing the current node, go to the next node with a temporary variable and repeat </a:t>
            </a:r>
            <a:r>
              <a:rPr lang="en-US" sz="3200" dirty="0" smtClean="0"/>
              <a:t>this process </a:t>
            </a:r>
            <a:r>
              <a:rPr lang="en-US" sz="3200" dirty="0"/>
              <a:t>for all nodes</a:t>
            </a:r>
            <a:r>
              <a:rPr lang="en-US" sz="3200" dirty="0" smtClean="0"/>
              <a:t>.</a:t>
            </a:r>
          </a:p>
          <a:p>
            <a:r>
              <a:rPr lang="en-US" sz="3200" dirty="0"/>
              <a:t>Time Complexity: O(</a:t>
            </a:r>
            <a:r>
              <a:rPr lang="en-US" sz="3200" i="1" dirty="0"/>
              <a:t>n</a:t>
            </a:r>
            <a:r>
              <a:rPr lang="en-US" sz="3200" dirty="0"/>
              <a:t>), for scanning the complete list of size n.</a:t>
            </a:r>
          </a:p>
          <a:p>
            <a:r>
              <a:rPr lang="en-US" sz="3200" dirty="0"/>
              <a:t>Space Complexity: O(1), for creating one temporary variable.</a:t>
            </a:r>
          </a:p>
        </p:txBody>
      </p:sp>
    </p:spTree>
    <p:extLst>
      <p:ext uri="{BB962C8B-B14F-4D97-AF65-F5344CB8AC3E}">
        <p14:creationId xmlns:p14="http://schemas.microsoft.com/office/powerpoint/2010/main" val="1972153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Deleting the last node</a:t>
            </a:r>
          </a:p>
          <a:p>
            <a:r>
              <a:rPr lang="en-US" sz="3200" dirty="0"/>
              <a:t>Deleting </a:t>
            </a:r>
            <a:r>
              <a:rPr lang="en-US" sz="3200" dirty="0" smtClean="0"/>
              <a:t>a node at a given position.</a:t>
            </a:r>
            <a:endParaRPr lang="en-US" sz="3200" dirty="0"/>
          </a:p>
          <a:p>
            <a:pPr marL="0" indent="0">
              <a:buNone/>
            </a:pPr>
            <a:endParaRPr lang="en-US" sz="3200" dirty="0" smtClean="0"/>
          </a:p>
          <a:p>
            <a:pPr marL="0" indent="0">
              <a:buNone/>
            </a:pPr>
            <a:r>
              <a:rPr lang="en-US" sz="3200" dirty="0" smtClean="0"/>
              <a:t>Show the steps to delete those nodes and write a c program for the two deletions</a:t>
            </a:r>
            <a:endParaRPr lang="en-US" sz="3200" dirty="0"/>
          </a:p>
        </p:txBody>
      </p:sp>
    </p:spTree>
    <p:extLst>
      <p:ext uri="{BB962C8B-B14F-4D97-AF65-F5344CB8AC3E}">
        <p14:creationId xmlns:p14="http://schemas.microsoft.com/office/powerpoint/2010/main" val="1920950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5"/>
            <a:ext cx="8857672" cy="600682"/>
          </a:xfrm>
        </p:spPr>
        <p:txBody>
          <a:bodyPr>
            <a:normAutofit fontScale="90000"/>
          </a:bodyPr>
          <a:lstStyle/>
          <a:p>
            <a:r>
              <a:rPr lang="en-US" sz="4400" dirty="0" smtClean="0">
                <a:latin typeface="Rockwell" panose="02060603020205020403" pitchFamily="18" charset="0"/>
              </a:rPr>
              <a:t>DOUBLY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753599" cy="3500582"/>
          </a:xfrm>
        </p:spPr>
        <p:txBody>
          <a:bodyPr>
            <a:noAutofit/>
          </a:bodyPr>
          <a:lstStyle/>
          <a:p>
            <a:r>
              <a:rPr lang="en-US" dirty="0"/>
              <a:t>A </a:t>
            </a:r>
            <a:r>
              <a:rPr lang="en-US" b="1" dirty="0"/>
              <a:t>D</a:t>
            </a:r>
            <a:r>
              <a:rPr lang="en-US" dirty="0"/>
              <a:t>oubly </a:t>
            </a:r>
            <a:r>
              <a:rPr lang="en-US" b="1" dirty="0"/>
              <a:t>L</a:t>
            </a:r>
            <a:r>
              <a:rPr lang="en-US" dirty="0"/>
              <a:t>inked </a:t>
            </a:r>
            <a:r>
              <a:rPr lang="en-US" b="1" dirty="0"/>
              <a:t>L</a:t>
            </a:r>
            <a:r>
              <a:rPr lang="en-US" dirty="0"/>
              <a:t>ist (DLL) contains an extra pointer, typically called </a:t>
            </a:r>
            <a:r>
              <a:rPr lang="en-US" i="1" dirty="0"/>
              <a:t>previous pointer</a:t>
            </a:r>
            <a:r>
              <a:rPr lang="en-US" dirty="0"/>
              <a:t>, together with next pointer and data which are there in singly linked list.</a:t>
            </a:r>
            <a:endParaRPr lang="en-US" sz="2000" dirty="0"/>
          </a:p>
        </p:txBody>
      </p:sp>
      <p:pic>
        <p:nvPicPr>
          <p:cNvPr id="5" name="Picture 4"/>
          <p:cNvPicPr>
            <a:picLocks noChangeAspect="1"/>
          </p:cNvPicPr>
          <p:nvPr/>
        </p:nvPicPr>
        <p:blipFill>
          <a:blip r:embed="rId2"/>
          <a:stretch>
            <a:fillRect/>
          </a:stretch>
        </p:blipFill>
        <p:spPr>
          <a:xfrm>
            <a:off x="2501179" y="3317009"/>
            <a:ext cx="7439025" cy="2514600"/>
          </a:xfrm>
          <a:prstGeom prst="rect">
            <a:avLst/>
          </a:prstGeom>
        </p:spPr>
      </p:pic>
    </p:spTree>
    <p:extLst>
      <p:ext uri="{BB962C8B-B14F-4D97-AF65-F5344CB8AC3E}">
        <p14:creationId xmlns:p14="http://schemas.microsoft.com/office/powerpoint/2010/main" val="2080306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39273" y="553865"/>
            <a:ext cx="9938327" cy="600682"/>
          </a:xfrm>
        </p:spPr>
        <p:txBody>
          <a:bodyPr>
            <a:normAutofit fontScale="90000"/>
          </a:bodyPr>
          <a:lstStyle/>
          <a:p>
            <a:r>
              <a:rPr lang="en-US" sz="4400" dirty="0" smtClean="0">
                <a:latin typeface="Rockwell" panose="02060603020205020403" pitchFamily="18" charset="0"/>
              </a:rPr>
              <a:t>DOUBLY LINKED LIST REPRESENTATION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54909" y="2124363"/>
            <a:ext cx="9753599" cy="3500582"/>
          </a:xfrm>
        </p:spPr>
        <p:txBody>
          <a:bodyPr>
            <a:noAutofit/>
          </a:bodyPr>
          <a:lstStyle/>
          <a:p>
            <a:pPr marL="0" indent="0">
              <a:buNone/>
            </a:pPr>
            <a:r>
              <a:rPr lang="en-US" sz="3600" baseline="-25000" dirty="0"/>
              <a:t>/* Node of a doubly linked list */</a:t>
            </a:r>
          </a:p>
          <a:p>
            <a:pPr marL="0" indent="0">
              <a:buNone/>
            </a:pPr>
            <a:r>
              <a:rPr lang="en-US" sz="3600" baseline="-25000" dirty="0" err="1"/>
              <a:t>struct</a:t>
            </a:r>
            <a:r>
              <a:rPr lang="en-US" sz="3600" baseline="-25000" dirty="0"/>
              <a:t> Node {</a:t>
            </a:r>
          </a:p>
          <a:p>
            <a:pPr marL="0" indent="0">
              <a:buNone/>
            </a:pPr>
            <a:r>
              <a:rPr lang="en-US" sz="3600" baseline="-25000" dirty="0"/>
              <a:t>    </a:t>
            </a:r>
            <a:r>
              <a:rPr lang="en-US" sz="3600" baseline="-25000" dirty="0" err="1"/>
              <a:t>int</a:t>
            </a:r>
            <a:r>
              <a:rPr lang="en-US" sz="3600" baseline="-25000" dirty="0"/>
              <a:t> data;</a:t>
            </a:r>
          </a:p>
          <a:p>
            <a:pPr marL="0" indent="0">
              <a:buNone/>
            </a:pPr>
            <a:r>
              <a:rPr lang="en-US" sz="3600" baseline="-25000" dirty="0"/>
              <a:t>    </a:t>
            </a:r>
            <a:r>
              <a:rPr lang="en-US" sz="3600" baseline="-25000" dirty="0" err="1"/>
              <a:t>struct</a:t>
            </a:r>
            <a:r>
              <a:rPr lang="en-US" sz="3600" baseline="-25000" dirty="0"/>
              <a:t> Node* next; // Pointer to next node in DLL</a:t>
            </a:r>
          </a:p>
          <a:p>
            <a:pPr marL="0" indent="0">
              <a:buNone/>
            </a:pPr>
            <a:r>
              <a:rPr lang="en-US" sz="3600" baseline="-25000" dirty="0"/>
              <a:t>    </a:t>
            </a:r>
            <a:r>
              <a:rPr lang="en-US" sz="3600" baseline="-25000" dirty="0" err="1"/>
              <a:t>struct</a:t>
            </a:r>
            <a:r>
              <a:rPr lang="en-US" sz="3600" baseline="-25000" dirty="0"/>
              <a:t> Node* </a:t>
            </a:r>
            <a:r>
              <a:rPr lang="en-US" sz="3600" baseline="-25000" dirty="0" err="1"/>
              <a:t>prev</a:t>
            </a:r>
            <a:r>
              <a:rPr lang="en-US" sz="3600" baseline="-25000" dirty="0"/>
              <a:t>; // Pointer to previous node in DLL</a:t>
            </a:r>
          </a:p>
          <a:p>
            <a:pPr marL="0" indent="0">
              <a:buNone/>
            </a:pPr>
            <a:r>
              <a:rPr lang="en-US" sz="3600" baseline="-25000" dirty="0"/>
              <a:t>};</a:t>
            </a:r>
          </a:p>
        </p:txBody>
      </p:sp>
    </p:spTree>
    <p:extLst>
      <p:ext uri="{BB962C8B-B14F-4D97-AF65-F5344CB8AC3E}">
        <p14:creationId xmlns:p14="http://schemas.microsoft.com/office/powerpoint/2010/main" val="1741446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39273" y="553865"/>
            <a:ext cx="9938327" cy="600682"/>
          </a:xfrm>
        </p:spPr>
        <p:txBody>
          <a:bodyPr>
            <a:normAutofit fontScale="90000"/>
          </a:bodyPr>
          <a:lstStyle/>
          <a:p>
            <a:r>
              <a:rPr lang="en-US" sz="4400" dirty="0" smtClean="0">
                <a:latin typeface="Rockwell" panose="02060603020205020403" pitchFamily="18" charset="0"/>
              </a:rPr>
              <a:t>ADVANTAGES OF DOUBLY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88291" y="1616364"/>
            <a:ext cx="10520217" cy="4008581"/>
          </a:xfrm>
        </p:spPr>
        <p:txBody>
          <a:bodyPr>
            <a:noAutofit/>
          </a:bodyPr>
          <a:lstStyle/>
          <a:p>
            <a:pPr marL="0" indent="0">
              <a:buNone/>
            </a:pPr>
            <a:r>
              <a:rPr lang="en-US" sz="2800" b="1" dirty="0"/>
              <a:t>1)</a:t>
            </a:r>
            <a:r>
              <a:rPr lang="en-US" sz="2800" dirty="0"/>
              <a:t> A DLL can be traversed in both forward and backward direction. </a:t>
            </a:r>
            <a:r>
              <a:rPr lang="en-US" sz="4000" dirty="0"/>
              <a:t/>
            </a:r>
            <a:br>
              <a:rPr lang="en-US" sz="4000" dirty="0"/>
            </a:br>
            <a:r>
              <a:rPr lang="en-US" sz="2800" b="1" dirty="0"/>
              <a:t>2)</a:t>
            </a:r>
            <a:r>
              <a:rPr lang="en-US" sz="2800" dirty="0"/>
              <a:t> The delete operation in DLL is more efficient if pointer to the node to be deleted is given. </a:t>
            </a:r>
            <a:r>
              <a:rPr lang="en-US" sz="4000" dirty="0"/>
              <a:t/>
            </a:r>
            <a:br>
              <a:rPr lang="en-US" sz="4000" dirty="0"/>
            </a:br>
            <a:r>
              <a:rPr lang="en-US" sz="2800" b="1" dirty="0"/>
              <a:t>3) </a:t>
            </a:r>
            <a:r>
              <a:rPr lang="en-US" sz="2800" dirty="0"/>
              <a:t>We can quickly insert a new node before a given node. </a:t>
            </a:r>
            <a:r>
              <a:rPr lang="en-US" sz="4000" dirty="0"/>
              <a:t/>
            </a:r>
            <a:br>
              <a:rPr lang="en-US" sz="4000" dirty="0"/>
            </a:br>
            <a:r>
              <a:rPr lang="en-US" sz="2800" dirty="0"/>
              <a:t>In singly linked list, to delete a node, pointer to the previous node is needed. To get this previous node, sometimes the list is traversed. In DLL, we can get the previous node using previous pointer. </a:t>
            </a:r>
            <a:endParaRPr lang="en-US" sz="4000" baseline="-25000" dirty="0"/>
          </a:p>
        </p:txBody>
      </p:sp>
    </p:spTree>
    <p:extLst>
      <p:ext uri="{BB962C8B-B14F-4D97-AF65-F5344CB8AC3E}">
        <p14:creationId xmlns:p14="http://schemas.microsoft.com/office/powerpoint/2010/main" val="714478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39273" y="553865"/>
            <a:ext cx="9938327" cy="600682"/>
          </a:xfrm>
        </p:spPr>
        <p:txBody>
          <a:bodyPr>
            <a:normAutofit fontScale="90000"/>
          </a:bodyPr>
          <a:lstStyle/>
          <a:p>
            <a:r>
              <a:rPr lang="en-US" sz="4400" dirty="0" smtClean="0">
                <a:latin typeface="Rockwell" panose="02060603020205020403" pitchFamily="18" charset="0"/>
              </a:rPr>
              <a:t>DISADVANTAGES OF DOUBLY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88291" y="1616364"/>
            <a:ext cx="10520217" cy="4008581"/>
          </a:xfrm>
        </p:spPr>
        <p:txBody>
          <a:bodyPr>
            <a:noAutofit/>
          </a:bodyPr>
          <a:lstStyle/>
          <a:p>
            <a:pPr marL="0" indent="0">
              <a:buNone/>
            </a:pPr>
            <a:r>
              <a:rPr lang="en-US" sz="3200" b="1" dirty="0"/>
              <a:t>1)</a:t>
            </a:r>
            <a:r>
              <a:rPr lang="en-US" sz="3200" dirty="0"/>
              <a:t> Every node of DLL Require extra space for an previous </a:t>
            </a:r>
            <a:r>
              <a:rPr lang="en-US" sz="3200" dirty="0" smtClean="0"/>
              <a:t>pointer.</a:t>
            </a:r>
            <a:r>
              <a:rPr lang="en-US" sz="3200" dirty="0"/>
              <a:t> </a:t>
            </a:r>
            <a:r>
              <a:rPr lang="en-US" sz="4800" dirty="0"/>
              <a:t/>
            </a:r>
            <a:br>
              <a:rPr lang="en-US" sz="4800" dirty="0"/>
            </a:br>
            <a:r>
              <a:rPr lang="en-US" sz="3200" b="1" dirty="0"/>
              <a:t>2)</a:t>
            </a:r>
            <a:r>
              <a:rPr lang="en-US" sz="3200" dirty="0"/>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lang="en-US" sz="4800" baseline="-25000" dirty="0"/>
          </a:p>
        </p:txBody>
      </p:sp>
    </p:spTree>
    <p:extLst>
      <p:ext uri="{BB962C8B-B14F-4D97-AF65-F5344CB8AC3E}">
        <p14:creationId xmlns:p14="http://schemas.microsoft.com/office/powerpoint/2010/main" val="1351177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DOUBLY LINKED LIST INSERTION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301017" cy="3657600"/>
          </a:xfrm>
        </p:spPr>
        <p:txBody>
          <a:bodyPr>
            <a:noAutofit/>
          </a:bodyPr>
          <a:lstStyle/>
          <a:p>
            <a:r>
              <a:rPr lang="en-US" sz="3600" dirty="0" smtClean="0"/>
              <a:t>Inserting </a:t>
            </a:r>
            <a:r>
              <a:rPr lang="en-US" sz="3600" dirty="0"/>
              <a:t>a new node before the head (at the beginning)</a:t>
            </a:r>
          </a:p>
          <a:p>
            <a:r>
              <a:rPr lang="en-US" sz="3600" dirty="0" smtClean="0"/>
              <a:t>Inserting </a:t>
            </a:r>
            <a:r>
              <a:rPr lang="en-US" sz="3600" dirty="0"/>
              <a:t>a new node after the tail (at the end of the list)</a:t>
            </a:r>
          </a:p>
          <a:p>
            <a:r>
              <a:rPr lang="en-US" sz="3600" dirty="0" smtClean="0"/>
              <a:t>Inserting </a:t>
            </a:r>
            <a:r>
              <a:rPr lang="en-US" sz="3600" dirty="0"/>
              <a:t>a new node at </a:t>
            </a:r>
            <a:r>
              <a:rPr lang="en-US" sz="3600" dirty="0" smtClean="0"/>
              <a:t>a given position of </a:t>
            </a:r>
            <a:r>
              <a:rPr lang="en-US" sz="3600" dirty="0"/>
              <a:t>the </a:t>
            </a:r>
            <a:r>
              <a:rPr lang="en-US" sz="3600" dirty="0" smtClean="0"/>
              <a:t>list</a:t>
            </a:r>
            <a:endParaRPr lang="en-US" dirty="0"/>
          </a:p>
        </p:txBody>
      </p:sp>
    </p:spTree>
    <p:extLst>
      <p:ext uri="{BB962C8B-B14F-4D97-AF65-F5344CB8AC3E}">
        <p14:creationId xmlns:p14="http://schemas.microsoft.com/office/powerpoint/2010/main" val="1413502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In this case, new node is inserted before the head node. Previous and next pointers need to </a:t>
            </a:r>
            <a:r>
              <a:rPr lang="en-US" dirty="0" smtClean="0"/>
              <a:t>be modified </a:t>
            </a:r>
            <a:r>
              <a:rPr lang="en-US" dirty="0"/>
              <a:t>and it can be done in two steps:</a:t>
            </a:r>
          </a:p>
          <a:p>
            <a:r>
              <a:rPr lang="en-US" dirty="0" smtClean="0"/>
              <a:t>Update </a:t>
            </a:r>
            <a:r>
              <a:rPr lang="en-US" dirty="0"/>
              <a:t>the right pointer of the new node to point to the current head node (</a:t>
            </a:r>
            <a:r>
              <a:rPr lang="en-US" dirty="0" smtClean="0"/>
              <a:t>dotted link </a:t>
            </a:r>
            <a:r>
              <a:rPr lang="en-US" dirty="0"/>
              <a:t>in below figure) and also make left pointer of new node as NULL.</a:t>
            </a:r>
          </a:p>
        </p:txBody>
      </p:sp>
      <p:pic>
        <p:nvPicPr>
          <p:cNvPr id="5" name="Picture 4"/>
          <p:cNvPicPr>
            <a:picLocks noChangeAspect="1"/>
          </p:cNvPicPr>
          <p:nvPr/>
        </p:nvPicPr>
        <p:blipFill>
          <a:blip r:embed="rId2"/>
          <a:stretch>
            <a:fillRect/>
          </a:stretch>
        </p:blipFill>
        <p:spPr>
          <a:xfrm>
            <a:off x="1625599" y="3547379"/>
            <a:ext cx="8221807" cy="2234583"/>
          </a:xfrm>
          <a:prstGeom prst="rect">
            <a:avLst/>
          </a:prstGeom>
        </p:spPr>
      </p:pic>
    </p:spTree>
    <p:extLst>
      <p:ext uri="{BB962C8B-B14F-4D97-AF65-F5344CB8AC3E}">
        <p14:creationId xmlns:p14="http://schemas.microsoft.com/office/powerpoint/2010/main" val="1825905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Update head node’s left pointer to point to the new node and make new node </a:t>
            </a:r>
            <a:r>
              <a:rPr lang="en-US" dirty="0" smtClean="0"/>
              <a:t>as head</a:t>
            </a:r>
            <a:r>
              <a:rPr lang="en-US" dirty="0"/>
              <a:t>.</a:t>
            </a:r>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Let’s code a c program for this insert(insert2.c)</a:t>
            </a:r>
          </a:p>
        </p:txBody>
      </p:sp>
      <p:pic>
        <p:nvPicPr>
          <p:cNvPr id="4" name="Picture 3"/>
          <p:cNvPicPr>
            <a:picLocks noChangeAspect="1"/>
          </p:cNvPicPr>
          <p:nvPr/>
        </p:nvPicPr>
        <p:blipFill>
          <a:blip r:embed="rId2"/>
          <a:stretch>
            <a:fillRect/>
          </a:stretch>
        </p:blipFill>
        <p:spPr>
          <a:xfrm>
            <a:off x="1468581" y="2666847"/>
            <a:ext cx="8115877" cy="2133176"/>
          </a:xfrm>
          <a:prstGeom prst="rect">
            <a:avLst/>
          </a:prstGeom>
        </p:spPr>
      </p:pic>
    </p:spTree>
    <p:extLst>
      <p:ext uri="{BB962C8B-B14F-4D97-AF65-F5344CB8AC3E}">
        <p14:creationId xmlns:p14="http://schemas.microsoft.com/office/powerpoint/2010/main" val="394623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ARRAYS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Arrays are defined as the collection of similar type of data items stored at contiguous memory locations.</a:t>
            </a:r>
          </a:p>
          <a:p>
            <a:r>
              <a:rPr lang="en-US" sz="3200" dirty="0"/>
              <a:t>Arrays are the derived data type in C programming language which can store the primitive type of data such as </a:t>
            </a:r>
            <a:r>
              <a:rPr lang="en-US" sz="3200" dirty="0" err="1"/>
              <a:t>int</a:t>
            </a:r>
            <a:r>
              <a:rPr lang="en-US" sz="3200" dirty="0"/>
              <a:t>, char, double, float, etc.</a:t>
            </a:r>
          </a:p>
          <a:p>
            <a:r>
              <a:rPr lang="en-US" sz="3200" dirty="0"/>
              <a:t>Array is the simplest data structure where each data element can be randomly accessed by using its index number</a:t>
            </a:r>
            <a:r>
              <a:rPr lang="en-US" sz="3200" dirty="0" smtClean="0"/>
              <a:t>.</a:t>
            </a:r>
            <a:endParaRPr lang="en-US" sz="3200" dirty="0"/>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INSERT AN ELEMENT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Time Complexity: O(</a:t>
            </a:r>
            <a:r>
              <a:rPr lang="en-US" sz="3200" i="1" dirty="0"/>
              <a:t>n</a:t>
            </a:r>
            <a:r>
              <a:rPr lang="en-US" sz="3200" dirty="0"/>
              <a:t>). In the worst case, we may need to insert the node at the end of the list.</a:t>
            </a:r>
          </a:p>
          <a:p>
            <a:r>
              <a:rPr lang="en-US" sz="3200" dirty="0"/>
              <a:t>Space Complexity: O(1), for creating one temporary variable.</a:t>
            </a:r>
          </a:p>
        </p:txBody>
      </p:sp>
    </p:spTree>
    <p:extLst>
      <p:ext uri="{BB962C8B-B14F-4D97-AF65-F5344CB8AC3E}">
        <p14:creationId xmlns:p14="http://schemas.microsoft.com/office/powerpoint/2010/main" val="3586729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Inserting a new node after the tail (at the end of the list)</a:t>
            </a:r>
          </a:p>
          <a:p>
            <a:r>
              <a:rPr lang="en-US" sz="3200" dirty="0"/>
              <a:t>Inserting a new node at a given position of the list</a:t>
            </a:r>
          </a:p>
          <a:p>
            <a:pPr marL="0" indent="0">
              <a:buNone/>
            </a:pPr>
            <a:endParaRPr lang="en-US" sz="3200" dirty="0" smtClean="0"/>
          </a:p>
          <a:p>
            <a:pPr marL="0" indent="0">
              <a:buNone/>
            </a:pPr>
            <a:r>
              <a:rPr lang="en-US" sz="3200" dirty="0" smtClean="0"/>
              <a:t>Show the steps for the two inserts and write a c program for the two insertions.</a:t>
            </a:r>
            <a:endParaRPr lang="en-US" sz="3200" dirty="0"/>
          </a:p>
        </p:txBody>
      </p:sp>
    </p:spTree>
    <p:extLst>
      <p:ext uri="{BB962C8B-B14F-4D97-AF65-F5344CB8AC3E}">
        <p14:creationId xmlns:p14="http://schemas.microsoft.com/office/powerpoint/2010/main" val="339025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DOUBLY LINKED LIST DELETION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2041236"/>
            <a:ext cx="9301017" cy="3657600"/>
          </a:xfrm>
        </p:spPr>
        <p:txBody>
          <a:bodyPr>
            <a:noAutofit/>
          </a:bodyPr>
          <a:lstStyle/>
          <a:p>
            <a:r>
              <a:rPr lang="en-US" sz="3600" dirty="0"/>
              <a:t>Deleting the first node</a:t>
            </a:r>
          </a:p>
          <a:p>
            <a:r>
              <a:rPr lang="en-US" sz="3600" dirty="0" smtClean="0"/>
              <a:t>Deleting </a:t>
            </a:r>
            <a:r>
              <a:rPr lang="en-US" sz="3600" dirty="0"/>
              <a:t>the last node</a:t>
            </a:r>
          </a:p>
          <a:p>
            <a:r>
              <a:rPr lang="en-US" sz="3600" dirty="0" smtClean="0"/>
              <a:t>Deleting a node at a given position.</a:t>
            </a:r>
            <a:endParaRPr lang="en-US" sz="3600" dirty="0"/>
          </a:p>
        </p:txBody>
      </p:sp>
    </p:spTree>
    <p:extLst>
      <p:ext uri="{BB962C8B-B14F-4D97-AF65-F5344CB8AC3E}">
        <p14:creationId xmlns:p14="http://schemas.microsoft.com/office/powerpoint/2010/main" val="26305274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2800" dirty="0"/>
              <a:t>In this case, the first node (current head node) is removed from the list. It can be done in </a:t>
            </a:r>
            <a:r>
              <a:rPr lang="en-US" sz="2800" dirty="0" smtClean="0"/>
              <a:t>two steps</a:t>
            </a:r>
            <a:r>
              <a:rPr lang="en-US" sz="2800" dirty="0"/>
              <a:t>:</a:t>
            </a:r>
          </a:p>
          <a:p>
            <a:r>
              <a:rPr lang="en-US" sz="2800" dirty="0" smtClean="0"/>
              <a:t>Create </a:t>
            </a:r>
            <a:r>
              <a:rPr lang="en-US" sz="2800" dirty="0"/>
              <a:t>a temporary node which will point to the same node as that of head.</a:t>
            </a:r>
          </a:p>
          <a:p>
            <a:pPr marL="0" indent="0">
              <a:buNone/>
            </a:pPr>
            <a:endParaRPr lang="en-US" dirty="0"/>
          </a:p>
        </p:txBody>
      </p:sp>
      <p:pic>
        <p:nvPicPr>
          <p:cNvPr id="4" name="Picture 3"/>
          <p:cNvPicPr>
            <a:picLocks noChangeAspect="1"/>
          </p:cNvPicPr>
          <p:nvPr/>
        </p:nvPicPr>
        <p:blipFill>
          <a:blip r:embed="rId2"/>
          <a:stretch>
            <a:fillRect/>
          </a:stretch>
        </p:blipFill>
        <p:spPr>
          <a:xfrm>
            <a:off x="1936460" y="3730001"/>
            <a:ext cx="8217477" cy="2718470"/>
          </a:xfrm>
          <a:prstGeom prst="rect">
            <a:avLst/>
          </a:prstGeom>
        </p:spPr>
      </p:pic>
    </p:spTree>
    <p:extLst>
      <p:ext uri="{BB962C8B-B14F-4D97-AF65-F5344CB8AC3E}">
        <p14:creationId xmlns:p14="http://schemas.microsoft.com/office/powerpoint/2010/main" val="2246238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Now, move the head nodes pointer to the next node and change the heads left </a:t>
            </a:r>
            <a:r>
              <a:rPr lang="en-US" dirty="0" smtClean="0"/>
              <a:t>pointer to </a:t>
            </a:r>
            <a:r>
              <a:rPr lang="en-US" dirty="0"/>
              <a:t>NULL. Then, dispose of the temporary node</a:t>
            </a:r>
            <a:r>
              <a:rPr lang="en-US" dirty="0" smtClean="0"/>
              <a:t>.</a:t>
            </a:r>
          </a:p>
          <a:p>
            <a:endParaRPr lang="en-US" sz="3200" dirty="0"/>
          </a:p>
          <a:p>
            <a:endParaRPr lang="en-US" sz="3200" dirty="0" smtClean="0"/>
          </a:p>
          <a:p>
            <a:endParaRPr lang="en-US" sz="3200" dirty="0"/>
          </a:p>
          <a:p>
            <a:endParaRPr lang="en-US" sz="3200" dirty="0" smtClean="0"/>
          </a:p>
          <a:p>
            <a:endParaRPr lang="en-US" sz="3200" dirty="0" smtClean="0"/>
          </a:p>
          <a:p>
            <a:r>
              <a:rPr lang="en-US" sz="3200" dirty="0"/>
              <a:t>Let’s code a c program for this </a:t>
            </a:r>
            <a:r>
              <a:rPr lang="en-US" sz="3200" dirty="0" smtClean="0"/>
              <a:t>delete(delete2.c</a:t>
            </a:r>
            <a:r>
              <a:rPr lang="en-US" sz="3200" dirty="0"/>
              <a:t>)</a:t>
            </a:r>
          </a:p>
          <a:p>
            <a:endParaRPr lang="en-US" sz="3200" dirty="0"/>
          </a:p>
          <a:p>
            <a:endParaRPr lang="en-US" sz="3200" dirty="0" smtClean="0"/>
          </a:p>
          <a:p>
            <a:pPr marL="0" indent="0">
              <a:buNone/>
            </a:pPr>
            <a:endParaRPr lang="en-US" sz="3200" dirty="0" smtClean="0"/>
          </a:p>
          <a:p>
            <a:pPr marL="0" indent="0">
              <a:buNone/>
            </a:pPr>
            <a:endParaRPr lang="en-US" sz="3200" dirty="0"/>
          </a:p>
          <a:p>
            <a:pPr marL="0" indent="0">
              <a:buNone/>
            </a:pPr>
            <a:endParaRPr lang="en-US" sz="3200" dirty="0"/>
          </a:p>
          <a:p>
            <a:pPr marL="0" indent="0">
              <a:buNone/>
            </a:pPr>
            <a:endParaRPr lang="en-US" sz="3200" dirty="0" smtClean="0"/>
          </a:p>
        </p:txBody>
      </p:sp>
      <p:pic>
        <p:nvPicPr>
          <p:cNvPr id="5" name="Picture 4"/>
          <p:cNvPicPr>
            <a:picLocks noChangeAspect="1"/>
          </p:cNvPicPr>
          <p:nvPr/>
        </p:nvPicPr>
        <p:blipFill>
          <a:blip r:embed="rId2"/>
          <a:stretch>
            <a:fillRect/>
          </a:stretch>
        </p:blipFill>
        <p:spPr>
          <a:xfrm>
            <a:off x="1220690" y="2842488"/>
            <a:ext cx="8187314" cy="2535757"/>
          </a:xfrm>
          <a:prstGeom prst="rect">
            <a:avLst/>
          </a:prstGeom>
        </p:spPr>
      </p:pic>
    </p:spTree>
    <p:extLst>
      <p:ext uri="{BB962C8B-B14F-4D97-AF65-F5344CB8AC3E}">
        <p14:creationId xmlns:p14="http://schemas.microsoft.com/office/powerpoint/2010/main" val="3811694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Deleting 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2908" y="1865745"/>
            <a:ext cx="10455564" cy="3657600"/>
          </a:xfrm>
        </p:spPr>
        <p:txBody>
          <a:bodyPr>
            <a:noAutofit/>
          </a:bodyPr>
          <a:lstStyle/>
          <a:p>
            <a:r>
              <a:rPr lang="en-US" sz="3600" dirty="0"/>
              <a:t>Time Complexity: O(</a:t>
            </a:r>
            <a:r>
              <a:rPr lang="en-US" sz="3600" i="1" dirty="0"/>
              <a:t>n</a:t>
            </a:r>
            <a:r>
              <a:rPr lang="en-US" sz="3600" dirty="0"/>
              <a:t>), for scanning the complete list of size </a:t>
            </a:r>
            <a:r>
              <a:rPr lang="en-US" sz="3600" i="1" dirty="0"/>
              <a:t>n</a:t>
            </a:r>
            <a:r>
              <a:rPr lang="en-US" sz="3600" dirty="0"/>
              <a:t>.</a:t>
            </a:r>
          </a:p>
          <a:p>
            <a:r>
              <a:rPr lang="en-US" sz="3600" dirty="0"/>
              <a:t>Space Complexity: O(1), for creating one temporary variable.</a:t>
            </a:r>
            <a:endParaRPr lang="en-US" sz="4400" dirty="0"/>
          </a:p>
        </p:txBody>
      </p:sp>
    </p:spTree>
    <p:extLst>
      <p:ext uri="{BB962C8B-B14F-4D97-AF65-F5344CB8AC3E}">
        <p14:creationId xmlns:p14="http://schemas.microsoft.com/office/powerpoint/2010/main" val="41668064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Deleting the last node</a:t>
            </a:r>
          </a:p>
          <a:p>
            <a:r>
              <a:rPr lang="en-US" sz="3200" dirty="0"/>
              <a:t>Deleting </a:t>
            </a:r>
            <a:r>
              <a:rPr lang="en-US" sz="3200" dirty="0" smtClean="0"/>
              <a:t>a node at a given position.</a:t>
            </a:r>
            <a:endParaRPr lang="en-US" sz="3200" dirty="0"/>
          </a:p>
          <a:p>
            <a:pPr marL="0" indent="0">
              <a:buNone/>
            </a:pPr>
            <a:endParaRPr lang="en-US" sz="3200" dirty="0" smtClean="0"/>
          </a:p>
          <a:p>
            <a:pPr marL="0" indent="0">
              <a:buNone/>
            </a:pPr>
            <a:r>
              <a:rPr lang="en-US" sz="3200" dirty="0" smtClean="0"/>
              <a:t>Show the steps to delete those nodes and write a c program for the two deletions</a:t>
            </a:r>
            <a:endParaRPr lang="en-US" sz="3200" dirty="0"/>
          </a:p>
        </p:txBody>
      </p:sp>
    </p:spTree>
    <p:extLst>
      <p:ext uri="{BB962C8B-B14F-4D97-AF65-F5344CB8AC3E}">
        <p14:creationId xmlns:p14="http://schemas.microsoft.com/office/powerpoint/2010/main" val="4031333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5"/>
            <a:ext cx="8857672" cy="600682"/>
          </a:xfrm>
        </p:spPr>
        <p:txBody>
          <a:bodyPr>
            <a:normAutofit fontScale="90000"/>
          </a:bodyPr>
          <a:lstStyle/>
          <a:p>
            <a:r>
              <a:rPr lang="en-US" sz="4400" dirty="0" smtClean="0">
                <a:latin typeface="Rockwell" panose="02060603020205020403" pitchFamily="18" charset="0"/>
              </a:rPr>
              <a:t>CIRCULAR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376219" y="1431636"/>
            <a:ext cx="10169236" cy="3500582"/>
          </a:xfrm>
        </p:spPr>
        <p:txBody>
          <a:bodyPr>
            <a:noAutofit/>
          </a:bodyPr>
          <a:lstStyle/>
          <a:p>
            <a:r>
              <a:rPr lang="en-US" sz="3200" dirty="0"/>
              <a:t>In singly linked lists and doubly linked lists, the end of lists are indicated with NULL value. </a:t>
            </a:r>
            <a:r>
              <a:rPr lang="en-US" sz="3200" dirty="0" smtClean="0"/>
              <a:t>But circular </a:t>
            </a:r>
            <a:r>
              <a:rPr lang="en-US" sz="3200" dirty="0"/>
              <a:t>linked lists do not have ends. While traversing the circular linked lists we should </a:t>
            </a:r>
            <a:r>
              <a:rPr lang="en-US" sz="3200" dirty="0" smtClean="0"/>
              <a:t>be careful</a:t>
            </a:r>
            <a:r>
              <a:rPr lang="en-US" sz="3200" dirty="0"/>
              <a:t>; otherwise we will be traversing the list infinitely. In circular linked lists, each node has </a:t>
            </a:r>
            <a:r>
              <a:rPr lang="en-US" sz="3200" dirty="0" smtClean="0"/>
              <a:t>a successor</a:t>
            </a:r>
            <a:r>
              <a:rPr lang="en-US" sz="3200" dirty="0"/>
              <a:t>. Note that unlike singly linked lists, there is no node with NULL pointer in a </a:t>
            </a:r>
            <a:r>
              <a:rPr lang="en-US" sz="3200" dirty="0" smtClean="0"/>
              <a:t>circularly linked </a:t>
            </a:r>
            <a:r>
              <a:rPr lang="en-US" sz="3200" dirty="0"/>
              <a:t>list. In some situations, circular linked lists are useful.</a:t>
            </a:r>
            <a:endParaRPr lang="en-US" sz="2800" dirty="0"/>
          </a:p>
        </p:txBody>
      </p:sp>
    </p:spTree>
    <p:extLst>
      <p:ext uri="{BB962C8B-B14F-4D97-AF65-F5344CB8AC3E}">
        <p14:creationId xmlns:p14="http://schemas.microsoft.com/office/powerpoint/2010/main" val="2381222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5"/>
            <a:ext cx="8857672" cy="600682"/>
          </a:xfrm>
        </p:spPr>
        <p:txBody>
          <a:bodyPr>
            <a:normAutofit fontScale="90000"/>
          </a:bodyPr>
          <a:lstStyle/>
          <a:p>
            <a:r>
              <a:rPr lang="en-US" sz="4400" dirty="0" smtClean="0">
                <a:latin typeface="Rockwell" panose="02060603020205020403" pitchFamily="18" charset="0"/>
              </a:rPr>
              <a:t>CIRCULAR LINKED LIST</a:t>
            </a:r>
            <a:endParaRPr lang="en-US" sz="4400" dirty="0">
              <a:latin typeface="Rockwell" panose="02060603020205020403" pitchFamily="18" charset="0"/>
            </a:endParaRPr>
          </a:p>
        </p:txBody>
      </p:sp>
      <p:pic>
        <p:nvPicPr>
          <p:cNvPr id="6" name="Picture 5"/>
          <p:cNvPicPr>
            <a:picLocks noChangeAspect="1"/>
          </p:cNvPicPr>
          <p:nvPr/>
        </p:nvPicPr>
        <p:blipFill>
          <a:blip r:embed="rId2"/>
          <a:stretch>
            <a:fillRect/>
          </a:stretch>
        </p:blipFill>
        <p:spPr>
          <a:xfrm>
            <a:off x="1268800" y="2179780"/>
            <a:ext cx="9380728" cy="2835275"/>
          </a:xfrm>
          <a:prstGeom prst="rect">
            <a:avLst/>
          </a:prstGeom>
        </p:spPr>
      </p:pic>
    </p:spTree>
    <p:extLst>
      <p:ext uri="{BB962C8B-B14F-4D97-AF65-F5344CB8AC3E}">
        <p14:creationId xmlns:p14="http://schemas.microsoft.com/office/powerpoint/2010/main" val="5213492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4"/>
            <a:ext cx="8857672" cy="1025553"/>
          </a:xfrm>
        </p:spPr>
        <p:txBody>
          <a:bodyPr>
            <a:normAutofit fontScale="90000"/>
          </a:bodyPr>
          <a:lstStyle/>
          <a:p>
            <a:r>
              <a:rPr lang="en-US" sz="4400" dirty="0" smtClean="0">
                <a:latin typeface="Rockwell" panose="02060603020205020403" pitchFamily="18" charset="0"/>
              </a:rPr>
              <a:t>ADVANTAGES OF CIRCULAR LINKED LIST</a:t>
            </a:r>
            <a:endParaRPr lang="en-US" sz="4400" dirty="0">
              <a:latin typeface="Rockwell" panose="02060603020205020403" pitchFamily="18" charset="0"/>
            </a:endParaRPr>
          </a:p>
        </p:txBody>
      </p:sp>
      <p:sp>
        <p:nvSpPr>
          <p:cNvPr id="3" name="Content Placeholder 2"/>
          <p:cNvSpPr>
            <a:spLocks noGrp="1"/>
          </p:cNvSpPr>
          <p:nvPr>
            <p:ph idx="1"/>
          </p:nvPr>
        </p:nvSpPr>
        <p:spPr>
          <a:xfrm>
            <a:off x="1117600" y="1745673"/>
            <a:ext cx="9929811" cy="4045528"/>
          </a:xfrm>
        </p:spPr>
        <p:txBody>
          <a:bodyPr>
            <a:normAutofit/>
          </a:bodyPr>
          <a:lstStyle/>
          <a:p>
            <a:pPr marL="0" indent="0" fontAlgn="base">
              <a:buNone/>
            </a:pPr>
            <a:r>
              <a:rPr lang="en-US" sz="2600" b="1" dirty="0"/>
              <a:t>1) </a:t>
            </a:r>
            <a:r>
              <a:rPr lang="en-US" sz="2600" dirty="0"/>
              <a:t>Any node can be a starting point. We can traverse the whole list by starting from any point. We just need to stop when the first visited node is visited again.</a:t>
            </a:r>
          </a:p>
          <a:p>
            <a:pPr marL="0" indent="0" fontAlgn="base">
              <a:buNone/>
            </a:pPr>
            <a:r>
              <a:rPr lang="en-US" sz="2600" b="1" dirty="0"/>
              <a:t>2)</a:t>
            </a:r>
            <a:r>
              <a:rPr lang="en-US" sz="2600" dirty="0"/>
              <a:t> Useful for implementation of queue. Unlike this implementation, we don’t need to maintain two pointers for front and rear if we use circular linked list. We can maintain a pointer to the last inserted node and front can always be obtained as next of last</a:t>
            </a:r>
            <a:r>
              <a:rPr lang="en-US" sz="2600" dirty="0" smtClean="0"/>
              <a:t>.</a:t>
            </a:r>
            <a:endParaRPr lang="en-US" sz="2600" dirty="0"/>
          </a:p>
        </p:txBody>
      </p:sp>
    </p:spTree>
    <p:extLst>
      <p:ext uri="{BB962C8B-B14F-4D97-AF65-F5344CB8AC3E}">
        <p14:creationId xmlns:p14="http://schemas.microsoft.com/office/powerpoint/2010/main" val="1229888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PROPERTIES OF THE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200" dirty="0"/>
              <a:t>Each element is of same data type and carries a same size i.e. </a:t>
            </a:r>
            <a:r>
              <a:rPr lang="en-US" sz="3200" dirty="0" err="1"/>
              <a:t>int</a:t>
            </a:r>
            <a:r>
              <a:rPr lang="en-US" sz="3200" dirty="0"/>
              <a:t> = 4 bytes.</a:t>
            </a:r>
          </a:p>
          <a:p>
            <a:r>
              <a:rPr lang="en-US" sz="3200" dirty="0"/>
              <a:t>Elements of the array are stored at contiguous memory locations where the first element is stored at the smallest memory location.</a:t>
            </a:r>
          </a:p>
          <a:p>
            <a:r>
              <a:rPr lang="en-US" sz="3200" dirty="0"/>
              <a:t>Elements of the array can be randomly accessed since we can calculate the address of each element of the array with the given base address and the size of data element.</a:t>
            </a:r>
          </a:p>
          <a:p>
            <a:endParaRPr lang="en-US" sz="3200" dirty="0"/>
          </a:p>
        </p:txBody>
      </p:sp>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4"/>
            <a:ext cx="8857672" cy="1025553"/>
          </a:xfrm>
        </p:spPr>
        <p:txBody>
          <a:bodyPr>
            <a:normAutofit fontScale="90000"/>
          </a:bodyPr>
          <a:lstStyle/>
          <a:p>
            <a:r>
              <a:rPr lang="en-US" sz="4400" dirty="0" smtClean="0">
                <a:latin typeface="Rockwell" panose="02060603020205020403" pitchFamily="18" charset="0"/>
              </a:rPr>
              <a:t>TRAVERSING CIRCULAR LINKED LIST</a:t>
            </a:r>
            <a:endParaRPr lang="en-US" sz="4400" dirty="0">
              <a:latin typeface="Rockwell" panose="02060603020205020403" pitchFamily="18" charset="0"/>
            </a:endParaRPr>
          </a:p>
        </p:txBody>
      </p:sp>
      <p:sp>
        <p:nvSpPr>
          <p:cNvPr id="3" name="Content Placeholder 2"/>
          <p:cNvSpPr>
            <a:spLocks noGrp="1"/>
          </p:cNvSpPr>
          <p:nvPr>
            <p:ph idx="1"/>
          </p:nvPr>
        </p:nvSpPr>
        <p:spPr>
          <a:xfrm>
            <a:off x="1117600" y="1745673"/>
            <a:ext cx="9929811" cy="4045528"/>
          </a:xfrm>
        </p:spPr>
        <p:txBody>
          <a:bodyPr>
            <a:noAutofit/>
          </a:bodyPr>
          <a:lstStyle/>
          <a:p>
            <a:r>
              <a:rPr lang="en-US" sz="3200" dirty="0"/>
              <a:t>We assume here that the list is being accessed by its </a:t>
            </a:r>
            <a:r>
              <a:rPr lang="en-US" sz="3200" i="1" dirty="0"/>
              <a:t>head </a:t>
            </a:r>
            <a:r>
              <a:rPr lang="en-US" sz="3200" dirty="0"/>
              <a:t>node. Since all the nodes are </a:t>
            </a:r>
            <a:r>
              <a:rPr lang="en-US" sz="3200" dirty="0" smtClean="0"/>
              <a:t>arranged in </a:t>
            </a:r>
            <a:r>
              <a:rPr lang="en-US" sz="3200" dirty="0"/>
              <a:t>a circular fashion, the </a:t>
            </a:r>
            <a:r>
              <a:rPr lang="en-US" sz="3200" i="1" dirty="0"/>
              <a:t>tail </a:t>
            </a:r>
            <a:r>
              <a:rPr lang="en-US" sz="3200" dirty="0"/>
              <a:t>node of the list will be the node previous to the </a:t>
            </a:r>
            <a:r>
              <a:rPr lang="en-US" sz="3200" i="1" dirty="0"/>
              <a:t>head </a:t>
            </a:r>
            <a:r>
              <a:rPr lang="en-US" sz="3200" dirty="0"/>
              <a:t>node. Let </a:t>
            </a:r>
            <a:r>
              <a:rPr lang="en-US" sz="3200" dirty="0" smtClean="0"/>
              <a:t>us assume </a:t>
            </a:r>
            <a:r>
              <a:rPr lang="en-US" sz="3200" dirty="0"/>
              <a:t>we want to print the contents of the nodes starting with the </a:t>
            </a:r>
            <a:r>
              <a:rPr lang="en-US" sz="3200" i="1" dirty="0"/>
              <a:t>head </a:t>
            </a:r>
            <a:r>
              <a:rPr lang="en-US" sz="3200" dirty="0"/>
              <a:t>node. Print its </a:t>
            </a:r>
            <a:r>
              <a:rPr lang="en-US" sz="3200" dirty="0" smtClean="0"/>
              <a:t>contents, move </a:t>
            </a:r>
            <a:r>
              <a:rPr lang="en-US" sz="3200" dirty="0"/>
              <a:t>to the next node and continue printing till we reach the </a:t>
            </a:r>
            <a:r>
              <a:rPr lang="en-US" sz="3200" i="1" dirty="0"/>
              <a:t>head </a:t>
            </a:r>
            <a:r>
              <a:rPr lang="en-US" sz="3200" dirty="0"/>
              <a:t>node again.</a:t>
            </a:r>
          </a:p>
        </p:txBody>
      </p:sp>
    </p:spTree>
    <p:extLst>
      <p:ext uri="{BB962C8B-B14F-4D97-AF65-F5344CB8AC3E}">
        <p14:creationId xmlns:p14="http://schemas.microsoft.com/office/powerpoint/2010/main" val="25881376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553864"/>
            <a:ext cx="8857672" cy="1025553"/>
          </a:xfrm>
        </p:spPr>
        <p:txBody>
          <a:bodyPr>
            <a:normAutofit fontScale="90000"/>
          </a:bodyPr>
          <a:lstStyle/>
          <a:p>
            <a:r>
              <a:rPr lang="en-US" sz="4400" dirty="0" smtClean="0">
                <a:latin typeface="Rockwell" panose="02060603020205020403" pitchFamily="18" charset="0"/>
              </a:rPr>
              <a:t>TRAVERSING CIRCULAR LINKED LIST</a:t>
            </a:r>
            <a:endParaRPr lang="en-US" sz="4400" dirty="0">
              <a:latin typeface="Rockwell" panose="02060603020205020403" pitchFamily="18" charset="0"/>
            </a:endParaRPr>
          </a:p>
        </p:txBody>
      </p:sp>
      <p:sp>
        <p:nvSpPr>
          <p:cNvPr id="3" name="Content Placeholder 2"/>
          <p:cNvSpPr>
            <a:spLocks noGrp="1"/>
          </p:cNvSpPr>
          <p:nvPr>
            <p:ph idx="1"/>
          </p:nvPr>
        </p:nvSpPr>
        <p:spPr>
          <a:xfrm>
            <a:off x="1117600" y="1745673"/>
            <a:ext cx="9929811" cy="4045528"/>
          </a:xfrm>
        </p:spPr>
        <p:txBody>
          <a:bodyPr>
            <a:noAutofit/>
          </a:bodyPr>
          <a:lstStyle/>
          <a:p>
            <a:r>
              <a:rPr lang="en-US" sz="3200" dirty="0" smtClean="0"/>
              <a:t>In </a:t>
            </a:r>
            <a:r>
              <a:rPr lang="en-US" sz="3200" dirty="0"/>
              <a:t>a conventional linked list, we traverse the list from the head node and stop the traversal when we reach NULL. In a circular linked list, we stop traversal when we reach the first node again. Following is the C code for the linked list traversal.  </a:t>
            </a:r>
            <a:endParaRPr lang="en-US" sz="3200" dirty="0" smtClean="0"/>
          </a:p>
          <a:p>
            <a:r>
              <a:rPr lang="en-US" sz="4000" dirty="0" smtClean="0"/>
              <a:t>Lets program it in c (</a:t>
            </a:r>
            <a:r>
              <a:rPr lang="en-US" sz="4000" dirty="0" smtClean="0"/>
              <a:t>traversal2.c</a:t>
            </a:r>
            <a:r>
              <a:rPr lang="en-US" sz="4000" dirty="0" smtClean="0"/>
              <a:t>)</a:t>
            </a:r>
            <a:endParaRPr lang="en-US" sz="3200" dirty="0"/>
          </a:p>
        </p:txBody>
      </p:sp>
    </p:spTree>
    <p:extLst>
      <p:ext uri="{BB962C8B-B14F-4D97-AF65-F5344CB8AC3E}">
        <p14:creationId xmlns:p14="http://schemas.microsoft.com/office/powerpoint/2010/main" val="15924700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CIRCULAR LINKED LIST INSERTION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5" y="1431636"/>
            <a:ext cx="9301017" cy="3657600"/>
          </a:xfrm>
        </p:spPr>
        <p:txBody>
          <a:bodyPr>
            <a:noAutofit/>
          </a:bodyPr>
          <a:lstStyle/>
          <a:p>
            <a:pPr fontAlgn="base"/>
            <a:r>
              <a:rPr lang="en-US" sz="4000" dirty="0"/>
              <a:t>Insertion in an empty list</a:t>
            </a:r>
          </a:p>
          <a:p>
            <a:pPr fontAlgn="base"/>
            <a:r>
              <a:rPr lang="en-US" sz="4000" dirty="0"/>
              <a:t>Insertion at the beginning of the list</a:t>
            </a:r>
          </a:p>
          <a:p>
            <a:pPr fontAlgn="base"/>
            <a:r>
              <a:rPr lang="en-US" sz="4000" dirty="0"/>
              <a:t>Insertion at the end of the list</a:t>
            </a:r>
          </a:p>
          <a:p>
            <a:pPr fontAlgn="base"/>
            <a:r>
              <a:rPr lang="en-US" sz="4000" dirty="0"/>
              <a:t>Insertion in between the nodes</a:t>
            </a:r>
          </a:p>
        </p:txBody>
      </p:sp>
    </p:spTree>
    <p:extLst>
      <p:ext uri="{BB962C8B-B14F-4D97-AF65-F5344CB8AC3E}">
        <p14:creationId xmlns:p14="http://schemas.microsoft.com/office/powerpoint/2010/main" val="31170170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600" dirty="0"/>
              <a:t>To insert a node at the beginning of the list, follow these steps: </a:t>
            </a:r>
            <a:r>
              <a:rPr lang="en-US" sz="3600" dirty="0"/>
              <a:t/>
            </a:r>
            <a:br>
              <a:rPr lang="en-US" sz="3600" dirty="0"/>
            </a:br>
            <a:r>
              <a:rPr lang="en-US" sz="3600" dirty="0"/>
              <a:t>1. Create a node, say T. </a:t>
            </a:r>
            <a:r>
              <a:rPr lang="en-US" sz="3600" dirty="0"/>
              <a:t/>
            </a:r>
            <a:br>
              <a:rPr lang="en-US" sz="3600" dirty="0"/>
            </a:br>
            <a:r>
              <a:rPr lang="en-US" sz="3600" dirty="0"/>
              <a:t>2. Make T -&gt; next = last -&gt; next. </a:t>
            </a:r>
            <a:r>
              <a:rPr lang="en-US" sz="3600" dirty="0"/>
              <a:t/>
            </a:r>
            <a:br>
              <a:rPr lang="en-US" sz="3600" dirty="0"/>
            </a:br>
            <a:r>
              <a:rPr lang="en-US" sz="3600" dirty="0"/>
              <a:t>3. last -&gt; next = T. </a:t>
            </a:r>
            <a:endParaRPr lang="en-US" sz="3600" dirty="0"/>
          </a:p>
        </p:txBody>
      </p:sp>
    </p:spTree>
    <p:extLst>
      <p:ext uri="{BB962C8B-B14F-4D97-AF65-F5344CB8AC3E}">
        <p14:creationId xmlns:p14="http://schemas.microsoft.com/office/powerpoint/2010/main" val="2298673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INSERT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600" dirty="0"/>
              <a:t>Make the new node as the head</a:t>
            </a:r>
            <a:r>
              <a:rPr lang="en-US" sz="3600" dirty="0" smtClean="0"/>
              <a:t>.</a:t>
            </a:r>
          </a:p>
          <a:p>
            <a:endParaRPr lang="en-US" sz="3600" dirty="0"/>
          </a:p>
          <a:p>
            <a:endParaRPr lang="en-US" sz="3600" dirty="0" smtClean="0"/>
          </a:p>
          <a:p>
            <a:endParaRPr lang="en-US" sz="3600" dirty="0"/>
          </a:p>
          <a:p>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p:txBody>
      </p:sp>
      <p:pic>
        <p:nvPicPr>
          <p:cNvPr id="6" name="Picture 5"/>
          <p:cNvPicPr>
            <a:picLocks noChangeAspect="1"/>
          </p:cNvPicPr>
          <p:nvPr/>
        </p:nvPicPr>
        <p:blipFill>
          <a:blip r:embed="rId2"/>
          <a:stretch>
            <a:fillRect/>
          </a:stretch>
        </p:blipFill>
        <p:spPr>
          <a:xfrm>
            <a:off x="1198978" y="2290618"/>
            <a:ext cx="9254131" cy="2219902"/>
          </a:xfrm>
          <a:prstGeom prst="rect">
            <a:avLst/>
          </a:prstGeom>
        </p:spPr>
      </p:pic>
    </p:spTree>
    <p:extLst>
      <p:ext uri="{BB962C8B-B14F-4D97-AF65-F5344CB8AC3E}">
        <p14:creationId xmlns:p14="http://schemas.microsoft.com/office/powerpoint/2010/main" val="13687964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INSERT AN ELEMENT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600" dirty="0"/>
              <a:t>Time Complexity: O(</a:t>
            </a:r>
            <a:r>
              <a:rPr lang="en-US" sz="3600" i="1" dirty="0"/>
              <a:t>n</a:t>
            </a:r>
            <a:r>
              <a:rPr lang="en-US" sz="3600" dirty="0"/>
              <a:t>), for scanning the complete list of size </a:t>
            </a:r>
            <a:r>
              <a:rPr lang="en-US" sz="3600" i="1" dirty="0"/>
              <a:t>n.</a:t>
            </a:r>
          </a:p>
          <a:p>
            <a:r>
              <a:rPr lang="en-US" sz="3600" dirty="0"/>
              <a:t>Space Complexity: O(1), for temporary variable.</a:t>
            </a:r>
            <a:endParaRPr lang="en-US" sz="4400" dirty="0"/>
          </a:p>
        </p:txBody>
      </p:sp>
    </p:spTree>
    <p:extLst>
      <p:ext uri="{BB962C8B-B14F-4D97-AF65-F5344CB8AC3E}">
        <p14:creationId xmlns:p14="http://schemas.microsoft.com/office/powerpoint/2010/main" val="17394869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endParaRPr lang="en-US" sz="3200" dirty="0" smtClean="0"/>
          </a:p>
          <a:p>
            <a:r>
              <a:rPr lang="en-US" sz="3200" dirty="0" smtClean="0"/>
              <a:t>Inserting </a:t>
            </a:r>
            <a:r>
              <a:rPr lang="en-US" sz="3200" dirty="0"/>
              <a:t>a new node </a:t>
            </a:r>
            <a:r>
              <a:rPr lang="en-US" sz="3200" dirty="0" smtClean="0"/>
              <a:t>at the beginning</a:t>
            </a:r>
          </a:p>
          <a:p>
            <a:r>
              <a:rPr lang="en-US" sz="3200" dirty="0"/>
              <a:t>Inserting a new node after the tail (at the end of the list</a:t>
            </a:r>
            <a:r>
              <a:rPr lang="en-US" sz="3200" dirty="0" smtClean="0"/>
              <a:t>)</a:t>
            </a:r>
            <a:endParaRPr lang="en-US" sz="3200" dirty="0"/>
          </a:p>
          <a:p>
            <a:r>
              <a:rPr lang="en-US" sz="3200" dirty="0" smtClean="0"/>
              <a:t>Inserting a new node at a given position of the list</a:t>
            </a:r>
          </a:p>
          <a:p>
            <a:pPr marL="0" indent="0">
              <a:buNone/>
            </a:pPr>
            <a:endParaRPr lang="en-US" sz="3200" dirty="0" smtClean="0"/>
          </a:p>
          <a:p>
            <a:pPr marL="0" indent="0">
              <a:buNone/>
            </a:pPr>
            <a:r>
              <a:rPr lang="en-US" sz="3200" dirty="0" smtClean="0"/>
              <a:t>Show the steps for the </a:t>
            </a:r>
            <a:r>
              <a:rPr lang="en-US" sz="3200" dirty="0" smtClean="0"/>
              <a:t>inserts </a:t>
            </a:r>
            <a:r>
              <a:rPr lang="en-US" sz="3200" dirty="0" smtClean="0"/>
              <a:t>and write a c program for the </a:t>
            </a:r>
            <a:r>
              <a:rPr lang="en-US" sz="3200" dirty="0" smtClean="0"/>
              <a:t>insertions</a:t>
            </a:r>
            <a:r>
              <a:rPr lang="en-US" sz="3200" dirty="0" smtClean="0"/>
              <a:t>.</a:t>
            </a:r>
            <a:endParaRPr lang="en-US" sz="3200" dirty="0"/>
          </a:p>
        </p:txBody>
      </p:sp>
    </p:spTree>
    <p:extLst>
      <p:ext uri="{BB962C8B-B14F-4D97-AF65-F5344CB8AC3E}">
        <p14:creationId xmlns:p14="http://schemas.microsoft.com/office/powerpoint/2010/main" val="7225299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791856" y="636990"/>
            <a:ext cx="8857672" cy="600682"/>
          </a:xfrm>
        </p:spPr>
        <p:txBody>
          <a:bodyPr>
            <a:normAutofit fontScale="90000"/>
          </a:bodyPr>
          <a:lstStyle/>
          <a:p>
            <a:r>
              <a:rPr lang="en-US" sz="4400" dirty="0" smtClean="0">
                <a:latin typeface="Rockwell" panose="02060603020205020403" pitchFamily="18" charset="0"/>
              </a:rPr>
              <a:t>CIRCULAR LINKED LIST DELETION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791856" y="2041236"/>
            <a:ext cx="9301017" cy="3657600"/>
          </a:xfrm>
        </p:spPr>
        <p:txBody>
          <a:bodyPr>
            <a:noAutofit/>
          </a:bodyPr>
          <a:lstStyle/>
          <a:p>
            <a:r>
              <a:rPr lang="en-US" sz="3600" dirty="0"/>
              <a:t>Deleting the first node</a:t>
            </a:r>
          </a:p>
          <a:p>
            <a:r>
              <a:rPr lang="en-US" sz="3600" dirty="0" smtClean="0"/>
              <a:t>Deleting </a:t>
            </a:r>
            <a:r>
              <a:rPr lang="en-US" sz="3600" dirty="0"/>
              <a:t>the last node</a:t>
            </a:r>
          </a:p>
          <a:p>
            <a:r>
              <a:rPr lang="en-US" sz="3600" dirty="0" smtClean="0"/>
              <a:t>Deleting a node at a given position.</a:t>
            </a:r>
            <a:endParaRPr lang="en-US" sz="3600" dirty="0"/>
          </a:p>
        </p:txBody>
      </p:sp>
    </p:spTree>
    <p:extLst>
      <p:ext uri="{BB962C8B-B14F-4D97-AF65-F5344CB8AC3E}">
        <p14:creationId xmlns:p14="http://schemas.microsoft.com/office/powerpoint/2010/main" val="2276621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dirty="0"/>
              <a:t>The first node can be deleted by simply replacing the next field of the tail node with the next </a:t>
            </a:r>
            <a:r>
              <a:rPr lang="en-US" dirty="0" smtClean="0"/>
              <a:t>field of </a:t>
            </a:r>
            <a:r>
              <a:rPr lang="en-US" dirty="0"/>
              <a:t>the first node.</a:t>
            </a:r>
          </a:p>
          <a:p>
            <a:r>
              <a:rPr lang="en-US" dirty="0" smtClean="0"/>
              <a:t>Find </a:t>
            </a:r>
            <a:r>
              <a:rPr lang="en-US" dirty="0"/>
              <a:t>the tail node of the linked list by traversing the list. Tail node is the </a:t>
            </a:r>
            <a:r>
              <a:rPr lang="en-US" dirty="0" smtClean="0"/>
              <a:t>previous node </a:t>
            </a:r>
            <a:r>
              <a:rPr lang="en-US" dirty="0"/>
              <a:t>to the head node which we want to delete.</a:t>
            </a:r>
          </a:p>
        </p:txBody>
      </p:sp>
      <p:pic>
        <p:nvPicPr>
          <p:cNvPr id="5" name="Picture 4"/>
          <p:cNvPicPr>
            <a:picLocks noChangeAspect="1"/>
          </p:cNvPicPr>
          <p:nvPr/>
        </p:nvPicPr>
        <p:blipFill>
          <a:blip r:embed="rId2"/>
          <a:stretch>
            <a:fillRect/>
          </a:stretch>
        </p:blipFill>
        <p:spPr>
          <a:xfrm>
            <a:off x="1413164" y="3459761"/>
            <a:ext cx="8705850" cy="2927184"/>
          </a:xfrm>
          <a:prstGeom prst="rect">
            <a:avLst/>
          </a:prstGeom>
        </p:spPr>
      </p:pic>
    </p:spTree>
    <p:extLst>
      <p:ext uri="{BB962C8B-B14F-4D97-AF65-F5344CB8AC3E}">
        <p14:creationId xmlns:p14="http://schemas.microsoft.com/office/powerpoint/2010/main" val="7531677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2800" dirty="0"/>
              <a:t>Create a temporary node which will point to the head. Also, update the tail </a:t>
            </a:r>
            <a:r>
              <a:rPr lang="en-US" sz="2800" dirty="0" smtClean="0"/>
              <a:t>nodes next </a:t>
            </a:r>
            <a:r>
              <a:rPr lang="en-US" sz="2800" dirty="0"/>
              <a:t>pointer to point to next node of head (as shown below).</a:t>
            </a:r>
            <a:endParaRPr lang="en-US" sz="3600" dirty="0" smtClean="0"/>
          </a:p>
          <a:p>
            <a:pPr marL="0" indent="0">
              <a:buNone/>
            </a:pPr>
            <a:endParaRPr lang="en-US" sz="3200" dirty="0" smtClean="0"/>
          </a:p>
          <a:p>
            <a:pPr marL="0" indent="0">
              <a:buNone/>
            </a:pPr>
            <a:endParaRPr lang="en-US" sz="3200" dirty="0"/>
          </a:p>
          <a:p>
            <a:pPr marL="0" indent="0">
              <a:buNone/>
            </a:pPr>
            <a:endParaRPr lang="en-US" sz="3200" dirty="0"/>
          </a:p>
          <a:p>
            <a:pPr marL="0" indent="0">
              <a:buNone/>
            </a:pPr>
            <a:endParaRPr lang="en-US" sz="3200" dirty="0" smtClean="0"/>
          </a:p>
        </p:txBody>
      </p:sp>
      <p:pic>
        <p:nvPicPr>
          <p:cNvPr id="4" name="Picture 3"/>
          <p:cNvPicPr>
            <a:picLocks noChangeAspect="1"/>
          </p:cNvPicPr>
          <p:nvPr/>
        </p:nvPicPr>
        <p:blipFill>
          <a:blip r:embed="rId2"/>
          <a:stretch>
            <a:fillRect/>
          </a:stretch>
        </p:blipFill>
        <p:spPr>
          <a:xfrm>
            <a:off x="1348508" y="3140450"/>
            <a:ext cx="9227127" cy="2926397"/>
          </a:xfrm>
          <a:prstGeom prst="rect">
            <a:avLst/>
          </a:prstGeom>
        </p:spPr>
      </p:pic>
    </p:spTree>
    <p:extLst>
      <p:ext uri="{BB962C8B-B14F-4D97-AF65-F5344CB8AC3E}">
        <p14:creationId xmlns:p14="http://schemas.microsoft.com/office/powerpoint/2010/main" val="2822556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ADVANTAGES OF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a:t>Random access of elements using array index.</a:t>
            </a:r>
          </a:p>
          <a:p>
            <a:pPr fontAlgn="base"/>
            <a:r>
              <a:rPr lang="en-US" sz="3200" dirty="0"/>
              <a:t>Use of fewer line of code as it creates a single array of multiple elements.</a:t>
            </a:r>
          </a:p>
          <a:p>
            <a:pPr fontAlgn="base"/>
            <a:r>
              <a:rPr lang="en-US" sz="3200" dirty="0"/>
              <a:t>Easy access to all the elements.</a:t>
            </a:r>
          </a:p>
          <a:p>
            <a:pPr fontAlgn="base"/>
            <a:r>
              <a:rPr lang="en-US" sz="3200" dirty="0"/>
              <a:t>Traversal through the array becomes easy using a single loop</a:t>
            </a:r>
            <a:r>
              <a:rPr lang="en-US" sz="3200" dirty="0" smtClean="0"/>
              <a:t>.</a:t>
            </a:r>
            <a:endParaRPr lang="en-US" sz="3200" dirty="0"/>
          </a:p>
        </p:txBody>
      </p:sp>
    </p:spTree>
    <p:extLst>
      <p:ext uri="{BB962C8B-B14F-4D97-AF65-F5344CB8AC3E}">
        <p14:creationId xmlns:p14="http://schemas.microsoft.com/office/powerpoint/2010/main" val="9982567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20800" y="378371"/>
            <a:ext cx="11148291" cy="600682"/>
          </a:xfrm>
        </p:spPr>
        <p:txBody>
          <a:bodyPr>
            <a:normAutofit fontScale="90000"/>
          </a:bodyPr>
          <a:lstStyle/>
          <a:p>
            <a:r>
              <a:rPr lang="en-US" sz="4400" dirty="0" smtClean="0">
                <a:latin typeface="Rockwell" panose="02060603020205020403" pitchFamily="18" charset="0"/>
              </a:rPr>
              <a:t>DELETE AN ELEMENT AT THE BEGINNING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06764" y="1200727"/>
            <a:ext cx="10095345" cy="3657600"/>
          </a:xfrm>
        </p:spPr>
        <p:txBody>
          <a:bodyPr>
            <a:noAutofit/>
          </a:bodyPr>
          <a:lstStyle/>
          <a:p>
            <a:r>
              <a:rPr lang="en-US" dirty="0"/>
              <a:t>Now, move the head pointer to next node. Create a temporary node which will </a:t>
            </a:r>
            <a:r>
              <a:rPr lang="en-US" dirty="0" smtClean="0"/>
              <a:t>point to </a:t>
            </a:r>
            <a:r>
              <a:rPr lang="en-US" dirty="0"/>
              <a:t>head. Also, update the tail nodes next pointer to point to next node of head (</a:t>
            </a:r>
            <a:r>
              <a:rPr lang="en-US" dirty="0" smtClean="0"/>
              <a:t>as shown </a:t>
            </a:r>
            <a:r>
              <a:rPr lang="en-US" dirty="0"/>
              <a:t>below</a:t>
            </a:r>
            <a:r>
              <a:rPr lang="en-US" dirty="0" smtClean="0"/>
              <a:t>).</a:t>
            </a:r>
          </a:p>
          <a:p>
            <a:endParaRPr lang="en-US" sz="3200" dirty="0"/>
          </a:p>
          <a:p>
            <a:endParaRPr lang="en-US" sz="3200" dirty="0" smtClean="0"/>
          </a:p>
          <a:p>
            <a:endParaRPr lang="en-US" sz="3200" dirty="0"/>
          </a:p>
          <a:p>
            <a:endParaRPr lang="en-US" sz="3200" dirty="0" smtClean="0"/>
          </a:p>
          <a:p>
            <a:pPr marL="0" indent="0">
              <a:buNone/>
            </a:pPr>
            <a:endParaRPr lang="en-US" sz="3200" dirty="0" smtClean="0"/>
          </a:p>
          <a:p>
            <a:pPr marL="0" indent="0">
              <a:buNone/>
            </a:pPr>
            <a:endParaRPr lang="en-US" sz="3200" dirty="0"/>
          </a:p>
          <a:p>
            <a:pPr marL="0" indent="0">
              <a:buNone/>
            </a:pPr>
            <a:endParaRPr lang="en-US" sz="3200" dirty="0"/>
          </a:p>
          <a:p>
            <a:pPr marL="0" indent="0">
              <a:buNone/>
            </a:pPr>
            <a:endParaRPr lang="en-US" sz="3200" dirty="0" smtClean="0"/>
          </a:p>
        </p:txBody>
      </p:sp>
      <p:pic>
        <p:nvPicPr>
          <p:cNvPr id="5" name="Picture 4"/>
          <p:cNvPicPr>
            <a:picLocks noChangeAspect="1"/>
          </p:cNvPicPr>
          <p:nvPr/>
        </p:nvPicPr>
        <p:blipFill>
          <a:blip r:embed="rId2"/>
          <a:stretch>
            <a:fillRect/>
          </a:stretch>
        </p:blipFill>
        <p:spPr>
          <a:xfrm>
            <a:off x="1423593" y="3109563"/>
            <a:ext cx="9587346" cy="2111367"/>
          </a:xfrm>
          <a:prstGeom prst="rect">
            <a:avLst/>
          </a:prstGeom>
        </p:spPr>
      </p:pic>
    </p:spTree>
    <p:extLst>
      <p:ext uri="{BB962C8B-B14F-4D97-AF65-F5344CB8AC3E}">
        <p14:creationId xmlns:p14="http://schemas.microsoft.com/office/powerpoint/2010/main" val="26959575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9744363" cy="600682"/>
          </a:xfrm>
        </p:spPr>
        <p:txBody>
          <a:bodyPr>
            <a:normAutofit fontScale="90000"/>
          </a:bodyPr>
          <a:lstStyle/>
          <a:p>
            <a:r>
              <a:rPr lang="en-US" sz="4400" dirty="0" smtClean="0">
                <a:latin typeface="Rockwell" panose="02060603020205020403" pitchFamily="18" charset="0"/>
              </a:rPr>
              <a:t>Deleting singly linked list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2908" y="1865745"/>
            <a:ext cx="10455564" cy="3657600"/>
          </a:xfrm>
        </p:spPr>
        <p:txBody>
          <a:bodyPr>
            <a:noAutofit/>
          </a:bodyPr>
          <a:lstStyle/>
          <a:p>
            <a:r>
              <a:rPr lang="en-US" sz="3200" dirty="0"/>
              <a:t>Time Complexity: O(</a:t>
            </a:r>
            <a:r>
              <a:rPr lang="en-US" sz="3200" i="1" dirty="0"/>
              <a:t>n</a:t>
            </a:r>
            <a:r>
              <a:rPr lang="en-US" sz="3200" dirty="0"/>
              <a:t>), for scanning the complete list of size </a:t>
            </a:r>
            <a:r>
              <a:rPr lang="en-US" sz="3200" i="1" dirty="0"/>
              <a:t>n.</a:t>
            </a:r>
          </a:p>
          <a:p>
            <a:r>
              <a:rPr lang="en-US" sz="3200" dirty="0"/>
              <a:t>Space Complexity: O(1), for a temporary variable.</a:t>
            </a:r>
            <a:endParaRPr lang="en-US" sz="5400" dirty="0"/>
          </a:p>
        </p:txBody>
      </p:sp>
    </p:spTree>
    <p:extLst>
      <p:ext uri="{BB962C8B-B14F-4D97-AF65-F5344CB8AC3E}">
        <p14:creationId xmlns:p14="http://schemas.microsoft.com/office/powerpoint/2010/main" val="7968460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48509" y="627753"/>
            <a:ext cx="11148291" cy="600682"/>
          </a:xfrm>
        </p:spPr>
        <p:txBody>
          <a:bodyPr>
            <a:normAutofit fontScale="90000"/>
          </a:bodyPr>
          <a:lstStyle/>
          <a:p>
            <a:r>
              <a:rPr lang="en-US" sz="4400" dirty="0" smtClean="0">
                <a:latin typeface="Rockwell" panose="02060603020205020403" pitchFamily="18" charset="0"/>
              </a:rPr>
              <a:t>ASSIGNMENT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997527" y="1431636"/>
            <a:ext cx="10095345" cy="3657600"/>
          </a:xfrm>
        </p:spPr>
        <p:txBody>
          <a:bodyPr>
            <a:noAutofit/>
          </a:bodyPr>
          <a:lstStyle/>
          <a:p>
            <a:r>
              <a:rPr lang="en-US" sz="3200" dirty="0"/>
              <a:t>Deleting the </a:t>
            </a:r>
            <a:r>
              <a:rPr lang="en-US" sz="3200" dirty="0" smtClean="0"/>
              <a:t>first node</a:t>
            </a:r>
          </a:p>
          <a:p>
            <a:r>
              <a:rPr lang="en-US" sz="3200" dirty="0"/>
              <a:t>Deleting the last </a:t>
            </a:r>
            <a:r>
              <a:rPr lang="en-US" sz="3200" dirty="0" smtClean="0"/>
              <a:t>node</a:t>
            </a:r>
            <a:endParaRPr lang="en-US" sz="3200" dirty="0"/>
          </a:p>
          <a:p>
            <a:r>
              <a:rPr lang="en-US" sz="3200" dirty="0"/>
              <a:t>Deleting </a:t>
            </a:r>
            <a:r>
              <a:rPr lang="en-US" sz="3200" dirty="0" smtClean="0"/>
              <a:t>a node at a given position.</a:t>
            </a:r>
            <a:endParaRPr lang="en-US" sz="3200" dirty="0"/>
          </a:p>
          <a:p>
            <a:pPr marL="0" indent="0">
              <a:buNone/>
            </a:pPr>
            <a:endParaRPr lang="en-US" sz="3200" dirty="0" smtClean="0"/>
          </a:p>
          <a:p>
            <a:pPr marL="0" indent="0">
              <a:buNone/>
            </a:pPr>
            <a:r>
              <a:rPr lang="en-US" sz="3200" dirty="0" smtClean="0"/>
              <a:t>Show the steps to delete those nodes and write a c program for the </a:t>
            </a:r>
            <a:r>
              <a:rPr lang="en-US" sz="3200" dirty="0" smtClean="0"/>
              <a:t>deletions</a:t>
            </a:r>
            <a:endParaRPr lang="en-US" sz="3200" dirty="0"/>
          </a:p>
        </p:txBody>
      </p:sp>
    </p:spTree>
    <p:extLst>
      <p:ext uri="{BB962C8B-B14F-4D97-AF65-F5344CB8AC3E}">
        <p14:creationId xmlns:p14="http://schemas.microsoft.com/office/powerpoint/2010/main" val="1366251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latin typeface="+mj-lt"/>
                <a:ea typeface="Tahoma" panose="020B0604030504040204" pitchFamily="34" charset="0"/>
                <a:cs typeface="Tahoma" panose="020B0604030504040204" pitchFamily="34" charset="0"/>
              </a:rPr>
              <a:t>https</a:t>
            </a:r>
            <a:r>
              <a:rPr lang="en-US" sz="2800" dirty="0">
                <a:latin typeface="+mj-lt"/>
                <a:ea typeface="Tahoma" panose="020B0604030504040204" pitchFamily="34" charset="0"/>
                <a:cs typeface="Tahoma" panose="020B0604030504040204" pitchFamily="34" charset="0"/>
              </a:rPr>
              <a:t>://www.geeksforgeeks.org</a:t>
            </a:r>
            <a:r>
              <a:rPr lang="en-US" sz="2800" dirty="0" smtClean="0">
                <a:latin typeface="+mj-lt"/>
                <a:ea typeface="Tahoma" panose="020B0604030504040204" pitchFamily="34" charset="0"/>
                <a:cs typeface="Tahoma" panose="020B0604030504040204" pitchFamily="34" charset="0"/>
              </a:rPr>
              <a:t>/</a:t>
            </a:r>
          </a:p>
          <a:p>
            <a:pPr lvl="1"/>
            <a:r>
              <a:rPr lang="en-US" sz="2800" dirty="0"/>
              <a:t>Data Structures And Algorithms Made Easy: Data Structures And Algorithmic Puzzles by </a:t>
            </a:r>
            <a:r>
              <a:rPr lang="en-US" sz="2800" dirty="0" err="1"/>
              <a:t>Narasimha</a:t>
            </a:r>
            <a:r>
              <a:rPr lang="en-US" sz="2800" dirty="0"/>
              <a:t> </a:t>
            </a:r>
            <a:r>
              <a:rPr lang="en-US" sz="2800" dirty="0" err="1"/>
              <a:t>Karumanchi</a:t>
            </a:r>
            <a:r>
              <a:rPr lang="en-US" sz="2800" dirty="0">
                <a:latin typeface="Tahoma" panose="020B0604030504040204" pitchFamily="34" charset="0"/>
                <a:ea typeface="Tahoma" panose="020B0604030504040204" pitchFamily="34" charset="0"/>
                <a:cs typeface="Tahoma" panose="020B0604030504040204" pitchFamily="34" charset="0"/>
              </a:rPr>
              <a:t> </a:t>
            </a:r>
            <a:endParaRPr lang="en-US" sz="2800" dirty="0" smtClean="0">
              <a:latin typeface="+mj-lt"/>
              <a:ea typeface="Tahoma" panose="020B0604030504040204" pitchFamily="34" charset="0"/>
              <a:cs typeface="Tahoma" panose="020B0604030504040204" pitchFamily="34" charset="0"/>
            </a:endParaRP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DISADVANTAGES OF ARRAY</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a:t>Allows a fixed number of elements to be entered which is decided at the time of declaration. Unlike a linked list, an array in C is not dynamic.</a:t>
            </a:r>
          </a:p>
          <a:p>
            <a:pPr fontAlgn="base"/>
            <a:r>
              <a:rPr lang="en-US" sz="3200" dirty="0"/>
              <a:t>Insertion and deletion of elements can be costly since the elements are needed to be managed in accordance with the new memory allocation</a:t>
            </a:r>
            <a:r>
              <a:rPr lang="en-US" sz="3200" dirty="0" smtClean="0"/>
              <a:t>.</a:t>
            </a:r>
            <a:endParaRPr lang="en-US" sz="3200" dirty="0"/>
          </a:p>
        </p:txBody>
      </p:sp>
    </p:spTree>
    <p:extLst>
      <p:ext uri="{BB962C8B-B14F-4D97-AF65-F5344CB8AC3E}">
        <p14:creationId xmlns:p14="http://schemas.microsoft.com/office/powerpoint/2010/main" val="24423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sz="4400" dirty="0" smtClean="0">
                <a:latin typeface="Rockwell" panose="02060603020205020403" pitchFamily="18" charset="0"/>
              </a:rPr>
              <a:t>MULTIDIMENSIONAL ARRAYS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dirty="0" smtClean="0"/>
              <a:t>An array of arrays.</a:t>
            </a:r>
          </a:p>
          <a:p>
            <a:pPr fontAlgn="base"/>
            <a:endParaRPr lang="en-US" sz="3200" dirty="0"/>
          </a:p>
        </p:txBody>
      </p:sp>
      <p:pic>
        <p:nvPicPr>
          <p:cNvPr id="4" name="Picture 3"/>
          <p:cNvPicPr>
            <a:picLocks noChangeAspect="1"/>
          </p:cNvPicPr>
          <p:nvPr/>
        </p:nvPicPr>
        <p:blipFill>
          <a:blip r:embed="rId2"/>
          <a:stretch>
            <a:fillRect/>
          </a:stretch>
        </p:blipFill>
        <p:spPr>
          <a:xfrm>
            <a:off x="2272146" y="2387157"/>
            <a:ext cx="6511636" cy="3928754"/>
          </a:xfrm>
          <a:prstGeom prst="rect">
            <a:avLst/>
          </a:prstGeom>
        </p:spPr>
      </p:pic>
    </p:spTree>
    <p:extLst>
      <p:ext uri="{BB962C8B-B14F-4D97-AF65-F5344CB8AC3E}">
        <p14:creationId xmlns:p14="http://schemas.microsoft.com/office/powerpoint/2010/main" val="2625598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LINKED LIST</a:t>
            </a:r>
            <a:endParaRPr lang="en-US" sz="4400" dirty="0">
              <a:latin typeface="Rockwell" panose="02060603020205020403" pitchFamily="18" charset="0"/>
            </a:endParaRPr>
          </a:p>
        </p:txBody>
      </p:sp>
    </p:spTree>
    <p:extLst>
      <p:ext uri="{BB962C8B-B14F-4D97-AF65-F5344CB8AC3E}">
        <p14:creationId xmlns:p14="http://schemas.microsoft.com/office/powerpoint/2010/main" val="1390752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2420</Words>
  <Application>Microsoft Office PowerPoint</Application>
  <PresentationFormat>Widescreen</PresentationFormat>
  <Paragraphs>261</Paragraphs>
  <Slides>63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Light</vt:lpstr>
      <vt:lpstr>Rockwell</vt:lpstr>
      <vt:lpstr>Tahoma</vt:lpstr>
      <vt:lpstr>Office Theme</vt:lpstr>
      <vt:lpstr>&lt;DATA STRUCTURES AND ALGORITHM&gt;</vt:lpstr>
      <vt:lpstr>              V. ARRAYS AND LINKED LIST</vt:lpstr>
      <vt:lpstr>                ARRAYS</vt:lpstr>
      <vt:lpstr>ARRAYS</vt:lpstr>
      <vt:lpstr>PROPERTIES OF THE ARRAY</vt:lpstr>
      <vt:lpstr>ADVANTAGES OF ARRAY</vt:lpstr>
      <vt:lpstr>DISADVANTAGES OF ARRAY</vt:lpstr>
      <vt:lpstr>MULTIDIMENSIONAL ARRAYS</vt:lpstr>
      <vt:lpstr>                 LINKED LIST</vt:lpstr>
      <vt:lpstr>LINKED LIST</vt:lpstr>
      <vt:lpstr>LINKED LIST</vt:lpstr>
      <vt:lpstr>MAIN LINKED LIST OPERATIONS</vt:lpstr>
      <vt:lpstr>ADVANTAGED OF LINKED LISTS</vt:lpstr>
      <vt:lpstr>ADVANTAGES OF LINKED LISTS</vt:lpstr>
      <vt:lpstr>DISADVANTAGES OF LINKED LISTS</vt:lpstr>
      <vt:lpstr>DISADVANTAGES OF LINKED LISTS</vt:lpstr>
      <vt:lpstr>DISADVANTAGES OF LINKED LISTS</vt:lpstr>
      <vt:lpstr>REPRESENTATION</vt:lpstr>
      <vt:lpstr>REPRESENTATION</vt:lpstr>
      <vt:lpstr>CREATING A FIRST NODE</vt:lpstr>
      <vt:lpstr>LINKED LIST TRAVERSAL</vt:lpstr>
      <vt:lpstr>TYPES OF LINKED LIST</vt:lpstr>
      <vt:lpstr>SINGLY LINKED LIST</vt:lpstr>
      <vt:lpstr>SINGLY LINKED LIST INSERTION</vt:lpstr>
      <vt:lpstr>INSERT AN ELEMENT AT THE BEGINNING</vt:lpstr>
      <vt:lpstr>INSERT AN ELEMENT AT THE BEGINNING</vt:lpstr>
      <vt:lpstr>ASSIGNMENT</vt:lpstr>
      <vt:lpstr>SINGLY LINKED LIST DELETION</vt:lpstr>
      <vt:lpstr>DELETE AN ELEMENT AT THE BEGINNING</vt:lpstr>
      <vt:lpstr>DELETE AN ELEMENT AT THE BEGINNING</vt:lpstr>
      <vt:lpstr>Deleting singly linked list</vt:lpstr>
      <vt:lpstr>ASSIGNMENT</vt:lpstr>
      <vt:lpstr>DOUBLY LINKED LIST</vt:lpstr>
      <vt:lpstr>DOUBLY LINKED LIST REPRESENTATION</vt:lpstr>
      <vt:lpstr>ADVANTAGES OF DOUBLY LINKED LIST</vt:lpstr>
      <vt:lpstr>DISADVANTAGES OF DOUBLY LINKED LIST</vt:lpstr>
      <vt:lpstr>DOUBLY LINKED LIST INSERTION</vt:lpstr>
      <vt:lpstr>INSERT AN ELEMENT AT THE BEGINNING</vt:lpstr>
      <vt:lpstr>INSERT AN ELEMENT AT THE BEGINNING</vt:lpstr>
      <vt:lpstr>INSERT AN ELEMENT</vt:lpstr>
      <vt:lpstr>ASSIGNMENT</vt:lpstr>
      <vt:lpstr>DOUBLY LINKED LIST DELETION</vt:lpstr>
      <vt:lpstr>DELETE AN ELEMENT AT THE BEGINNING</vt:lpstr>
      <vt:lpstr>DELETE AN ELEMENT AT THE BEGINNING</vt:lpstr>
      <vt:lpstr>Deleting singly linked list</vt:lpstr>
      <vt:lpstr>ASSIGNMENT</vt:lpstr>
      <vt:lpstr>CIRCULAR LINKED LIST</vt:lpstr>
      <vt:lpstr>CIRCULAR LINKED LIST</vt:lpstr>
      <vt:lpstr>ADVANTAGES OF CIRCULAR LINKED LIST</vt:lpstr>
      <vt:lpstr>TRAVERSING CIRCULAR LINKED LIST</vt:lpstr>
      <vt:lpstr>TRAVERSING CIRCULAR LINKED LIST</vt:lpstr>
      <vt:lpstr>CIRCULAR LINKED LIST INSERTION</vt:lpstr>
      <vt:lpstr>INSERT AN ELEMENT AT THE BEGINNING</vt:lpstr>
      <vt:lpstr>INSERT AN ELEMENT AT THE BEGINNING</vt:lpstr>
      <vt:lpstr>INSERT AN ELEMENT</vt:lpstr>
      <vt:lpstr>ASSIGNMENT</vt:lpstr>
      <vt:lpstr>CIRCULAR LINKED LIST DELETION</vt:lpstr>
      <vt:lpstr>DELETE AN ELEMENT AT THE BEGINNING</vt:lpstr>
      <vt:lpstr>DELETE AN ELEMENT AT THE BEGINNING</vt:lpstr>
      <vt:lpstr>DELETE AN ELEMENT AT THE BEGINNING</vt:lpstr>
      <vt:lpstr>Deleting singly linked list</vt:lpstr>
      <vt:lpstr>ASSIGNMENT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2022-03-27T10:49:40Z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