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32"/>
  </p:notesMasterIdLst>
  <p:handoutMasterIdLst>
    <p:handoutMasterId r:id="rId33"/>
  </p:handoutMasterIdLst>
  <p:sldIdLst>
    <p:sldId id="256" r:id="rId5"/>
    <p:sldId id="258" r:id="rId6"/>
    <p:sldId id="261" r:id="rId7"/>
    <p:sldId id="334" r:id="rId8"/>
    <p:sldId id="447" r:id="rId9"/>
    <p:sldId id="466" r:id="rId10"/>
    <p:sldId id="467" r:id="rId11"/>
    <p:sldId id="448" r:id="rId12"/>
    <p:sldId id="449" r:id="rId13"/>
    <p:sldId id="452" r:id="rId14"/>
    <p:sldId id="451" r:id="rId15"/>
    <p:sldId id="453" r:id="rId16"/>
    <p:sldId id="422" r:id="rId17"/>
    <p:sldId id="468" r:id="rId18"/>
    <p:sldId id="424" r:id="rId19"/>
    <p:sldId id="454" r:id="rId20"/>
    <p:sldId id="456" r:id="rId21"/>
    <p:sldId id="457" r:id="rId22"/>
    <p:sldId id="458" r:id="rId23"/>
    <p:sldId id="459" r:id="rId24"/>
    <p:sldId id="462" r:id="rId25"/>
    <p:sldId id="460" r:id="rId26"/>
    <p:sldId id="463" r:id="rId27"/>
    <p:sldId id="461" r:id="rId28"/>
    <p:sldId id="464" r:id="rId29"/>
    <p:sldId id="465"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3979" autoAdjust="0"/>
  </p:normalViewPr>
  <p:slideViewPr>
    <p:cSldViewPr snapToGrid="0">
      <p:cViewPr varScale="1">
        <p:scale>
          <a:sx n="67" d="100"/>
          <a:sy n="67" d="100"/>
        </p:scale>
        <p:origin x="564"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5/12/2022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2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7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6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5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8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6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3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3146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20290" y="258299"/>
            <a:ext cx="6724073" cy="757700"/>
          </a:xfrm>
        </p:spPr>
        <p:txBody>
          <a:bodyPr>
            <a:normAutofit/>
          </a:bodyPr>
          <a:lstStyle/>
          <a:p>
            <a:r>
              <a:rPr lang="en-US" dirty="0" smtClean="0">
                <a:latin typeface="Rockwell" panose="02060603020205020403" pitchFamily="18" charset="0"/>
              </a:rPr>
              <a:t>TREE TERMINOLOGY</a:t>
            </a:r>
            <a:endParaRPr lang="en-US" sz="4400" dirty="0">
              <a:latin typeface="Rockwell" panose="02060603020205020403" pitchFamily="18" charset="0"/>
            </a:endParaRPr>
          </a:p>
        </p:txBody>
      </p:sp>
      <p:sp>
        <p:nvSpPr>
          <p:cNvPr id="3" name="Content Placeholder 2"/>
          <p:cNvSpPr>
            <a:spLocks noGrp="1"/>
          </p:cNvSpPr>
          <p:nvPr>
            <p:ph idx="1"/>
          </p:nvPr>
        </p:nvSpPr>
        <p:spPr>
          <a:xfrm>
            <a:off x="838200" y="1403927"/>
            <a:ext cx="10515600" cy="4773036"/>
          </a:xfrm>
        </p:spPr>
        <p:txBody>
          <a:bodyPr/>
          <a:lstStyle/>
          <a:p>
            <a:pPr marL="0" indent="0">
              <a:buNone/>
            </a:pPr>
            <a:r>
              <a:rPr lang="en-US" b="1" dirty="0"/>
              <a:t>Node</a:t>
            </a:r>
          </a:p>
          <a:p>
            <a:r>
              <a:rPr lang="en-US" dirty="0"/>
              <a:t>A node is an entity that contains a key or value and pointers to its child nodes.</a:t>
            </a:r>
          </a:p>
          <a:p>
            <a:r>
              <a:rPr lang="en-US" dirty="0"/>
              <a:t>The last nodes of each path are called </a:t>
            </a:r>
            <a:r>
              <a:rPr lang="en-US" b="1" dirty="0"/>
              <a:t>leaf nodes or external nodes</a:t>
            </a:r>
            <a:r>
              <a:rPr lang="en-US" dirty="0"/>
              <a:t> that do not contain a link/pointer to child nodes.</a:t>
            </a:r>
          </a:p>
          <a:p>
            <a:r>
              <a:rPr lang="en-US" dirty="0"/>
              <a:t>The node having at least a child node is called an </a:t>
            </a:r>
            <a:r>
              <a:rPr lang="en-US" b="1" dirty="0"/>
              <a:t>internal node</a:t>
            </a:r>
            <a:r>
              <a:rPr lang="en-US" dirty="0" smtClean="0"/>
              <a:t>.</a:t>
            </a:r>
          </a:p>
          <a:p>
            <a:pPr marL="0" indent="0">
              <a:buNone/>
            </a:pPr>
            <a:endParaRPr lang="en-US" dirty="0"/>
          </a:p>
          <a:p>
            <a:r>
              <a:rPr lang="en-US" b="1" dirty="0"/>
              <a:t>Edge</a:t>
            </a:r>
          </a:p>
          <a:p>
            <a:r>
              <a:rPr lang="en-US" dirty="0"/>
              <a:t>It is the link between any two nodes.</a:t>
            </a:r>
          </a:p>
          <a:p>
            <a:endParaRPr lang="en-US" dirty="0"/>
          </a:p>
        </p:txBody>
      </p:sp>
    </p:spTree>
    <p:extLst>
      <p:ext uri="{BB962C8B-B14F-4D97-AF65-F5344CB8AC3E}">
        <p14:creationId xmlns:p14="http://schemas.microsoft.com/office/powerpoint/2010/main" val="226111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20290" y="258299"/>
            <a:ext cx="6724073" cy="757700"/>
          </a:xfrm>
        </p:spPr>
        <p:txBody>
          <a:bodyPr>
            <a:normAutofit/>
          </a:bodyPr>
          <a:lstStyle/>
          <a:p>
            <a:r>
              <a:rPr lang="en-US" dirty="0" smtClean="0">
                <a:latin typeface="Rockwell" panose="02060603020205020403" pitchFamily="18" charset="0"/>
              </a:rPr>
              <a:t>TREE TERMINOLOGY</a:t>
            </a:r>
            <a:endParaRPr lang="en-US" sz="4400" dirty="0">
              <a:latin typeface="Rockwell" panose="02060603020205020403" pitchFamily="18" charset="0"/>
            </a:endParaRPr>
          </a:p>
        </p:txBody>
      </p:sp>
      <p:sp>
        <p:nvSpPr>
          <p:cNvPr id="3" name="Content Placeholder 2"/>
          <p:cNvSpPr>
            <a:spLocks noGrp="1"/>
          </p:cNvSpPr>
          <p:nvPr>
            <p:ph idx="1"/>
          </p:nvPr>
        </p:nvSpPr>
        <p:spPr>
          <a:xfrm>
            <a:off x="838200" y="1126836"/>
            <a:ext cx="10515600" cy="5050127"/>
          </a:xfrm>
        </p:spPr>
        <p:txBody>
          <a:bodyPr>
            <a:normAutofit lnSpcReduction="10000"/>
          </a:bodyPr>
          <a:lstStyle/>
          <a:p>
            <a:pPr marL="0" indent="0">
              <a:buNone/>
            </a:pPr>
            <a:endParaRPr lang="en-US" b="1" dirty="0" smtClean="0"/>
          </a:p>
          <a:p>
            <a:r>
              <a:rPr lang="en-US" b="1" dirty="0" smtClean="0"/>
              <a:t>Root </a:t>
            </a:r>
            <a:r>
              <a:rPr lang="en-US" b="1" dirty="0"/>
              <a:t>- </a:t>
            </a:r>
            <a:r>
              <a:rPr lang="en-US" dirty="0"/>
              <a:t>It is the topmost node of a tree</a:t>
            </a:r>
            <a:r>
              <a:rPr lang="en-US" dirty="0" smtClean="0"/>
              <a:t>.</a:t>
            </a:r>
          </a:p>
          <a:p>
            <a:r>
              <a:rPr lang="en-US" b="1" dirty="0"/>
              <a:t>Parent</a:t>
            </a:r>
            <a:r>
              <a:rPr lang="en-US" dirty="0"/>
              <a:t> − Any node except the root node has one edge upward to a node called parent.</a:t>
            </a:r>
          </a:p>
          <a:p>
            <a:r>
              <a:rPr lang="en-US" b="1" dirty="0"/>
              <a:t>Child</a:t>
            </a:r>
            <a:r>
              <a:rPr lang="en-US" dirty="0"/>
              <a:t> − The node below a given node connected by its edge downward is called its child node.</a:t>
            </a:r>
          </a:p>
          <a:p>
            <a:r>
              <a:rPr lang="en-US" b="1" dirty="0"/>
              <a:t>Leaf</a:t>
            </a:r>
            <a:r>
              <a:rPr lang="en-US" dirty="0"/>
              <a:t> − The node which does not have any child node is called the leaf node.</a:t>
            </a:r>
          </a:p>
          <a:p>
            <a:r>
              <a:rPr lang="en-US" b="1" dirty="0"/>
              <a:t>Subtree</a:t>
            </a:r>
            <a:r>
              <a:rPr lang="en-US" dirty="0"/>
              <a:t> − Subtree represents the descendants of a node</a:t>
            </a:r>
            <a:r>
              <a:rPr lang="en-US" dirty="0" smtClean="0"/>
              <a:t>.</a:t>
            </a:r>
            <a:endParaRPr lang="en-US" dirty="0"/>
          </a:p>
          <a:p>
            <a:r>
              <a:rPr lang="en-US" b="1" dirty="0"/>
              <a:t>Depth of a Node - </a:t>
            </a:r>
            <a:r>
              <a:rPr lang="en-US" dirty="0"/>
              <a:t>The depth of a node is the number of edges from the root to the node.</a:t>
            </a:r>
          </a:p>
          <a:p>
            <a:endParaRPr lang="en-US" dirty="0"/>
          </a:p>
          <a:p>
            <a:endParaRPr lang="en-US" dirty="0"/>
          </a:p>
          <a:p>
            <a:endParaRPr lang="en-US" dirty="0"/>
          </a:p>
        </p:txBody>
      </p:sp>
    </p:spTree>
    <p:extLst>
      <p:ext uri="{BB962C8B-B14F-4D97-AF65-F5344CB8AC3E}">
        <p14:creationId xmlns:p14="http://schemas.microsoft.com/office/powerpoint/2010/main" val="250647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20290" y="258299"/>
            <a:ext cx="6724073" cy="757700"/>
          </a:xfrm>
        </p:spPr>
        <p:txBody>
          <a:bodyPr>
            <a:normAutofit/>
          </a:bodyPr>
          <a:lstStyle/>
          <a:p>
            <a:r>
              <a:rPr lang="en-US" dirty="0" smtClean="0">
                <a:latin typeface="Rockwell" panose="02060603020205020403" pitchFamily="18" charset="0"/>
              </a:rPr>
              <a:t>TREE TERMINOLOGY</a:t>
            </a:r>
            <a:endParaRPr lang="en-US" sz="4400" dirty="0">
              <a:latin typeface="Rockwell" panose="02060603020205020403" pitchFamily="18" charset="0"/>
            </a:endParaRPr>
          </a:p>
        </p:txBody>
      </p:sp>
      <p:sp>
        <p:nvSpPr>
          <p:cNvPr id="3" name="Content Placeholder 2"/>
          <p:cNvSpPr>
            <a:spLocks noGrp="1"/>
          </p:cNvSpPr>
          <p:nvPr>
            <p:ph idx="1"/>
          </p:nvPr>
        </p:nvSpPr>
        <p:spPr>
          <a:xfrm>
            <a:off x="838200" y="1126836"/>
            <a:ext cx="10515600" cy="5050127"/>
          </a:xfrm>
        </p:spPr>
        <p:txBody>
          <a:bodyPr>
            <a:normAutofit/>
          </a:bodyPr>
          <a:lstStyle/>
          <a:p>
            <a:pPr marL="0" indent="0">
              <a:buNone/>
            </a:pPr>
            <a:endParaRPr lang="en-US" b="1"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45610" y="1319140"/>
            <a:ext cx="8924925" cy="4665518"/>
          </a:xfrm>
          <a:prstGeom prst="rect">
            <a:avLst/>
          </a:prstGeom>
        </p:spPr>
      </p:pic>
    </p:spTree>
    <p:extLst>
      <p:ext uri="{BB962C8B-B14F-4D97-AF65-F5344CB8AC3E}">
        <p14:creationId xmlns:p14="http://schemas.microsoft.com/office/powerpoint/2010/main" val="2765109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TYPES OF TREE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marL="0" indent="0">
              <a:buNone/>
            </a:pPr>
            <a:endParaRPr lang="en-US" dirty="0"/>
          </a:p>
          <a:p>
            <a:r>
              <a:rPr lang="en-US" b="1" dirty="0" smtClean="0"/>
              <a:t>Binary </a:t>
            </a:r>
            <a:r>
              <a:rPr lang="en-US" b="1" dirty="0"/>
              <a:t>Search Tree</a:t>
            </a:r>
          </a:p>
          <a:p>
            <a:r>
              <a:rPr lang="en-US" dirty="0"/>
              <a:t>AVL Tree</a:t>
            </a:r>
          </a:p>
          <a:p>
            <a:r>
              <a:rPr lang="en-US" dirty="0"/>
              <a:t>B-Tree</a:t>
            </a:r>
          </a:p>
        </p:txBody>
      </p:sp>
    </p:spTree>
    <p:extLst>
      <p:ext uri="{BB962C8B-B14F-4D97-AF65-F5344CB8AC3E}">
        <p14:creationId xmlns:p14="http://schemas.microsoft.com/office/powerpoint/2010/main" val="962960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93454" y="581861"/>
            <a:ext cx="8405091" cy="757700"/>
          </a:xfrm>
        </p:spPr>
        <p:txBody>
          <a:bodyPr>
            <a:normAutofit fontScale="90000"/>
          </a:bodyPr>
          <a:lstStyle/>
          <a:p>
            <a:r>
              <a:rPr lang="en-US" dirty="0" smtClean="0">
                <a:latin typeface="Rockwell" panose="02060603020205020403" pitchFamily="18" charset="0"/>
              </a:rPr>
              <a:t>OTHER APPLICATIONS OF TREE</a:t>
            </a:r>
            <a:endParaRPr lang="en-US" sz="4400" dirty="0">
              <a:latin typeface="Rockwell" panose="02060603020205020403" pitchFamily="18" charset="0"/>
            </a:endParaRPr>
          </a:p>
        </p:txBody>
      </p:sp>
      <p:sp>
        <p:nvSpPr>
          <p:cNvPr id="5" name="Content Placeholder 4"/>
          <p:cNvSpPr>
            <a:spLocks noGrp="1"/>
          </p:cNvSpPr>
          <p:nvPr>
            <p:ph idx="1"/>
          </p:nvPr>
        </p:nvSpPr>
        <p:spPr>
          <a:xfrm>
            <a:off x="838200" y="1533236"/>
            <a:ext cx="10515600" cy="4643727"/>
          </a:xfrm>
        </p:spPr>
        <p:txBody>
          <a:bodyPr/>
          <a:lstStyle/>
          <a:p>
            <a:pPr fontAlgn="base"/>
            <a:r>
              <a:rPr lang="en-US" dirty="0"/>
              <a:t>Store hierarchical data, like folder structure, organization structure, XML/HTML data.</a:t>
            </a:r>
          </a:p>
          <a:p>
            <a:pPr fontAlgn="base"/>
            <a:r>
              <a:rPr lang="en-US" u="sng" dirty="0"/>
              <a:t>Binary Search Tree</a:t>
            </a:r>
            <a:r>
              <a:rPr lang="en-US" dirty="0"/>
              <a:t> is a tree that allows fast search, insert, delete on a sorted data. It also allows finding closest item</a:t>
            </a:r>
          </a:p>
          <a:p>
            <a:pPr fontAlgn="base"/>
            <a:r>
              <a:rPr lang="en-US" u="sng" dirty="0"/>
              <a:t>Heap</a:t>
            </a:r>
            <a:r>
              <a:rPr lang="en-US" dirty="0"/>
              <a:t> is a tree data structure which is implemented using arrays and used to implement priority queues.</a:t>
            </a:r>
          </a:p>
          <a:p>
            <a:pPr fontAlgn="base"/>
            <a:r>
              <a:rPr lang="en-US" u="sng" dirty="0"/>
              <a:t>B-Tree</a:t>
            </a:r>
            <a:r>
              <a:rPr lang="en-US" dirty="0"/>
              <a:t> and</a:t>
            </a:r>
            <a:r>
              <a:rPr lang="en-US" u="sng" dirty="0"/>
              <a:t> B+ Tree</a:t>
            </a:r>
            <a:r>
              <a:rPr lang="en-US" dirty="0"/>
              <a:t> : They are used to implement indexing in databases.</a:t>
            </a:r>
          </a:p>
          <a:p>
            <a:pPr fontAlgn="base"/>
            <a:r>
              <a:rPr lang="en-US" dirty="0"/>
              <a:t>Decision trees.</a:t>
            </a:r>
          </a:p>
          <a:p>
            <a:pPr fontAlgn="base"/>
            <a:r>
              <a:rPr lang="en-US" dirty="0"/>
              <a:t>Organization chart of a large organization</a:t>
            </a:r>
            <a:r>
              <a:rPr lang="en-US" dirty="0" smtClean="0"/>
              <a:t>.</a:t>
            </a:r>
            <a:endParaRPr lang="en-US" dirty="0"/>
          </a:p>
        </p:txBody>
      </p:sp>
    </p:spTree>
    <p:extLst>
      <p:ext uri="{BB962C8B-B14F-4D97-AF65-F5344CB8AC3E}">
        <p14:creationId xmlns:p14="http://schemas.microsoft.com/office/powerpoint/2010/main" val="1686549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042130" y="327423"/>
            <a:ext cx="7794597" cy="757700"/>
          </a:xfrm>
        </p:spPr>
        <p:txBody>
          <a:bodyPr>
            <a:normAutofit/>
          </a:bodyPr>
          <a:lstStyle/>
          <a:p>
            <a:r>
              <a:rPr lang="en-US" dirty="0" smtClean="0">
                <a:latin typeface="Rockwell" panose="02060603020205020403" pitchFamily="18" charset="0"/>
              </a:rPr>
              <a:t>BINARY SEARCH TREE (BST)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r>
              <a:rPr lang="en-US" sz="3200" dirty="0" smtClean="0"/>
              <a:t>Binary </a:t>
            </a:r>
            <a:r>
              <a:rPr lang="en-US" sz="3200" dirty="0"/>
              <a:t>search tree is a data structure that quickly allows us to maintain a sorted list of numbers.</a:t>
            </a:r>
          </a:p>
          <a:p>
            <a:endParaRPr lang="en-US" sz="3200" dirty="0"/>
          </a:p>
          <a:p>
            <a:r>
              <a:rPr lang="en-US" sz="3200" dirty="0"/>
              <a:t>It is called a binary tree because each tree node has a maximum of two children.</a:t>
            </a:r>
          </a:p>
          <a:p>
            <a:r>
              <a:rPr lang="en-US" sz="3200" dirty="0"/>
              <a:t>It is called a search tree because it can be used to search for the presence of a number in O(log(n)) time.</a:t>
            </a:r>
          </a:p>
        </p:txBody>
      </p:sp>
    </p:spTree>
    <p:extLst>
      <p:ext uri="{BB962C8B-B14F-4D97-AF65-F5344CB8AC3E}">
        <p14:creationId xmlns:p14="http://schemas.microsoft.com/office/powerpoint/2010/main" val="115813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042130" y="327423"/>
            <a:ext cx="7794597" cy="757700"/>
          </a:xfrm>
        </p:spPr>
        <p:txBody>
          <a:bodyPr>
            <a:normAutofit/>
          </a:bodyPr>
          <a:lstStyle/>
          <a:p>
            <a:r>
              <a:rPr lang="en-US" dirty="0" smtClean="0">
                <a:latin typeface="Rockwell" panose="02060603020205020403" pitchFamily="18" charset="0"/>
              </a:rPr>
              <a:t>PROPERTIES OF A BST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pPr marL="0" indent="0">
              <a:buNone/>
            </a:pPr>
            <a:r>
              <a:rPr lang="en-US" sz="3200" dirty="0" smtClean="0"/>
              <a:t>The </a:t>
            </a:r>
            <a:r>
              <a:rPr lang="en-US" sz="3200" dirty="0"/>
              <a:t>properties that separate a binary search tree from a regular binary tree </a:t>
            </a:r>
            <a:r>
              <a:rPr lang="en-US" sz="3200" dirty="0" smtClean="0"/>
              <a:t>is:</a:t>
            </a:r>
          </a:p>
          <a:p>
            <a:pPr marL="0" indent="0">
              <a:buNone/>
            </a:pPr>
            <a:endParaRPr lang="en-US" sz="3200" dirty="0"/>
          </a:p>
          <a:p>
            <a:r>
              <a:rPr lang="en-US" sz="3200" dirty="0"/>
              <a:t>All nodes of left subtree are less than the root node</a:t>
            </a:r>
          </a:p>
          <a:p>
            <a:r>
              <a:rPr lang="en-US" sz="3200" dirty="0"/>
              <a:t>All nodes of right subtree are more than the root node</a:t>
            </a:r>
          </a:p>
          <a:p>
            <a:r>
              <a:rPr lang="en-US" sz="3200" dirty="0"/>
              <a:t>Both subtrees of each node are also BSTs i.e. they have the above two properties</a:t>
            </a:r>
          </a:p>
        </p:txBody>
      </p:sp>
    </p:spTree>
    <p:extLst>
      <p:ext uri="{BB962C8B-B14F-4D97-AF65-F5344CB8AC3E}">
        <p14:creationId xmlns:p14="http://schemas.microsoft.com/office/powerpoint/2010/main" val="179672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042130" y="327423"/>
            <a:ext cx="7794597" cy="757700"/>
          </a:xfrm>
        </p:spPr>
        <p:txBody>
          <a:bodyPr>
            <a:normAutofit/>
          </a:bodyPr>
          <a:lstStyle/>
          <a:p>
            <a:r>
              <a:rPr lang="en-US" dirty="0" smtClean="0">
                <a:latin typeface="Rockwell" panose="02060603020205020403" pitchFamily="18" charset="0"/>
              </a:rPr>
              <a:t>A BINARY SEARCH TREE</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1313584" y="979054"/>
            <a:ext cx="8689398" cy="5360454"/>
          </a:xfrm>
          <a:prstGeom prst="rect">
            <a:avLst/>
          </a:prstGeom>
        </p:spPr>
      </p:pic>
    </p:spTree>
    <p:extLst>
      <p:ext uri="{BB962C8B-B14F-4D97-AF65-F5344CB8AC3E}">
        <p14:creationId xmlns:p14="http://schemas.microsoft.com/office/powerpoint/2010/main" val="1500323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042130" y="327423"/>
            <a:ext cx="7794597" cy="757700"/>
          </a:xfrm>
        </p:spPr>
        <p:txBody>
          <a:bodyPr>
            <a:normAutofit/>
          </a:bodyPr>
          <a:lstStyle/>
          <a:p>
            <a:r>
              <a:rPr lang="en-US" dirty="0" smtClean="0">
                <a:latin typeface="Rockwell" panose="02060603020205020403" pitchFamily="18" charset="0"/>
              </a:rPr>
              <a:t>BASIC BST OPERATIONS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r>
              <a:rPr lang="en-US" sz="3000" dirty="0"/>
              <a:t>The basic operations that can be performed on a binary search tree data structure, are the </a:t>
            </a:r>
            <a:r>
              <a:rPr lang="en-US" sz="3000" dirty="0" smtClean="0"/>
              <a:t>following:</a:t>
            </a:r>
          </a:p>
          <a:p>
            <a:pPr marL="0" indent="0">
              <a:buNone/>
            </a:pPr>
            <a:endParaRPr lang="en-US" sz="3000" dirty="0" smtClean="0"/>
          </a:p>
          <a:p>
            <a:r>
              <a:rPr lang="en-US" sz="3000" b="1" dirty="0" smtClean="0"/>
              <a:t>Preorder Traversal</a:t>
            </a:r>
            <a:r>
              <a:rPr lang="en-US" sz="3000" dirty="0" smtClean="0"/>
              <a:t> − Traverses a tree in a pre-order manner</a:t>
            </a:r>
            <a:r>
              <a:rPr lang="en-US" sz="3000" dirty="0"/>
              <a:t>.</a:t>
            </a:r>
          </a:p>
          <a:p>
            <a:r>
              <a:rPr lang="en-US" sz="3000" b="1" dirty="0" err="1"/>
              <a:t>Inorder</a:t>
            </a:r>
            <a:r>
              <a:rPr lang="en-US" sz="3000" b="1" dirty="0"/>
              <a:t> Traversal</a:t>
            </a:r>
            <a:r>
              <a:rPr lang="en-US" sz="3000" dirty="0"/>
              <a:t> − Traverses a tree in an in-order manner.</a:t>
            </a:r>
          </a:p>
          <a:p>
            <a:r>
              <a:rPr lang="en-US" sz="3000" b="1" dirty="0" err="1"/>
              <a:t>Postorder</a:t>
            </a:r>
            <a:r>
              <a:rPr lang="en-US" sz="3000" b="1" dirty="0"/>
              <a:t> Traversal</a:t>
            </a:r>
            <a:r>
              <a:rPr lang="en-US" sz="3000" dirty="0"/>
              <a:t> − Traverses a tree in a post-order manner</a:t>
            </a:r>
            <a:r>
              <a:rPr lang="en-US" sz="3000" dirty="0" smtClean="0"/>
              <a:t>.</a:t>
            </a:r>
            <a:endParaRPr lang="en-US" sz="3000" dirty="0"/>
          </a:p>
          <a:p>
            <a:r>
              <a:rPr lang="en-US" sz="3000" b="1" dirty="0"/>
              <a:t>Insert</a:t>
            </a:r>
            <a:r>
              <a:rPr lang="en-US" sz="3000" dirty="0"/>
              <a:t> − Inserts an element in a tree/create a tree.</a:t>
            </a:r>
          </a:p>
          <a:p>
            <a:r>
              <a:rPr lang="en-US" sz="3000" b="1" dirty="0"/>
              <a:t>Search</a:t>
            </a:r>
            <a:r>
              <a:rPr lang="en-US" sz="3000" dirty="0"/>
              <a:t> − Searches an element in a tree</a:t>
            </a:r>
            <a:r>
              <a:rPr lang="en-US" sz="3000" dirty="0" smtClean="0"/>
              <a:t>.</a:t>
            </a:r>
            <a:endParaRPr lang="en-US" sz="3000" dirty="0"/>
          </a:p>
        </p:txBody>
      </p:sp>
    </p:spTree>
    <p:extLst>
      <p:ext uri="{BB962C8B-B14F-4D97-AF65-F5344CB8AC3E}">
        <p14:creationId xmlns:p14="http://schemas.microsoft.com/office/powerpoint/2010/main" val="2737309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384273" y="255985"/>
            <a:ext cx="4644420" cy="757700"/>
          </a:xfrm>
        </p:spPr>
        <p:txBody>
          <a:bodyPr>
            <a:normAutofit fontScale="90000"/>
          </a:bodyPr>
          <a:lstStyle/>
          <a:p>
            <a:r>
              <a:rPr lang="en-US" dirty="0" smtClean="0">
                <a:latin typeface="Rockwell" panose="02060603020205020403" pitchFamily="18" charset="0"/>
              </a:rPr>
              <a:t>TREE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r>
              <a:rPr lang="en-US" sz="3600" dirty="0"/>
              <a:t>Traversing a tree means visiting every node in the tree. You might, for instance, want to add all the values in the tree or find the largest one. For all these operations, you will need to visit each node of the tree.</a:t>
            </a:r>
          </a:p>
          <a:p>
            <a:r>
              <a:rPr lang="en-US" sz="3600" dirty="0"/>
              <a:t>Linear data structures like arrays, stacks, queues, and linked list have only one way to read the data. But a hierarchical data structure like a tree can be traversed in different ways.</a:t>
            </a:r>
          </a:p>
        </p:txBody>
      </p:sp>
    </p:spTree>
    <p:extLst>
      <p:ext uri="{BB962C8B-B14F-4D97-AF65-F5344CB8AC3E}">
        <p14:creationId xmlns:p14="http://schemas.microsoft.com/office/powerpoint/2010/main" val="3231612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V. </a:t>
            </a:r>
            <a:r>
              <a:rPr lang="en-US" dirty="0" smtClean="0">
                <a:latin typeface="Rockwell" panose="02060603020205020403" pitchFamily="18" charset="0"/>
              </a:rPr>
              <a:t>TREE</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384272" y="255985"/>
            <a:ext cx="6116915" cy="757700"/>
          </a:xfrm>
        </p:spPr>
        <p:txBody>
          <a:bodyPr>
            <a:normAutofit/>
          </a:bodyPr>
          <a:lstStyle/>
          <a:p>
            <a:r>
              <a:rPr lang="en-US" dirty="0" smtClean="0">
                <a:latin typeface="Rockwell" panose="02060603020205020403" pitchFamily="18" charset="0"/>
              </a:rPr>
              <a:t>INORDER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endParaRPr lang="en-US" dirty="0" smtClean="0"/>
          </a:p>
          <a:p>
            <a:r>
              <a:rPr lang="en-US" sz="3200" dirty="0" smtClean="0"/>
              <a:t>First</a:t>
            </a:r>
            <a:r>
              <a:rPr lang="en-US" sz="3200" dirty="0"/>
              <a:t>, visit all the nodes in the left subtree</a:t>
            </a:r>
          </a:p>
          <a:p>
            <a:r>
              <a:rPr lang="en-US" sz="3200" dirty="0"/>
              <a:t>Then the root node</a:t>
            </a:r>
          </a:p>
          <a:p>
            <a:r>
              <a:rPr lang="en-US" sz="3200" dirty="0"/>
              <a:t>Visit all the nodes in the right </a:t>
            </a:r>
            <a:r>
              <a:rPr lang="en-US" sz="3200" dirty="0" smtClean="0"/>
              <a:t>subtree</a:t>
            </a:r>
          </a:p>
          <a:p>
            <a:pPr marL="0" indent="0">
              <a:buNone/>
            </a:pPr>
            <a:endParaRPr lang="en-US" sz="3200" dirty="0"/>
          </a:p>
          <a:p>
            <a:pPr marL="0" indent="0">
              <a:buNone/>
            </a:pPr>
            <a:r>
              <a:rPr lang="en-US" b="1" dirty="0" err="1"/>
              <a:t>Inorder</a:t>
            </a:r>
            <a:r>
              <a:rPr lang="en-US" b="1" dirty="0"/>
              <a:t> (Left, Root, Right) </a:t>
            </a:r>
            <a:endParaRPr lang="en-US" sz="3200" b="1" dirty="0"/>
          </a:p>
        </p:txBody>
      </p:sp>
    </p:spTree>
    <p:extLst>
      <p:ext uri="{BB962C8B-B14F-4D97-AF65-F5344CB8AC3E}">
        <p14:creationId xmlns:p14="http://schemas.microsoft.com/office/powerpoint/2010/main" val="484568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26126" y="259412"/>
            <a:ext cx="6116915" cy="757700"/>
          </a:xfrm>
        </p:spPr>
        <p:txBody>
          <a:bodyPr>
            <a:normAutofit/>
          </a:bodyPr>
          <a:lstStyle/>
          <a:p>
            <a:r>
              <a:rPr lang="en-US" dirty="0" smtClean="0">
                <a:latin typeface="Rockwell" panose="02060603020205020403" pitchFamily="18" charset="0"/>
              </a:rPr>
              <a:t>INORDER TRAVERSAL</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3384272" y="1156560"/>
            <a:ext cx="5000625" cy="3048000"/>
          </a:xfrm>
          <a:prstGeom prst="rect">
            <a:avLst/>
          </a:prstGeom>
        </p:spPr>
      </p:pic>
      <p:sp>
        <p:nvSpPr>
          <p:cNvPr id="5" name="Rectangle 4"/>
          <p:cNvSpPr/>
          <p:nvPr/>
        </p:nvSpPr>
        <p:spPr>
          <a:xfrm>
            <a:off x="1705930" y="5101708"/>
            <a:ext cx="8903784" cy="461665"/>
          </a:xfrm>
          <a:prstGeom prst="rect">
            <a:avLst/>
          </a:prstGeom>
        </p:spPr>
        <p:txBody>
          <a:bodyPr wrap="none">
            <a:spAutoFit/>
          </a:bodyPr>
          <a:lstStyle/>
          <a:p>
            <a:r>
              <a:rPr lang="en-US" sz="2400" dirty="0"/>
              <a:t>Recall that the order for </a:t>
            </a:r>
            <a:r>
              <a:rPr lang="en-US" sz="2400" dirty="0" err="1"/>
              <a:t>inorder</a:t>
            </a:r>
            <a:r>
              <a:rPr lang="en-US" sz="2400" dirty="0"/>
              <a:t> traversal is Left, Root, </a:t>
            </a:r>
            <a:r>
              <a:rPr lang="en-US" sz="2400" dirty="0" smtClean="0"/>
              <a:t>Right</a:t>
            </a:r>
            <a:r>
              <a:rPr lang="en-US" sz="2400" dirty="0" smtClean="0">
                <a:solidFill>
                  <a:srgbClr val="273239"/>
                </a:solidFill>
              </a:rPr>
              <a:t>: </a:t>
            </a:r>
            <a:r>
              <a:rPr lang="en-US" sz="2400" dirty="0">
                <a:solidFill>
                  <a:srgbClr val="273239"/>
                </a:solidFill>
              </a:rPr>
              <a:t>4 2 5 1 3 </a:t>
            </a:r>
            <a:endParaRPr lang="en-US" sz="2400" dirty="0"/>
          </a:p>
        </p:txBody>
      </p:sp>
    </p:spTree>
    <p:extLst>
      <p:ext uri="{BB962C8B-B14F-4D97-AF65-F5344CB8AC3E}">
        <p14:creationId xmlns:p14="http://schemas.microsoft.com/office/powerpoint/2010/main" val="103288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941360" y="270272"/>
            <a:ext cx="6045477" cy="757700"/>
          </a:xfrm>
        </p:spPr>
        <p:txBody>
          <a:bodyPr>
            <a:normAutofit fontScale="90000"/>
          </a:bodyPr>
          <a:lstStyle/>
          <a:p>
            <a:r>
              <a:rPr lang="en-US" dirty="0" smtClean="0">
                <a:latin typeface="Rockwell" panose="02060603020205020403" pitchFamily="18" charset="0"/>
              </a:rPr>
              <a:t>PREORDER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endParaRPr lang="en-US" dirty="0" smtClean="0"/>
          </a:p>
          <a:p>
            <a:r>
              <a:rPr lang="en-US" dirty="0" smtClean="0"/>
              <a:t>Visit </a:t>
            </a:r>
            <a:r>
              <a:rPr lang="en-US" dirty="0"/>
              <a:t>root node</a:t>
            </a:r>
          </a:p>
          <a:p>
            <a:r>
              <a:rPr lang="en-US" dirty="0"/>
              <a:t>Visit all the nodes in the left subtree</a:t>
            </a:r>
          </a:p>
          <a:p>
            <a:r>
              <a:rPr lang="en-US" dirty="0"/>
              <a:t>Visit all the nodes in the right </a:t>
            </a:r>
            <a:r>
              <a:rPr lang="en-US" dirty="0" smtClean="0"/>
              <a:t>subtree</a:t>
            </a:r>
          </a:p>
          <a:p>
            <a:endParaRPr lang="en-US" dirty="0"/>
          </a:p>
          <a:p>
            <a:endParaRPr lang="en-US" dirty="0" smtClean="0"/>
          </a:p>
          <a:p>
            <a:pPr marL="0" indent="0">
              <a:buNone/>
            </a:pPr>
            <a:r>
              <a:rPr lang="en-US" b="1" dirty="0"/>
              <a:t>Preorder (Root, Left, Right)</a:t>
            </a:r>
          </a:p>
        </p:txBody>
      </p:sp>
    </p:spTree>
    <p:extLst>
      <p:ext uri="{BB962C8B-B14F-4D97-AF65-F5344CB8AC3E}">
        <p14:creationId xmlns:p14="http://schemas.microsoft.com/office/powerpoint/2010/main" val="1016912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26126" y="259412"/>
            <a:ext cx="6446462" cy="757700"/>
          </a:xfrm>
        </p:spPr>
        <p:txBody>
          <a:bodyPr>
            <a:normAutofit/>
          </a:bodyPr>
          <a:lstStyle/>
          <a:p>
            <a:r>
              <a:rPr lang="en-US" dirty="0">
                <a:latin typeface="Rockwell" panose="02060603020205020403" pitchFamily="18" charset="0"/>
              </a:rPr>
              <a:t>PREORDER </a:t>
            </a:r>
            <a:r>
              <a:rPr lang="en-US" dirty="0" smtClean="0">
                <a:latin typeface="Rockwell" panose="02060603020205020403" pitchFamily="18" charset="0"/>
              </a:rPr>
              <a:t>TRAVERSAL</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3384272" y="1156560"/>
            <a:ext cx="5000625" cy="3048000"/>
          </a:xfrm>
          <a:prstGeom prst="rect">
            <a:avLst/>
          </a:prstGeom>
        </p:spPr>
      </p:pic>
      <p:sp>
        <p:nvSpPr>
          <p:cNvPr id="5" name="Rectangle 4"/>
          <p:cNvSpPr/>
          <p:nvPr/>
        </p:nvSpPr>
        <p:spPr>
          <a:xfrm>
            <a:off x="1705930" y="5101708"/>
            <a:ext cx="7566658" cy="584775"/>
          </a:xfrm>
          <a:prstGeom prst="rect">
            <a:avLst/>
          </a:prstGeom>
        </p:spPr>
        <p:txBody>
          <a:bodyPr wrap="square">
            <a:spAutoFit/>
          </a:bodyPr>
          <a:lstStyle/>
          <a:p>
            <a:r>
              <a:rPr lang="en-US" sz="2400" dirty="0"/>
              <a:t> Preorder (Root, Left, Right) : 1 2 4 5 3  </a:t>
            </a:r>
            <a:r>
              <a:rPr lang="en-US" sz="3200" dirty="0">
                <a:solidFill>
                  <a:srgbClr val="273239"/>
                </a:solidFill>
              </a:rPr>
              <a:t> </a:t>
            </a:r>
            <a:endParaRPr lang="en-US" sz="3200" dirty="0"/>
          </a:p>
        </p:txBody>
      </p:sp>
    </p:spTree>
    <p:extLst>
      <p:ext uri="{BB962C8B-B14F-4D97-AF65-F5344CB8AC3E}">
        <p14:creationId xmlns:p14="http://schemas.microsoft.com/office/powerpoint/2010/main" val="1189798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943225" y="255985"/>
            <a:ext cx="6643688" cy="757700"/>
          </a:xfrm>
        </p:spPr>
        <p:txBody>
          <a:bodyPr>
            <a:normAutofit/>
          </a:bodyPr>
          <a:lstStyle/>
          <a:p>
            <a:r>
              <a:rPr lang="en-US" dirty="0" smtClean="0">
                <a:latin typeface="Rockwell" panose="02060603020205020403" pitchFamily="18" charset="0"/>
              </a:rPr>
              <a:t>POSTORDER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53484" y="1376219"/>
            <a:ext cx="9905999" cy="4710544"/>
          </a:xfrm>
        </p:spPr>
        <p:txBody>
          <a:bodyPr>
            <a:noAutofit/>
          </a:bodyPr>
          <a:lstStyle/>
          <a:p>
            <a:endParaRPr lang="en-US" dirty="0" smtClean="0"/>
          </a:p>
          <a:p>
            <a:r>
              <a:rPr lang="en-US" dirty="0" smtClean="0"/>
              <a:t>Visit </a:t>
            </a:r>
            <a:r>
              <a:rPr lang="en-US" dirty="0"/>
              <a:t>all the nodes in the left subtree</a:t>
            </a:r>
          </a:p>
          <a:p>
            <a:r>
              <a:rPr lang="en-US" dirty="0"/>
              <a:t>Visit all the nodes in the right subtree</a:t>
            </a:r>
          </a:p>
          <a:p>
            <a:r>
              <a:rPr lang="en-US" dirty="0"/>
              <a:t>Visit the root </a:t>
            </a:r>
            <a:r>
              <a:rPr lang="en-US" dirty="0" smtClean="0"/>
              <a:t>node</a:t>
            </a:r>
          </a:p>
          <a:p>
            <a:endParaRPr lang="en-US" dirty="0"/>
          </a:p>
          <a:p>
            <a:endParaRPr lang="en-US" dirty="0" smtClean="0"/>
          </a:p>
          <a:p>
            <a:pPr marL="0" indent="0">
              <a:buNone/>
            </a:pPr>
            <a:r>
              <a:rPr lang="en-US" b="1" dirty="0" err="1"/>
              <a:t>Postorder</a:t>
            </a:r>
            <a:r>
              <a:rPr lang="en-US" b="1" dirty="0"/>
              <a:t> (Left, Right, Root</a:t>
            </a:r>
            <a:r>
              <a:rPr lang="en-US" b="1" dirty="0" smtClean="0"/>
              <a:t>)</a:t>
            </a:r>
            <a:endParaRPr lang="en-US" dirty="0"/>
          </a:p>
        </p:txBody>
      </p:sp>
    </p:spTree>
    <p:extLst>
      <p:ext uri="{BB962C8B-B14F-4D97-AF65-F5344CB8AC3E}">
        <p14:creationId xmlns:p14="http://schemas.microsoft.com/office/powerpoint/2010/main" val="2642591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26126" y="259412"/>
            <a:ext cx="6116915" cy="757700"/>
          </a:xfrm>
        </p:spPr>
        <p:txBody>
          <a:bodyPr>
            <a:normAutofit fontScale="90000"/>
          </a:bodyPr>
          <a:lstStyle/>
          <a:p>
            <a:r>
              <a:rPr lang="en-US" dirty="0">
                <a:latin typeface="Rockwell" panose="02060603020205020403" pitchFamily="18" charset="0"/>
              </a:rPr>
              <a:t>POSTORDER </a:t>
            </a:r>
            <a:r>
              <a:rPr lang="en-US" dirty="0" smtClean="0">
                <a:latin typeface="Rockwell" panose="02060603020205020403" pitchFamily="18" charset="0"/>
              </a:rPr>
              <a:t>TRAVERSAL</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3384272" y="1156560"/>
            <a:ext cx="5000625" cy="3048000"/>
          </a:xfrm>
          <a:prstGeom prst="rect">
            <a:avLst/>
          </a:prstGeom>
        </p:spPr>
      </p:pic>
      <p:sp>
        <p:nvSpPr>
          <p:cNvPr id="5" name="Rectangle 4"/>
          <p:cNvSpPr/>
          <p:nvPr/>
        </p:nvSpPr>
        <p:spPr>
          <a:xfrm>
            <a:off x="1705930" y="5101708"/>
            <a:ext cx="6480808" cy="584775"/>
          </a:xfrm>
          <a:prstGeom prst="rect">
            <a:avLst/>
          </a:prstGeom>
        </p:spPr>
        <p:txBody>
          <a:bodyPr wrap="square">
            <a:spAutoFit/>
          </a:bodyPr>
          <a:lstStyle/>
          <a:p>
            <a:r>
              <a:rPr lang="en-US" sz="2400" dirty="0" err="1"/>
              <a:t>Postorder</a:t>
            </a:r>
            <a:r>
              <a:rPr lang="en-US" sz="2400" dirty="0"/>
              <a:t> (Left, Right, Root) : 4 5 2 3 1 </a:t>
            </a:r>
            <a:r>
              <a:rPr lang="en-US" sz="3200" dirty="0">
                <a:solidFill>
                  <a:srgbClr val="273239"/>
                </a:solidFill>
              </a:rPr>
              <a:t> </a:t>
            </a:r>
            <a:endParaRPr lang="en-US" sz="3200" dirty="0"/>
          </a:p>
        </p:txBody>
      </p:sp>
    </p:spTree>
    <p:extLst>
      <p:ext uri="{BB962C8B-B14F-4D97-AF65-F5344CB8AC3E}">
        <p14:creationId xmlns:p14="http://schemas.microsoft.com/office/powerpoint/2010/main" val="3440334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26126" y="259412"/>
            <a:ext cx="7703762" cy="757700"/>
          </a:xfrm>
        </p:spPr>
        <p:txBody>
          <a:bodyPr>
            <a:normAutofit/>
          </a:bodyPr>
          <a:lstStyle/>
          <a:p>
            <a:r>
              <a:rPr lang="en-US" dirty="0" smtClean="0">
                <a:latin typeface="Rockwell" panose="02060603020205020403" pitchFamily="18" charset="0"/>
              </a:rPr>
              <a:t>EXERCISES ON </a:t>
            </a:r>
            <a:r>
              <a:rPr lang="en-US" dirty="0" smtClean="0">
                <a:latin typeface="Rockwell" panose="02060603020205020403" pitchFamily="18" charset="0"/>
              </a:rPr>
              <a:t>TRAVERSAL</a:t>
            </a:r>
            <a:endParaRPr lang="en-US" sz="4400" dirty="0">
              <a:latin typeface="Rockwell" panose="02060603020205020403" pitchFamily="18" charset="0"/>
            </a:endParaRPr>
          </a:p>
        </p:txBody>
      </p:sp>
      <p:pic>
        <p:nvPicPr>
          <p:cNvPr id="6" name="Content Placeholder 5"/>
          <p:cNvPicPr>
            <a:picLocks noGrp="1" noChangeAspect="1"/>
          </p:cNvPicPr>
          <p:nvPr>
            <p:ph idx="1"/>
          </p:nvPr>
        </p:nvPicPr>
        <p:blipFill>
          <a:blip r:embed="rId2"/>
          <a:stretch>
            <a:fillRect/>
          </a:stretch>
        </p:blipFill>
        <p:spPr>
          <a:xfrm>
            <a:off x="2826126" y="1017112"/>
            <a:ext cx="6846512" cy="4371718"/>
          </a:xfrm>
          <a:prstGeom prst="rect">
            <a:avLst/>
          </a:prstGeom>
        </p:spPr>
      </p:pic>
      <p:sp>
        <p:nvSpPr>
          <p:cNvPr id="7" name="TextBox 6"/>
          <p:cNvSpPr txBox="1"/>
          <p:nvPr/>
        </p:nvSpPr>
        <p:spPr>
          <a:xfrm>
            <a:off x="2200275" y="5815013"/>
            <a:ext cx="5400675" cy="461665"/>
          </a:xfrm>
          <a:prstGeom prst="rect">
            <a:avLst/>
          </a:prstGeom>
          <a:noFill/>
        </p:spPr>
        <p:txBody>
          <a:bodyPr wrap="square" rtlCol="0">
            <a:spAutoFit/>
          </a:bodyPr>
          <a:lstStyle/>
          <a:p>
            <a:r>
              <a:rPr lang="en-US" sz="2400" dirty="0" err="1" smtClean="0"/>
              <a:t>Eg</a:t>
            </a:r>
            <a:r>
              <a:rPr lang="en-US" sz="2400" dirty="0" smtClean="0"/>
              <a:t>: </a:t>
            </a:r>
            <a:r>
              <a:rPr lang="en-US" sz="2400" dirty="0" err="1" smtClean="0"/>
              <a:t>treetraversal.c</a:t>
            </a:r>
            <a:endParaRPr lang="en-US" sz="2400" dirty="0"/>
          </a:p>
        </p:txBody>
      </p:sp>
    </p:spTree>
    <p:extLst>
      <p:ext uri="{BB962C8B-B14F-4D97-AF65-F5344CB8AC3E}">
        <p14:creationId xmlns:p14="http://schemas.microsoft.com/office/powerpoint/2010/main" val="22347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t>Data </a:t>
            </a:r>
            <a:r>
              <a:rPr lang="en-US" sz="2800" dirty="0"/>
              <a:t>Structures And Algorithms Made Easy: Data Structures And Algorithmic Puzzles by </a:t>
            </a:r>
            <a:r>
              <a:rPr lang="en-US" sz="2800" dirty="0" err="1"/>
              <a:t>Narasimha</a:t>
            </a:r>
            <a:r>
              <a:rPr lang="en-US" sz="2800" dirty="0"/>
              <a:t> </a:t>
            </a:r>
            <a:r>
              <a:rPr lang="en-US" sz="2800" dirty="0" err="1"/>
              <a:t>Karumanchi</a:t>
            </a:r>
            <a:r>
              <a:rPr lang="en-US" sz="2800" dirty="0">
                <a:ea typeface="Tahoma" panose="020B0604030504040204" pitchFamily="34" charset="0"/>
                <a:cs typeface="Tahoma" panose="020B0604030504040204" pitchFamily="34" charset="0"/>
              </a:rPr>
              <a:t> </a:t>
            </a:r>
            <a:endParaRPr lang="en-US" sz="2800" dirty="0" smtClean="0">
              <a:ea typeface="Tahoma" panose="020B0604030504040204" pitchFamily="34" charset="0"/>
              <a:cs typeface="Tahoma" panose="020B0604030504040204" pitchFamily="34" charset="0"/>
            </a:endParaRPr>
          </a:p>
          <a:p>
            <a:pPr lvl="1"/>
            <a:r>
              <a:rPr lang="en-US" sz="2800" dirty="0">
                <a:ea typeface="Tahoma" panose="020B0604030504040204" pitchFamily="34" charset="0"/>
                <a:cs typeface="Tahoma" panose="020B0604030504040204" pitchFamily="34" charset="0"/>
              </a:rPr>
              <a:t>https://www.programiz.com</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https://www.geeksforgeeks.org</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https://www.tutorialspoint.com</a:t>
            </a:r>
            <a:r>
              <a:rPr lang="en-US" sz="2800" dirty="0" smtClean="0">
                <a:ea typeface="Tahoma" panose="020B0604030504040204" pitchFamily="34" charset="0"/>
                <a:cs typeface="Tahoma" panose="020B0604030504040204" pitchFamily="34" charset="0"/>
              </a:rPr>
              <a:t>/</a:t>
            </a: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TREE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A </a:t>
            </a:r>
            <a:r>
              <a:rPr lang="en-US" sz="3200" i="1" dirty="0"/>
              <a:t>tree </a:t>
            </a:r>
            <a:r>
              <a:rPr lang="en-US" sz="3200" dirty="0"/>
              <a:t>is a data structure similar to a linked list but instead of each node pointing simply to </a:t>
            </a:r>
            <a:r>
              <a:rPr lang="en-US" sz="3200" dirty="0" smtClean="0"/>
              <a:t>the next </a:t>
            </a:r>
            <a:r>
              <a:rPr lang="en-US" sz="3200" dirty="0"/>
              <a:t>node in a linear fashion, each node points to a number of nodes. Tree is an example of a </a:t>
            </a:r>
            <a:r>
              <a:rPr lang="en-US" sz="3200" dirty="0" smtClean="0"/>
              <a:t>nonlinear data </a:t>
            </a:r>
            <a:r>
              <a:rPr lang="en-US" sz="3200" dirty="0"/>
              <a:t>structure. A </a:t>
            </a:r>
            <a:r>
              <a:rPr lang="en-US" sz="3200" i="1" dirty="0"/>
              <a:t>tree </a:t>
            </a:r>
            <a:r>
              <a:rPr lang="en-US" sz="3200" dirty="0"/>
              <a:t>structure is a way of representing the hierarchical nature of a </a:t>
            </a:r>
            <a:r>
              <a:rPr lang="en-US" sz="3200" dirty="0" smtClean="0"/>
              <a:t>structure in </a:t>
            </a:r>
            <a:r>
              <a:rPr lang="en-US" sz="3200" dirty="0"/>
              <a:t>a graphical form.</a:t>
            </a:r>
          </a:p>
          <a:p>
            <a:r>
              <a:rPr lang="en-US" sz="3200" dirty="0"/>
              <a:t>In trees ADT (Abstract Data Type), the order of the elements is not important. If we need </a:t>
            </a:r>
            <a:r>
              <a:rPr lang="en-US" sz="3200" dirty="0" smtClean="0"/>
              <a:t>ordering information</a:t>
            </a:r>
            <a:r>
              <a:rPr lang="en-US" sz="3200" dirty="0"/>
              <a:t>, linear data structures like linked lists, stacks, queues, etc. can be used.</a:t>
            </a:r>
            <a:endParaRPr lang="en-US" sz="4400" dirty="0"/>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405745" y="267536"/>
            <a:ext cx="1995056" cy="757700"/>
          </a:xfrm>
        </p:spPr>
        <p:txBody>
          <a:bodyPr>
            <a:normAutofit/>
          </a:bodyPr>
          <a:lstStyle/>
          <a:p>
            <a:r>
              <a:rPr lang="en-US" dirty="0" smtClean="0">
                <a:latin typeface="Rockwell" panose="02060603020205020403" pitchFamily="18" charset="0"/>
              </a:rPr>
              <a:t>TREE</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2318328" y="1228437"/>
            <a:ext cx="5191991" cy="4680382"/>
          </a:xfrm>
          <a:prstGeom prst="rect">
            <a:avLst/>
          </a:prstGeom>
        </p:spPr>
      </p:pic>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84218" y="267536"/>
            <a:ext cx="8405091" cy="757700"/>
          </a:xfrm>
        </p:spPr>
        <p:txBody>
          <a:bodyPr>
            <a:normAutofit/>
          </a:bodyPr>
          <a:lstStyle/>
          <a:p>
            <a:r>
              <a:rPr lang="en-US" dirty="0" smtClean="0">
                <a:latin typeface="Rockwell" panose="02060603020205020403" pitchFamily="18" charset="0"/>
              </a:rPr>
              <a:t>WHY TREE DATA STRUCTURE ?</a:t>
            </a:r>
            <a:endParaRPr lang="en-US" sz="4400" dirty="0">
              <a:latin typeface="Rockwell" panose="02060603020205020403" pitchFamily="18" charset="0"/>
            </a:endParaRPr>
          </a:p>
        </p:txBody>
      </p:sp>
      <p:sp>
        <p:nvSpPr>
          <p:cNvPr id="5" name="Content Placeholder 4"/>
          <p:cNvSpPr>
            <a:spLocks noGrp="1"/>
          </p:cNvSpPr>
          <p:nvPr>
            <p:ph idx="1"/>
          </p:nvPr>
        </p:nvSpPr>
        <p:spPr>
          <a:xfrm>
            <a:off x="838200" y="1533236"/>
            <a:ext cx="10515600" cy="4643727"/>
          </a:xfrm>
        </p:spPr>
        <p:txBody>
          <a:bodyPr/>
          <a:lstStyle/>
          <a:p>
            <a:r>
              <a:rPr lang="en-US" dirty="0"/>
              <a:t>One reason to use trees might be because you want to store information that naturally forms a hierarchy. For example, the file system on a computer: </a:t>
            </a:r>
            <a:endParaRPr lang="en-US" dirty="0" smtClean="0"/>
          </a:p>
          <a:p>
            <a:endParaRPr lang="en-US" dirty="0"/>
          </a:p>
        </p:txBody>
      </p:sp>
      <p:pic>
        <p:nvPicPr>
          <p:cNvPr id="3" name="Picture 2"/>
          <p:cNvPicPr>
            <a:picLocks noChangeAspect="1"/>
          </p:cNvPicPr>
          <p:nvPr/>
        </p:nvPicPr>
        <p:blipFill>
          <a:blip r:embed="rId2"/>
          <a:stretch>
            <a:fillRect/>
          </a:stretch>
        </p:blipFill>
        <p:spPr>
          <a:xfrm>
            <a:off x="3405188" y="3162299"/>
            <a:ext cx="4481512" cy="2978037"/>
          </a:xfrm>
          <a:prstGeom prst="rect">
            <a:avLst/>
          </a:prstGeom>
        </p:spPr>
      </p:pic>
    </p:spTree>
    <p:extLst>
      <p:ext uri="{BB962C8B-B14F-4D97-AF65-F5344CB8AC3E}">
        <p14:creationId xmlns:p14="http://schemas.microsoft.com/office/powerpoint/2010/main" val="342827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84218" y="267536"/>
            <a:ext cx="8405091" cy="757700"/>
          </a:xfrm>
        </p:spPr>
        <p:txBody>
          <a:bodyPr>
            <a:normAutofit/>
          </a:bodyPr>
          <a:lstStyle/>
          <a:p>
            <a:r>
              <a:rPr lang="en-US" dirty="0" smtClean="0">
                <a:latin typeface="Rockwell" panose="02060603020205020403" pitchFamily="18" charset="0"/>
              </a:rPr>
              <a:t>WHY TREE DATA STRUCTURE ?</a:t>
            </a:r>
            <a:endParaRPr lang="en-US" sz="4400" dirty="0">
              <a:latin typeface="Rockwell" panose="02060603020205020403" pitchFamily="18" charset="0"/>
            </a:endParaRPr>
          </a:p>
        </p:txBody>
      </p:sp>
      <p:sp>
        <p:nvSpPr>
          <p:cNvPr id="5" name="Content Placeholder 4"/>
          <p:cNvSpPr>
            <a:spLocks noGrp="1"/>
          </p:cNvSpPr>
          <p:nvPr>
            <p:ph idx="1"/>
          </p:nvPr>
        </p:nvSpPr>
        <p:spPr>
          <a:xfrm>
            <a:off x="838200" y="1533236"/>
            <a:ext cx="10515600" cy="4643727"/>
          </a:xfrm>
        </p:spPr>
        <p:txBody>
          <a:bodyPr/>
          <a:lstStyle/>
          <a:p>
            <a:r>
              <a:rPr lang="en-US" sz="3600" dirty="0"/>
              <a:t>Other data structures such as arrays, linked list, stack, and queue are linear data structures that store data sequentially. In order to perform any operation in a linear data structure, the time complexity increases with the increase in the data size. But, it is not acceptable in today's computational world.</a:t>
            </a:r>
          </a:p>
          <a:p>
            <a:r>
              <a:rPr lang="en-US" sz="3600" dirty="0"/>
              <a:t>Different tree data structures allow quicker and easier access to the data as it is a non-linear data structure.</a:t>
            </a:r>
          </a:p>
          <a:p>
            <a:endParaRPr lang="en-US" dirty="0"/>
          </a:p>
        </p:txBody>
      </p:sp>
    </p:spTree>
    <p:extLst>
      <p:ext uri="{BB962C8B-B14F-4D97-AF65-F5344CB8AC3E}">
        <p14:creationId xmlns:p14="http://schemas.microsoft.com/office/powerpoint/2010/main" val="43781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84218" y="267536"/>
            <a:ext cx="8405091" cy="757700"/>
          </a:xfrm>
        </p:spPr>
        <p:txBody>
          <a:bodyPr>
            <a:normAutofit/>
          </a:bodyPr>
          <a:lstStyle/>
          <a:p>
            <a:r>
              <a:rPr lang="en-US" dirty="0" smtClean="0">
                <a:latin typeface="Rockwell" panose="02060603020205020403" pitchFamily="18" charset="0"/>
              </a:rPr>
              <a:t>WHY TREE DATA STRUCTURE ?</a:t>
            </a:r>
            <a:endParaRPr lang="en-US" sz="4400" dirty="0">
              <a:latin typeface="Rockwell" panose="02060603020205020403" pitchFamily="18" charset="0"/>
            </a:endParaRPr>
          </a:p>
        </p:txBody>
      </p:sp>
      <p:sp>
        <p:nvSpPr>
          <p:cNvPr id="5" name="Content Placeholder 4"/>
          <p:cNvSpPr>
            <a:spLocks noGrp="1"/>
          </p:cNvSpPr>
          <p:nvPr>
            <p:ph idx="1"/>
          </p:nvPr>
        </p:nvSpPr>
        <p:spPr>
          <a:xfrm>
            <a:off x="838200" y="1533236"/>
            <a:ext cx="10515600" cy="4643727"/>
          </a:xfrm>
        </p:spPr>
        <p:txBody>
          <a:bodyPr/>
          <a:lstStyle/>
          <a:p>
            <a:r>
              <a:rPr lang="en-US" sz="3600" dirty="0"/>
              <a:t>Other data structures such as arrays, linked list, stack, and queue are linear data structures that store data sequentially. In order to perform any operation in a linear data structure, the time complexity increases with the increase in the data size. But, it is not acceptable in today's computational world.</a:t>
            </a:r>
          </a:p>
          <a:p>
            <a:r>
              <a:rPr lang="en-US" sz="3600" dirty="0"/>
              <a:t>Different tree data structures allow quicker and easier access to the data as it is a non-linear data structure.</a:t>
            </a:r>
          </a:p>
          <a:p>
            <a:endParaRPr lang="en-US" dirty="0"/>
          </a:p>
        </p:txBody>
      </p:sp>
    </p:spTree>
    <p:extLst>
      <p:ext uri="{BB962C8B-B14F-4D97-AF65-F5344CB8AC3E}">
        <p14:creationId xmlns:p14="http://schemas.microsoft.com/office/powerpoint/2010/main" val="323846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20290" y="258299"/>
            <a:ext cx="6724073" cy="757700"/>
          </a:xfrm>
        </p:spPr>
        <p:txBody>
          <a:bodyPr>
            <a:normAutofit/>
          </a:bodyPr>
          <a:lstStyle/>
          <a:p>
            <a:r>
              <a:rPr lang="en-US" dirty="0" smtClean="0">
                <a:latin typeface="Rockwell" panose="02060603020205020403" pitchFamily="18" charset="0"/>
              </a:rPr>
              <a:t>TREE TERMINOLOGY</a:t>
            </a:r>
            <a:endParaRPr lang="en-US" sz="4400" dirty="0">
              <a:latin typeface="Rockwell" panose="02060603020205020403" pitchFamily="18" charset="0"/>
            </a:endParaRPr>
          </a:p>
        </p:txBody>
      </p:sp>
      <p:sp>
        <p:nvSpPr>
          <p:cNvPr id="3" name="Content Placeholder 2"/>
          <p:cNvSpPr>
            <a:spLocks noGrp="1"/>
          </p:cNvSpPr>
          <p:nvPr>
            <p:ph idx="1"/>
          </p:nvPr>
        </p:nvSpPr>
        <p:spPr>
          <a:xfrm>
            <a:off x="838200" y="1403927"/>
            <a:ext cx="10515600" cy="4773036"/>
          </a:xfrm>
        </p:spPr>
        <p:txBody>
          <a:bodyPr/>
          <a:lstStyle/>
          <a:p>
            <a:pPr marL="0" indent="0">
              <a:buNone/>
            </a:pPr>
            <a:r>
              <a:rPr lang="en-US" b="1" dirty="0"/>
              <a:t>Node</a:t>
            </a:r>
          </a:p>
          <a:p>
            <a:r>
              <a:rPr lang="en-US" dirty="0"/>
              <a:t>A node is an entity that contains a key or value and pointers to its child nodes.</a:t>
            </a:r>
          </a:p>
          <a:p>
            <a:r>
              <a:rPr lang="en-US" dirty="0"/>
              <a:t>The last nodes of each path are called </a:t>
            </a:r>
            <a:r>
              <a:rPr lang="en-US" b="1" dirty="0"/>
              <a:t>leaf nodes or external nodes</a:t>
            </a:r>
            <a:r>
              <a:rPr lang="en-US" dirty="0"/>
              <a:t> that do not contain a link/pointer to child nodes.</a:t>
            </a:r>
          </a:p>
          <a:p>
            <a:r>
              <a:rPr lang="en-US" dirty="0"/>
              <a:t>The node having at least a child node is called an </a:t>
            </a:r>
            <a:r>
              <a:rPr lang="en-US" b="1" dirty="0"/>
              <a:t>internal node</a:t>
            </a:r>
            <a:r>
              <a:rPr lang="en-US" dirty="0" smtClean="0"/>
              <a:t>.</a:t>
            </a:r>
          </a:p>
          <a:p>
            <a:pPr marL="0" indent="0">
              <a:buNone/>
            </a:pPr>
            <a:endParaRPr lang="en-US" dirty="0"/>
          </a:p>
          <a:p>
            <a:r>
              <a:rPr lang="en-US" b="1" dirty="0"/>
              <a:t>Edge</a:t>
            </a:r>
          </a:p>
          <a:p>
            <a:r>
              <a:rPr lang="en-US" dirty="0"/>
              <a:t>It is the link between any two nodes.</a:t>
            </a:r>
          </a:p>
          <a:p>
            <a:endParaRPr lang="en-US" dirty="0"/>
          </a:p>
        </p:txBody>
      </p:sp>
    </p:spTree>
    <p:extLst>
      <p:ext uri="{BB962C8B-B14F-4D97-AF65-F5344CB8AC3E}">
        <p14:creationId xmlns:p14="http://schemas.microsoft.com/office/powerpoint/2010/main" val="2325535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20290" y="258299"/>
            <a:ext cx="6724073" cy="757700"/>
          </a:xfrm>
        </p:spPr>
        <p:txBody>
          <a:bodyPr>
            <a:normAutofit/>
          </a:bodyPr>
          <a:lstStyle/>
          <a:p>
            <a:r>
              <a:rPr lang="en-US" dirty="0" smtClean="0">
                <a:latin typeface="Rockwell" panose="02060603020205020403" pitchFamily="18" charset="0"/>
              </a:rPr>
              <a:t>TREE TERMINOLOGY</a:t>
            </a:r>
            <a:endParaRPr lang="en-US" sz="4400" dirty="0">
              <a:latin typeface="Rockwell" panose="02060603020205020403" pitchFamily="18" charset="0"/>
            </a:endParaRPr>
          </a:p>
        </p:txBody>
      </p:sp>
      <p:pic>
        <p:nvPicPr>
          <p:cNvPr id="5" name="Content Placeholder 4"/>
          <p:cNvPicPr>
            <a:picLocks noGrp="1" noChangeAspect="1"/>
          </p:cNvPicPr>
          <p:nvPr>
            <p:ph idx="1"/>
          </p:nvPr>
        </p:nvPicPr>
        <p:blipFill>
          <a:blip r:embed="rId2"/>
          <a:stretch>
            <a:fillRect/>
          </a:stretch>
        </p:blipFill>
        <p:spPr>
          <a:xfrm>
            <a:off x="3428134" y="1651794"/>
            <a:ext cx="4171950" cy="3667125"/>
          </a:xfrm>
          <a:prstGeom prst="rect">
            <a:avLst/>
          </a:prstGeom>
        </p:spPr>
      </p:pic>
    </p:spTree>
    <p:extLst>
      <p:ext uri="{BB962C8B-B14F-4D97-AF65-F5344CB8AC3E}">
        <p14:creationId xmlns:p14="http://schemas.microsoft.com/office/powerpoint/2010/main" val="292676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753</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Rockwell</vt:lpstr>
      <vt:lpstr>Tahoma</vt:lpstr>
      <vt:lpstr>Office Theme</vt:lpstr>
      <vt:lpstr>&lt;DATA STRUCTURES AND ALGORITHM&gt;</vt:lpstr>
      <vt:lpstr>                       V. TREE</vt:lpstr>
      <vt:lpstr>TREE</vt:lpstr>
      <vt:lpstr>TREE</vt:lpstr>
      <vt:lpstr>WHY TREE DATA STRUCTURE ?</vt:lpstr>
      <vt:lpstr>WHY TREE DATA STRUCTURE ?</vt:lpstr>
      <vt:lpstr>WHY TREE DATA STRUCTURE ?</vt:lpstr>
      <vt:lpstr>TREE TERMINOLOGY</vt:lpstr>
      <vt:lpstr>TREE TERMINOLOGY</vt:lpstr>
      <vt:lpstr>TREE TERMINOLOGY</vt:lpstr>
      <vt:lpstr>TREE TERMINOLOGY</vt:lpstr>
      <vt:lpstr>TREE TERMINOLOGY</vt:lpstr>
      <vt:lpstr>TYPES OF TREE</vt:lpstr>
      <vt:lpstr>OTHER APPLICATIONS OF TREE</vt:lpstr>
      <vt:lpstr>BINARY SEARCH TREE (BST)</vt:lpstr>
      <vt:lpstr>PROPERTIES OF A BST</vt:lpstr>
      <vt:lpstr>A BINARY SEARCH TREE</vt:lpstr>
      <vt:lpstr>BASIC BST OPERATIONS</vt:lpstr>
      <vt:lpstr>TREE TRAVERSAL</vt:lpstr>
      <vt:lpstr>INORDER TRAVERSAL</vt:lpstr>
      <vt:lpstr>INORDER TRAVERSAL</vt:lpstr>
      <vt:lpstr>PREORDER TRAVERSAL</vt:lpstr>
      <vt:lpstr>PREORDER TRAVERSAL</vt:lpstr>
      <vt:lpstr>POSTORDER TRAVERSAL</vt:lpstr>
      <vt:lpstr>POSTORDER TRAVERSAL</vt:lpstr>
      <vt:lpstr>EXERCISES ON TRAVERSAL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2022-05-12T16:08:23Z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