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2" r:id="rId7"/>
    <p:sldId id="265" r:id="rId8"/>
    <p:sldId id="261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A32-1CBF-BFA0-E7DC-0D3A10FE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55DC-1ADE-C9E0-9C96-4EE9F274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4B6-CB9C-DA9A-F716-D818475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345-7C60-807C-AAB1-46B9CA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F8E-A3C7-B6F5-02CB-03D410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BC6-2532-C762-7EBD-0C316F1B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DD3F-4259-1853-AE5E-BA2D2C7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612-6F57-EEF4-2B79-B3B4135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86DE-0F31-5D08-553F-E57F880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1035-8881-0F50-C960-A81AC39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5EDA-2846-0616-BC77-8079FBB2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CDB-0A5F-4BB6-71FC-B4CEF14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9DC5-26F2-A926-683C-CD77AB9F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1685-CDC6-A6EA-AB4C-313C087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EFDF-4C7B-0775-2E34-6BEA5B9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73E-A221-71EA-905E-6F89BDD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7F6A-DB08-DD52-4676-F32C127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EC7-2BC5-3CB6-BE7C-155EBFD5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9DA-169F-E30E-1563-A1A02A1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6068-C5FA-0F44-5694-7CE625B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22-6E93-BAB2-58EB-5E69767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6D3-1F24-4C5B-E664-AA77787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81D-54F7-E93C-407E-ACCCCC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2282-511E-73EE-9584-973E931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17A6-4577-DF69-BCC2-9F5B22D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C0-33D5-DA9A-904D-357E582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CE3-EB7C-2FC5-CD15-42F5719A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3C08-D2FA-D5D7-EDAA-A037DAAE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1D29-9478-850F-966F-EEF8B19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D605-5B17-932A-76CE-5416441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42B9-9170-CCEA-798D-8ACA57A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225-5E14-802B-3A70-58A3AD5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77BA-C792-8B14-29B0-2C17659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4536-A15B-7717-053C-98DFD771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D8988-8AE0-C26B-ABA2-52C49678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B3B2-71AA-3B2D-C76D-99C69A83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ACC8-9D70-86CA-3EA5-11A7BD77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91FB-E17A-B0AC-A810-5582DCE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AA8C-FD78-6BD5-E59E-E486EFF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B2E-75AA-DF4A-4301-4F92835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83F2-B365-E2E3-CE63-6C587E0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A21E-8B1F-AA02-559E-E0D425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DE3F-314F-5A17-3570-1875306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C6AC-47B8-BBD1-7BB2-E629C9F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8D368-2FD3-FB8B-6B7B-9EF6099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FE12-D66A-84E8-070A-F6DAFF6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420-7C40-F90E-1F57-B60C520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035-73F9-AF38-84BA-716D6F7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6DB-4424-3DB2-913A-FAB22774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334-5C74-4B24-4109-D607D7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8B8C-CFBD-84FE-17AA-1208B28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CE9-B0D4-7CFE-32ED-9860208B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97CA-9E6A-1126-C3E9-03F5F28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BA33D-EE71-B2C7-A6D8-C6F50C2A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11A7-DF79-5F4C-3D95-9B02D4C0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9D36-B46B-37EE-9A11-32C7640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0C72-AE3C-48F5-0AB5-67562F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0A5B-0C35-A299-C451-47D8D4C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DEF83-D874-6A86-4C0B-36DF049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A4-064A-CA5E-D562-546C6640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1927-F4DE-5F91-B844-C7BC6DC1B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5851-D58E-4D45-B7FD-728F0A4A5A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4FA8-D14A-9964-431A-6A6308F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57C1-D324-B75B-049E-1997F9EE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6C8-E106-8139-024C-FF55693A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914400"/>
            <a:ext cx="9394785" cy="2595563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Price Performance and Industry Trends: </a:t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10-Year Retrospective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0E91-A8FE-C932-B378-9245145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30"/>
            <a:ext cx="9144000" cy="1655762"/>
          </a:xfrm>
        </p:spPr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Team: Jenny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Kenny Siegler, Trey Wade, Ran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D3D-AF71-906B-E26B-66C4657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03080"/>
            <a:ext cx="10515600" cy="1325563"/>
          </a:xfrm>
        </p:spPr>
        <p:txBody>
          <a:bodyPr/>
          <a:lstStyle/>
          <a:p>
            <a:r>
              <a:rPr lang="en-US" dirty="0"/>
              <a:t>Weighted Yearly Moving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A3B06-CADE-717B-574E-D0C01FD6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2" y="1443097"/>
            <a:ext cx="8624787" cy="47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001-ED77-8778-BB83-DC41B8F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39161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lvl="1"/>
            <a:r>
              <a:rPr lang="en-US" dirty="0"/>
              <a:t>Why S&amp;P 500 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motivation for the study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data sources used in the study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methodology and analytical techniques employed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Industries: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11 Sectors of </a:t>
            </a:r>
            <a:r>
              <a:rPr lang="en-US" dirty="0"/>
              <a:t>S&amp;P 500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ctors Weight analysis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Yearly Return Analysis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Price-to-Earnings (P/E) Ratio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5. </a:t>
            </a:r>
            <a:r>
              <a:rPr lang="en-US" dirty="0"/>
              <a:t>Industry Stability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Moving Analysis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Beta Analysis</a:t>
            </a:r>
          </a:p>
        </p:txBody>
      </p:sp>
    </p:spTree>
    <p:extLst>
      <p:ext uri="{BB962C8B-B14F-4D97-AF65-F5344CB8AC3E}">
        <p14:creationId xmlns:p14="http://schemas.microsoft.com/office/powerpoint/2010/main" val="30283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DA2-1B92-E3D8-4DE8-2FE5F589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8B61-BAA7-A422-744A-9BAA28A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/>
              <a:t>Yahoo Finance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</a:t>
            </a:r>
          </a:p>
          <a:p>
            <a:pPr lvl="1"/>
            <a:r>
              <a:rPr lang="en-US" dirty="0"/>
              <a:t>https://www.stockdata.org/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CC05-09D0-41BA-2214-DE56E95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856613"/>
            <a:ext cx="7772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4ED-AFAE-F26B-5DDE-02930D8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932-19B3-572A-0A8D-BA88EAF6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r>
              <a:rPr lang="en-US" dirty="0"/>
              <a:t>The S&amp;P 500, or Standard &amp; Poor's 500, is a widely-followed stock market index that represents the performance of 500 large-cap U.S. companies listed on the New York Stock Exchange (NYSE) or the Nasdaq. The S&amp;P 500 is considered a benchmark for the overall U.S. stock market and a reliable indicator of the U.S. economy's health.</a:t>
            </a:r>
          </a:p>
        </p:txBody>
      </p:sp>
    </p:spTree>
    <p:extLst>
      <p:ext uri="{BB962C8B-B14F-4D97-AF65-F5344CB8AC3E}">
        <p14:creationId xmlns:p14="http://schemas.microsoft.com/office/powerpoint/2010/main" val="481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8F3-7DB4-E51A-697D-804E3070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1" y="0"/>
            <a:ext cx="10515600" cy="1325563"/>
          </a:xfrm>
        </p:spPr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0CB4-C2CA-830D-D92A-69A9D1CEDC1A}"/>
              </a:ext>
            </a:extLst>
          </p:cNvPr>
          <p:cNvSpPr txBox="1"/>
          <p:nvPr/>
        </p:nvSpPr>
        <p:spPr>
          <a:xfrm>
            <a:off x="838200" y="239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D3866-E275-C82B-FDDA-4CD297C4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" y="2395959"/>
            <a:ext cx="5819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D8236-AA46-E1C2-A9C6-8316DBF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11" y="2464059"/>
            <a:ext cx="5358929" cy="375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A7311-000A-2BE2-1B0C-C1A84565DC3E}"/>
              </a:ext>
            </a:extLst>
          </p:cNvPr>
          <p:cNvSpPr txBox="1"/>
          <p:nvPr/>
        </p:nvSpPr>
        <p:spPr>
          <a:xfrm>
            <a:off x="737885" y="1072378"/>
            <a:ext cx="10616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S&amp;P 500 is divided into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 sectors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representing a specific industry group within the U.S. economy. These sectors are defined by the Global Industry Classification Standard (GICS), a system developed by MSCI and S&amp;P Global.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1750F-E024-7BCE-2534-58E41C7C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FC2718-658E-4FEF-5052-473DBC63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72" y="1772519"/>
            <a:ext cx="12886481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'Communication Services', 'Consumer Discretionary', 'Consumer Staples', 'Energy', 'Financials', 'Health Care', 'Industrials', 'Information Technology', 'Materials', 'Real Estate', 'Utilities'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276-4158-5798-8465-C277BB5EF0B5}"/>
              </a:ext>
            </a:extLst>
          </p:cNvPr>
          <p:cNvSpPr txBox="1"/>
          <p:nvPr/>
        </p:nvSpPr>
        <p:spPr>
          <a:xfrm>
            <a:off x="192024" y="274242"/>
            <a:ext cx="726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Companies in each sectors (2023)</a:t>
            </a:r>
          </a:p>
        </p:txBody>
      </p:sp>
    </p:spTree>
    <p:extLst>
      <p:ext uri="{BB962C8B-B14F-4D97-AF65-F5344CB8AC3E}">
        <p14:creationId xmlns:p14="http://schemas.microsoft.com/office/powerpoint/2010/main" val="38105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A7-8DA7-B644-290A-23270C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32F-A0D6-2CD6-2025-21A6233E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Yearly Return</a:t>
            </a:r>
          </a:p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Price-to-Earnings (P/E) Ratio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Analyze the average price-to-earnings ratio of the stocks within the industry. A stable industry may exhibit a relatively consistent P/E ratio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DD17-62E0-1E55-BC3D-0206318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Yearly Return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1E0A7-AF55-9DCA-2711-26ECFF1C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63" y="1475772"/>
            <a:ext cx="8797543" cy="47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322-D3B4-C7CE-1034-88FBD162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7" y="289627"/>
            <a:ext cx="10515600" cy="1325563"/>
          </a:xfrm>
        </p:spPr>
        <p:txBody>
          <a:bodyPr/>
          <a:lstStyle/>
          <a:p>
            <a:r>
              <a:rPr lang="en-US" dirty="0"/>
              <a:t>Industry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9A6-D174-6ADE-6EF5-A4AA7EF1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3" y="1597306"/>
            <a:ext cx="10844514" cy="4895569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Earnings Stability: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Examine the average earnings stability of companies within the industry by looking at historical earnings growth or the variability of earnings. A stable industry will typically have companies with more consistent earnings growth or less variability in earnings.</a:t>
            </a:r>
          </a:p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beta of stocks within the industry. Beta measures a stock's volatility in relation to the overall market (usually represented by a market index like the S&amp;P 500). An industry with a lower average beta might be considered more stable than one with a higher average beta.</a:t>
            </a: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425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Söhne</vt:lpstr>
      <vt:lpstr>Arial</vt:lpstr>
      <vt:lpstr>Calibri</vt:lpstr>
      <vt:lpstr>Calibri Light</vt:lpstr>
      <vt:lpstr>Office Theme</vt:lpstr>
      <vt:lpstr>Stock Price Performance and Industry Trends:  A 10-Year Retrospective Analysis</vt:lpstr>
      <vt:lpstr>PowerPoint Presentation</vt:lpstr>
      <vt:lpstr>Data and Methodology </vt:lpstr>
      <vt:lpstr>S&amp;P 500</vt:lpstr>
      <vt:lpstr>Sectors</vt:lpstr>
      <vt:lpstr>PowerPoint Presentation</vt:lpstr>
      <vt:lpstr>4. Stock Price Performance</vt:lpstr>
      <vt:lpstr>Weighted Yearly Return</vt:lpstr>
      <vt:lpstr>Industry Stability</vt:lpstr>
      <vt:lpstr>Weighted Yearly Moving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rjish</dc:creator>
  <cp:lastModifiedBy>rjish</cp:lastModifiedBy>
  <cp:revision>9</cp:revision>
  <dcterms:created xsi:type="dcterms:W3CDTF">2023-04-30T19:15:37Z</dcterms:created>
  <dcterms:modified xsi:type="dcterms:W3CDTF">2023-05-01T18:15:03Z</dcterms:modified>
</cp:coreProperties>
</file>