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57" r:id="rId5"/>
    <p:sldId id="259" r:id="rId6"/>
    <p:sldId id="262" r:id="rId7"/>
    <p:sldId id="265" r:id="rId8"/>
    <p:sldId id="267" r:id="rId9"/>
    <p:sldId id="269" r:id="rId10"/>
    <p:sldId id="268" r:id="rId11"/>
    <p:sldId id="258" r:id="rId12"/>
    <p:sldId id="261" r:id="rId13"/>
    <p:sldId id="260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FFCC99"/>
    <a:srgbClr val="DDDDDD"/>
    <a:srgbClr val="CCCC00"/>
    <a:srgbClr val="CC66FF"/>
    <a:srgbClr val="33CCCC"/>
    <a:srgbClr val="3366FF"/>
    <a:srgbClr val="CC9900"/>
    <a:srgbClr val="FFFF99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6AA32-1CBF-BFA0-E7DC-0D3A10FE9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355DC-1ADE-C9E0-9C96-4EE9F2741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774B6-CB9C-DA9A-F716-D8184756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31345-7C60-807C-AAB1-46B9CA0A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3DF8E-A3C7-B6F5-02CB-03D410A2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9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4BC6-2532-C762-7EBD-0C316F1B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9DD3F-4259-1853-AE5E-BA2D2C736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F9612-6F57-EEF4-2B79-B3B4135C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886DE-0F31-5D08-553F-E57F880FB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D1035-8881-0F50-C960-A81AC39B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7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B75EDA-2846-0616-BC77-8079FBB2C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C5CDB-0A5F-4BB6-71FC-B4CEF147E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49DC5-26F2-A926-683C-CD77AB9F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B1685-CDC6-A6EA-AB4C-313C0873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5EFDF-4C7B-0775-2E34-6BEA5B9D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7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6773E-A221-71EA-905E-6F89BDDB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87F6A-DB08-DD52-4676-F32C127C1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43EC7-2BC5-3CB6-BE7C-155EBFD5F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B99DA-169F-E30E-1563-A1A02A13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36068-C5FA-0F44-5694-7CE625B3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DE22-6E93-BAB2-58EB-5E697674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EF6D3-1F24-4C5B-E664-AA77787B9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9281D-54F7-E93C-407E-ACCCCC99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F2282-511E-73EE-9584-973E9316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317A6-4577-DF69-BCC2-9F5B22DF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2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13C0-33D5-DA9A-904D-357E582F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1CCE3-EB7C-2FC5-CD15-42F5719AE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83C08-D2FA-D5D7-EDAA-A037DAAEB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91D29-9478-850F-966F-EEF8B1973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BD605-5B17-932A-76CE-5416441B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042B9-9170-CCEA-798D-8ACA57AF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3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9B225-5E14-802B-3A70-58A3AD59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877BA-C792-8B14-29B0-2C1765960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C4536-A15B-7717-053C-98DFD7710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D8988-8AE0-C26B-ABA2-52C496781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FB3B2-71AA-3B2D-C76D-99C69A83D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F5ACC8-9D70-86CA-3EA5-11A7BD77B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991FB-E17A-B0AC-A810-5582DCEC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0FAA8C-FD78-6BD5-E59E-E486EFF9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4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0BB2E-75AA-DF4A-4301-4F9283518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F83F2-B365-E2E3-CE63-6C587E020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DA21E-8B1F-AA02-559E-E0D4254D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8DE3F-314F-5A17-3570-1875306B5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0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ADC6AC-47B8-BBD1-7BB2-E629C9FF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58D368-2FD3-FB8B-6B7B-9EF60990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3FE12-D66A-84E8-070A-F6DAFF61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9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4420-7C40-F90E-1F57-B60C520C7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19035-73F9-AF38-84BA-716D6F7E8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9C6DB-4424-3DB2-913A-FAB227740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87334-5C74-4B24-4109-D607D74B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F8B8C-CFBD-84FE-17AA-1208B281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DECE9-B0D4-7CFE-32ED-9860208B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9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97CA-9E6A-1126-C3E9-03F5F281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EBA33D-EE71-B2C7-A6D8-C6F50C2A8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A11A7-DF79-5F4C-3D95-9B02D4C0D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89D36-B46B-37EE-9A11-32C76404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20C72-AE3C-48F5-0AB5-67562FDC5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F0A5B-0C35-A299-C451-47D8D4C6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EDEF83-D874-6A86-4C0B-36DF049C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D4EA4-064A-CA5E-D562-546C6640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1927-F4DE-5F91-B844-C7BC6DC1B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75851-D58E-4D45-B7FD-728F0A4A5AE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04FA8-D14A-9964-431A-6A6308F78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57C1-D324-B75B-049E-1997F9EED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6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F6C8-E106-8139-024C-FF55693AD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215" y="914400"/>
            <a:ext cx="9394785" cy="2595563"/>
          </a:xfrm>
        </p:spPr>
        <p:txBody>
          <a:bodyPr>
            <a:normAutofit/>
          </a:bodyPr>
          <a:lstStyle/>
          <a:p>
            <a:r>
              <a:rPr lang="en-US" sz="4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Stock Price Performance and Industry Trends: </a:t>
            </a:r>
            <a:br>
              <a:rPr lang="en-US" sz="4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sz="4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 10-Year Retrospective Analysis</a:t>
            </a:r>
            <a:endParaRPr lang="en-US" sz="1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D0E91-A8FE-C932-B378-9245145B2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2430"/>
            <a:ext cx="9144000" cy="1655762"/>
          </a:xfrm>
        </p:spPr>
        <p:txBody>
          <a:bodyPr/>
          <a:lstStyle/>
          <a:p>
            <a:r>
              <a:rPr lang="en-US" sz="2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Team: Jenny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Noga</a:t>
            </a:r>
            <a:r>
              <a:rPr lang="en-US" sz="2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Kenny Siegler, Trey Wade, Ran Ji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23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C13D44-27D2-D6AC-BF45-CD436CE72C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9726" y="760141"/>
            <a:ext cx="105156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Best Returned Companies in Each Sectors (2013-2023)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1585B37-3BB2-F90E-E8F8-D90C06788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73477"/>
            <a:ext cx="12192000" cy="29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2475BF84-38F0-6FD8-A0BE-7762A8CB2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472" y="2388811"/>
            <a:ext cx="12886481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'Consumer Discretionary',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Courier New" panose="02070309020205020404" pitchFamily="49" charset="0"/>
              </a:rPr>
              <a:t>'Consumer Staples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Courier New" panose="02070309020205020404" pitchFamily="49" charset="0"/>
              </a:rPr>
              <a:t>',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66FF"/>
                </a:solidFill>
                <a:effectLst/>
                <a:latin typeface="Arial Unicode MS"/>
                <a:ea typeface="Courier New" panose="02070309020205020404" pitchFamily="49" charset="0"/>
              </a:rPr>
              <a:t>'Consumer Staples',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CCCC"/>
                </a:solidFill>
                <a:effectLst/>
                <a:latin typeface="Arial Unicode MS"/>
                <a:ea typeface="Courier New" panose="02070309020205020404" pitchFamily="49" charset="0"/>
              </a:rPr>
              <a:t>'Energy',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Arial Unicode MS"/>
                <a:ea typeface="Courier New" panose="02070309020205020404" pitchFamily="49" charset="0"/>
              </a:rPr>
              <a:t>'Financials',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00FF"/>
                </a:solidFill>
                <a:effectLst/>
                <a:latin typeface="Arial Unicode MS"/>
                <a:ea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Arial Unicode MS"/>
                <a:ea typeface="Courier New" panose="02070309020205020404" pitchFamily="49" charset="0"/>
              </a:rPr>
              <a:t>Health Care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Arial Unicode MS"/>
                <a:ea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Courier New" panose="02070309020205020404" pitchFamily="49" charset="0"/>
              </a:rPr>
              <a:t>Industrials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Arial Unicode MS"/>
                <a:ea typeface="Courier New" panose="02070309020205020404" pitchFamily="49" charset="0"/>
              </a:rPr>
              <a:t>',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 Unicode MS"/>
                <a:ea typeface="Courier New" panose="02070309020205020404" pitchFamily="49" charset="0"/>
              </a:rPr>
              <a:t>'Information Technology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', 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 Unicode MS"/>
                <a:ea typeface="Courier New" panose="02070309020205020404" pitchFamily="49" charset="0"/>
              </a:rPr>
              <a:t>Materials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C99"/>
                </a:solidFill>
                <a:effectLst/>
                <a:latin typeface="Arial Unicode MS"/>
                <a:ea typeface="Courier New" panose="02070309020205020404" pitchFamily="49" charset="0"/>
              </a:rPr>
              <a:t>'Real Estate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FF"/>
                </a:solidFill>
                <a:effectLst/>
                <a:latin typeface="Arial Unicode MS"/>
                <a:ea typeface="Courier New" panose="02070309020205020404" pitchFamily="49" charset="0"/>
              </a:rPr>
              <a:t> 'Utilities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958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84322-D3B4-C7CE-1034-88FBD162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07" y="289627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Industry Stability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FF9A6-D174-6ADE-6EF5-A4AA7EF1E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43" y="1597306"/>
            <a:ext cx="10844514" cy="4895569"/>
          </a:xfrm>
        </p:spPr>
        <p:txBody>
          <a:bodyPr>
            <a:normAutofit/>
          </a:bodyPr>
          <a:lstStyle/>
          <a:p>
            <a:r>
              <a:rPr lang="en-US" sz="24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Earnings Stability: </a:t>
            </a:r>
            <a:r>
              <a:rPr lang="en-US" sz="24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Examine the average earnings stability of companies within the industry by looking at historical earnings growth or the variability of earnings. A stable industry will typically have companies with more consistent earnings growth or less variability in earnings.</a:t>
            </a:r>
          </a:p>
          <a:p>
            <a:r>
              <a:rPr lang="en-US" sz="2400" b="1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Moving Stability</a:t>
            </a:r>
            <a:endParaRPr lang="en-US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670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6DD17-62E0-1E55-BC3D-02063186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Yearly Return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204BDA-EBF6-3152-E78F-8240B2534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51" y="1690688"/>
            <a:ext cx="8836703" cy="475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61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9D3D-AF71-906B-E26B-66C46574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362" y="203080"/>
            <a:ext cx="10515600" cy="1325563"/>
          </a:xfrm>
        </p:spPr>
        <p:txBody>
          <a:bodyPr/>
          <a:lstStyle/>
          <a:p>
            <a:r>
              <a:rPr lang="en-US" dirty="0"/>
              <a:t>Weighted Yearly Moving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4BB783-409A-9D74-26DB-E7373E95A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335" y="1528643"/>
            <a:ext cx="8385330" cy="459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00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AB0C1-09F0-2AE7-F39A-58C30D53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E060-7370-495F-6B4D-2DD1B094B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7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41001-ED77-8778-BB83-DC41B8FAA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6948"/>
            <a:ext cx="10515600" cy="5939161"/>
          </a:xfrm>
        </p:spPr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Introduction:</a:t>
            </a:r>
          </a:p>
          <a:p>
            <a:pPr lvl="1"/>
            <a:r>
              <a:rPr lang="en-US" dirty="0"/>
              <a:t>Why S&amp;P 500 ?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Explain the motivation for the study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 and Methodology: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Describe the data sources used in the study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Explain the methodology and analytical techniques employed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Industries: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11 Sectors of </a:t>
            </a:r>
            <a:r>
              <a:rPr lang="en-US" dirty="0"/>
              <a:t>S&amp;P 500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ctors Weight analysis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4. Stock Price Performance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10 Year Return Analysis</a:t>
            </a:r>
          </a:p>
          <a:p>
            <a:pPr marL="0" indent="0"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5. </a:t>
            </a:r>
            <a:r>
              <a:rPr lang="en-US" dirty="0"/>
              <a:t>Industry Stability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374151"/>
                </a:solidFill>
                <a:latin typeface="Söhne"/>
              </a:rPr>
              <a:t>Yearly Return Analysis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374151"/>
                </a:solidFill>
                <a:latin typeface="Söhne"/>
              </a:rPr>
              <a:t>Yearly Moving Analysis </a:t>
            </a:r>
          </a:p>
        </p:txBody>
      </p:sp>
    </p:spTree>
    <p:extLst>
      <p:ext uri="{BB962C8B-B14F-4D97-AF65-F5344CB8AC3E}">
        <p14:creationId xmlns:p14="http://schemas.microsoft.com/office/powerpoint/2010/main" val="302831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EDA2-1B92-E3D8-4DE8-2FE5F5897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1" y="296100"/>
            <a:ext cx="10515600" cy="1325563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 and Methodology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08B61-BAA7-A422-744A-9BAA28AFD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713"/>
            <a:ext cx="10515600" cy="4351338"/>
          </a:xfrm>
        </p:spPr>
        <p:txBody>
          <a:bodyPr/>
          <a:lstStyle/>
          <a:p>
            <a:r>
              <a:rPr lang="en-US" dirty="0"/>
              <a:t>Yahoo Finance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API </a:t>
            </a:r>
          </a:p>
          <a:p>
            <a:pPr lvl="1"/>
            <a:r>
              <a:rPr lang="en-US" dirty="0"/>
              <a:t>https://www.stockdata.org/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0CC05-09D0-41BA-2214-DE56E9553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792" y="1856613"/>
            <a:ext cx="77724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0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AC4ED-AFAE-F26B-5DDE-02930D8F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S&amp;P 500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34932-19B3-572A-0A8D-BA88EAF68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351338"/>
          </a:xfrm>
        </p:spPr>
        <p:txBody>
          <a:bodyPr/>
          <a:lstStyle/>
          <a:p>
            <a:r>
              <a:rPr lang="en-US" dirty="0"/>
              <a:t>The S&amp;P 500, or Standard &amp; Poor's 500, is a widely-followed stock market index that represents the performance of 500 large-cap U.S. companies listed on the New York Stock Exchange (NYSE) or the Nasdaq. The S&amp;P 500 is considered a benchmark for the overall U.S. stock market and a reliable indicator of the U.S. economy's health.</a:t>
            </a:r>
          </a:p>
        </p:txBody>
      </p:sp>
    </p:spTree>
    <p:extLst>
      <p:ext uri="{BB962C8B-B14F-4D97-AF65-F5344CB8AC3E}">
        <p14:creationId xmlns:p14="http://schemas.microsoft.com/office/powerpoint/2010/main" val="4817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B28F3-7DB4-E51A-697D-804E30709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41" y="0"/>
            <a:ext cx="10515600" cy="1325563"/>
          </a:xfrm>
        </p:spPr>
        <p:txBody>
          <a:bodyPr/>
          <a:lstStyle/>
          <a:p>
            <a:r>
              <a:rPr lang="en-US" dirty="0"/>
              <a:t>Sectors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030CB4-C2CA-830D-D92A-69A9D1CEDC1A}"/>
              </a:ext>
            </a:extLst>
          </p:cNvPr>
          <p:cNvSpPr txBox="1"/>
          <p:nvPr/>
        </p:nvSpPr>
        <p:spPr>
          <a:xfrm>
            <a:off x="838200" y="23959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CD3866-E275-C82B-FDDA-4CD297C41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60" y="2395959"/>
            <a:ext cx="5819775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4D8236-AA46-E1C2-A9C6-8316DBFB2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411" y="2464059"/>
            <a:ext cx="5358929" cy="37595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4A7311-000A-2BE2-1B0C-C1A84565DC3E}"/>
              </a:ext>
            </a:extLst>
          </p:cNvPr>
          <p:cNvSpPr txBox="1"/>
          <p:nvPr/>
        </p:nvSpPr>
        <p:spPr>
          <a:xfrm>
            <a:off x="737885" y="1072378"/>
            <a:ext cx="106168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S&amp;P 500 is divided into </a:t>
            </a:r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11 sectors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each representing a specific industry group within the U.S. economy. These sectors are defined by the Global Industry Classification Standard (GICS), a system developed by MSCI and S&amp;P Global.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2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01750F-E024-7BCE-2534-58E41C7C9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8502"/>
            <a:ext cx="12192000" cy="457200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9EFC2718-658E-4FEF-5052-473DBC637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24" y="1283836"/>
            <a:ext cx="12886481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'Consumer Discretionary',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Courier New" panose="02070309020205020404" pitchFamily="49" charset="0"/>
              </a:rPr>
              <a:t>'Consumer Staples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Courier New" panose="02070309020205020404" pitchFamily="49" charset="0"/>
              </a:rPr>
              <a:t>',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66FF"/>
                </a:solidFill>
                <a:effectLst/>
                <a:latin typeface="Arial Unicode MS"/>
                <a:ea typeface="Courier New" panose="02070309020205020404" pitchFamily="49" charset="0"/>
              </a:rPr>
              <a:t>'Consumer Staples',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CCCC"/>
                </a:solidFill>
                <a:effectLst/>
                <a:latin typeface="Arial Unicode MS"/>
                <a:ea typeface="Courier New" panose="02070309020205020404" pitchFamily="49" charset="0"/>
              </a:rPr>
              <a:t>'Energy',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Arial Unicode MS"/>
                <a:ea typeface="Courier New" panose="02070309020205020404" pitchFamily="49" charset="0"/>
              </a:rPr>
              <a:t>'Financials',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00FF"/>
                </a:solidFill>
                <a:effectLst/>
                <a:latin typeface="Arial Unicode MS"/>
                <a:ea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Arial Unicode MS"/>
                <a:ea typeface="Courier New" panose="02070309020205020404" pitchFamily="49" charset="0"/>
              </a:rPr>
              <a:t>Health Care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Arial Unicode MS"/>
                <a:ea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Courier New" panose="02070309020205020404" pitchFamily="49" charset="0"/>
              </a:rPr>
              <a:t>Industrials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Arial Unicode MS"/>
                <a:ea typeface="Courier New" panose="02070309020205020404" pitchFamily="49" charset="0"/>
              </a:rPr>
              <a:t>',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 Unicode MS"/>
                <a:ea typeface="Courier New" panose="02070309020205020404" pitchFamily="49" charset="0"/>
              </a:rPr>
              <a:t>'Information Technology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', 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 Unicode MS"/>
                <a:ea typeface="Courier New" panose="02070309020205020404" pitchFamily="49" charset="0"/>
              </a:rPr>
              <a:t>Materials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C99"/>
                </a:solidFill>
                <a:effectLst/>
                <a:latin typeface="Arial Unicode MS"/>
                <a:ea typeface="Courier New" panose="02070309020205020404" pitchFamily="49" charset="0"/>
              </a:rPr>
              <a:t>'Real Estate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FF"/>
                </a:solidFill>
                <a:effectLst/>
                <a:latin typeface="Arial Unicode MS"/>
                <a:ea typeface="Courier New" panose="02070309020205020404" pitchFamily="49" charset="0"/>
              </a:rPr>
              <a:t> 'Utilities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FE1276-4158-5798-8465-C277BB5EF0B5}"/>
              </a:ext>
            </a:extLst>
          </p:cNvPr>
          <p:cNvSpPr txBox="1"/>
          <p:nvPr/>
        </p:nvSpPr>
        <p:spPr>
          <a:xfrm>
            <a:off x="192024" y="274242"/>
            <a:ext cx="7260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Top Weighted Companies in each sectors (2023)</a:t>
            </a:r>
          </a:p>
        </p:txBody>
      </p:sp>
    </p:spTree>
    <p:extLst>
      <p:ext uri="{BB962C8B-B14F-4D97-AF65-F5344CB8AC3E}">
        <p14:creationId xmlns:p14="http://schemas.microsoft.com/office/powerpoint/2010/main" val="381056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83A7-8DA7-B644-290A-23270CF9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4. Stock Price Performance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1732F-A0D6-2CD6-2025-21A6233E1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10 Yearly Return</a:t>
            </a:r>
          </a:p>
          <a:p>
            <a:pPr lvl="1"/>
            <a:r>
              <a:rPr lang="en-US" b="1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Start date = '2013-01-01’   End date = '2022-12-31’</a:t>
            </a:r>
          </a:p>
          <a:p>
            <a:pPr lvl="1"/>
            <a:r>
              <a:rPr lang="en-US" b="1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Which sector has the highest average growth?</a:t>
            </a:r>
          </a:p>
          <a:p>
            <a:pPr lvl="1"/>
            <a:r>
              <a:rPr lang="en-US" b="1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Which sector has the most stocks with higher average growth?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970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430D-6591-0323-315D-30C1DF5A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85" y="246038"/>
            <a:ext cx="10515600" cy="1325563"/>
          </a:xfrm>
        </p:spPr>
        <p:txBody>
          <a:bodyPr/>
          <a:lstStyle/>
          <a:p>
            <a:r>
              <a:rPr lang="en-US" dirty="0"/>
              <a:t>10 Year Growth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3B98A9-A4FF-8CB0-33CF-2CE67FF4C9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66" y="3334161"/>
            <a:ext cx="4886919" cy="488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E7B743-ABA3-0250-FDA2-8E39828DBBA5}"/>
              </a:ext>
            </a:extLst>
          </p:cNvPr>
          <p:cNvSpPr txBox="1"/>
          <p:nvPr/>
        </p:nvSpPr>
        <p:spPr>
          <a:xfrm>
            <a:off x="462321" y="1407694"/>
            <a:ext cx="5481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breaking down the stocks in the S&amp;P 500 by Sector, we did a quick analysis to see which sector grew the most over the past 10 years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407A35-1E91-0739-B65D-A2E0B23F3B16}"/>
              </a:ext>
            </a:extLst>
          </p:cNvPr>
          <p:cNvSpPr txBox="1"/>
          <p:nvPr/>
        </p:nvSpPr>
        <p:spPr>
          <a:xfrm>
            <a:off x="462322" y="2509427"/>
            <a:ext cx="5481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don’t have exact data on volatility but, as shown in the previous slide, IT tends to be the most volatile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B58E84-150A-E04D-790A-284AED4D3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568488"/>
            <a:ext cx="5765128" cy="583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93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B2D6-7896-B6FE-36F6-508F71CB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-914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Top Returned Stocks (2013-2022)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8D623-B08A-49BB-2D08-C93757CE4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337" y="645668"/>
            <a:ext cx="5362575" cy="5819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C5A71D-78A4-E89D-FF41-64C8DB4C2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12" y="2778824"/>
            <a:ext cx="6143625" cy="3562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B766DE-CB23-11FD-D584-08E782DF3C90}"/>
              </a:ext>
            </a:extLst>
          </p:cNvPr>
          <p:cNvSpPr txBox="1"/>
          <p:nvPr/>
        </p:nvSpPr>
        <p:spPr>
          <a:xfrm>
            <a:off x="323088" y="1004281"/>
            <a:ext cx="29915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Top 1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Enphase Energy Inc.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2013-01-04 :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3.87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2022-12-30: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264.959991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3A5885-E6CA-BD2F-24EB-4CD707025215}"/>
              </a:ext>
            </a:extLst>
          </p:cNvPr>
          <p:cNvSpPr txBox="1"/>
          <p:nvPr/>
        </p:nvSpPr>
        <p:spPr>
          <a:xfrm>
            <a:off x="323088" y="2778824"/>
            <a:ext cx="80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10</a:t>
            </a:r>
          </a:p>
        </p:txBody>
      </p:sp>
    </p:spTree>
    <p:extLst>
      <p:ext uri="{BB962C8B-B14F-4D97-AF65-F5344CB8AC3E}">
        <p14:creationId xmlns:p14="http://schemas.microsoft.com/office/powerpoint/2010/main" val="1688072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2832</TotalTime>
  <Words>479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 Unicode MS</vt:lpstr>
      <vt:lpstr>Söhne</vt:lpstr>
      <vt:lpstr>Arial</vt:lpstr>
      <vt:lpstr>Calibri</vt:lpstr>
      <vt:lpstr>Calibri Light</vt:lpstr>
      <vt:lpstr>Office Theme</vt:lpstr>
      <vt:lpstr>Stock Price Performance and Industry Trends:  A 10-Year Retrospective Analysis</vt:lpstr>
      <vt:lpstr>PowerPoint Presentation</vt:lpstr>
      <vt:lpstr>Data and Methodology </vt:lpstr>
      <vt:lpstr>S&amp;P 500</vt:lpstr>
      <vt:lpstr>Sectors</vt:lpstr>
      <vt:lpstr>PowerPoint Presentation</vt:lpstr>
      <vt:lpstr>4. Stock Price Performance</vt:lpstr>
      <vt:lpstr>10 Year Growth Analysis</vt:lpstr>
      <vt:lpstr>Top Returned Stocks (2013-2022)</vt:lpstr>
      <vt:lpstr>Best Returned Companies in Each Sectors (2013-2023)</vt:lpstr>
      <vt:lpstr>Industry Stability</vt:lpstr>
      <vt:lpstr>Weighted Yearly Return Analysis</vt:lpstr>
      <vt:lpstr>Weighted Yearly Moving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rjish</dc:creator>
  <cp:lastModifiedBy>rjish</cp:lastModifiedBy>
  <cp:revision>16</cp:revision>
  <dcterms:created xsi:type="dcterms:W3CDTF">2023-04-30T19:15:37Z</dcterms:created>
  <dcterms:modified xsi:type="dcterms:W3CDTF">2023-05-03T02:20:05Z</dcterms:modified>
</cp:coreProperties>
</file>