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6" r:id="rId4"/>
    <p:sldId id="257" r:id="rId5"/>
    <p:sldId id="259" r:id="rId6"/>
    <p:sldId id="262" r:id="rId7"/>
    <p:sldId id="265" r:id="rId8"/>
    <p:sldId id="261" r:id="rId9"/>
    <p:sldId id="267" r:id="rId10"/>
    <p:sldId id="258" r:id="rId11"/>
    <p:sldId id="26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4" autoAdjust="0"/>
    <p:restoredTop sz="94660"/>
  </p:normalViewPr>
  <p:slideViewPr>
    <p:cSldViewPr snapToGrid="0">
      <p:cViewPr varScale="1">
        <p:scale>
          <a:sx n="84" d="100"/>
          <a:sy n="84" d="100"/>
        </p:scale>
        <p:origin x="184" y="7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6AA32-1CBF-BFA0-E7DC-0D3A10FE98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9355DC-1ADE-C9E0-9C96-4EE9F2741A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2774B6-CB9C-DA9A-F716-D8184756D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75851-D58E-4D45-B7FD-728F0A4A5AE9}" type="datetimeFigureOut">
              <a:rPr lang="en-US" smtClean="0"/>
              <a:t>5/1/23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831345-7C60-807C-AAB1-46B9CA0A1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33DF8E-A3C7-B6F5-02CB-03D410A2A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CD453-D6C0-4C53-B1C1-FD8F9E599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699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F4BC6-2532-C762-7EBD-0C316F1B1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D9DD3F-4259-1853-AE5E-BA2D2C7363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8F9612-6F57-EEF4-2B79-B3B4135CD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75851-D58E-4D45-B7FD-728F0A4A5AE9}" type="datetimeFigureOut">
              <a:rPr lang="en-US" smtClean="0"/>
              <a:t>5/1/23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4886DE-0F31-5D08-553F-E57F880FB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0D1035-8881-0F50-C960-A81AC39BF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CD453-D6C0-4C53-B1C1-FD8F9E599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272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B75EDA-2846-0616-BC77-8079FBB2C8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2C5CDB-0A5F-4BB6-71FC-B4CEF147E4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449DC5-26F2-A926-683C-CD77AB9FA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75851-D58E-4D45-B7FD-728F0A4A5AE9}" type="datetimeFigureOut">
              <a:rPr lang="en-US" smtClean="0"/>
              <a:t>5/1/23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EB1685-CDC6-A6EA-AB4C-313C0873A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35EFDF-4C7B-0775-2E34-6BEA5B9D0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CD453-D6C0-4C53-B1C1-FD8F9E599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374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6773E-A221-71EA-905E-6F89BDDB6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087F6A-DB08-DD52-4676-F32C127C17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043EC7-2BC5-3CB6-BE7C-155EBFD5F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75851-D58E-4D45-B7FD-728F0A4A5AE9}" type="datetimeFigureOut">
              <a:rPr lang="en-US" smtClean="0"/>
              <a:t>5/1/23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5B99DA-169F-E30E-1563-A1A02A13B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436068-C5FA-0F44-5694-7CE625B39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CD453-D6C0-4C53-B1C1-FD8F9E599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73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ADE22-6E93-BAB2-58EB-5E6976746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2EF6D3-1F24-4C5B-E664-AA77787B93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29281D-54F7-E93C-407E-ACCCCC99C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75851-D58E-4D45-B7FD-728F0A4A5AE9}" type="datetimeFigureOut">
              <a:rPr lang="en-US" smtClean="0"/>
              <a:t>5/1/23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8F2282-511E-73EE-9584-973E93160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6317A6-4577-DF69-BCC2-9F5B22DFF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CD453-D6C0-4C53-B1C1-FD8F9E599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123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B13C0-33D5-DA9A-904D-357E582F2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D1CCE3-EB7C-2FC5-CD15-42F5719AE8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283C08-D2FA-D5D7-EDAA-A037DAAEBE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E91D29-9478-850F-966F-EEF8B1973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75851-D58E-4D45-B7FD-728F0A4A5AE9}" type="datetimeFigureOut">
              <a:rPr lang="en-US" smtClean="0"/>
              <a:t>5/1/23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ABD605-5B17-932A-76CE-5416441B6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8042B9-9170-CCEA-798D-8ACA57AF3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CD453-D6C0-4C53-B1C1-FD8F9E599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636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9B225-5E14-802B-3A70-58A3AD59F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7877BA-C792-8B14-29B0-2C17659608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FC4536-A15B-7717-053C-98DFD77109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7D8988-8AE0-C26B-ABA2-52C4967818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8FB3B2-71AA-3B2D-C76D-99C69A83D0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F5ACC8-9D70-86CA-3EA5-11A7BD77B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75851-D58E-4D45-B7FD-728F0A4A5AE9}" type="datetimeFigureOut">
              <a:rPr lang="en-US" smtClean="0"/>
              <a:t>5/1/23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C991FB-E17A-B0AC-A810-5582DCEC1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0FAA8C-FD78-6BD5-E59E-E486EFF92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CD453-D6C0-4C53-B1C1-FD8F9E599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146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0BB2E-75AA-DF4A-4301-4F9283518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4F83F2-B365-E2E3-CE63-6C587E020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75851-D58E-4D45-B7FD-728F0A4A5AE9}" type="datetimeFigureOut">
              <a:rPr lang="en-US" smtClean="0"/>
              <a:t>5/1/23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3DA21E-8B1F-AA02-559E-E0D4254D5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C8DE3F-314F-5A17-3570-1875306B5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CD453-D6C0-4C53-B1C1-FD8F9E599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602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ADC6AC-47B8-BBD1-7BB2-E629C9FF4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75851-D58E-4D45-B7FD-728F0A4A5AE9}" type="datetimeFigureOut">
              <a:rPr lang="en-US" smtClean="0"/>
              <a:t>5/1/23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58D368-2FD3-FB8B-6B7B-9EF609907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B3FE12-D66A-84E8-070A-F6DAFF61C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CD453-D6C0-4C53-B1C1-FD8F9E599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293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64420-7C40-F90E-1F57-B60C520C7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919035-73F9-AF38-84BA-716D6F7E8F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49C6DB-4424-3DB2-913A-FAB2277409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987334-5C74-4B24-4109-D607D74BC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75851-D58E-4D45-B7FD-728F0A4A5AE9}" type="datetimeFigureOut">
              <a:rPr lang="en-US" smtClean="0"/>
              <a:t>5/1/23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BF8B8C-CFBD-84FE-17AA-1208B281E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0DECE9-B0D4-7CFE-32ED-9860208BF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CD453-D6C0-4C53-B1C1-FD8F9E599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796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697CA-9E6A-1126-C3E9-03F5F281D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EBA33D-EE71-B2C7-A6D8-C6F50C2A8C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7A11A7-DF79-5F4C-3D95-9B02D4C0D5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D89D36-B46B-37EE-9A11-32C764041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75851-D58E-4D45-B7FD-728F0A4A5AE9}" type="datetimeFigureOut">
              <a:rPr lang="en-US" smtClean="0"/>
              <a:t>5/1/23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C20C72-AE3C-48F5-0AB5-67562FDC5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FF0A5B-0C35-A299-C451-47D8D4C64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CD453-D6C0-4C53-B1C1-FD8F9E599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49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EDEF83-D874-6A86-4C0B-36DF049C7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9D4EA4-064A-CA5E-D562-546C6640E4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8C1927-F4DE-5F91-B844-C7BC6DC1BC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A75851-D58E-4D45-B7FD-728F0A4A5AE9}" type="datetimeFigureOut">
              <a:rPr lang="en-US" smtClean="0"/>
              <a:t>5/1/23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D04FA8-D14A-9964-431A-6A6308F78F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A157C1-D324-B75B-049E-1997F9EEDE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0CD453-D6C0-4C53-B1C1-FD8F9E599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669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7F6C8-E106-8139-024C-FF55693AD1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3215" y="914400"/>
            <a:ext cx="9394785" cy="2595563"/>
          </a:xfrm>
        </p:spPr>
        <p:txBody>
          <a:bodyPr>
            <a:normAutofit/>
          </a:bodyPr>
          <a:lstStyle/>
          <a:p>
            <a:r>
              <a:rPr lang="en-US" sz="4800" b="1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Stock Price Performance and Industry Trends: </a:t>
            </a:r>
            <a:br>
              <a:rPr lang="en-US" sz="4800" b="1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</a:br>
            <a:r>
              <a:rPr lang="en-US" sz="4800" b="1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A 10-Year Retrospective Analysis</a:t>
            </a:r>
            <a:endParaRPr lang="en-US" sz="16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BD0E91-A8FE-C932-B378-9245145B2E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52430"/>
            <a:ext cx="9144000" cy="1655762"/>
          </a:xfrm>
        </p:spPr>
        <p:txBody>
          <a:bodyPr/>
          <a:lstStyle/>
          <a:p>
            <a:r>
              <a:rPr lang="en-US" sz="28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Team: Jenny </a:t>
            </a:r>
            <a:r>
              <a:rPr lang="en-US" sz="2800" kern="1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Noga</a:t>
            </a:r>
            <a:r>
              <a:rPr lang="en-US" sz="28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, Kenny Siegler, Trey Wade, Ran Ji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723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84322-D3B4-C7CE-1034-88FBD1627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407" y="289627"/>
            <a:ext cx="10515600" cy="1325563"/>
          </a:xfrm>
        </p:spPr>
        <p:txBody>
          <a:bodyPr/>
          <a:lstStyle/>
          <a:p>
            <a:r>
              <a:rPr lang="en-US" dirty="0"/>
              <a:t>Industry Stability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DFF9A6-D174-6ADE-6EF5-A4AA7EF1E1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43" y="1597306"/>
            <a:ext cx="10844514" cy="4895569"/>
          </a:xfrm>
        </p:spPr>
        <p:txBody>
          <a:bodyPr>
            <a:normAutofit/>
          </a:bodyPr>
          <a:lstStyle/>
          <a:p>
            <a:r>
              <a:rPr lang="en-US" sz="2400" b="1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Earnings Stability: </a:t>
            </a:r>
            <a:r>
              <a:rPr lang="en-US" sz="24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Examine the average earnings stability of companies within the industry by looking at historical earnings growth or the variability of earnings. A stable industry will typically have companies with more consistent earnings growth or less variability in earnings.</a:t>
            </a:r>
          </a:p>
          <a:p>
            <a:r>
              <a:rPr lang="en-US" sz="2400" b="1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Beta: </a:t>
            </a:r>
            <a:r>
              <a:rPr lang="en-US" sz="24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Calculate the average beta of stocks within the industry. Beta measures a stock's volatility in relation to the overall market (usually represented by a market index like the S&amp;P 500). An industry with a lower average beta might be considered more stable than one with a higher average beta.</a:t>
            </a:r>
          </a:p>
          <a:p>
            <a:endParaRPr lang="en-US" kern="1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endParaRPr lang="en-US" kern="1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6706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D9D3D-AF71-906B-E26B-66C465744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362" y="203080"/>
            <a:ext cx="10515600" cy="1325563"/>
          </a:xfrm>
        </p:spPr>
        <p:txBody>
          <a:bodyPr/>
          <a:lstStyle/>
          <a:p>
            <a:r>
              <a:rPr lang="en-US" dirty="0"/>
              <a:t>Weighted Yearly Moving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B2A3B06-CADE-717B-574E-D0C01FD625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3032" y="1443097"/>
            <a:ext cx="8624787" cy="4726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400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41001-ED77-8778-BB83-DC41B8FAA2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56948"/>
            <a:ext cx="10515600" cy="5939161"/>
          </a:xfrm>
        </p:spPr>
        <p:txBody>
          <a:bodyPr>
            <a:normAutofit fontScale="92500" lnSpcReduction="10000"/>
          </a:bodyPr>
          <a:lstStyle/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Introduction:</a:t>
            </a:r>
          </a:p>
          <a:p>
            <a:pPr lvl="1"/>
            <a:r>
              <a:rPr lang="en-US" dirty="0"/>
              <a:t>Why S&amp;P 500 ?</a:t>
            </a:r>
          </a:p>
          <a:p>
            <a:pPr lvl="1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Explain the motivation for the study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Data and Methodology:</a:t>
            </a:r>
          </a:p>
          <a:p>
            <a:pPr lvl="1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Describe the data sources used in the study</a:t>
            </a:r>
          </a:p>
          <a:p>
            <a:pPr lvl="1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Explain the methodology and analytical techniques employed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Industries:</a:t>
            </a:r>
          </a:p>
          <a:p>
            <a:pPr lvl="1"/>
            <a:r>
              <a:rPr lang="en-US" dirty="0">
                <a:solidFill>
                  <a:srgbClr val="374151"/>
                </a:solidFill>
                <a:latin typeface="Söhne"/>
              </a:rPr>
              <a:t>11 Sectors of </a:t>
            </a:r>
            <a:r>
              <a:rPr lang="en-US" dirty="0"/>
              <a:t>S&amp;P 500</a:t>
            </a:r>
            <a:endParaRPr lang="en-US" dirty="0">
              <a:solidFill>
                <a:srgbClr val="374151"/>
              </a:solidFill>
              <a:latin typeface="Söhne"/>
            </a:endParaRPr>
          </a:p>
          <a:p>
            <a:pPr lvl="1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Se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ctors Weight analysis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4. Stock Price Performance</a:t>
            </a:r>
          </a:p>
          <a:p>
            <a:pPr lvl="1"/>
            <a:r>
              <a:rPr lang="en-US" dirty="0">
                <a:solidFill>
                  <a:srgbClr val="374151"/>
                </a:solidFill>
                <a:latin typeface="Söhne"/>
              </a:rPr>
              <a:t>Yearly Return Analysis</a:t>
            </a:r>
          </a:p>
          <a:p>
            <a:pPr lvl="1"/>
            <a:r>
              <a:rPr lang="en-US" dirty="0">
                <a:solidFill>
                  <a:srgbClr val="374151"/>
                </a:solidFill>
                <a:latin typeface="Söhne"/>
              </a:rPr>
              <a:t>Price-to-Earnings (P/E) Ratio Analysis</a:t>
            </a:r>
          </a:p>
          <a:p>
            <a:pPr marL="0" indent="0">
              <a:buNone/>
            </a:pPr>
            <a:r>
              <a:rPr lang="en-US" dirty="0">
                <a:solidFill>
                  <a:srgbClr val="374151"/>
                </a:solidFill>
                <a:latin typeface="Söhne"/>
              </a:rPr>
              <a:t>5. </a:t>
            </a:r>
            <a:r>
              <a:rPr lang="en-US" dirty="0"/>
              <a:t>Industry Stability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rgbClr val="374151"/>
                </a:solidFill>
                <a:latin typeface="Söhne"/>
              </a:rPr>
              <a:t>Yearly Moving Analysis 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rgbClr val="374151"/>
                </a:solidFill>
                <a:latin typeface="Söhne"/>
              </a:rPr>
              <a:t>Beta Analysis</a:t>
            </a:r>
          </a:p>
        </p:txBody>
      </p:sp>
    </p:spTree>
    <p:extLst>
      <p:ext uri="{BB962C8B-B14F-4D97-AF65-F5344CB8AC3E}">
        <p14:creationId xmlns:p14="http://schemas.microsoft.com/office/powerpoint/2010/main" val="3028319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7EDA2-1B92-E3D8-4DE8-2FE5F5897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Data and Methodology</a:t>
            </a:r>
            <a:br>
              <a:rPr lang="en-US" b="0" i="0" dirty="0">
                <a:solidFill>
                  <a:srgbClr val="374151"/>
                </a:solidFill>
                <a:effectLst/>
                <a:latin typeface="Söhne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008B61-BAA7-A422-744A-9BAA28AFDB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6713"/>
            <a:ext cx="10515600" cy="4351338"/>
          </a:xfrm>
        </p:spPr>
        <p:txBody>
          <a:bodyPr/>
          <a:lstStyle/>
          <a:p>
            <a:r>
              <a:rPr lang="en-US" dirty="0"/>
              <a:t>Yahoo Finance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API </a:t>
            </a:r>
          </a:p>
          <a:p>
            <a:pPr lvl="1"/>
            <a:r>
              <a:rPr lang="en-US" dirty="0"/>
              <a:t>https://www.stockdata.org/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30CC05-09D0-41BA-2214-DE56E95534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792" y="1856613"/>
            <a:ext cx="7772400" cy="113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6091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AC4ED-AFAE-F26B-5DDE-02930D8F5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S&amp;P 500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F34932-19B3-572A-0A8D-BA88EAF68E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9959"/>
            <a:ext cx="10515600" cy="4351338"/>
          </a:xfrm>
        </p:spPr>
        <p:txBody>
          <a:bodyPr/>
          <a:lstStyle/>
          <a:p>
            <a:r>
              <a:rPr lang="en-US" dirty="0"/>
              <a:t>The S&amp;P 500, or Standard &amp; Poor's 500, is a widely-followed stock market index that represents the performance of 500 large-cap U.S. companies listed on the New York Stock Exchange (NYSE) or the Nasdaq. The S&amp;P 500 is considered a benchmark for the overall U.S. stock market and a reliable indicator of the U.S. economy's health.</a:t>
            </a:r>
          </a:p>
        </p:txBody>
      </p:sp>
    </p:spTree>
    <p:extLst>
      <p:ext uri="{BB962C8B-B14F-4D97-AF65-F5344CB8AC3E}">
        <p14:creationId xmlns:p14="http://schemas.microsoft.com/office/powerpoint/2010/main" val="48178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B28F3-7DB4-E51A-697D-804E30709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741" y="0"/>
            <a:ext cx="10515600" cy="1325563"/>
          </a:xfrm>
        </p:spPr>
        <p:txBody>
          <a:bodyPr/>
          <a:lstStyle/>
          <a:p>
            <a:r>
              <a:rPr lang="en-US" dirty="0"/>
              <a:t>Sectors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030CB4-C2CA-830D-D92A-69A9D1CEDC1A}"/>
              </a:ext>
            </a:extLst>
          </p:cNvPr>
          <p:cNvSpPr txBox="1"/>
          <p:nvPr/>
        </p:nvSpPr>
        <p:spPr>
          <a:xfrm>
            <a:off x="838200" y="239595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7CD3866-E275-C82B-FDDA-4CD297C419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660" y="2395959"/>
            <a:ext cx="5819775" cy="389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B4D8236-AA46-E1C2-A9C6-8316DBFB29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7411" y="2464059"/>
            <a:ext cx="5358929" cy="375952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E4A7311-000A-2BE2-1B0C-C1A84565DC3E}"/>
              </a:ext>
            </a:extLst>
          </p:cNvPr>
          <p:cNvSpPr txBox="1"/>
          <p:nvPr/>
        </p:nvSpPr>
        <p:spPr>
          <a:xfrm>
            <a:off x="737885" y="1072378"/>
            <a:ext cx="1061687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The S&amp;P 500 is divided into </a:t>
            </a:r>
            <a:r>
              <a:rPr lang="en-US" sz="1800" b="1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11 sectors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, each representing a specific industry group within the U.S. economy. These sectors are defined by the Global Industry Classification Standard (GICS), a system developed by MSCI and S&amp;P Global.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6287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C01750F-E024-7BCE-2534-58E41C7C9E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43000"/>
            <a:ext cx="12192000" cy="4572000"/>
          </a:xfrm>
          <a:prstGeom prst="rect">
            <a:avLst/>
          </a:prstGeom>
        </p:spPr>
      </p:pic>
      <p:sp>
        <p:nvSpPr>
          <p:cNvPr id="7" name="Rectangle 1">
            <a:extLst>
              <a:ext uri="{FF2B5EF4-FFF2-40B4-BE49-F238E27FC236}">
                <a16:creationId xmlns:a16="http://schemas.microsoft.com/office/drawing/2014/main" id="{9EFC2718-658E-4FEF-5052-473DBC637E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672" y="1772519"/>
            <a:ext cx="12886481" cy="1692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'Communication Services', 'Consumer Discretionary', 'Consumer Staples', 'Energy', 'Financials', 'Health Care', 'Industrials', 'Information Technology', 'Materials', 'Real Estate', 'Utilities'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FE1276-4158-5798-8465-C277BB5EF0B5}"/>
              </a:ext>
            </a:extLst>
          </p:cNvPr>
          <p:cNvSpPr txBox="1"/>
          <p:nvPr/>
        </p:nvSpPr>
        <p:spPr>
          <a:xfrm>
            <a:off x="192024" y="274242"/>
            <a:ext cx="72603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Top Companies in each sectors (2023)</a:t>
            </a:r>
          </a:p>
        </p:txBody>
      </p:sp>
    </p:spTree>
    <p:extLst>
      <p:ext uri="{BB962C8B-B14F-4D97-AF65-F5344CB8AC3E}">
        <p14:creationId xmlns:p14="http://schemas.microsoft.com/office/powerpoint/2010/main" val="38105664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83A7-8DA7-B644-290A-23270CF94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4. Stock Price Performance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E1732F-A0D6-2CD6-2025-21A6233E18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Yearly Return</a:t>
            </a:r>
          </a:p>
          <a:p>
            <a:r>
              <a:rPr lang="en-US" sz="2800" b="1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Price-to-Earnings (P/E) Ratio</a:t>
            </a:r>
            <a:r>
              <a:rPr lang="en-US" sz="28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: Analyze the average price-to-earnings ratio of the stocks within the industry. A stable industry may exhibit a relatively consistent P/E ratio over time.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9706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6DD17-62E0-1E55-BC3D-020631866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Weighted Yearly Return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411E0A7-AF55-9DCA-2711-26ECFF1C99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2663" y="1475772"/>
            <a:ext cx="8797543" cy="473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5616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D430D-6591-0323-315D-30C1DF5AE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 Year Growth Analysis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F3B98A9-A4FF-8CB0-33CF-2CE67FF4C95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760" y="975360"/>
            <a:ext cx="4886919" cy="4881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FE7B743-ABA3-0250-FDA2-8E39828DBBA5}"/>
              </a:ext>
            </a:extLst>
          </p:cNvPr>
          <p:cNvSpPr txBox="1"/>
          <p:nvPr/>
        </p:nvSpPr>
        <p:spPr>
          <a:xfrm>
            <a:off x="462321" y="1798320"/>
            <a:ext cx="54812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After breaking down the stocks in the S&amp;P 500 by Sector, we did a quick analysis to see which sector grew the most over the past 10 years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407A35-1E91-0739-B65D-A2E0B23F3B16}"/>
              </a:ext>
            </a:extLst>
          </p:cNvPr>
          <p:cNvSpPr txBox="1"/>
          <p:nvPr/>
        </p:nvSpPr>
        <p:spPr>
          <a:xfrm>
            <a:off x="462322" y="3246120"/>
            <a:ext cx="54812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don’t have exact data on volatility but, as shown in the previous slide, IT tends to be the most volatile</a:t>
            </a:r>
          </a:p>
        </p:txBody>
      </p:sp>
    </p:spTree>
    <p:extLst>
      <p:ext uri="{BB962C8B-B14F-4D97-AF65-F5344CB8AC3E}">
        <p14:creationId xmlns:p14="http://schemas.microsoft.com/office/powerpoint/2010/main" val="7311930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1390</TotalTime>
  <Words>483</Words>
  <Application>Microsoft Macintosh PowerPoint</Application>
  <PresentationFormat>Widescreen</PresentationFormat>
  <Paragraphs>43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 Unicode MS</vt:lpstr>
      <vt:lpstr>Arial</vt:lpstr>
      <vt:lpstr>Calibri</vt:lpstr>
      <vt:lpstr>Calibri Light</vt:lpstr>
      <vt:lpstr>Söhne</vt:lpstr>
      <vt:lpstr>Office Theme</vt:lpstr>
      <vt:lpstr>Stock Price Performance and Industry Trends:  A 10-Year Retrospective Analysis</vt:lpstr>
      <vt:lpstr>PowerPoint Presentation</vt:lpstr>
      <vt:lpstr>Data and Methodology </vt:lpstr>
      <vt:lpstr>S&amp;P 500</vt:lpstr>
      <vt:lpstr>Sectors</vt:lpstr>
      <vt:lpstr>PowerPoint Presentation</vt:lpstr>
      <vt:lpstr>4. Stock Price Performance</vt:lpstr>
      <vt:lpstr>Weighted Yearly Return</vt:lpstr>
      <vt:lpstr>10 Year Growth Analysis</vt:lpstr>
      <vt:lpstr>Industry Stability</vt:lpstr>
      <vt:lpstr>Weighted Yearly Moving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rjish</dc:creator>
  <cp:lastModifiedBy>Siegler, Kenny (MU-Student)</cp:lastModifiedBy>
  <cp:revision>10</cp:revision>
  <dcterms:created xsi:type="dcterms:W3CDTF">2023-04-30T19:15:37Z</dcterms:created>
  <dcterms:modified xsi:type="dcterms:W3CDTF">2023-05-02T02:05:01Z</dcterms:modified>
</cp:coreProperties>
</file>