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6" r:id="rId5"/>
    <p:sldId id="259" r:id="rId6"/>
    <p:sldId id="262" r:id="rId7"/>
    <p:sldId id="265" r:id="rId8"/>
    <p:sldId id="267" r:id="rId9"/>
    <p:sldId id="269" r:id="rId10"/>
    <p:sldId id="268" r:id="rId11"/>
    <p:sldId id="258" r:id="rId12"/>
    <p:sldId id="272" r:id="rId13"/>
    <p:sldId id="273" r:id="rId14"/>
    <p:sldId id="274" r:id="rId15"/>
    <p:sldId id="275" r:id="rId16"/>
    <p:sldId id="276" r:id="rId17"/>
    <p:sldId id="271" r:id="rId18"/>
    <p:sldId id="270" r:id="rId19"/>
    <p:sldId id="278"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FFCC99"/>
    <a:srgbClr val="DDDDDD"/>
    <a:srgbClr val="CCCC00"/>
    <a:srgbClr val="CC66FF"/>
    <a:srgbClr val="33CCCC"/>
    <a:srgbClr val="3366FF"/>
    <a:srgbClr val="CC9900"/>
    <a:srgbClr val="FFFF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6AA32-1CBF-BFA0-E7DC-0D3A10FE9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9355DC-1ADE-C9E0-9C96-4EE9F2741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2774B6-CB9C-DA9A-F716-D8184756D15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49831345-7C60-807C-AAB1-46B9CA0A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3DF8E-A3C7-B6F5-02CB-03D410A2A354}"/>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43269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F4BC6-2532-C762-7EBD-0C316F1B13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9DD3F-4259-1853-AE5E-BA2D2C736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F9612-6F57-EEF4-2B79-B3B4135CD8D8}"/>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F04886DE-0F31-5D08-553F-E57F880FB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D1035-8881-0F50-C960-A81AC39BF0C0}"/>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3413272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5EDA-2846-0616-BC77-8079FBB2C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C5CDB-0A5F-4BB6-71FC-B4CEF147E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49DC5-26F2-A926-683C-CD77AB9FAFFC}"/>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3BEB1685-CDC6-A6EA-AB4C-313C0873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EFDF-4C7B-0775-2E34-6BEA5B9D0CC1}"/>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8053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6773E-A221-71EA-905E-6F89BDDB6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87F6A-DB08-DD52-4676-F32C127C1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43EC7-2BC5-3CB6-BE7C-155EBFD5F9FF}"/>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F5B99DA-169F-E30E-1563-A1A02A13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36068-C5FA-0F44-5694-7CE625B3923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61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DE22-6E93-BAB2-58EB-5E6976746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2EF6D3-1F24-4C5B-E664-AA77787B9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9281D-54F7-E93C-407E-ACCCCC99C23B}"/>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128F2282-511E-73EE-9584-973E93160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317A6-4577-DF69-BCC2-9F5B22DFF67B}"/>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18312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3C0-33D5-DA9A-904D-357E582F22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1CCE3-EB7C-2FC5-CD15-42F5719AE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83C08-D2FA-D5D7-EDAA-A037DAAEBE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91D29-9478-850F-966F-EEF8B197399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04ABD605-5B17-932A-76CE-5416441B6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42B9-9170-CCEA-798D-8ACA57AF383A}"/>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67063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B225-5E14-802B-3A70-58A3AD59F1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7877BA-C792-8B14-29B0-2C17659608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C4536-A15B-7717-053C-98DFD7710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D8988-8AE0-C26B-ABA2-52C496781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FB3B2-71AA-3B2D-C76D-99C69A83D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F5ACC8-9D70-86CA-3EA5-11A7BD77B729}"/>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8" name="Footer Placeholder 7">
            <a:extLst>
              <a:ext uri="{FF2B5EF4-FFF2-40B4-BE49-F238E27FC236}">
                <a16:creationId xmlns:a16="http://schemas.microsoft.com/office/drawing/2014/main" id="{C7C991FB-E17A-B0AC-A810-5582DCEC1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FAA8C-FD78-6BD5-E59E-E486EFF921D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42311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BB2E-75AA-DF4A-4301-4F9283518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4F83F2-B365-E2E3-CE63-6C587E020043}"/>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4" name="Footer Placeholder 3">
            <a:extLst>
              <a:ext uri="{FF2B5EF4-FFF2-40B4-BE49-F238E27FC236}">
                <a16:creationId xmlns:a16="http://schemas.microsoft.com/office/drawing/2014/main" id="{443DA21E-8B1F-AA02-559E-E0D4254D57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8DE3F-314F-5A17-3570-1875306B583F}"/>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9602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DC6AC-47B8-BBD1-7BB2-E629C9FF4732}"/>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3" name="Footer Placeholder 2">
            <a:extLst>
              <a:ext uri="{FF2B5EF4-FFF2-40B4-BE49-F238E27FC236}">
                <a16:creationId xmlns:a16="http://schemas.microsoft.com/office/drawing/2014/main" id="{2E58D368-2FD3-FB8B-6B7B-9EF6099077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3FE12-D66A-84E8-070A-F6DAFF61C48E}"/>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0622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4420-7C40-F90E-1F57-B60C520C7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19035-73F9-AF38-84BA-716D6F7E8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49C6DB-4424-3DB2-913A-FAB227740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87334-5C74-4B24-4109-D607D74BCF56}"/>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3CBF8B8C-CFBD-84FE-17AA-1208B281E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DECE9-B0D4-7CFE-32ED-9860208BFFEC}"/>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13857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97CA-9E6A-1126-C3E9-03F5F281D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BA33D-EE71-B2C7-A6D8-C6F50C2A8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A11A7-DF79-5F4C-3D95-9B02D4C0D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9D36-B46B-37EE-9A11-32C764041977}"/>
              </a:ext>
            </a:extLst>
          </p:cNvPr>
          <p:cNvSpPr>
            <a:spLocks noGrp="1"/>
          </p:cNvSpPr>
          <p:nvPr>
            <p:ph type="dt" sz="half" idx="10"/>
          </p:nvPr>
        </p:nvSpPr>
        <p:spPr/>
        <p:txBody>
          <a:bodyPr/>
          <a:lstStyle/>
          <a:p>
            <a:fld id="{60A75851-D58E-4D45-B7FD-728F0A4A5AE9}" type="datetimeFigureOut">
              <a:rPr lang="en-US" smtClean="0"/>
              <a:t>5/4/2023</a:t>
            </a:fld>
            <a:endParaRPr lang="en-US"/>
          </a:p>
        </p:txBody>
      </p:sp>
      <p:sp>
        <p:nvSpPr>
          <p:cNvPr id="6" name="Footer Placeholder 5">
            <a:extLst>
              <a:ext uri="{FF2B5EF4-FFF2-40B4-BE49-F238E27FC236}">
                <a16:creationId xmlns:a16="http://schemas.microsoft.com/office/drawing/2014/main" id="{60C20C72-AE3C-48F5-0AB5-67562FDC5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F0A5B-0C35-A299-C451-47D8D4C64B68}"/>
              </a:ext>
            </a:extLst>
          </p:cNvPr>
          <p:cNvSpPr>
            <a:spLocks noGrp="1"/>
          </p:cNvSpPr>
          <p:nvPr>
            <p:ph type="sldNum" sz="quarter" idx="12"/>
          </p:nvPr>
        </p:nvSpPr>
        <p:spPr/>
        <p:txBody>
          <a:bodyPr/>
          <a:lstStyle/>
          <a:p>
            <a:fld id="{1F0CD453-D6C0-4C53-B1C1-FD8F9E599EAF}" type="slidenum">
              <a:rPr lang="en-US" smtClean="0"/>
              <a:t>‹#›</a:t>
            </a:fld>
            <a:endParaRPr lang="en-US"/>
          </a:p>
        </p:txBody>
      </p:sp>
    </p:spTree>
    <p:extLst>
      <p:ext uri="{BB962C8B-B14F-4D97-AF65-F5344CB8AC3E}">
        <p14:creationId xmlns:p14="http://schemas.microsoft.com/office/powerpoint/2010/main" val="21624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DEF83-D874-6A86-4C0B-36DF049C7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D4EA4-064A-CA5E-D562-546C6640E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C1927-F4DE-5F91-B844-C7BC6DC1B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75851-D58E-4D45-B7FD-728F0A4A5AE9}" type="datetimeFigureOut">
              <a:rPr lang="en-US" smtClean="0"/>
              <a:t>5/4/2023</a:t>
            </a:fld>
            <a:endParaRPr lang="en-US"/>
          </a:p>
        </p:txBody>
      </p:sp>
      <p:sp>
        <p:nvSpPr>
          <p:cNvPr id="5" name="Footer Placeholder 4">
            <a:extLst>
              <a:ext uri="{FF2B5EF4-FFF2-40B4-BE49-F238E27FC236}">
                <a16:creationId xmlns:a16="http://schemas.microsoft.com/office/drawing/2014/main" id="{E1D04FA8-D14A-9964-431A-6A6308F78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A157C1-D324-B75B-049E-1997F9EED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CD453-D6C0-4C53-B1C1-FD8F9E599EAF}" type="slidenum">
              <a:rPr lang="en-US" smtClean="0"/>
              <a:t>‹#›</a:t>
            </a:fld>
            <a:endParaRPr lang="en-US"/>
          </a:p>
        </p:txBody>
      </p:sp>
    </p:spTree>
    <p:extLst>
      <p:ext uri="{BB962C8B-B14F-4D97-AF65-F5344CB8AC3E}">
        <p14:creationId xmlns:p14="http://schemas.microsoft.com/office/powerpoint/2010/main" val="76466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tockdata.org/" TargetMode="External"/><Relationship Id="rId2" Type="http://schemas.openxmlformats.org/officeDocument/2006/relationships/hyperlink" Target="https://www.ssga.com/us/en/intermediary/etfs/funds/spdr-sp-500-etf-trust-spy#holding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7C9BB9-6D3A-412E-E9B6-9F197121C743}"/>
              </a:ext>
            </a:extLst>
          </p:cNvPr>
          <p:cNvPicPr>
            <a:picLocks noChangeAspect="1"/>
          </p:cNvPicPr>
          <p:nvPr/>
        </p:nvPicPr>
        <p:blipFill>
          <a:blip r:embed="rId2"/>
          <a:stretch>
            <a:fillRect/>
          </a:stretch>
        </p:blipFill>
        <p:spPr>
          <a:xfrm>
            <a:off x="0" y="-456460"/>
            <a:ext cx="12192000" cy="7314460"/>
          </a:xfrm>
          <a:prstGeom prst="rect">
            <a:avLst/>
          </a:prstGeom>
        </p:spPr>
      </p:pic>
      <p:sp>
        <p:nvSpPr>
          <p:cNvPr id="2" name="Title 1">
            <a:extLst>
              <a:ext uri="{FF2B5EF4-FFF2-40B4-BE49-F238E27FC236}">
                <a16:creationId xmlns:a16="http://schemas.microsoft.com/office/drawing/2014/main" id="{C6D7F6C8-E106-8139-024C-FF55693AD12B}"/>
              </a:ext>
            </a:extLst>
          </p:cNvPr>
          <p:cNvSpPr>
            <a:spLocks noGrp="1"/>
          </p:cNvSpPr>
          <p:nvPr>
            <p:ph type="ctrTitle"/>
          </p:nvPr>
        </p:nvSpPr>
        <p:spPr>
          <a:xfrm>
            <a:off x="1273215" y="221941"/>
            <a:ext cx="9394785" cy="2595563"/>
          </a:xfrm>
        </p:spPr>
        <p:txBody>
          <a:bodyPr>
            <a:normAutofit/>
          </a:bodyPr>
          <a:lstStyle/>
          <a:p>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Stock Price Performance and Industry Trends: </a:t>
            </a:r>
            <a:b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br>
            <a:r>
              <a:rPr lang="en-US" sz="4800" b="1" kern="100" dirty="0">
                <a:effectLst/>
                <a:latin typeface="Calibri" panose="020F0502020204030204" pitchFamily="34" charset="0"/>
                <a:ea typeface="DengXian" panose="02010600030101010101" pitchFamily="2" charset="-122"/>
                <a:cs typeface="Times New Roman" panose="02020603050405020304" pitchFamily="18" charset="0"/>
              </a:rPr>
              <a:t>A 10-Year Retrospective Analysis</a:t>
            </a:r>
            <a:endParaRPr lang="en-US" sz="16600" dirty="0"/>
          </a:p>
        </p:txBody>
      </p:sp>
      <p:sp>
        <p:nvSpPr>
          <p:cNvPr id="3" name="Subtitle 2">
            <a:extLst>
              <a:ext uri="{FF2B5EF4-FFF2-40B4-BE49-F238E27FC236}">
                <a16:creationId xmlns:a16="http://schemas.microsoft.com/office/drawing/2014/main" id="{EBBD0E91-A8FE-C932-B378-9245145B2E1E}"/>
              </a:ext>
            </a:extLst>
          </p:cNvPr>
          <p:cNvSpPr>
            <a:spLocks noGrp="1"/>
          </p:cNvSpPr>
          <p:nvPr>
            <p:ph type="subTitle" idx="1"/>
          </p:nvPr>
        </p:nvSpPr>
        <p:spPr>
          <a:xfrm>
            <a:off x="1608338" y="3777727"/>
            <a:ext cx="9144000" cy="1655762"/>
          </a:xfrm>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Team: Jenny </a:t>
            </a:r>
            <a:r>
              <a:rPr lang="en-US" sz="2800" b="1" kern="100" dirty="0" err="1">
                <a:effectLst/>
                <a:latin typeface="Calibri" panose="020F0502020204030204" pitchFamily="34" charset="0"/>
                <a:ea typeface="DengXian" panose="02010600030101010101" pitchFamily="2" charset="-122"/>
                <a:cs typeface="Times New Roman" panose="02020603050405020304" pitchFamily="18" charset="0"/>
              </a:rPr>
              <a:t>Noga</a:t>
            </a:r>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 Kenny Siegler, Trey Wade, Ran Ji</a:t>
            </a:r>
          </a:p>
          <a:p>
            <a:endParaRPr lang="en-US" b="1" dirty="0"/>
          </a:p>
        </p:txBody>
      </p:sp>
    </p:spTree>
    <p:extLst>
      <p:ext uri="{BB962C8B-B14F-4D97-AF65-F5344CB8AC3E}">
        <p14:creationId xmlns:p14="http://schemas.microsoft.com/office/powerpoint/2010/main" val="4260723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C13D44-27D2-D6AC-BF45-CD436CE72CBA}"/>
              </a:ext>
            </a:extLst>
          </p:cNvPr>
          <p:cNvSpPr txBox="1">
            <a:spLocks noGrp="1"/>
          </p:cNvSpPr>
          <p:nvPr>
            <p:ph type="title"/>
          </p:nvPr>
        </p:nvSpPr>
        <p:spPr>
          <a:xfrm>
            <a:off x="509726" y="760141"/>
            <a:ext cx="10515600" cy="535531"/>
          </a:xfrm>
          <a:prstGeom prst="rect">
            <a:avLst/>
          </a:prstGeom>
          <a:noFill/>
        </p:spPr>
        <p:txBody>
          <a:bodyPr wrap="square" rtlCol="0">
            <a:spAutoFit/>
          </a:bodyPr>
          <a:lstStyle/>
          <a:p>
            <a:r>
              <a:rPr lang="en-US" sz="3200" b="1" dirty="0"/>
              <a:t>Best Returned Companies in Each Sectors (2013-2023)</a:t>
            </a:r>
          </a:p>
        </p:txBody>
      </p:sp>
      <p:pic>
        <p:nvPicPr>
          <p:cNvPr id="1030" name="Picture 6">
            <a:extLst>
              <a:ext uri="{FF2B5EF4-FFF2-40B4-BE49-F238E27FC236}">
                <a16:creationId xmlns:a16="http://schemas.microsoft.com/office/drawing/2014/main" id="{51585B37-3BB2-F90E-E8F8-D90C06788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3359"/>
            <a:ext cx="12192000" cy="2984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353B7-3ACB-B309-F793-C06ECA4DFA84}"/>
              </a:ext>
            </a:extLst>
          </p:cNvPr>
          <p:cNvSpPr txBox="1"/>
          <p:nvPr/>
        </p:nvSpPr>
        <p:spPr>
          <a:xfrm>
            <a:off x="509726" y="1288243"/>
            <a:ext cx="10050529" cy="369332"/>
          </a:xfrm>
          <a:prstGeom prst="rect">
            <a:avLst/>
          </a:prstGeom>
          <a:noFill/>
        </p:spPr>
        <p:txBody>
          <a:bodyPr wrap="square" rtlCol="0">
            <a:spAutoFit/>
          </a:bodyPr>
          <a:lstStyle/>
          <a:p>
            <a:r>
              <a:rPr lang="en-US" dirty="0"/>
              <a:t>We found the 3 top performing stocks for each sector and graphed their percentage growth</a:t>
            </a:r>
          </a:p>
        </p:txBody>
      </p:sp>
      <p:sp>
        <p:nvSpPr>
          <p:cNvPr id="5" name="TextBox 4">
            <a:extLst>
              <a:ext uri="{FF2B5EF4-FFF2-40B4-BE49-F238E27FC236}">
                <a16:creationId xmlns:a16="http://schemas.microsoft.com/office/drawing/2014/main" id="{269AD774-9741-08FC-A48C-A7BBDD393D8D}"/>
              </a:ext>
            </a:extLst>
          </p:cNvPr>
          <p:cNvSpPr txBox="1"/>
          <p:nvPr/>
        </p:nvSpPr>
        <p:spPr>
          <a:xfrm>
            <a:off x="509726" y="1700027"/>
            <a:ext cx="11030442" cy="646331"/>
          </a:xfrm>
          <a:prstGeom prst="rect">
            <a:avLst/>
          </a:prstGeom>
          <a:noFill/>
        </p:spPr>
        <p:txBody>
          <a:bodyPr wrap="square" rtlCol="0">
            <a:spAutoFit/>
          </a:bodyPr>
          <a:lstStyle/>
          <a:p>
            <a:r>
              <a:rPr lang="en-US" dirty="0"/>
              <a:t>The weight of some of these top movers was small relative to the rest of the fund. ENPH has a weight of 0.088% in the S&amp;P 500</a:t>
            </a:r>
          </a:p>
        </p:txBody>
      </p:sp>
      <p:sp>
        <p:nvSpPr>
          <p:cNvPr id="3" name="Rectangle 2">
            <a:extLst>
              <a:ext uri="{FF2B5EF4-FFF2-40B4-BE49-F238E27FC236}">
                <a16:creationId xmlns:a16="http://schemas.microsoft.com/office/drawing/2014/main" id="{7D6322C1-482D-0460-D3FA-120F60F06DC5}"/>
              </a:ext>
            </a:extLst>
          </p:cNvPr>
          <p:cNvSpPr>
            <a:spLocks noChangeArrowheads="1"/>
          </p:cNvSpPr>
          <p:nvPr/>
        </p:nvSpPr>
        <p:spPr bwMode="auto">
          <a:xfrm>
            <a:off x="48710" y="2928693"/>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lang="en-US" sz="1200" b="0" i="0" dirty="0">
                <a:solidFill>
                  <a:srgbClr val="000000"/>
                </a:solidFill>
                <a:effectLst/>
                <a:latin typeface="Helvetica Neue"/>
              </a:rPr>
              <a:t> </a:t>
            </a:r>
            <a:r>
              <a:rPr lang="en-US" sz="1200" dirty="0">
                <a:solidFill>
                  <a:srgbClr val="FF0000"/>
                </a:solidFill>
                <a:latin typeface="Arial Unicode MS"/>
              </a:rPr>
              <a:t>Communication Services </a:t>
            </a:r>
            <a:r>
              <a:rPr lang="en-US" altLang="en-US" sz="1200" dirty="0">
                <a:solidFill>
                  <a:schemeClr val="accent6"/>
                </a:solidFill>
                <a:latin typeface="Arial Unicode MS"/>
              </a:rPr>
              <a:t>'Consumer Discretionary', </a:t>
            </a:r>
            <a:r>
              <a:rPr lang="en-US" altLang="en-US" sz="1200" dirty="0">
                <a:solidFill>
                  <a:srgbClr val="3366FF"/>
                </a:solidFill>
                <a:latin typeface="Arial Unicode MS"/>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95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4322-D3B4-C7CE-1034-88FBD1627429}"/>
              </a:ext>
            </a:extLst>
          </p:cNvPr>
          <p:cNvSpPr>
            <a:spLocks noGrp="1"/>
          </p:cNvSpPr>
          <p:nvPr>
            <p:ph type="title"/>
          </p:nvPr>
        </p:nvSpPr>
        <p:spPr>
          <a:xfrm>
            <a:off x="560407" y="289627"/>
            <a:ext cx="10515600" cy="1325563"/>
          </a:xfrm>
        </p:spPr>
        <p:txBody>
          <a:bodyPr/>
          <a:lstStyle/>
          <a:p>
            <a:r>
              <a:rPr lang="en-US" dirty="0"/>
              <a:t>Industry Stability</a:t>
            </a:r>
          </a:p>
        </p:txBody>
      </p:sp>
      <p:sp>
        <p:nvSpPr>
          <p:cNvPr id="3" name="Content Placeholder 2">
            <a:extLst>
              <a:ext uri="{FF2B5EF4-FFF2-40B4-BE49-F238E27FC236}">
                <a16:creationId xmlns:a16="http://schemas.microsoft.com/office/drawing/2014/main" id="{1FDFF9A6-D174-6ADE-6EF5-A4AA7EF1E1DD}"/>
              </a:ext>
            </a:extLst>
          </p:cNvPr>
          <p:cNvSpPr>
            <a:spLocks noGrp="1"/>
          </p:cNvSpPr>
          <p:nvPr>
            <p:ph idx="1"/>
          </p:nvPr>
        </p:nvSpPr>
        <p:spPr>
          <a:xfrm>
            <a:off x="673743" y="1597306"/>
            <a:ext cx="10844514" cy="4895569"/>
          </a:xfrm>
        </p:spPr>
        <p:txBody>
          <a:bodyPr>
            <a:normAutofit/>
          </a:bodyPr>
          <a:lstStyle/>
          <a:p>
            <a:r>
              <a:rPr lang="en-US" sz="2400" b="1" kern="100" dirty="0">
                <a:effectLst/>
                <a:latin typeface="Calibri" panose="020F0502020204030204" pitchFamily="34" charset="0"/>
                <a:ea typeface="DengXian" panose="02010600030101010101" pitchFamily="2" charset="-122"/>
                <a:cs typeface="Times New Roman" panose="02020603050405020304" pitchFamily="18" charset="0"/>
              </a:rPr>
              <a:t>Earnings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didn’t find historical earnings data for each of these companies, but if we had we could have have analyzed this data further with a profit and earnings analysis to see which sector is expected to grow the most going forward. We could have used this information to better inform decisions about how one should invest given their risk tolerance</a:t>
            </a:r>
          </a:p>
          <a:p>
            <a:pPr marL="0" indent="0">
              <a:buNone/>
            </a:pPr>
            <a:endParaRPr lang="en-US" sz="2400" b="1"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US" sz="2400" b="1" kern="100" dirty="0">
              <a:latin typeface="Calibri" panose="020F0502020204030204" pitchFamily="34" charset="0"/>
              <a:ea typeface="DengXian" panose="02010600030101010101" pitchFamily="2" charset="-122"/>
              <a:cs typeface="Times New Roman" panose="02020603050405020304" pitchFamily="18" charset="0"/>
            </a:endParaRPr>
          </a:p>
          <a:p>
            <a:r>
              <a:rPr lang="en-US" sz="2400" b="1" kern="100" dirty="0">
                <a:latin typeface="Calibri" panose="020F0502020204030204" pitchFamily="34" charset="0"/>
                <a:ea typeface="DengXian" panose="02010600030101010101" pitchFamily="2" charset="-122"/>
                <a:cs typeface="Times New Roman" panose="02020603050405020304" pitchFamily="18" charset="0"/>
              </a:rPr>
              <a:t>Moving Stability: </a:t>
            </a:r>
            <a:r>
              <a:rPr lang="en-US" sz="2400" kern="100" dirty="0">
                <a:latin typeface="Calibri" panose="020F0502020204030204" pitchFamily="34" charset="0"/>
                <a:ea typeface="DengXian" panose="02010600030101010101" pitchFamily="2" charset="-122"/>
                <a:cs typeface="Times New Roman" panose="02020603050405020304" pitchFamily="18" charset="0"/>
              </a:rPr>
              <a:t>We did analyze the in-year volatility of stock prices by comparing how much each stock changed within a given year. This isn’t as effective of a measure as an Earnings Stability report but it’s better than nothing</a:t>
            </a:r>
          </a:p>
          <a:p>
            <a:pPr marL="0" indent="0">
              <a:buNone/>
            </a:pPr>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17167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DD17-62E0-1E55-BC3D-020631866C29}"/>
              </a:ext>
            </a:extLst>
          </p:cNvPr>
          <p:cNvSpPr>
            <a:spLocks noGrp="1"/>
          </p:cNvSpPr>
          <p:nvPr>
            <p:ph type="title"/>
          </p:nvPr>
        </p:nvSpPr>
        <p:spPr>
          <a:xfrm>
            <a:off x="270029" y="-59352"/>
            <a:ext cx="10515600" cy="1325563"/>
          </a:xfrm>
        </p:spPr>
        <p:txBody>
          <a:bodyPr/>
          <a:lstStyle/>
          <a:p>
            <a:r>
              <a:rPr lang="en-US" dirty="0"/>
              <a:t>Weighted Yearly Return Analysis</a:t>
            </a:r>
          </a:p>
        </p:txBody>
      </p:sp>
      <p:pic>
        <p:nvPicPr>
          <p:cNvPr id="3" name="Picture 2">
            <a:extLst>
              <a:ext uri="{FF2B5EF4-FFF2-40B4-BE49-F238E27FC236}">
                <a16:creationId xmlns:a16="http://schemas.microsoft.com/office/drawing/2014/main" id="{B7204BDA-EBF6-3152-E78F-8240B25347FF}"/>
              </a:ext>
            </a:extLst>
          </p:cNvPr>
          <p:cNvPicPr>
            <a:picLocks noChangeAspect="1"/>
          </p:cNvPicPr>
          <p:nvPr/>
        </p:nvPicPr>
        <p:blipFill>
          <a:blip r:embed="rId2"/>
          <a:stretch>
            <a:fillRect/>
          </a:stretch>
        </p:blipFill>
        <p:spPr>
          <a:xfrm>
            <a:off x="5059030" y="1698447"/>
            <a:ext cx="7072305" cy="3804777"/>
          </a:xfrm>
          <a:prstGeom prst="rect">
            <a:avLst/>
          </a:prstGeom>
        </p:spPr>
      </p:pic>
      <p:pic>
        <p:nvPicPr>
          <p:cNvPr id="4098" name="Picture 2">
            <a:extLst>
              <a:ext uri="{FF2B5EF4-FFF2-40B4-BE49-F238E27FC236}">
                <a16:creationId xmlns:a16="http://schemas.microsoft.com/office/drawing/2014/main" id="{7793851B-45F7-3A72-A19B-789C9224A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93" y="1501535"/>
            <a:ext cx="4923091" cy="384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39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FBFCAF3-5A3E-391B-E1CD-2B30BB4BA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874" y="989634"/>
            <a:ext cx="5172075" cy="5819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146A23-753F-0C5A-DA67-EF003C79042D}"/>
              </a:ext>
            </a:extLst>
          </p:cNvPr>
          <p:cNvSpPr>
            <a:spLocks noGrp="1"/>
          </p:cNvSpPr>
          <p:nvPr>
            <p:ph type="title"/>
          </p:nvPr>
        </p:nvSpPr>
        <p:spPr>
          <a:xfrm>
            <a:off x="502169" y="-71024"/>
            <a:ext cx="10515600" cy="1325563"/>
          </a:xfrm>
        </p:spPr>
        <p:txBody>
          <a:bodyPr/>
          <a:lstStyle/>
          <a:p>
            <a:r>
              <a:rPr lang="en-US" dirty="0"/>
              <a:t>If investment strategies important?</a:t>
            </a:r>
          </a:p>
        </p:txBody>
      </p:sp>
      <p:sp>
        <p:nvSpPr>
          <p:cNvPr id="5" name="Rectangle: Rounded Corners 4">
            <a:extLst>
              <a:ext uri="{FF2B5EF4-FFF2-40B4-BE49-F238E27FC236}">
                <a16:creationId xmlns:a16="http://schemas.microsoft.com/office/drawing/2014/main" id="{6126125C-6904-4EC6-B323-64012606B440}"/>
              </a:ext>
            </a:extLst>
          </p:cNvPr>
          <p:cNvSpPr/>
          <p:nvPr/>
        </p:nvSpPr>
        <p:spPr>
          <a:xfrm>
            <a:off x="6494014" y="1399739"/>
            <a:ext cx="1229557" cy="3394202"/>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517EB28B-A784-3B6A-AE2D-78845E150892}"/>
              </a:ext>
            </a:extLst>
          </p:cNvPr>
          <p:cNvSpPr/>
          <p:nvPr/>
        </p:nvSpPr>
        <p:spPr>
          <a:xfrm>
            <a:off x="9944159" y="3855126"/>
            <a:ext cx="1241710" cy="974324"/>
          </a:xfrm>
          <a:prstGeom prst="round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340BE61-EAD0-AC48-5145-68DF3E176E5E}"/>
              </a:ext>
            </a:extLst>
          </p:cNvPr>
          <p:cNvSpPr txBox="1"/>
          <p:nvPr/>
        </p:nvSpPr>
        <p:spPr>
          <a:xfrm>
            <a:off x="312975" y="1466423"/>
            <a:ext cx="5303825"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t>11 Sectors </a:t>
            </a:r>
          </a:p>
          <a:p>
            <a:pPr lvl="1"/>
            <a:r>
              <a:rPr lang="en-US" dirty="0" err="1"/>
              <a:t>F_one</a:t>
            </a:r>
            <a:r>
              <a:rPr lang="en-US" dirty="0"/>
              <a:t>-way Result:</a:t>
            </a:r>
          </a:p>
          <a:p>
            <a:pPr lvl="1"/>
            <a:r>
              <a:rPr lang="en-US" dirty="0"/>
              <a:t>statistic=3.3239809486729412, </a:t>
            </a:r>
          </a:p>
          <a:p>
            <a:pPr lvl="1"/>
            <a:r>
              <a:rPr lang="en-US" dirty="0"/>
              <a:t>p-value=0.0009308904431263252</a:t>
            </a:r>
          </a:p>
          <a:p>
            <a:pPr lvl="1"/>
            <a:endParaRPr lang="en-US" dirty="0"/>
          </a:p>
          <a:p>
            <a:pPr marL="285750" indent="-285750">
              <a:buFont typeface="Wingdings" panose="05000000000000000000" pitchFamily="2" charset="2"/>
              <a:buChar char="q"/>
            </a:pPr>
            <a:r>
              <a:rPr lang="en-US" dirty="0"/>
              <a:t>TOP 3 Returned Sectors </a:t>
            </a:r>
          </a:p>
          <a:p>
            <a:pPr marL="742950" lvl="1" indent="-285750">
              <a:buFont typeface="Wingdings" panose="05000000000000000000" pitchFamily="2" charset="2"/>
              <a:buChar char="§"/>
            </a:pPr>
            <a:r>
              <a:rPr lang="en-US" dirty="0"/>
              <a:t>Information Technology</a:t>
            </a:r>
          </a:p>
          <a:p>
            <a:pPr marL="742950" lvl="1" indent="-285750">
              <a:buFont typeface="Wingdings" panose="05000000000000000000" pitchFamily="2" charset="2"/>
              <a:buChar char="§"/>
            </a:pPr>
            <a:r>
              <a:rPr lang="en-US" dirty="0"/>
              <a:t>Communication Services</a:t>
            </a:r>
          </a:p>
          <a:p>
            <a:pPr marL="742950" lvl="1" indent="-285750">
              <a:buFont typeface="Wingdings" panose="05000000000000000000" pitchFamily="2" charset="2"/>
              <a:buChar char="§"/>
            </a:pPr>
            <a:r>
              <a:rPr lang="en-US" dirty="0"/>
              <a:t>Consumer Discretionary</a:t>
            </a:r>
          </a:p>
          <a:p>
            <a:pPr lvl="1"/>
            <a:r>
              <a:rPr lang="en-US" dirty="0"/>
              <a:t>statistic=1.2306639098853447 </a:t>
            </a:r>
          </a:p>
          <a:p>
            <a:pPr lvl="1"/>
            <a:r>
              <a:rPr lang="en-US" dirty="0"/>
              <a:t>p-value =0.3079672553137483</a:t>
            </a:r>
          </a:p>
          <a:p>
            <a:pPr lvl="1"/>
            <a:endParaRPr lang="en-US" dirty="0"/>
          </a:p>
          <a:p>
            <a:pPr marL="285750" indent="-285750">
              <a:buFont typeface="Wingdings" panose="05000000000000000000" pitchFamily="2" charset="2"/>
              <a:buChar char="q"/>
            </a:pPr>
            <a:r>
              <a:rPr lang="en-US" dirty="0"/>
              <a:t>LAST 3 Returned 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r>
              <a:rPr lang="en-US" dirty="0"/>
              <a:t>statistic=0.10647911048733989, </a:t>
            </a:r>
          </a:p>
          <a:p>
            <a:pPr lvl="1"/>
            <a:r>
              <a:rPr lang="en-US" dirty="0"/>
              <a:t>p-value=0.899369436807204</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C063092-07BE-370F-92B8-1D8C0865F8F7}"/>
              </a:ext>
            </a:extLst>
          </p:cNvPr>
          <p:cNvSpPr txBox="1"/>
          <p:nvPr/>
        </p:nvSpPr>
        <p:spPr>
          <a:xfrm>
            <a:off x="399494" y="801355"/>
            <a:ext cx="6094520" cy="984885"/>
          </a:xfrm>
          <a:prstGeom prst="rect">
            <a:avLst/>
          </a:prstGeom>
          <a:noFill/>
        </p:spPr>
        <p:txBody>
          <a:bodyPr wrap="square">
            <a:spAutoFit/>
          </a:bodyPr>
          <a:lstStyle/>
          <a:p>
            <a:r>
              <a:rPr lang="en-US" sz="2000" b="0" i="0" dirty="0">
                <a:solidFill>
                  <a:schemeClr val="accent1"/>
                </a:solidFill>
                <a:effectLst/>
                <a:latin typeface="Söhne"/>
              </a:rPr>
              <a:t>a one-way ANOVA (analysis of variance) test</a:t>
            </a:r>
          </a:p>
          <a:p>
            <a:r>
              <a:rPr lang="en-US" sz="18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Null Hypothesis: Sectors have no effect in the return</a:t>
            </a:r>
          </a:p>
          <a:p>
            <a:endParaRPr lang="en-US" sz="2000" dirty="0">
              <a:solidFill>
                <a:schemeClr val="accent1"/>
              </a:solidFill>
            </a:endParaRPr>
          </a:p>
        </p:txBody>
      </p:sp>
      <p:sp>
        <p:nvSpPr>
          <p:cNvPr id="13" name="Arrow: Down 12">
            <a:extLst>
              <a:ext uri="{FF2B5EF4-FFF2-40B4-BE49-F238E27FC236}">
                <a16:creationId xmlns:a16="http://schemas.microsoft.com/office/drawing/2014/main" id="{C6EEC823-B5B5-2D0E-BBC0-27C24C89D635}"/>
              </a:ext>
            </a:extLst>
          </p:cNvPr>
          <p:cNvSpPr/>
          <p:nvPr/>
        </p:nvSpPr>
        <p:spPr>
          <a:xfrm>
            <a:off x="7870943" y="2983252"/>
            <a:ext cx="199282" cy="44574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B29F83E-0FE5-0ED7-FD5A-893CC6493A59}"/>
              </a:ext>
            </a:extLst>
          </p:cNvPr>
          <p:cNvSpPr/>
          <p:nvPr/>
        </p:nvSpPr>
        <p:spPr>
          <a:xfrm>
            <a:off x="9149985" y="2444262"/>
            <a:ext cx="202803" cy="44574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38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9D3D-AF71-906B-E26B-66C465744E19}"/>
              </a:ext>
            </a:extLst>
          </p:cNvPr>
          <p:cNvSpPr>
            <a:spLocks noGrp="1"/>
          </p:cNvSpPr>
          <p:nvPr>
            <p:ph type="title"/>
          </p:nvPr>
        </p:nvSpPr>
        <p:spPr>
          <a:xfrm>
            <a:off x="398362" y="203080"/>
            <a:ext cx="10515600" cy="1325563"/>
          </a:xfrm>
        </p:spPr>
        <p:txBody>
          <a:bodyPr/>
          <a:lstStyle/>
          <a:p>
            <a:r>
              <a:rPr lang="en-US" dirty="0"/>
              <a:t>Weighted Yearly Moving Analysis</a:t>
            </a:r>
          </a:p>
        </p:txBody>
      </p:sp>
      <p:pic>
        <p:nvPicPr>
          <p:cNvPr id="3" name="Picture 2">
            <a:extLst>
              <a:ext uri="{FF2B5EF4-FFF2-40B4-BE49-F238E27FC236}">
                <a16:creationId xmlns:a16="http://schemas.microsoft.com/office/drawing/2014/main" id="{974BB783-409A-9D74-26DB-E7373E95A80E}"/>
              </a:ext>
            </a:extLst>
          </p:cNvPr>
          <p:cNvPicPr>
            <a:picLocks noChangeAspect="1"/>
          </p:cNvPicPr>
          <p:nvPr/>
        </p:nvPicPr>
        <p:blipFill>
          <a:blip r:embed="rId2"/>
          <a:stretch>
            <a:fillRect/>
          </a:stretch>
        </p:blipFill>
        <p:spPr>
          <a:xfrm>
            <a:off x="832508" y="1395478"/>
            <a:ext cx="9215140" cy="5049710"/>
          </a:xfrm>
          <a:prstGeom prst="rect">
            <a:avLst/>
          </a:prstGeom>
        </p:spPr>
      </p:pic>
    </p:spTree>
    <p:extLst>
      <p:ext uri="{BB962C8B-B14F-4D97-AF65-F5344CB8AC3E}">
        <p14:creationId xmlns:p14="http://schemas.microsoft.com/office/powerpoint/2010/main" val="10366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B93911-B40C-A10C-A6BC-20F350C27671}"/>
              </a:ext>
            </a:extLst>
          </p:cNvPr>
          <p:cNvSpPr txBox="1"/>
          <p:nvPr/>
        </p:nvSpPr>
        <p:spPr>
          <a:xfrm>
            <a:off x="6888175" y="807227"/>
            <a:ext cx="5303825" cy="4247317"/>
          </a:xfrm>
          <a:prstGeom prst="rect">
            <a:avLst/>
          </a:prstGeom>
          <a:noFill/>
        </p:spPr>
        <p:txBody>
          <a:bodyPr wrap="square" rtlCol="0">
            <a:spAutoFit/>
          </a:bodyPr>
          <a:lstStyle/>
          <a:p>
            <a:pPr lvl="1"/>
            <a:endParaRPr lang="en-US" dirty="0"/>
          </a:p>
          <a:p>
            <a:pPr marL="285750" indent="-285750">
              <a:buFont typeface="Wingdings" panose="05000000000000000000" pitchFamily="2" charset="2"/>
              <a:buChar char="q"/>
            </a:pPr>
            <a:r>
              <a:rPr lang="en-US" dirty="0" err="1">
                <a:latin typeface="Calibri" panose="020F0502020204030204" pitchFamily="34" charset="0"/>
                <a:ea typeface="DengXian" panose="02010600030101010101" pitchFamily="2" charset="-122"/>
                <a:cs typeface="Times New Roman" panose="02020603050405020304" pitchFamily="18" charset="0"/>
              </a:rPr>
              <a:t>Stablest</a:t>
            </a:r>
            <a:r>
              <a:rPr lang="en-US" dirty="0">
                <a:latin typeface="Calibri" panose="020F0502020204030204" pitchFamily="34" charset="0"/>
                <a:ea typeface="DengXian" panose="02010600030101010101" pitchFamily="2" charset="-122"/>
                <a:cs typeface="Times New Roman" panose="02020603050405020304" pitchFamily="18" charset="0"/>
              </a:rPr>
              <a:t> </a:t>
            </a:r>
            <a:r>
              <a:rPr lang="en-US" dirty="0"/>
              <a:t>Sectors</a:t>
            </a:r>
          </a:p>
          <a:p>
            <a:pPr marL="742950" lvl="1" indent="-285750">
              <a:buFont typeface="Arial" panose="020B0604020202020204" pitchFamily="34" charset="0"/>
              <a:buChar char="•"/>
            </a:pPr>
            <a:r>
              <a:rPr lang="en-US" dirty="0"/>
              <a:t>Materials</a:t>
            </a:r>
          </a:p>
          <a:p>
            <a:pPr marL="742950" lvl="1" indent="-285750">
              <a:buFont typeface="Arial" panose="020B0604020202020204" pitchFamily="34" charset="0"/>
              <a:buChar char="•"/>
            </a:pPr>
            <a:r>
              <a:rPr lang="en-US" dirty="0"/>
              <a:t>Utilities</a:t>
            </a:r>
          </a:p>
          <a:p>
            <a:pPr marL="742950" lvl="1" indent="-285750">
              <a:buFont typeface="Arial" panose="020B0604020202020204" pitchFamily="34" charset="0"/>
              <a:buChar char="•"/>
            </a:pPr>
            <a:r>
              <a:rPr lang="en-US" dirty="0"/>
              <a:t>Real Estate</a:t>
            </a:r>
          </a:p>
          <a:p>
            <a:pPr lvl="1"/>
            <a:endParaRPr lang="en-US" dirty="0"/>
          </a:p>
          <a:p>
            <a:pPr marL="285750" indent="-285750">
              <a:buFont typeface="Wingdings" panose="05000000000000000000" pitchFamily="2" charset="2"/>
              <a:buChar char="q"/>
            </a:pPr>
            <a:r>
              <a:rPr lang="en-US" sz="1800" dirty="0">
                <a:effectLst/>
                <a:latin typeface="Calibri" panose="020F0502020204030204" pitchFamily="34" charset="0"/>
                <a:ea typeface="DengXian" panose="02010600030101010101" pitchFamily="2" charset="-122"/>
                <a:cs typeface="Times New Roman" panose="02020603050405020304" pitchFamily="18" charset="0"/>
              </a:rPr>
              <a:t>Riskiest </a:t>
            </a:r>
            <a:r>
              <a:rPr lang="en-US" dirty="0"/>
              <a:t>Sectors</a:t>
            </a:r>
          </a:p>
          <a:p>
            <a:pPr marL="742950" lvl="1" indent="-285750">
              <a:buFont typeface="Arial" panose="020B0604020202020204" pitchFamily="34" charset="0"/>
              <a:buChar char="•"/>
            </a:pPr>
            <a:r>
              <a:rPr lang="en-US" dirty="0"/>
              <a:t>Information Technology</a:t>
            </a:r>
          </a:p>
          <a:p>
            <a:pPr marL="742950" lvl="1" indent="-285750">
              <a:buFont typeface="Arial" panose="020B0604020202020204" pitchFamily="34" charset="0"/>
              <a:buChar char="•"/>
            </a:pPr>
            <a:r>
              <a:rPr lang="en-US" dirty="0"/>
              <a:t>Communication Services</a:t>
            </a:r>
          </a:p>
          <a:p>
            <a:pPr marL="742950" lvl="1" indent="-285750">
              <a:buFont typeface="Arial" panose="020B0604020202020204" pitchFamily="34" charset="0"/>
              <a:buChar char="•"/>
            </a:pPr>
            <a:r>
              <a:rPr lang="en-US" dirty="0"/>
              <a:t>Consumer </a:t>
            </a:r>
            <a:r>
              <a:rPr lang="en-US" dirty="0" err="1"/>
              <a:t>Discreotionary</a:t>
            </a:r>
            <a:endParaRPr lang="en-US" dirty="0"/>
          </a:p>
          <a:p>
            <a:pPr marL="742950" lvl="1" indent="-285750">
              <a:buFont typeface="Arial" panose="020B0604020202020204" pitchFamily="34" charset="0"/>
              <a:buChar char="•"/>
            </a:pPr>
            <a:r>
              <a:rPr lang="en-US" dirty="0"/>
              <a:t>Energy</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q"/>
            </a:pPr>
            <a:r>
              <a:rPr lang="en-US" dirty="0"/>
              <a:t>Highest Standard Deviation</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14" name="Picture 13">
            <a:extLst>
              <a:ext uri="{FF2B5EF4-FFF2-40B4-BE49-F238E27FC236}">
                <a16:creationId xmlns:a16="http://schemas.microsoft.com/office/drawing/2014/main" id="{23C6A443-C4BA-393F-2ABE-0B52019F0471}"/>
              </a:ext>
            </a:extLst>
          </p:cNvPr>
          <p:cNvPicPr>
            <a:picLocks noChangeAspect="1"/>
          </p:cNvPicPr>
          <p:nvPr/>
        </p:nvPicPr>
        <p:blipFill>
          <a:blip r:embed="rId2"/>
          <a:stretch>
            <a:fillRect/>
          </a:stretch>
        </p:blipFill>
        <p:spPr>
          <a:xfrm>
            <a:off x="779742" y="363868"/>
            <a:ext cx="5448008" cy="6130263"/>
          </a:xfrm>
          <a:prstGeom prst="rect">
            <a:avLst/>
          </a:prstGeom>
        </p:spPr>
      </p:pic>
    </p:spTree>
    <p:extLst>
      <p:ext uri="{BB962C8B-B14F-4D97-AF65-F5344CB8AC3E}">
        <p14:creationId xmlns:p14="http://schemas.microsoft.com/office/powerpoint/2010/main" val="255016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3BE623-DBF8-5FFE-E9A0-35B5464381C2}"/>
              </a:ext>
            </a:extLst>
          </p:cNvPr>
          <p:cNvPicPr>
            <a:picLocks noChangeAspect="1"/>
          </p:cNvPicPr>
          <p:nvPr/>
        </p:nvPicPr>
        <p:blipFill>
          <a:blip r:embed="rId2"/>
          <a:stretch>
            <a:fillRect/>
          </a:stretch>
        </p:blipFill>
        <p:spPr>
          <a:xfrm>
            <a:off x="551760" y="429130"/>
            <a:ext cx="5175953" cy="5822185"/>
          </a:xfrm>
          <a:prstGeom prst="rect">
            <a:avLst/>
          </a:prstGeom>
        </p:spPr>
      </p:pic>
      <p:sp>
        <p:nvSpPr>
          <p:cNvPr id="5" name="TextBox 4">
            <a:extLst>
              <a:ext uri="{FF2B5EF4-FFF2-40B4-BE49-F238E27FC236}">
                <a16:creationId xmlns:a16="http://schemas.microsoft.com/office/drawing/2014/main" id="{E8600660-EA87-A01B-7D90-711D3912B8EC}"/>
              </a:ext>
            </a:extLst>
          </p:cNvPr>
          <p:cNvSpPr txBox="1"/>
          <p:nvPr/>
        </p:nvSpPr>
        <p:spPr>
          <a:xfrm>
            <a:off x="6084163" y="186433"/>
            <a:ext cx="5303825" cy="2308324"/>
          </a:xfrm>
          <a:prstGeom prst="rect">
            <a:avLst/>
          </a:prstGeom>
          <a:noFill/>
        </p:spPr>
        <p:txBody>
          <a:bodyPr wrap="square" rtlCol="0">
            <a:spAutoFit/>
          </a:bodyPr>
          <a:lstStyle/>
          <a:p>
            <a:r>
              <a:rPr lang="en-US" kern="1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linear regression</a:t>
            </a:r>
          </a:p>
          <a:p>
            <a:endParaRPr lang="en-US" dirty="0"/>
          </a:p>
          <a:p>
            <a:pPr marL="285750" indent="-285750">
              <a:buFont typeface="Wingdings" panose="05000000000000000000" pitchFamily="2" charset="2"/>
              <a:buChar char="q"/>
            </a:pPr>
            <a:r>
              <a:rPr lang="en-US" dirty="0">
                <a:latin typeface="Calibri" panose="020F0502020204030204" pitchFamily="34" charset="0"/>
                <a:ea typeface="DengXian" panose="02010600030101010101" pitchFamily="2" charset="-122"/>
                <a:cs typeface="Times New Roman" panose="02020603050405020304" pitchFamily="18" charset="0"/>
              </a:rPr>
              <a:t>Basic Result</a:t>
            </a:r>
            <a:endParaRPr lang="en-US" dirty="0"/>
          </a:p>
          <a:p>
            <a:pPr marL="742950" lvl="1" indent="-285750">
              <a:buFont typeface="Arial" panose="020B0604020202020204" pitchFamily="34" charset="0"/>
              <a:buChar char="•"/>
            </a:pPr>
            <a:r>
              <a:rPr lang="en-US" dirty="0"/>
              <a:t>Higher return with higher moving</a:t>
            </a:r>
          </a:p>
          <a:p>
            <a:pPr marL="742950" lvl="1" indent="-285750">
              <a:buFont typeface="Arial" panose="020B0604020202020204" pitchFamily="34" charset="0"/>
              <a:buChar char="•"/>
            </a:pPr>
            <a:r>
              <a:rPr lang="en-US" dirty="0"/>
              <a:t>1 return vs. 2.26 moving</a:t>
            </a:r>
          </a:p>
          <a:p>
            <a:pPr marL="285750" indent="-285750">
              <a:buFont typeface="Wingdings" panose="05000000000000000000" pitchFamily="2" charset="2"/>
              <a:buChar char="q"/>
            </a:pPr>
            <a:r>
              <a:rPr lang="en-US" dirty="0"/>
              <a:t>Outlier</a:t>
            </a:r>
          </a:p>
          <a:p>
            <a:pPr marL="742950" lvl="1" indent="-285750">
              <a:buFont typeface="Arial" panose="020B0604020202020204" pitchFamily="34" charset="0"/>
              <a:buChar char="•"/>
            </a:pPr>
            <a:r>
              <a:rPr lang="en-US" dirty="0"/>
              <a:t>Energy</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762089C3-EAD7-1C16-31EA-835BB3840F35}"/>
              </a:ext>
            </a:extLst>
          </p:cNvPr>
          <p:cNvPicPr>
            <a:picLocks noChangeAspect="1"/>
          </p:cNvPicPr>
          <p:nvPr/>
        </p:nvPicPr>
        <p:blipFill>
          <a:blip r:embed="rId3"/>
          <a:stretch>
            <a:fillRect/>
          </a:stretch>
        </p:blipFill>
        <p:spPr>
          <a:xfrm>
            <a:off x="5948481" y="2161208"/>
            <a:ext cx="5362575" cy="4143375"/>
          </a:xfrm>
          <a:prstGeom prst="rect">
            <a:avLst/>
          </a:prstGeom>
        </p:spPr>
      </p:pic>
      <p:sp>
        <p:nvSpPr>
          <p:cNvPr id="7" name="Rectangle 1">
            <a:extLst>
              <a:ext uri="{FF2B5EF4-FFF2-40B4-BE49-F238E27FC236}">
                <a16:creationId xmlns:a16="http://schemas.microsoft.com/office/drawing/2014/main" id="{334C585B-8DEF-BF7C-0304-1F6FF692C6DB}"/>
              </a:ext>
            </a:extLst>
          </p:cNvPr>
          <p:cNvSpPr>
            <a:spLocks noChangeArrowheads="1"/>
          </p:cNvSpPr>
          <p:nvPr/>
        </p:nvSpPr>
        <p:spPr bwMode="auto">
          <a:xfrm>
            <a:off x="6592468" y="6370760"/>
            <a:ext cx="5362575"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ea typeface="Courier New" panose="02070309020205020404" pitchFamily="49" charset="0"/>
              </a:rPr>
              <a:t>The r-squared is: 0.8889426833518573</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1DC21703-D96E-2340-BAD5-E6586AE2EA72}"/>
              </a:ext>
            </a:extLst>
          </p:cNvPr>
          <p:cNvSpPr/>
          <p:nvPr/>
        </p:nvSpPr>
        <p:spPr>
          <a:xfrm>
            <a:off x="6995604" y="3922188"/>
            <a:ext cx="381739" cy="41735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4481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14B9-39B0-0676-4E7D-5D4FD5DC6C3F}"/>
              </a:ext>
            </a:extLst>
          </p:cNvPr>
          <p:cNvSpPr>
            <a:spLocks noGrp="1"/>
          </p:cNvSpPr>
          <p:nvPr>
            <p:ph type="title"/>
          </p:nvPr>
        </p:nvSpPr>
        <p:spPr/>
        <p:txBody>
          <a:bodyPr/>
          <a:lstStyle/>
          <a:p>
            <a:r>
              <a:rPr lang="en-US" dirty="0"/>
              <a:t>Questions 1 &amp; 2</a:t>
            </a:r>
          </a:p>
        </p:txBody>
      </p:sp>
      <p:sp>
        <p:nvSpPr>
          <p:cNvPr id="3" name="Content Placeholder 2">
            <a:extLst>
              <a:ext uri="{FF2B5EF4-FFF2-40B4-BE49-F238E27FC236}">
                <a16:creationId xmlns:a16="http://schemas.microsoft.com/office/drawing/2014/main" id="{359F15EF-BEC4-BB81-8C29-EDF4F18BD2C1}"/>
              </a:ext>
            </a:extLst>
          </p:cNvPr>
          <p:cNvSpPr>
            <a:spLocks noGrp="1"/>
          </p:cNvSpPr>
          <p:nvPr>
            <p:ph idx="1"/>
          </p:nvPr>
        </p:nvSpPr>
        <p:spPr/>
        <p:txBody>
          <a:bodyPr/>
          <a:lstStyle/>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lvl="1"/>
            <a:r>
              <a:rPr lang="en-US" dirty="0"/>
              <a:t>Information Technology, Healthcare, and Consumer Discretionary</a:t>
            </a:r>
          </a:p>
          <a:p>
            <a:endParaRPr lang="en-US" kern="100" dirty="0">
              <a:latin typeface="Calibri" panose="020F0502020204030204" pitchFamily="34" charset="0"/>
              <a:ea typeface="DengXian" panose="02010600030101010101" pitchFamily="2" charset="-122"/>
              <a:cs typeface="Times New Roman" panose="02020603050405020304" pitchFamily="18" charset="0"/>
            </a:endParaRPr>
          </a:p>
          <a:p>
            <a:endParaRPr lang="en-US" sz="2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2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lvl="1"/>
            <a:r>
              <a:rPr lang="en-US" kern="100" dirty="0">
                <a:effectLst/>
                <a:latin typeface="Calibri" panose="020F0502020204030204" pitchFamily="34" charset="0"/>
                <a:ea typeface="DengXian" panose="02010600030101010101" pitchFamily="2" charset="-122"/>
                <a:cs typeface="Times New Roman" panose="02020603050405020304" pitchFamily="18" charset="0"/>
              </a:rPr>
              <a:t>Real Estate, Utilities, and Industrials</a:t>
            </a:r>
          </a:p>
          <a:p>
            <a:pPr lvl="1"/>
            <a:endParaRPr lang="en-US" dirty="0"/>
          </a:p>
        </p:txBody>
      </p:sp>
    </p:spTree>
    <p:extLst>
      <p:ext uri="{BB962C8B-B14F-4D97-AF65-F5344CB8AC3E}">
        <p14:creationId xmlns:p14="http://schemas.microsoft.com/office/powerpoint/2010/main" val="115750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B0C1-09F0-2AE7-F39A-58C30D53F700}"/>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922EE060-7370-495F-6B4D-2DD1B094B97C}"/>
              </a:ext>
            </a:extLst>
          </p:cNvPr>
          <p:cNvSpPr>
            <a:spLocks noGrp="1"/>
          </p:cNvSpPr>
          <p:nvPr>
            <p:ph idx="1"/>
          </p:nvPr>
        </p:nvSpPr>
        <p:spPr/>
        <p:txBody>
          <a:bodyPr>
            <a:normAutofit/>
          </a:bodyPr>
          <a:lstStyle/>
          <a:p>
            <a:r>
              <a:rPr lang="en-US" sz="2000" dirty="0"/>
              <a:t>It seems that if you’re younger or a riskier investor and you’re looking for bigger returns on your investments, filling your portfolio with IT, Healthcare, Energy, and Consumer Discretionary stocks is a strategy you might want to employ</a:t>
            </a:r>
          </a:p>
          <a:p>
            <a:pPr marL="0" indent="0">
              <a:buNone/>
            </a:pPr>
            <a:endParaRPr lang="en-US" sz="2000" dirty="0"/>
          </a:p>
          <a:p>
            <a:r>
              <a:rPr lang="en-US" sz="2000" dirty="0"/>
              <a:t>If you’re a little older or you have a lower risk tolerance you might want to focus your investing towards the old school industries like Real Estate, Financials, Materials, Industrials, and Utilities. Those sectors tend not to bring the same high returns, but you’re unlikely to lose a lot of money within your portfolio.</a:t>
            </a:r>
          </a:p>
          <a:p>
            <a:endParaRPr lang="en-US" sz="2000" dirty="0"/>
          </a:p>
          <a:p>
            <a:r>
              <a:rPr lang="en-US" sz="2000" dirty="0"/>
              <a:t>The most sound investment strategy would be to diversify across all of these sectors, that way you can benefit from the immense growth of the more volatile sectors and avoid losing a ton of money when those sectors have poor performing years.</a:t>
            </a:r>
          </a:p>
          <a:p>
            <a:endParaRPr lang="en-US" sz="2000" dirty="0"/>
          </a:p>
          <a:p>
            <a:endParaRPr lang="en-US" sz="2000" dirty="0"/>
          </a:p>
          <a:p>
            <a:endParaRPr lang="en-US" sz="2000" dirty="0"/>
          </a:p>
        </p:txBody>
      </p:sp>
    </p:spTree>
    <p:extLst>
      <p:ext uri="{BB962C8B-B14F-4D97-AF65-F5344CB8AC3E}">
        <p14:creationId xmlns:p14="http://schemas.microsoft.com/office/powerpoint/2010/main" val="1408078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9354B-112C-DDCB-1FE5-8206D3E16013}"/>
              </a:ext>
            </a:extLst>
          </p:cNvPr>
          <p:cNvSpPr>
            <a:spLocks noGrp="1"/>
          </p:cNvSpPr>
          <p:nvPr>
            <p:ph idx="1"/>
          </p:nvPr>
        </p:nvSpPr>
        <p:spPr>
          <a:xfrm>
            <a:off x="553744" y="639190"/>
            <a:ext cx="10515600" cy="4357041"/>
          </a:xfrm>
        </p:spPr>
        <p:txBody>
          <a:bodyPr>
            <a:normAutofit/>
          </a:bodyPr>
          <a:lstStyle/>
          <a:p>
            <a:pPr marL="0" indent="0" algn="ctr">
              <a:buNone/>
            </a:pPr>
            <a:r>
              <a:rPr lang="en-US" sz="4800" dirty="0"/>
              <a:t>Thank You !</a:t>
            </a:r>
          </a:p>
          <a:p>
            <a:pPr marL="0" indent="0" algn="ctr">
              <a:buNone/>
            </a:pPr>
            <a:endParaRPr lang="en-US" sz="4800" dirty="0"/>
          </a:p>
          <a:p>
            <a:pPr marL="0" indent="0" algn="ctr">
              <a:buNone/>
            </a:pPr>
            <a:r>
              <a:rPr lang="en-US" sz="3600" dirty="0">
                <a:solidFill>
                  <a:srgbClr val="4D5156"/>
                </a:solidFill>
                <a:latin typeface="Google Sans"/>
              </a:rPr>
              <a:t>T</a:t>
            </a:r>
            <a:r>
              <a:rPr lang="en-US" sz="3600" b="0" i="0" dirty="0">
                <a:solidFill>
                  <a:srgbClr val="4D5156"/>
                </a:solidFill>
                <a:effectLst/>
                <a:latin typeface="Google Sans"/>
              </a:rPr>
              <a:t>his is not financial advice!</a:t>
            </a:r>
            <a:endParaRPr lang="en-US" sz="4800" dirty="0"/>
          </a:p>
        </p:txBody>
      </p:sp>
      <p:pic>
        <p:nvPicPr>
          <p:cNvPr id="4" name="Picture 3">
            <a:extLst>
              <a:ext uri="{FF2B5EF4-FFF2-40B4-BE49-F238E27FC236}">
                <a16:creationId xmlns:a16="http://schemas.microsoft.com/office/drawing/2014/main" id="{C2CFB7C4-2756-22CA-6A35-12F99301D24D}"/>
              </a:ext>
            </a:extLst>
          </p:cNvPr>
          <p:cNvPicPr>
            <a:picLocks noChangeAspect="1"/>
          </p:cNvPicPr>
          <p:nvPr/>
        </p:nvPicPr>
        <p:blipFill>
          <a:blip r:embed="rId2"/>
          <a:stretch>
            <a:fillRect/>
          </a:stretch>
        </p:blipFill>
        <p:spPr>
          <a:xfrm>
            <a:off x="926977" y="3252717"/>
            <a:ext cx="10711279" cy="3508867"/>
          </a:xfrm>
          <a:prstGeom prst="rect">
            <a:avLst/>
          </a:prstGeom>
        </p:spPr>
      </p:pic>
    </p:spTree>
    <p:extLst>
      <p:ext uri="{BB962C8B-B14F-4D97-AF65-F5344CB8AC3E}">
        <p14:creationId xmlns:p14="http://schemas.microsoft.com/office/powerpoint/2010/main" val="24213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41001-ED77-8778-BB83-DC41B8FAA2B4}"/>
              </a:ext>
            </a:extLst>
          </p:cNvPr>
          <p:cNvSpPr>
            <a:spLocks noGrp="1"/>
          </p:cNvSpPr>
          <p:nvPr>
            <p:ph idx="1"/>
          </p:nvPr>
        </p:nvSpPr>
        <p:spPr>
          <a:xfrm>
            <a:off x="838200" y="656948"/>
            <a:ext cx="10515600" cy="5939161"/>
          </a:xfrm>
        </p:spPr>
        <p:txBody>
          <a:bodyPr>
            <a:normAutofit/>
          </a:bodyPr>
          <a:lstStyle/>
          <a:p>
            <a:pPr marL="0" indent="0" algn="l">
              <a:buNone/>
            </a:pPr>
            <a:r>
              <a:rPr lang="en-US" dirty="0">
                <a:solidFill>
                  <a:srgbClr val="374151"/>
                </a:solidFill>
                <a:latin typeface="Söhne"/>
              </a:rPr>
              <a:t>We chose to Analyze the past 10 years of the S&amp;P500 to find:</a:t>
            </a:r>
          </a:p>
          <a:p>
            <a:pPr marL="0" indent="0" algn="l">
              <a:buNone/>
            </a:pPr>
            <a:endParaRPr lang="en-US" dirty="0">
              <a:solidFill>
                <a:srgbClr val="374151"/>
              </a:solidFill>
              <a:latin typeface="Söhne"/>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experienced the most significant increase in stock prices over the past ten years?</a:t>
            </a:r>
          </a:p>
          <a:p>
            <a:pPr marL="0" indent="0">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have been the most stable in terms of stock price fluctuations over the past ten years?</a:t>
            </a:r>
          </a:p>
          <a:p>
            <a:pPr marL="0" indent="0">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Which sectors would be best for investors, given the historical data and our analysis?</a:t>
            </a:r>
            <a:endParaRPr lang="en-US" dirty="0">
              <a:solidFill>
                <a:srgbClr val="374151"/>
              </a:solidFill>
              <a:latin typeface="Söhne"/>
            </a:endParaRPr>
          </a:p>
        </p:txBody>
      </p:sp>
    </p:spTree>
    <p:extLst>
      <p:ext uri="{BB962C8B-B14F-4D97-AF65-F5344CB8AC3E}">
        <p14:creationId xmlns:p14="http://schemas.microsoft.com/office/powerpoint/2010/main" val="3028319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C43DCE-A766-F8F5-0F7F-F33523C776AF}"/>
              </a:ext>
            </a:extLst>
          </p:cNvPr>
          <p:cNvPicPr>
            <a:picLocks noChangeAspect="1"/>
          </p:cNvPicPr>
          <p:nvPr/>
        </p:nvPicPr>
        <p:blipFill>
          <a:blip r:embed="rId2"/>
          <a:stretch>
            <a:fillRect/>
          </a:stretch>
        </p:blipFill>
        <p:spPr>
          <a:xfrm>
            <a:off x="6096000" y="163940"/>
            <a:ext cx="6208794" cy="3340223"/>
          </a:xfrm>
          <a:prstGeom prst="rect">
            <a:avLst/>
          </a:prstGeom>
        </p:spPr>
      </p:pic>
      <p:pic>
        <p:nvPicPr>
          <p:cNvPr id="5" name="Picture 4">
            <a:extLst>
              <a:ext uri="{FF2B5EF4-FFF2-40B4-BE49-F238E27FC236}">
                <a16:creationId xmlns:a16="http://schemas.microsoft.com/office/drawing/2014/main" id="{3583271A-49E6-F0F4-BABB-C7382982E766}"/>
              </a:ext>
            </a:extLst>
          </p:cNvPr>
          <p:cNvPicPr>
            <a:picLocks noChangeAspect="1"/>
          </p:cNvPicPr>
          <p:nvPr/>
        </p:nvPicPr>
        <p:blipFill>
          <a:blip r:embed="rId3"/>
          <a:stretch>
            <a:fillRect/>
          </a:stretch>
        </p:blipFill>
        <p:spPr>
          <a:xfrm>
            <a:off x="380768" y="3703714"/>
            <a:ext cx="5869112" cy="3157480"/>
          </a:xfrm>
          <a:prstGeom prst="rect">
            <a:avLst/>
          </a:prstGeom>
        </p:spPr>
      </p:pic>
      <p:pic>
        <p:nvPicPr>
          <p:cNvPr id="6" name="Picture 5">
            <a:extLst>
              <a:ext uri="{FF2B5EF4-FFF2-40B4-BE49-F238E27FC236}">
                <a16:creationId xmlns:a16="http://schemas.microsoft.com/office/drawing/2014/main" id="{1E0DDF96-3E96-171B-9F1C-518FEBDA6DD4}"/>
              </a:ext>
            </a:extLst>
          </p:cNvPr>
          <p:cNvPicPr>
            <a:picLocks noChangeAspect="1"/>
          </p:cNvPicPr>
          <p:nvPr/>
        </p:nvPicPr>
        <p:blipFill>
          <a:blip r:embed="rId4"/>
          <a:stretch>
            <a:fillRect/>
          </a:stretch>
        </p:blipFill>
        <p:spPr>
          <a:xfrm>
            <a:off x="6339822" y="3613387"/>
            <a:ext cx="5808855" cy="3125063"/>
          </a:xfrm>
          <a:prstGeom prst="rect">
            <a:avLst/>
          </a:prstGeom>
        </p:spPr>
      </p:pic>
      <p:sp>
        <p:nvSpPr>
          <p:cNvPr id="7" name="TextBox 6">
            <a:extLst>
              <a:ext uri="{FF2B5EF4-FFF2-40B4-BE49-F238E27FC236}">
                <a16:creationId xmlns:a16="http://schemas.microsoft.com/office/drawing/2014/main" id="{23E73832-9F41-CD63-8280-8AF03F89BD8F}"/>
              </a:ext>
            </a:extLst>
          </p:cNvPr>
          <p:cNvSpPr txBox="1"/>
          <p:nvPr/>
        </p:nvSpPr>
        <p:spPr>
          <a:xfrm>
            <a:off x="751652" y="593040"/>
            <a:ext cx="5344348" cy="1169551"/>
          </a:xfrm>
          <a:prstGeom prst="rect">
            <a:avLst/>
          </a:prstGeom>
          <a:noFill/>
        </p:spPr>
        <p:txBody>
          <a:bodyPr wrap="square" rtlCol="0">
            <a:spAutoFit/>
          </a:bodyPr>
          <a:lstStyle/>
          <a:p>
            <a:r>
              <a:rPr lang="en-US" altLang="zh-CN" sz="2800" dirty="0"/>
              <a:t>Three kind of yearly return methods</a:t>
            </a:r>
            <a:endParaRPr lang="en-US" sz="2800" dirty="0"/>
          </a:p>
          <a:p>
            <a:pPr marL="914400" lvl="1" indent="-45720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1DAB768D-8EAA-0CAA-6B77-75D4DF3F0721}"/>
              </a:ext>
            </a:extLst>
          </p:cNvPr>
          <p:cNvSpPr txBox="1"/>
          <p:nvPr/>
        </p:nvSpPr>
        <p:spPr>
          <a:xfrm>
            <a:off x="7111014" y="223708"/>
            <a:ext cx="716863" cy="369332"/>
          </a:xfrm>
          <a:prstGeom prst="rect">
            <a:avLst/>
          </a:prstGeom>
          <a:noFill/>
        </p:spPr>
        <p:txBody>
          <a:bodyPr wrap="none" rtlCol="0">
            <a:spAutoFit/>
          </a:bodyPr>
          <a:lstStyle/>
          <a:p>
            <a:r>
              <a:rPr lang="en-US" dirty="0"/>
              <a:t>mean</a:t>
            </a:r>
          </a:p>
        </p:txBody>
      </p:sp>
      <p:sp>
        <p:nvSpPr>
          <p:cNvPr id="9" name="TextBox 8">
            <a:extLst>
              <a:ext uri="{FF2B5EF4-FFF2-40B4-BE49-F238E27FC236}">
                <a16:creationId xmlns:a16="http://schemas.microsoft.com/office/drawing/2014/main" id="{40A33AC3-AFD6-65B1-B792-C67A9EA2AB93}"/>
              </a:ext>
            </a:extLst>
          </p:cNvPr>
          <p:cNvSpPr txBox="1"/>
          <p:nvPr/>
        </p:nvSpPr>
        <p:spPr>
          <a:xfrm>
            <a:off x="1154097" y="3684233"/>
            <a:ext cx="1692836" cy="369332"/>
          </a:xfrm>
          <a:prstGeom prst="rect">
            <a:avLst/>
          </a:prstGeom>
          <a:noFill/>
        </p:spPr>
        <p:txBody>
          <a:bodyPr wrap="none" rtlCol="0">
            <a:spAutoFit/>
          </a:bodyPr>
          <a:lstStyle/>
          <a:p>
            <a:r>
              <a:rPr lang="en-US" dirty="0"/>
              <a:t>Weighted-mean</a:t>
            </a:r>
          </a:p>
        </p:txBody>
      </p:sp>
      <p:sp>
        <p:nvSpPr>
          <p:cNvPr id="10" name="TextBox 9">
            <a:extLst>
              <a:ext uri="{FF2B5EF4-FFF2-40B4-BE49-F238E27FC236}">
                <a16:creationId xmlns:a16="http://schemas.microsoft.com/office/drawing/2014/main" id="{953CDC39-68F0-FFA4-33B2-9C0798FD68EA}"/>
              </a:ext>
            </a:extLst>
          </p:cNvPr>
          <p:cNvSpPr txBox="1"/>
          <p:nvPr/>
        </p:nvSpPr>
        <p:spPr>
          <a:xfrm>
            <a:off x="6974896" y="3684233"/>
            <a:ext cx="2018245" cy="369332"/>
          </a:xfrm>
          <a:prstGeom prst="rect">
            <a:avLst/>
          </a:prstGeom>
          <a:noFill/>
        </p:spPr>
        <p:txBody>
          <a:bodyPr wrap="none" rtlCol="0">
            <a:spAutoFit/>
          </a:bodyPr>
          <a:lstStyle/>
          <a:p>
            <a:r>
              <a:rPr lang="en-US" dirty="0"/>
              <a:t>weighted algorithm</a:t>
            </a:r>
          </a:p>
        </p:txBody>
      </p:sp>
      <p:sp>
        <p:nvSpPr>
          <p:cNvPr id="12" name="TextBox 11">
            <a:extLst>
              <a:ext uri="{FF2B5EF4-FFF2-40B4-BE49-F238E27FC236}">
                <a16:creationId xmlns:a16="http://schemas.microsoft.com/office/drawing/2014/main" id="{30D9E7D1-D8C9-0086-639D-38B52E31F28D}"/>
              </a:ext>
            </a:extLst>
          </p:cNvPr>
          <p:cNvSpPr txBox="1"/>
          <p:nvPr/>
        </p:nvSpPr>
        <p:spPr>
          <a:xfrm>
            <a:off x="570024" y="3323954"/>
            <a:ext cx="4571573" cy="369332"/>
          </a:xfrm>
          <a:prstGeom prst="rect">
            <a:avLst/>
          </a:prstGeom>
          <a:noFill/>
        </p:spPr>
        <p:txBody>
          <a:bodyPr wrap="none" rtlCol="0">
            <a:spAutoFit/>
          </a:bodyPr>
          <a:lstStyle/>
          <a:p>
            <a:r>
              <a:rPr lang="en-US" dirty="0"/>
              <a:t>Ignore industry size and consider company size</a:t>
            </a:r>
          </a:p>
        </p:txBody>
      </p:sp>
      <p:sp>
        <p:nvSpPr>
          <p:cNvPr id="13" name="TextBox 12">
            <a:extLst>
              <a:ext uri="{FF2B5EF4-FFF2-40B4-BE49-F238E27FC236}">
                <a16:creationId xmlns:a16="http://schemas.microsoft.com/office/drawing/2014/main" id="{46C0EED4-B6E5-DF03-3412-4577675DDE5C}"/>
              </a:ext>
            </a:extLst>
          </p:cNvPr>
          <p:cNvSpPr txBox="1"/>
          <p:nvPr/>
        </p:nvSpPr>
        <p:spPr>
          <a:xfrm>
            <a:off x="6491057" y="-67271"/>
            <a:ext cx="3321935" cy="369332"/>
          </a:xfrm>
          <a:prstGeom prst="rect">
            <a:avLst/>
          </a:prstGeom>
          <a:noFill/>
        </p:spPr>
        <p:txBody>
          <a:bodyPr wrap="none" rtlCol="0">
            <a:spAutoFit/>
          </a:bodyPr>
          <a:lstStyle/>
          <a:p>
            <a:r>
              <a:rPr lang="en-US" dirty="0"/>
              <a:t>Ignore industry and company size</a:t>
            </a:r>
          </a:p>
        </p:txBody>
      </p:sp>
      <p:sp>
        <p:nvSpPr>
          <p:cNvPr id="14" name="TextBox 13">
            <a:extLst>
              <a:ext uri="{FF2B5EF4-FFF2-40B4-BE49-F238E27FC236}">
                <a16:creationId xmlns:a16="http://schemas.microsoft.com/office/drawing/2014/main" id="{C727B35B-D45D-DF5A-B770-BFCF620FBAAE}"/>
              </a:ext>
            </a:extLst>
          </p:cNvPr>
          <p:cNvSpPr txBox="1"/>
          <p:nvPr/>
        </p:nvSpPr>
        <p:spPr>
          <a:xfrm>
            <a:off x="6634972" y="3307675"/>
            <a:ext cx="4066434" cy="369332"/>
          </a:xfrm>
          <a:prstGeom prst="rect">
            <a:avLst/>
          </a:prstGeom>
          <a:noFill/>
        </p:spPr>
        <p:txBody>
          <a:bodyPr wrap="none" rtlCol="0">
            <a:spAutoFit/>
          </a:bodyPr>
          <a:lstStyle/>
          <a:p>
            <a:r>
              <a:rPr lang="en-US" dirty="0"/>
              <a:t>consider industry size and company size</a:t>
            </a:r>
          </a:p>
        </p:txBody>
      </p:sp>
    </p:spTree>
    <p:extLst>
      <p:ext uri="{BB962C8B-B14F-4D97-AF65-F5344CB8AC3E}">
        <p14:creationId xmlns:p14="http://schemas.microsoft.com/office/powerpoint/2010/main" val="252484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C4ED-AFAE-F26B-5DDE-02930D8F5EE3}"/>
              </a:ext>
            </a:extLst>
          </p:cNvPr>
          <p:cNvSpPr>
            <a:spLocks noGrp="1"/>
          </p:cNvSpPr>
          <p:nvPr>
            <p:ph type="title"/>
          </p:nvPr>
        </p:nvSpPr>
        <p:spPr/>
        <p:txBody>
          <a:bodyPr/>
          <a:lstStyle/>
          <a:p>
            <a:r>
              <a:rPr lang="en-US" dirty="0"/>
              <a:t>S&amp;P 500</a:t>
            </a:r>
          </a:p>
        </p:txBody>
      </p:sp>
      <p:sp>
        <p:nvSpPr>
          <p:cNvPr id="3" name="Content Placeholder 2">
            <a:extLst>
              <a:ext uri="{FF2B5EF4-FFF2-40B4-BE49-F238E27FC236}">
                <a16:creationId xmlns:a16="http://schemas.microsoft.com/office/drawing/2014/main" id="{88F34932-19B3-572A-0A8D-BA88EAF68EFB}"/>
              </a:ext>
            </a:extLst>
          </p:cNvPr>
          <p:cNvSpPr>
            <a:spLocks noGrp="1"/>
          </p:cNvSpPr>
          <p:nvPr>
            <p:ph idx="1"/>
          </p:nvPr>
        </p:nvSpPr>
        <p:spPr>
          <a:xfrm>
            <a:off x="838200" y="1489959"/>
            <a:ext cx="10515600" cy="4351338"/>
          </a:xfrm>
        </p:spPr>
        <p:txBody>
          <a:bodyPr/>
          <a:lstStyle/>
          <a:p>
            <a:r>
              <a:rPr lang="en-US" dirty="0"/>
              <a:t>The S&amp;P 500, or Standard &amp; Poor's 500, is a widely-followed stock market index that represents the performance of 500 large-cap U.S. companies listed on the New York Stock Exchange (NYSE) or the Nasdaq. </a:t>
            </a:r>
          </a:p>
          <a:p>
            <a:r>
              <a:rPr lang="en-US" dirty="0"/>
              <a:t>The S&amp;P 500 is considered a benchmark for the overall U.S. stock market and a reliable indicator of the U.S. economy's health.</a:t>
            </a:r>
          </a:p>
          <a:p>
            <a:r>
              <a:rPr lang="en-US" dirty="0"/>
              <a:t>We decided to use the S&amp;P 500 because the growth of the stocks in the S&amp;P correlates closely with the growth of the market as a whole</a:t>
            </a:r>
          </a:p>
        </p:txBody>
      </p:sp>
    </p:spTree>
    <p:extLst>
      <p:ext uri="{BB962C8B-B14F-4D97-AF65-F5344CB8AC3E}">
        <p14:creationId xmlns:p14="http://schemas.microsoft.com/office/powerpoint/2010/main" val="4817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EDA2-1B92-E3D8-4DE8-2FE5F5897D7A}"/>
              </a:ext>
            </a:extLst>
          </p:cNvPr>
          <p:cNvSpPr>
            <a:spLocks noGrp="1"/>
          </p:cNvSpPr>
          <p:nvPr>
            <p:ph type="title"/>
          </p:nvPr>
        </p:nvSpPr>
        <p:spPr/>
        <p:txBody>
          <a:bodyPr/>
          <a:lstStyle/>
          <a:p>
            <a:r>
              <a:rPr lang="en-US" b="0" i="0" dirty="0">
                <a:solidFill>
                  <a:srgbClr val="374151"/>
                </a:solidFill>
                <a:effectLst/>
                <a:latin typeface="Söhne"/>
              </a:rPr>
              <a:t>Data and Methodology</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AD008B61-BAA7-A422-744A-9BAA28AFDB9B}"/>
              </a:ext>
            </a:extLst>
          </p:cNvPr>
          <p:cNvSpPr>
            <a:spLocks noGrp="1"/>
          </p:cNvSpPr>
          <p:nvPr>
            <p:ph idx="1"/>
          </p:nvPr>
        </p:nvSpPr>
        <p:spPr>
          <a:xfrm>
            <a:off x="838200" y="1386712"/>
            <a:ext cx="10515600" cy="4587959"/>
          </a:xfrm>
        </p:spPr>
        <p:txBody>
          <a:bodyPr>
            <a:normAutofit/>
          </a:bodyPr>
          <a:lstStyle/>
          <a:p>
            <a:r>
              <a:rPr lang="en-US" dirty="0"/>
              <a:t>Yahoo Finance</a:t>
            </a:r>
          </a:p>
          <a:p>
            <a:endParaRPr lang="en-US" dirty="0"/>
          </a:p>
          <a:p>
            <a:endParaRPr lang="en-US" dirty="0"/>
          </a:p>
          <a:p>
            <a:endParaRPr lang="en-US" dirty="0"/>
          </a:p>
          <a:p>
            <a:r>
              <a:rPr lang="en-US" dirty="0"/>
              <a:t>S&amp;P 500 Data</a:t>
            </a:r>
          </a:p>
          <a:p>
            <a:pPr lvl="1"/>
            <a:r>
              <a:rPr lang="en-US" dirty="0">
                <a:hlinkClick r:id="rId2"/>
              </a:rPr>
              <a:t>https://www.ssga.com/us/en/intermediary/etfs/funds/spdr-sp-500-etf-trust-spy#holdings</a:t>
            </a:r>
            <a:endParaRPr lang="en-US" dirty="0"/>
          </a:p>
          <a:p>
            <a:r>
              <a:rPr lang="en-US" dirty="0"/>
              <a:t>API </a:t>
            </a:r>
          </a:p>
          <a:p>
            <a:pPr lvl="1"/>
            <a:r>
              <a:rPr lang="en-US" dirty="0">
                <a:hlinkClick r:id="rId3"/>
              </a:rPr>
              <a:t>https://www.stockdata.org/</a:t>
            </a:r>
            <a:endParaRPr lang="en-US" dirty="0"/>
          </a:p>
          <a:p>
            <a:pPr lvl="1"/>
            <a:endParaRPr lang="en-US" dirty="0"/>
          </a:p>
        </p:txBody>
      </p:sp>
      <p:pic>
        <p:nvPicPr>
          <p:cNvPr id="5" name="Picture 4">
            <a:extLst>
              <a:ext uri="{FF2B5EF4-FFF2-40B4-BE49-F238E27FC236}">
                <a16:creationId xmlns:a16="http://schemas.microsoft.com/office/drawing/2014/main" id="{3430CC05-09D0-41BA-2214-DE56E95534E7}"/>
              </a:ext>
            </a:extLst>
          </p:cNvPr>
          <p:cNvPicPr>
            <a:picLocks noChangeAspect="1"/>
          </p:cNvPicPr>
          <p:nvPr/>
        </p:nvPicPr>
        <p:blipFill>
          <a:blip r:embed="rId4"/>
          <a:stretch>
            <a:fillRect/>
          </a:stretch>
        </p:blipFill>
        <p:spPr>
          <a:xfrm>
            <a:off x="1002792" y="1856613"/>
            <a:ext cx="7772400" cy="1133475"/>
          </a:xfrm>
          <a:prstGeom prst="rect">
            <a:avLst/>
          </a:prstGeom>
        </p:spPr>
      </p:pic>
    </p:spTree>
    <p:extLst>
      <p:ext uri="{BB962C8B-B14F-4D97-AF65-F5344CB8AC3E}">
        <p14:creationId xmlns:p14="http://schemas.microsoft.com/office/powerpoint/2010/main" val="368760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8F3-7DB4-E51A-697D-804E30709E62}"/>
              </a:ext>
            </a:extLst>
          </p:cNvPr>
          <p:cNvSpPr>
            <a:spLocks noGrp="1"/>
          </p:cNvSpPr>
          <p:nvPr>
            <p:ph type="title"/>
          </p:nvPr>
        </p:nvSpPr>
        <p:spPr>
          <a:xfrm>
            <a:off x="224741" y="0"/>
            <a:ext cx="10515600" cy="1325563"/>
          </a:xfrm>
        </p:spPr>
        <p:txBody>
          <a:bodyPr/>
          <a:lstStyle/>
          <a:p>
            <a:r>
              <a:rPr lang="en-US" dirty="0"/>
              <a:t>Sectors</a:t>
            </a:r>
          </a:p>
        </p:txBody>
      </p:sp>
      <p:sp>
        <p:nvSpPr>
          <p:cNvPr id="6" name="TextBox 5">
            <a:extLst>
              <a:ext uri="{FF2B5EF4-FFF2-40B4-BE49-F238E27FC236}">
                <a16:creationId xmlns:a16="http://schemas.microsoft.com/office/drawing/2014/main" id="{DF030CB4-C2CA-830D-D92A-69A9D1CEDC1A}"/>
              </a:ext>
            </a:extLst>
          </p:cNvPr>
          <p:cNvSpPr txBox="1"/>
          <p:nvPr/>
        </p:nvSpPr>
        <p:spPr>
          <a:xfrm>
            <a:off x="838200" y="2395959"/>
            <a:ext cx="184731" cy="369332"/>
          </a:xfrm>
          <a:prstGeom prst="rect">
            <a:avLst/>
          </a:prstGeom>
          <a:noFill/>
        </p:spPr>
        <p:txBody>
          <a:bodyPr wrap="none" rtlCol="0">
            <a:spAutoFit/>
          </a:bodyPr>
          <a:lstStyle/>
          <a:p>
            <a:endParaRPr lang="en-US" dirty="0"/>
          </a:p>
        </p:txBody>
      </p:sp>
      <p:pic>
        <p:nvPicPr>
          <p:cNvPr id="1026" name="Picture 2">
            <a:extLst>
              <a:ext uri="{FF2B5EF4-FFF2-40B4-BE49-F238E27FC236}">
                <a16:creationId xmlns:a16="http://schemas.microsoft.com/office/drawing/2014/main" id="{F7CD3866-E275-C82B-FDDA-4CD297C41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41" y="1889897"/>
            <a:ext cx="5819775" cy="38957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B4D8236-AA46-E1C2-A9C6-8316DBFB2978}"/>
              </a:ext>
            </a:extLst>
          </p:cNvPr>
          <p:cNvPicPr>
            <a:picLocks noChangeAspect="1"/>
          </p:cNvPicPr>
          <p:nvPr/>
        </p:nvPicPr>
        <p:blipFill>
          <a:blip r:embed="rId3"/>
          <a:stretch>
            <a:fillRect/>
          </a:stretch>
        </p:blipFill>
        <p:spPr>
          <a:xfrm>
            <a:off x="6367411" y="2128393"/>
            <a:ext cx="5358929" cy="3759523"/>
          </a:xfrm>
          <a:prstGeom prst="rect">
            <a:avLst/>
          </a:prstGeom>
        </p:spPr>
      </p:pic>
      <p:sp>
        <p:nvSpPr>
          <p:cNvPr id="12" name="TextBox 11">
            <a:extLst>
              <a:ext uri="{FF2B5EF4-FFF2-40B4-BE49-F238E27FC236}">
                <a16:creationId xmlns:a16="http://schemas.microsoft.com/office/drawing/2014/main" id="{5E4A7311-000A-2BE2-1B0C-C1A84565DC3E}"/>
              </a:ext>
            </a:extLst>
          </p:cNvPr>
          <p:cNvSpPr txBox="1"/>
          <p:nvPr/>
        </p:nvSpPr>
        <p:spPr>
          <a:xfrm>
            <a:off x="737885" y="1072378"/>
            <a:ext cx="10616879" cy="923330"/>
          </a:xfrm>
          <a:prstGeom prst="rect">
            <a:avLst/>
          </a:prstGeom>
          <a:noFill/>
        </p:spPr>
        <p:txBody>
          <a:bodyPr wrap="square">
            <a:spAutoFit/>
          </a:bodyPr>
          <a:lstStyle/>
          <a:p>
            <a:r>
              <a:rPr lang="en-US" sz="1800" dirty="0">
                <a:effectLst/>
                <a:latin typeface="Calibri" panose="020F0502020204030204" pitchFamily="34" charset="0"/>
                <a:ea typeface="DengXian" panose="02010600030101010101" pitchFamily="2" charset="-122"/>
                <a:cs typeface="Times New Roman" panose="02020603050405020304" pitchFamily="18" charset="0"/>
              </a:rPr>
              <a:t>The S&amp;P 500 is divided into </a:t>
            </a:r>
            <a:r>
              <a:rPr lang="en-US" sz="1800" b="1" dirty="0">
                <a:effectLst/>
                <a:latin typeface="Calibri" panose="020F0502020204030204" pitchFamily="34" charset="0"/>
                <a:ea typeface="DengXian" panose="02010600030101010101" pitchFamily="2" charset="-122"/>
                <a:cs typeface="Times New Roman" panose="02020603050405020304" pitchFamily="18" charset="0"/>
              </a:rPr>
              <a:t>11 sectors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each representing a specific industry group within the U.S. economy. These sectors are defined by the Global Industry Classification Standard (GICS), a system developed by MSCI and S&amp;P Global. </a:t>
            </a:r>
            <a:endParaRPr lang="en-US" dirty="0"/>
          </a:p>
        </p:txBody>
      </p:sp>
      <p:sp>
        <p:nvSpPr>
          <p:cNvPr id="3" name="TextBox 2">
            <a:extLst>
              <a:ext uri="{FF2B5EF4-FFF2-40B4-BE49-F238E27FC236}">
                <a16:creationId xmlns:a16="http://schemas.microsoft.com/office/drawing/2014/main" id="{24D4A626-2586-51C8-CD8C-329447DF165E}"/>
              </a:ext>
            </a:extLst>
          </p:cNvPr>
          <p:cNvSpPr txBox="1"/>
          <p:nvPr/>
        </p:nvSpPr>
        <p:spPr>
          <a:xfrm>
            <a:off x="138896" y="5862707"/>
            <a:ext cx="11587444" cy="584775"/>
          </a:xfrm>
          <a:prstGeom prst="rect">
            <a:avLst/>
          </a:prstGeom>
          <a:noFill/>
        </p:spPr>
        <p:txBody>
          <a:bodyPr wrap="square" rtlCol="0">
            <a:spAutoFit/>
          </a:bodyPr>
          <a:lstStyle/>
          <a:p>
            <a:r>
              <a:rPr lang="en-US" sz="1400" dirty="0"/>
              <a:t>The S&amp;P 500 scales its holdings based on the market caps of each company in its fund. So more valuable companies get more representation within the fund. </a:t>
            </a:r>
          </a:p>
          <a:p>
            <a:endParaRPr lang="en-US" dirty="0"/>
          </a:p>
        </p:txBody>
      </p:sp>
      <p:sp>
        <p:nvSpPr>
          <p:cNvPr id="5" name="TextBox 4">
            <a:extLst>
              <a:ext uri="{FF2B5EF4-FFF2-40B4-BE49-F238E27FC236}">
                <a16:creationId xmlns:a16="http://schemas.microsoft.com/office/drawing/2014/main" id="{9F750359-130F-EF24-B469-A745878D9B3B}"/>
              </a:ext>
            </a:extLst>
          </p:cNvPr>
          <p:cNvSpPr txBox="1"/>
          <p:nvPr/>
        </p:nvSpPr>
        <p:spPr>
          <a:xfrm>
            <a:off x="224741" y="6288167"/>
            <a:ext cx="10688119" cy="369332"/>
          </a:xfrm>
          <a:prstGeom prst="rect">
            <a:avLst/>
          </a:prstGeom>
          <a:noFill/>
        </p:spPr>
        <p:txBody>
          <a:bodyPr wrap="none" rtlCol="0">
            <a:spAutoFit/>
          </a:bodyPr>
          <a:lstStyle/>
          <a:p>
            <a:r>
              <a:rPr lang="en-US" dirty="0"/>
              <a:t>Information Technology is the biggest industry right now, so its obviously very highly represented in the S&amp;P 500</a:t>
            </a:r>
          </a:p>
        </p:txBody>
      </p:sp>
    </p:spTree>
    <p:extLst>
      <p:ext uri="{BB962C8B-B14F-4D97-AF65-F5344CB8AC3E}">
        <p14:creationId xmlns:p14="http://schemas.microsoft.com/office/powerpoint/2010/main" val="3257628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01750F-E024-7BCE-2534-58E41C7C9EC0}"/>
              </a:ext>
            </a:extLst>
          </p:cNvPr>
          <p:cNvPicPr>
            <a:picLocks noChangeAspect="1"/>
          </p:cNvPicPr>
          <p:nvPr/>
        </p:nvPicPr>
        <p:blipFill>
          <a:blip r:embed="rId2"/>
          <a:stretch>
            <a:fillRect/>
          </a:stretch>
        </p:blipFill>
        <p:spPr>
          <a:xfrm>
            <a:off x="0" y="1544810"/>
            <a:ext cx="12192000" cy="4272541"/>
          </a:xfrm>
          <a:prstGeom prst="rect">
            <a:avLst/>
          </a:prstGeom>
        </p:spPr>
      </p:pic>
      <p:sp>
        <p:nvSpPr>
          <p:cNvPr id="9" name="TextBox 8">
            <a:extLst>
              <a:ext uri="{FF2B5EF4-FFF2-40B4-BE49-F238E27FC236}">
                <a16:creationId xmlns:a16="http://schemas.microsoft.com/office/drawing/2014/main" id="{13FE1276-4158-5798-8465-C277BB5EF0B5}"/>
              </a:ext>
            </a:extLst>
          </p:cNvPr>
          <p:cNvSpPr txBox="1"/>
          <p:nvPr/>
        </p:nvSpPr>
        <p:spPr>
          <a:xfrm>
            <a:off x="192024" y="274242"/>
            <a:ext cx="7260336" cy="523220"/>
          </a:xfrm>
          <a:prstGeom prst="rect">
            <a:avLst/>
          </a:prstGeom>
          <a:noFill/>
        </p:spPr>
        <p:txBody>
          <a:bodyPr wrap="square" rtlCol="0">
            <a:spAutoFit/>
          </a:bodyPr>
          <a:lstStyle/>
          <a:p>
            <a:r>
              <a:rPr lang="en-US" sz="2800" dirty="0"/>
              <a:t>Top Weighted Companies in each sectors (2023)</a:t>
            </a:r>
          </a:p>
        </p:txBody>
      </p:sp>
      <p:sp>
        <p:nvSpPr>
          <p:cNvPr id="6" name="TextBox 5">
            <a:extLst>
              <a:ext uri="{FF2B5EF4-FFF2-40B4-BE49-F238E27FC236}">
                <a16:creationId xmlns:a16="http://schemas.microsoft.com/office/drawing/2014/main" id="{FC6980E8-C671-C87C-3BC3-5B9AD42E6FB7}"/>
              </a:ext>
            </a:extLst>
          </p:cNvPr>
          <p:cNvSpPr txBox="1"/>
          <p:nvPr/>
        </p:nvSpPr>
        <p:spPr>
          <a:xfrm>
            <a:off x="181881" y="6272950"/>
            <a:ext cx="11828238" cy="369332"/>
          </a:xfrm>
          <a:prstGeom prst="rect">
            <a:avLst/>
          </a:prstGeom>
          <a:noFill/>
        </p:spPr>
        <p:txBody>
          <a:bodyPr wrap="none" rtlCol="0">
            <a:spAutoFit/>
          </a:bodyPr>
          <a:lstStyle/>
          <a:p>
            <a:r>
              <a:rPr lang="en-US" dirty="0"/>
              <a:t>Here’s a quick breakdown of the most represented companies from each sector and their relative weight within the S&amp;P 500</a:t>
            </a:r>
          </a:p>
        </p:txBody>
      </p:sp>
      <p:sp>
        <p:nvSpPr>
          <p:cNvPr id="2" name="Rectangle 1">
            <a:extLst>
              <a:ext uri="{FF2B5EF4-FFF2-40B4-BE49-F238E27FC236}">
                <a16:creationId xmlns:a16="http://schemas.microsoft.com/office/drawing/2014/main" id="{338CB80B-C3F3-8C5C-0148-C42B97A8E992}"/>
              </a:ext>
            </a:extLst>
          </p:cNvPr>
          <p:cNvSpPr>
            <a:spLocks noChangeArrowheads="1"/>
          </p:cNvSpPr>
          <p:nvPr/>
        </p:nvSpPr>
        <p:spPr bwMode="auto">
          <a:xfrm>
            <a:off x="66465" y="1360144"/>
            <a:ext cx="12886481"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lang="en-US" sz="1200" b="0" i="0" dirty="0">
                <a:solidFill>
                  <a:srgbClr val="000000"/>
                </a:solidFill>
                <a:effectLst/>
                <a:latin typeface="Helvetica Neue"/>
              </a:rPr>
              <a:t> </a:t>
            </a:r>
            <a:r>
              <a:rPr lang="en-US" sz="1200" dirty="0">
                <a:solidFill>
                  <a:srgbClr val="FF0000"/>
                </a:solidFill>
                <a:latin typeface="Arial Unicode MS"/>
              </a:rPr>
              <a:t>Communication Services </a:t>
            </a:r>
            <a:r>
              <a:rPr lang="en-US" altLang="en-US" sz="1200" dirty="0">
                <a:solidFill>
                  <a:schemeClr val="accent6"/>
                </a:solidFill>
                <a:latin typeface="Arial Unicode MS"/>
              </a:rPr>
              <a:t>'Consumer Discretionary', </a:t>
            </a:r>
            <a:r>
              <a:rPr lang="en-US" altLang="en-US" sz="1200" dirty="0">
                <a:solidFill>
                  <a:srgbClr val="3366FF"/>
                </a:solidFill>
                <a:latin typeface="Arial Unicode MS"/>
              </a:rPr>
              <a:t>'Consumer Staples</a:t>
            </a:r>
            <a:r>
              <a:rPr kumimoji="0" lang="en-US" altLang="en-US" sz="1200" b="0" i="0" u="none" strike="noStrike" cap="none" normalizeH="0" baseline="0" dirty="0">
                <a:ln>
                  <a:noFill/>
                </a:ln>
                <a:solidFill>
                  <a:schemeClr val="accent5"/>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33CCCC"/>
                </a:solidFill>
                <a:effectLst/>
                <a:latin typeface="Arial Unicode MS"/>
                <a:ea typeface="Courier New" panose="02070309020205020404" pitchFamily="49" charset="0"/>
              </a:rPr>
              <a:t>'Energy', </a:t>
            </a:r>
            <a:r>
              <a:rPr kumimoji="0" lang="en-US" altLang="en-US" sz="1200" b="0" i="0" u="none" strike="noStrike" cap="none" normalizeH="0" baseline="0" dirty="0">
                <a:ln>
                  <a:noFill/>
                </a:ln>
                <a:solidFill>
                  <a:srgbClr val="CC66FF"/>
                </a:solidFill>
                <a:effectLst/>
                <a:latin typeface="Arial Unicode MS"/>
                <a:ea typeface="Courier New" panose="02070309020205020404" pitchFamily="49" charset="0"/>
              </a:rPr>
              <a:t>'Financials', </a:t>
            </a:r>
            <a:r>
              <a:rPr kumimoji="0" lang="en-US" altLang="en-US" sz="1200" b="0" i="0" u="none" strike="noStrike" cap="none" normalizeH="0" baseline="0" dirty="0">
                <a:ln>
                  <a:noFill/>
                </a:ln>
                <a:solidFill>
                  <a:srgbClr val="CC00FF"/>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CCCC00"/>
                </a:solidFill>
                <a:effectLst/>
                <a:latin typeface="Arial Unicode MS"/>
                <a:ea typeface="Courier New" panose="02070309020205020404" pitchFamily="49" charset="0"/>
              </a:rPr>
              <a:t>Health Care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chemeClr val="tx1">
                    <a:lumMod val="50000"/>
                    <a:lumOff val="50000"/>
                  </a:schemeClr>
                </a:solidFill>
                <a:effectLst/>
                <a:latin typeface="Arial Unicode MS"/>
                <a:ea typeface="Courier New" panose="02070309020205020404" pitchFamily="49" charset="0"/>
              </a:rPr>
              <a:t>Industrials</a:t>
            </a:r>
            <a:r>
              <a:rPr kumimoji="0" lang="en-US" altLang="en-US" sz="1200" b="0" i="0" u="none" strike="noStrike" cap="none" normalizeH="0" baseline="0" dirty="0">
                <a:ln>
                  <a:noFill/>
                </a:ln>
                <a:solidFill>
                  <a:srgbClr val="CC99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4"/>
                </a:solidFill>
                <a:effectLst/>
                <a:latin typeface="Arial Unicode MS"/>
                <a:ea typeface="Courier New" panose="02070309020205020404" pitchFamily="49" charset="0"/>
              </a:rPr>
              <a:t>'Information Technology</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chemeClr val="accent3"/>
                </a:solidFill>
                <a:effectLst/>
                <a:latin typeface="Arial Unicode MS"/>
                <a:ea typeface="Courier New" panose="02070309020205020404" pitchFamily="49" charset="0"/>
              </a:rPr>
              <a:t>Materials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 </a:t>
            </a:r>
            <a:r>
              <a:rPr kumimoji="0" lang="en-US" altLang="en-US" sz="1200" b="0" i="0" u="none" strike="noStrike" cap="none" normalizeH="0" baseline="0" dirty="0">
                <a:ln>
                  <a:noFill/>
                </a:ln>
                <a:solidFill>
                  <a:srgbClr val="FFCC99"/>
                </a:solidFill>
                <a:effectLst/>
                <a:latin typeface="Arial Unicode MS"/>
                <a:ea typeface="Courier New" panose="02070309020205020404" pitchFamily="49" charset="0"/>
              </a:rPr>
              <a:t>'Real Estate</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200" b="0" i="0" u="none" strike="noStrike" cap="none" normalizeH="0" baseline="0" dirty="0">
                <a:ln>
                  <a:noFill/>
                </a:ln>
                <a:solidFill>
                  <a:srgbClr val="9999FF"/>
                </a:solidFill>
                <a:effectLst/>
                <a:latin typeface="Arial Unicode MS"/>
                <a:ea typeface="Courier New" panose="02070309020205020404" pitchFamily="49" charset="0"/>
              </a:rPr>
              <a:t> 'Utilities</a:t>
            </a:r>
            <a:r>
              <a:rPr kumimoji="0" lang="en-US" altLang="en-US" sz="1200" b="0" i="0" u="none" strike="noStrike" cap="none" normalizeH="0" baseline="0" dirty="0">
                <a:ln>
                  <a:noFill/>
                </a:ln>
                <a:solidFill>
                  <a:srgbClr val="000000"/>
                </a:solidFill>
                <a:effectLst/>
                <a:latin typeface="Arial Unicode MS"/>
                <a:ea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056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83A7-8DA7-B644-290A-23270CF9473E}"/>
              </a:ext>
            </a:extLst>
          </p:cNvPr>
          <p:cNvSpPr>
            <a:spLocks noGrp="1"/>
          </p:cNvSpPr>
          <p:nvPr>
            <p:ph type="title"/>
          </p:nvPr>
        </p:nvSpPr>
        <p:spPr/>
        <p:txBody>
          <a:bodyPr>
            <a:normAutofit/>
          </a:bodyPr>
          <a:lstStyle/>
          <a:p>
            <a:r>
              <a:rPr lang="en-US" b="0" i="0" dirty="0">
                <a:solidFill>
                  <a:srgbClr val="374151"/>
                </a:solidFill>
                <a:effectLst/>
                <a:latin typeface="Söhne"/>
              </a:rPr>
              <a:t>4. Stock Price Performance</a:t>
            </a:r>
            <a:endParaRPr lang="en-US" dirty="0"/>
          </a:p>
        </p:txBody>
      </p:sp>
      <p:sp>
        <p:nvSpPr>
          <p:cNvPr id="3" name="Content Placeholder 2">
            <a:extLst>
              <a:ext uri="{FF2B5EF4-FFF2-40B4-BE49-F238E27FC236}">
                <a16:creationId xmlns:a16="http://schemas.microsoft.com/office/drawing/2014/main" id="{6FE1732F-A0D6-2CD6-2025-21A6233E18A6}"/>
              </a:ext>
            </a:extLst>
          </p:cNvPr>
          <p:cNvSpPr>
            <a:spLocks noGrp="1"/>
          </p:cNvSpPr>
          <p:nvPr>
            <p:ph idx="1"/>
          </p:nvPr>
        </p:nvSpPr>
        <p:spPr/>
        <p:txBody>
          <a:bodyPr/>
          <a:lstStyle/>
          <a:p>
            <a:r>
              <a:rPr lang="en-US" sz="2800" b="1" kern="100" dirty="0">
                <a:effectLst/>
                <a:latin typeface="Calibri" panose="020F0502020204030204" pitchFamily="34" charset="0"/>
                <a:ea typeface="DengXian" panose="02010600030101010101" pitchFamily="2" charset="-122"/>
                <a:cs typeface="Times New Roman" panose="02020603050405020304" pitchFamily="18" charset="0"/>
              </a:rPr>
              <a:t>10 Yearly Return</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Start date = '2013-01-01’   End date = '2022-12-31’</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highest average growth?</a:t>
            </a:r>
          </a:p>
          <a:p>
            <a:pPr lvl="1"/>
            <a:r>
              <a:rPr lang="en-US" b="1" kern="100" dirty="0">
                <a:latin typeface="Calibri" panose="020F0502020204030204" pitchFamily="34" charset="0"/>
                <a:ea typeface="DengXian" panose="02010600030101010101" pitchFamily="2" charset="-122"/>
                <a:cs typeface="Times New Roman" panose="02020603050405020304" pitchFamily="18" charset="0"/>
              </a:rPr>
              <a:t>Which sector has the most stocks with higher average growth?</a:t>
            </a:r>
          </a:p>
          <a:p>
            <a:pPr marL="0" indent="0">
              <a:buNone/>
            </a:pPr>
            <a:endParaRPr lang="en-US" dirty="0"/>
          </a:p>
        </p:txBody>
      </p:sp>
    </p:spTree>
    <p:extLst>
      <p:ext uri="{BB962C8B-B14F-4D97-AF65-F5344CB8AC3E}">
        <p14:creationId xmlns:p14="http://schemas.microsoft.com/office/powerpoint/2010/main" val="165297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430D-6591-0323-315D-30C1DF5AEA44}"/>
              </a:ext>
            </a:extLst>
          </p:cNvPr>
          <p:cNvSpPr>
            <a:spLocks noGrp="1"/>
          </p:cNvSpPr>
          <p:nvPr>
            <p:ph type="title"/>
          </p:nvPr>
        </p:nvSpPr>
        <p:spPr/>
        <p:txBody>
          <a:bodyPr/>
          <a:lstStyle/>
          <a:p>
            <a:r>
              <a:rPr lang="en-US" dirty="0"/>
              <a:t>10 Year Growth Analysis</a:t>
            </a:r>
          </a:p>
        </p:txBody>
      </p:sp>
      <p:pic>
        <p:nvPicPr>
          <p:cNvPr id="1026" name="Picture 2">
            <a:extLst>
              <a:ext uri="{FF2B5EF4-FFF2-40B4-BE49-F238E27FC236}">
                <a16:creationId xmlns:a16="http://schemas.microsoft.com/office/drawing/2014/main" id="{6F3B98A9-A4FF-8CB0-33CF-2CE67FF4C9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42760" y="975360"/>
            <a:ext cx="4886919" cy="4881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E7B743-ABA3-0250-FDA2-8E39828DBBA5}"/>
              </a:ext>
            </a:extLst>
          </p:cNvPr>
          <p:cNvSpPr txBox="1"/>
          <p:nvPr/>
        </p:nvSpPr>
        <p:spPr>
          <a:xfrm>
            <a:off x="462321" y="1798320"/>
            <a:ext cx="5481279" cy="923330"/>
          </a:xfrm>
          <a:prstGeom prst="rect">
            <a:avLst/>
          </a:prstGeom>
          <a:noFill/>
        </p:spPr>
        <p:txBody>
          <a:bodyPr wrap="square" rtlCol="0">
            <a:spAutoFit/>
          </a:bodyPr>
          <a:lstStyle/>
          <a:p>
            <a:r>
              <a:rPr lang="en-US" dirty="0"/>
              <a:t>After breaking down the stocks in the S&amp;P 500 by Sector, we did a quick analysis to see which sector grew the most over the past 10 years</a:t>
            </a:r>
          </a:p>
        </p:txBody>
      </p:sp>
    </p:spTree>
    <p:extLst>
      <p:ext uri="{BB962C8B-B14F-4D97-AF65-F5344CB8AC3E}">
        <p14:creationId xmlns:p14="http://schemas.microsoft.com/office/powerpoint/2010/main" val="73119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B2D6-7896-B6FE-36F6-508F71CBFBDD}"/>
              </a:ext>
            </a:extLst>
          </p:cNvPr>
          <p:cNvSpPr>
            <a:spLocks noGrp="1"/>
          </p:cNvSpPr>
          <p:nvPr>
            <p:ph type="title"/>
          </p:nvPr>
        </p:nvSpPr>
        <p:spPr>
          <a:xfrm>
            <a:off x="259080" y="-9144"/>
            <a:ext cx="10515600" cy="1325563"/>
          </a:xfrm>
        </p:spPr>
        <p:txBody>
          <a:bodyPr>
            <a:normAutofit/>
          </a:bodyPr>
          <a:lstStyle/>
          <a:p>
            <a:r>
              <a:rPr lang="en-US" sz="3200" dirty="0"/>
              <a:t>Top Returned Stocks (2013-2022)</a:t>
            </a:r>
          </a:p>
        </p:txBody>
      </p:sp>
      <p:pic>
        <p:nvPicPr>
          <p:cNvPr id="5" name="Picture 4">
            <a:extLst>
              <a:ext uri="{FF2B5EF4-FFF2-40B4-BE49-F238E27FC236}">
                <a16:creationId xmlns:a16="http://schemas.microsoft.com/office/drawing/2014/main" id="{B6E8D623-B08A-49BB-2D08-C93757CE4200}"/>
              </a:ext>
            </a:extLst>
          </p:cNvPr>
          <p:cNvPicPr>
            <a:picLocks noChangeAspect="1"/>
          </p:cNvPicPr>
          <p:nvPr/>
        </p:nvPicPr>
        <p:blipFill>
          <a:blip r:embed="rId2"/>
          <a:stretch>
            <a:fillRect/>
          </a:stretch>
        </p:blipFill>
        <p:spPr>
          <a:xfrm>
            <a:off x="6506337" y="645668"/>
            <a:ext cx="5362575" cy="5819775"/>
          </a:xfrm>
          <a:prstGeom prst="rect">
            <a:avLst/>
          </a:prstGeom>
        </p:spPr>
      </p:pic>
      <p:pic>
        <p:nvPicPr>
          <p:cNvPr id="7" name="Picture 6">
            <a:extLst>
              <a:ext uri="{FF2B5EF4-FFF2-40B4-BE49-F238E27FC236}">
                <a16:creationId xmlns:a16="http://schemas.microsoft.com/office/drawing/2014/main" id="{2AC5A71D-78A4-E89D-FF41-64C8DB4C2C3F}"/>
              </a:ext>
            </a:extLst>
          </p:cNvPr>
          <p:cNvPicPr>
            <a:picLocks noChangeAspect="1"/>
          </p:cNvPicPr>
          <p:nvPr/>
        </p:nvPicPr>
        <p:blipFill>
          <a:blip r:embed="rId3"/>
          <a:stretch>
            <a:fillRect/>
          </a:stretch>
        </p:blipFill>
        <p:spPr>
          <a:xfrm>
            <a:off x="362712" y="2778824"/>
            <a:ext cx="6143625" cy="3562350"/>
          </a:xfrm>
          <a:prstGeom prst="rect">
            <a:avLst/>
          </a:prstGeom>
        </p:spPr>
      </p:pic>
      <p:sp>
        <p:nvSpPr>
          <p:cNvPr id="8" name="TextBox 7">
            <a:extLst>
              <a:ext uri="{FF2B5EF4-FFF2-40B4-BE49-F238E27FC236}">
                <a16:creationId xmlns:a16="http://schemas.microsoft.com/office/drawing/2014/main" id="{51B766DE-CB23-11FD-D584-08E782DF3C90}"/>
              </a:ext>
            </a:extLst>
          </p:cNvPr>
          <p:cNvSpPr txBox="1"/>
          <p:nvPr/>
        </p:nvSpPr>
        <p:spPr>
          <a:xfrm>
            <a:off x="323088" y="1137446"/>
            <a:ext cx="2991525" cy="1323439"/>
          </a:xfrm>
          <a:prstGeom prst="rect">
            <a:avLst/>
          </a:prstGeom>
          <a:noFill/>
        </p:spPr>
        <p:txBody>
          <a:bodyPr wrap="none" rtlCol="0">
            <a:spAutoFit/>
          </a:bodyPr>
          <a:lstStyle/>
          <a:p>
            <a:r>
              <a:rPr lang="en-US" sz="2000" dirty="0"/>
              <a:t>Top 1</a:t>
            </a:r>
          </a:p>
          <a:p>
            <a:r>
              <a:rPr lang="en-US" sz="2000" dirty="0"/>
              <a:t>Enphase Energy Inc.</a:t>
            </a:r>
          </a:p>
          <a:p>
            <a:r>
              <a:rPr lang="en-US" sz="2000" dirty="0"/>
              <a:t>2013-01-04 : </a:t>
            </a:r>
            <a:r>
              <a:rPr lang="en-US" sz="2000" b="0" i="0" dirty="0">
                <a:solidFill>
                  <a:srgbClr val="000000"/>
                </a:solidFill>
                <a:effectLst/>
                <a:latin typeface="Helvetica Neue"/>
              </a:rPr>
              <a:t>3.87</a:t>
            </a:r>
          </a:p>
          <a:p>
            <a:r>
              <a:rPr lang="en-US" sz="2000" dirty="0">
                <a:solidFill>
                  <a:srgbClr val="000000"/>
                </a:solidFill>
                <a:latin typeface="Helvetica Neue"/>
              </a:rPr>
              <a:t>2022-12-30: </a:t>
            </a:r>
            <a:r>
              <a:rPr lang="en-US" sz="2000" b="0" i="0" dirty="0">
                <a:solidFill>
                  <a:srgbClr val="000000"/>
                </a:solidFill>
                <a:effectLst/>
                <a:latin typeface="Helvetica Neue"/>
              </a:rPr>
              <a:t>264.959991</a:t>
            </a:r>
          </a:p>
        </p:txBody>
      </p:sp>
      <p:sp>
        <p:nvSpPr>
          <p:cNvPr id="9" name="TextBox 8">
            <a:extLst>
              <a:ext uri="{FF2B5EF4-FFF2-40B4-BE49-F238E27FC236}">
                <a16:creationId xmlns:a16="http://schemas.microsoft.com/office/drawing/2014/main" id="{623A5885-E6CA-BD2F-24EB-4CD707025215}"/>
              </a:ext>
            </a:extLst>
          </p:cNvPr>
          <p:cNvSpPr txBox="1"/>
          <p:nvPr/>
        </p:nvSpPr>
        <p:spPr>
          <a:xfrm>
            <a:off x="323088" y="2778824"/>
            <a:ext cx="806952" cy="369332"/>
          </a:xfrm>
          <a:prstGeom prst="rect">
            <a:avLst/>
          </a:prstGeom>
          <a:noFill/>
        </p:spPr>
        <p:txBody>
          <a:bodyPr wrap="none" rtlCol="0">
            <a:spAutoFit/>
          </a:bodyPr>
          <a:lstStyle/>
          <a:p>
            <a:r>
              <a:rPr lang="en-US" dirty="0"/>
              <a:t>Top 10</a:t>
            </a:r>
          </a:p>
        </p:txBody>
      </p:sp>
    </p:spTree>
    <p:extLst>
      <p:ext uri="{BB962C8B-B14F-4D97-AF65-F5344CB8AC3E}">
        <p14:creationId xmlns:p14="http://schemas.microsoft.com/office/powerpoint/2010/main" val="1688072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5486</TotalTime>
  <Words>1047</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 Unicode MS</vt:lpstr>
      <vt:lpstr>Google Sans</vt:lpstr>
      <vt:lpstr>Helvetica Neue</vt:lpstr>
      <vt:lpstr>Söhne</vt:lpstr>
      <vt:lpstr>Arial</vt:lpstr>
      <vt:lpstr>Calibri</vt:lpstr>
      <vt:lpstr>Calibri Light</vt:lpstr>
      <vt:lpstr>Helvetica</vt:lpstr>
      <vt:lpstr>Wingdings</vt:lpstr>
      <vt:lpstr>Office Theme</vt:lpstr>
      <vt:lpstr>Stock Price Performance and Industry Trends:  A 10-Year Retrospective Analysis</vt:lpstr>
      <vt:lpstr>PowerPoint Presentation</vt:lpstr>
      <vt:lpstr>S&amp;P 500</vt:lpstr>
      <vt:lpstr>Data and Methodology </vt:lpstr>
      <vt:lpstr>Sectors</vt:lpstr>
      <vt:lpstr>PowerPoint Presentation</vt:lpstr>
      <vt:lpstr>4. Stock Price Performance</vt:lpstr>
      <vt:lpstr>10 Year Growth Analysis</vt:lpstr>
      <vt:lpstr>Top Returned Stocks (2013-2022)</vt:lpstr>
      <vt:lpstr>Best Returned Companies in Each Sectors (2013-2023)</vt:lpstr>
      <vt:lpstr>Industry Stability</vt:lpstr>
      <vt:lpstr>Weighted Yearly Return Analysis</vt:lpstr>
      <vt:lpstr>If investment strategies important?</vt:lpstr>
      <vt:lpstr>Weighted Yearly Moving Analysis</vt:lpstr>
      <vt:lpstr>PowerPoint Presentation</vt:lpstr>
      <vt:lpstr>PowerPoint Presentation</vt:lpstr>
      <vt:lpstr>Questions 1 &amp; 2</vt:lpstr>
      <vt:lpstr>Question 3</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rjish</dc:creator>
  <cp:lastModifiedBy>rjish</cp:lastModifiedBy>
  <cp:revision>26</cp:revision>
  <dcterms:created xsi:type="dcterms:W3CDTF">2023-04-30T19:15:37Z</dcterms:created>
  <dcterms:modified xsi:type="dcterms:W3CDTF">2023-05-05T00:23:58Z</dcterms:modified>
</cp:coreProperties>
</file>