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7" r:id="rId3"/>
    <p:sldId id="308" r:id="rId4"/>
    <p:sldId id="309" r:id="rId5"/>
    <p:sldId id="310" r:id="rId6"/>
    <p:sldId id="312" r:id="rId7"/>
    <p:sldId id="313" r:id="rId8"/>
    <p:sldId id="311" r:id="rId9"/>
  </p:sldIdLst>
  <p:sldSz cx="9144000" cy="5143500" type="screen16x9"/>
  <p:notesSz cx="6858000" cy="9144000"/>
  <p:embeddedFontLst>
    <p:embeddedFont>
      <p:font typeface="Arvo" panose="020B0604020202020204" charset="0"/>
      <p:regular r:id="rId11"/>
      <p:bold r:id="rId12"/>
      <p:italic r:id="rId13"/>
      <p:boldItalic r:id="rId14"/>
    </p:embeddedFont>
    <p:embeddedFont>
      <p:font typeface="Roboto Condensed" panose="020B0604020202020204" charset="0"/>
      <p:regular r:id="rId15"/>
      <p:bold r:id="rId16"/>
      <p:italic r:id="rId17"/>
      <p:boldItalic r:id="rId18"/>
    </p:embeddedFont>
    <p:embeddedFont>
      <p:font typeface="KaiTi" panose="020B0604020202020204" charset="-122"/>
      <p:regular r:id="rId19"/>
    </p:embeddedFont>
    <p:embeddedFont>
      <p:font typeface="Calibri" panose="020F0502020204030204" pitchFamily="34" charset="0"/>
      <p:regular r:id="rId20"/>
      <p:bold r:id="rId21"/>
      <p:italic r:id="rId22"/>
      <p:boldItalic r:id="rId23"/>
    </p:embeddedFont>
    <p:embeddedFont>
      <p:font typeface="Roboto Condensed Light" panose="020B0604020202020204" charset="0"/>
      <p:regular r:id="rId24"/>
      <p:bold r:id="rId25"/>
      <p:italic r:id="rId26"/>
      <p:boldItalic r:id="rId27"/>
    </p:embeddedFont>
    <p:embeddedFont>
      <p:font typeface="標楷體" panose="03000509000000000000" pitchFamily="65" charset="-12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F6AABBA-4B7C-4A82-8B06-961ABD7A0216}">
  <a:tblStyle styleId="{3F6AABBA-4B7C-4A82-8B06-961ABD7A0216}"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75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extLst>
      <p:ext uri="{BB962C8B-B14F-4D97-AF65-F5344CB8AC3E}">
        <p14:creationId xmlns:p14="http://schemas.microsoft.com/office/powerpoint/2010/main" val="28080459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baseline="0">
                <a:latin typeface="Calibri" panose="020F0502020204030204" pitchFamily="34" charset="0"/>
                <a:ea typeface="KaiTi" panose="02010609060101010101" pitchFamily="49" charset="-122"/>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baseline="0" dirty="0">
                  <a:latin typeface="Calibri" panose="020F0502020204030204" pitchFamily="34" charset="0"/>
                  <a:ea typeface="KaiTi" panose="02010609060101010101" pitchFamily="49" charset="-122"/>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baseline="0">
                  <a:latin typeface="Calibri" panose="020F0502020204030204" pitchFamily="34" charset="0"/>
                  <a:ea typeface="KaiTi" panose="02010609060101010101" pitchFamily="49" charset="-122"/>
                </a:endParaRPr>
              </a:p>
            </p:txBody>
          </p:sp>
        </p:grpSp>
      </p:grpSp>
      <p:sp>
        <p:nvSpPr>
          <p:cNvPr id="22" name="Shape 22"/>
          <p:cNvSpPr txBox="1">
            <a:spLocks noGrp="1"/>
          </p:cNvSpPr>
          <p:nvPr>
            <p:ph type="ctrTitle" hasCustomPrompt="1"/>
          </p:nvPr>
        </p:nvSpPr>
        <p:spPr>
          <a:xfrm>
            <a:off x="685800" y="1090750"/>
            <a:ext cx="5367900" cy="2961900"/>
          </a:xfrm>
          <a:prstGeom prst="rect">
            <a:avLst/>
          </a:prstGeom>
        </p:spPr>
        <p:txBody>
          <a:bodyPr wrap="square" lIns="91425" tIns="91425" rIns="91425" bIns="91425" anchor="ctr" anchorCtr="0"/>
          <a:lstStyle>
            <a:lvl1pPr lvl="0">
              <a:spcBef>
                <a:spcPts val="0"/>
              </a:spcBef>
              <a:buSzPts val="4800"/>
              <a:buNone/>
              <a:defRPr sz="4800" baseline="0">
                <a:latin typeface="Calibri" panose="020F0502020204030204" pitchFamily="34" charset="0"/>
                <a:ea typeface="KaiTi" panose="02010609060101010101" pitchFamily="49" charset="-122"/>
              </a:defRPr>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a:r>
              <a:rPr lang="zh-TW" altLang="en-US" dirty="0"/>
              <a:t>測試</a:t>
            </a:r>
            <a:r>
              <a:rPr lang="en-US" altLang="zh-TW" dirty="0"/>
              <a:t>test</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 1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a:p>
            </p:txBody>
          </p:sp>
        </p:grpSp>
      </p:grpSp>
      <p:sp>
        <p:nvSpPr>
          <p:cNvPr id="98" name="Shape 98"/>
          <p:cNvSpPr txBox="1">
            <a:spLocks noGrp="1"/>
          </p:cNvSpPr>
          <p:nvPr>
            <p:ph type="title" hasCustomPrompt="1"/>
          </p:nvPr>
        </p:nvSpPr>
        <p:spPr>
          <a:xfrm>
            <a:off x="814275" y="392575"/>
            <a:ext cx="5258400" cy="766200"/>
          </a:xfrm>
          <a:prstGeom prst="rect">
            <a:avLst/>
          </a:prstGeom>
        </p:spPr>
        <p:txBody>
          <a:bodyPr wrap="square" lIns="91425" tIns="91425" rIns="91425" bIns="91425" anchor="ctr" anchorCtr="0"/>
          <a:lstStyle>
            <a:lvl1pPr lvl="0">
              <a:spcBef>
                <a:spcPts val="0"/>
              </a:spcBef>
              <a:buSzPts val="2000"/>
              <a:buNone/>
              <a:defRPr sz="3000" baseline="0">
                <a:latin typeface="Calibri" panose="020F0502020204030204" pitchFamily="34" charset="0"/>
                <a:ea typeface="KaiTi" panose="02010609060101010101" pitchFamily="49" charset="-122"/>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r>
              <a:rPr lang="zh-TW" altLang="en-US" dirty="0"/>
              <a:t>測試</a:t>
            </a:r>
            <a:r>
              <a:rPr lang="en-US" altLang="zh-TW" dirty="0"/>
              <a:t>test</a:t>
            </a:r>
            <a:endParaRPr dirty="0"/>
          </a:p>
        </p:txBody>
      </p:sp>
      <p:sp>
        <p:nvSpPr>
          <p:cNvPr id="99" name="Shape 99"/>
          <p:cNvSpPr txBox="1">
            <a:spLocks noGrp="1"/>
          </p:cNvSpPr>
          <p:nvPr>
            <p:ph type="body" idx="1" hasCustomPrompt="1"/>
          </p:nvPr>
        </p:nvSpPr>
        <p:spPr>
          <a:xfrm>
            <a:off x="814274" y="1537988"/>
            <a:ext cx="6803725" cy="2724300"/>
          </a:xfrm>
          <a:prstGeom prst="rect">
            <a:avLst/>
          </a:prstGeom>
        </p:spPr>
        <p:txBody>
          <a:bodyPr wrap="square" lIns="91425" tIns="91425" rIns="91425" bIns="91425" anchor="t" anchorCtr="0"/>
          <a:lstStyle>
            <a:lvl1pPr marL="342900" lvl="0" indent="-342900">
              <a:spcBef>
                <a:spcPts val="0"/>
              </a:spcBef>
              <a:buSzPts val="2000"/>
              <a:buFont typeface="Wingdings" panose="05000000000000000000" pitchFamily="2" charset="2"/>
              <a:buChar char="l"/>
              <a:defRPr sz="2400" baseline="0">
                <a:latin typeface="Calibri" panose="020F0502020204030204" pitchFamily="34" charset="0"/>
                <a:ea typeface="KaiTi" panose="02010609060101010101" pitchFamily="49" charset="-122"/>
              </a:defRPr>
            </a:lvl1pPr>
            <a:lvl2pPr marL="623888" marR="0" lvl="1" indent="-265113" algn="l" rtl="0">
              <a:lnSpc>
                <a:spcPct val="100000"/>
              </a:lnSpc>
              <a:spcBef>
                <a:spcPts val="0"/>
              </a:spcBef>
              <a:spcAft>
                <a:spcPts val="1000"/>
              </a:spcAft>
              <a:buClr>
                <a:srgbClr val="C7D3E6"/>
              </a:buClr>
              <a:buSzPts val="2000"/>
              <a:buFont typeface="Calibri" panose="020F0502020204030204" pitchFamily="34" charset="0"/>
              <a:buChar char="–"/>
              <a:defRPr lang="en-US" altLang="zh-TW" sz="2400" b="0" i="0" u="none" strike="noStrike" cap="none" baseline="0" dirty="0" smtClean="0">
                <a:solidFill>
                  <a:srgbClr val="263248"/>
                </a:solidFill>
                <a:latin typeface="Calibri" panose="020F0502020204030204" pitchFamily="34" charset="0"/>
                <a:ea typeface="KaiTi" panose="02010609060101010101" pitchFamily="49" charset="-122"/>
                <a:cs typeface="Roboto Condensed Light"/>
                <a:sym typeface="Roboto Condensed Light"/>
              </a:defRPr>
            </a:lvl2pPr>
            <a:lvl3pPr lvl="2">
              <a:spcBef>
                <a:spcPts val="0"/>
              </a:spcBef>
              <a:buSzPts val="2000"/>
              <a:buNone/>
              <a:defRPr sz="2000"/>
            </a:lvl3pPr>
            <a:lvl4pPr lvl="3">
              <a:spcBef>
                <a:spcPts val="0"/>
              </a:spcBef>
              <a:buSzPts val="2000"/>
              <a:buChar char="▻"/>
              <a:defRPr sz="2000"/>
            </a:lvl4pPr>
            <a:lvl5pPr lvl="4">
              <a:spcBef>
                <a:spcPts val="0"/>
              </a:spcBef>
              <a:buSzPts val="2000"/>
              <a:buChar char="▻"/>
              <a:defRPr sz="2000"/>
            </a:lvl5pPr>
            <a:lvl6pPr lvl="5">
              <a:spcBef>
                <a:spcPts val="0"/>
              </a:spcBef>
              <a:buSzPts val="2000"/>
              <a:buChar char="▻"/>
              <a:defRPr sz="2000"/>
            </a:lvl6pPr>
            <a:lvl7pPr lvl="6">
              <a:spcBef>
                <a:spcPts val="0"/>
              </a:spcBef>
              <a:buSzPts val="2000"/>
              <a:buChar char="▻"/>
              <a:defRPr sz="2000"/>
            </a:lvl7pPr>
            <a:lvl8pPr lvl="7">
              <a:spcBef>
                <a:spcPts val="0"/>
              </a:spcBef>
              <a:buSzPts val="2000"/>
              <a:buChar char="▻"/>
              <a:defRPr sz="2000"/>
            </a:lvl8pPr>
            <a:lvl9pPr lvl="8">
              <a:spcBef>
                <a:spcPts val="0"/>
              </a:spcBef>
              <a:buSzPts val="2000"/>
              <a:buChar char="▻"/>
              <a:defRPr sz="2000"/>
            </a:lvl9pPr>
          </a:lstStyle>
          <a:p>
            <a:r>
              <a:rPr lang="zh-TW" altLang="en-US" dirty="0"/>
              <a:t>測試</a:t>
            </a:r>
            <a:r>
              <a:rPr lang="en-US" altLang="zh-TW" dirty="0"/>
              <a:t>test</a:t>
            </a:r>
          </a:p>
          <a:p>
            <a:pPr lvl="1"/>
            <a:r>
              <a:rPr lang="zh-TW" altLang="en-US" dirty="0"/>
              <a:t>測試</a:t>
            </a:r>
            <a:r>
              <a:rPr lang="en-US" altLang="zh-TW" dirty="0"/>
              <a:t>test</a:t>
            </a: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lvl1pPr>
              <a:defRPr>
                <a:latin typeface="+mj-lt"/>
              </a:defRPr>
            </a:lvl1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0" y="1275606"/>
            <a:ext cx="7884368" cy="1872208"/>
          </a:xfrm>
          <a:prstGeom prst="rect">
            <a:avLst/>
          </a:prstGeom>
        </p:spPr>
        <p:txBody>
          <a:bodyPr wrap="square" lIns="91425" tIns="91425" rIns="91425" bIns="91425" anchor="ctr" anchorCtr="0">
            <a:noAutofit/>
          </a:bodyPr>
          <a:lstStyle/>
          <a:p>
            <a:r>
              <a:rPr lang="zh-TW" altLang="en-US" sz="3200" dirty="0">
                <a:latin typeface="KaiTi" panose="02010609060101010101" pitchFamily="49" charset="-122"/>
              </a:rPr>
              <a:t>中文題目</a:t>
            </a:r>
            <a:r>
              <a:rPr lang="en-US" altLang="zh-TW" sz="3200" dirty="0">
                <a:latin typeface="KaiTi" panose="02010609060101010101" pitchFamily="49" charset="-122"/>
              </a:rPr>
              <a:t/>
            </a:r>
            <a:br>
              <a:rPr lang="en-US" altLang="zh-TW" sz="3200" dirty="0">
                <a:latin typeface="KaiTi" panose="02010609060101010101" pitchFamily="49" charset="-122"/>
              </a:rPr>
            </a:br>
            <a:r>
              <a:rPr lang="en-US" altLang="zh-TW" sz="3200" dirty="0">
                <a:latin typeface="KaiTi" panose="02010609060101010101" pitchFamily="49" charset="-122"/>
              </a:rPr>
              <a:t/>
            </a:r>
            <a:br>
              <a:rPr lang="en-US" altLang="zh-TW" sz="3200" dirty="0">
                <a:latin typeface="KaiTi" panose="02010609060101010101" pitchFamily="49" charset="-122"/>
              </a:rPr>
            </a:br>
            <a:r>
              <a:rPr lang="zh-TW" altLang="zh-TW" sz="1600" dirty="0">
                <a:latin typeface="KaiTi" panose="02010609060101010101" pitchFamily="49" charset="-122"/>
              </a:rPr>
              <a:t/>
            </a:r>
            <a:br>
              <a:rPr lang="zh-TW" altLang="zh-TW" sz="1600" dirty="0">
                <a:latin typeface="KaiTi" panose="02010609060101010101" pitchFamily="49" charset="-122"/>
              </a:rPr>
            </a:br>
            <a:endParaRPr lang="zh-TW" altLang="zh-TW" sz="1600" dirty="0">
              <a:latin typeface="KaiTi" panose="02010609060101010101" pitchFamily="49" charset="-122"/>
            </a:endParaRPr>
          </a:p>
        </p:txBody>
      </p:sp>
      <p:sp>
        <p:nvSpPr>
          <p:cNvPr id="2" name="文字方塊 1"/>
          <p:cNvSpPr txBox="1"/>
          <p:nvPr/>
        </p:nvSpPr>
        <p:spPr>
          <a:xfrm>
            <a:off x="38112" y="2201256"/>
            <a:ext cx="7560840" cy="400110"/>
          </a:xfrm>
          <a:prstGeom prst="rect">
            <a:avLst/>
          </a:prstGeom>
          <a:noFill/>
        </p:spPr>
        <p:txBody>
          <a:bodyPr wrap="square" rtlCol="0">
            <a:spAutoFit/>
          </a:bodyPr>
          <a:lstStyle/>
          <a:p>
            <a:r>
              <a:rPr lang="en-US" altLang="zh-TW" sz="2000" b="1" dirty="0">
                <a:solidFill>
                  <a:schemeClr val="bg1"/>
                </a:solidFill>
                <a:latin typeface="Calibri" panose="020F0502020204030204" pitchFamily="34" charset="0"/>
              </a:rPr>
              <a:t>ENGLISH TITLE</a:t>
            </a:r>
            <a:endParaRPr lang="zh-TW" altLang="en-US" sz="2000" b="1" dirty="0">
              <a:solidFill>
                <a:schemeClr val="bg1"/>
              </a:solidFill>
              <a:latin typeface="Calibri" panose="020F0502020204030204" pitchFamily="34" charset="0"/>
            </a:endParaRPr>
          </a:p>
        </p:txBody>
      </p:sp>
      <p:sp>
        <p:nvSpPr>
          <p:cNvPr id="3" name="文字方塊 2"/>
          <p:cNvSpPr txBox="1"/>
          <p:nvPr/>
        </p:nvSpPr>
        <p:spPr>
          <a:xfrm>
            <a:off x="107504" y="2859782"/>
            <a:ext cx="4676280" cy="1077218"/>
          </a:xfrm>
          <a:prstGeom prst="rect">
            <a:avLst/>
          </a:prstGeom>
          <a:noFill/>
        </p:spPr>
        <p:txBody>
          <a:bodyPr wrap="none" rtlCol="0">
            <a:spAutoFit/>
          </a:bodyPr>
          <a:lstStyle/>
          <a:p>
            <a:r>
              <a:rPr lang="zh-TW" altLang="en-US" sz="1600" dirty="0">
                <a:solidFill>
                  <a:schemeClr val="bg1"/>
                </a:solidFill>
                <a:latin typeface="+mj-lt"/>
                <a:ea typeface="KaiTi" panose="02010609060101010101" pitchFamily="49" charset="-122"/>
              </a:rPr>
              <a:t>組別</a:t>
            </a:r>
            <a:r>
              <a:rPr lang="en-US" altLang="zh-TW" sz="1600" dirty="0">
                <a:solidFill>
                  <a:schemeClr val="bg1"/>
                </a:solidFill>
                <a:latin typeface="+mj-lt"/>
                <a:ea typeface="KaiTi" panose="02010609060101010101" pitchFamily="49" charset="-122"/>
              </a:rPr>
              <a:t>:</a:t>
            </a:r>
            <a:r>
              <a:rPr lang="zh-TW" altLang="en-US" sz="1600" dirty="0">
                <a:solidFill>
                  <a:schemeClr val="bg1"/>
                </a:solidFill>
                <a:latin typeface="+mj-lt"/>
                <a:ea typeface="KaiTi" panose="02010609060101010101" pitchFamily="49" charset="-122"/>
              </a:rPr>
              <a:t>第九組</a:t>
            </a:r>
            <a:endParaRPr lang="en-US" altLang="zh-TW" sz="1600" dirty="0">
              <a:solidFill>
                <a:schemeClr val="bg1"/>
              </a:solidFill>
              <a:latin typeface="+mj-lt"/>
              <a:ea typeface="KaiTi" panose="02010609060101010101" pitchFamily="49" charset="-122"/>
            </a:endParaRPr>
          </a:p>
          <a:p>
            <a:r>
              <a:rPr lang="zh-TW" altLang="en-US" sz="1600" dirty="0">
                <a:solidFill>
                  <a:schemeClr val="bg1"/>
                </a:solidFill>
                <a:latin typeface="+mj-lt"/>
                <a:ea typeface="KaiTi" panose="02010609060101010101" pitchFamily="49" charset="-122"/>
              </a:rPr>
              <a:t>專題學生</a:t>
            </a:r>
            <a:r>
              <a:rPr lang="en-US" altLang="zh-TW" sz="1600" dirty="0">
                <a:solidFill>
                  <a:schemeClr val="bg1"/>
                </a:solidFill>
                <a:latin typeface="+mj-lt"/>
                <a:ea typeface="KaiTi" panose="02010609060101010101" pitchFamily="49" charset="-122"/>
              </a:rPr>
              <a:t>: </a:t>
            </a:r>
            <a:r>
              <a:rPr lang="zh-TW" altLang="en-US" sz="1600" dirty="0">
                <a:solidFill>
                  <a:schemeClr val="bg1"/>
                </a:solidFill>
                <a:latin typeface="+mj-lt"/>
                <a:ea typeface="KaiTi" panose="02010609060101010101" pitchFamily="49" charset="-122"/>
              </a:rPr>
              <a:t>系級資電四 學號</a:t>
            </a:r>
            <a:r>
              <a:rPr lang="en-US" altLang="zh-TW" sz="1600" dirty="0">
                <a:solidFill>
                  <a:schemeClr val="bg1"/>
                </a:solidFill>
              </a:rPr>
              <a:t>s03351052</a:t>
            </a:r>
            <a:r>
              <a:rPr lang="zh-TW" altLang="en-US" sz="1600" dirty="0">
                <a:solidFill>
                  <a:schemeClr val="bg1"/>
                </a:solidFill>
                <a:latin typeface="+mj-lt"/>
                <a:ea typeface="KaiTi" panose="02010609060101010101" pitchFamily="49" charset="-122"/>
              </a:rPr>
              <a:t> 姓名</a:t>
            </a:r>
            <a:r>
              <a:rPr lang="zh-TW" altLang="en-US" sz="1600" dirty="0">
                <a:solidFill>
                  <a:schemeClr val="bg1"/>
                </a:solidFill>
              </a:rPr>
              <a:t>梁凱翔</a:t>
            </a:r>
            <a:endParaRPr lang="en-US" altLang="zh-TW" sz="1600" dirty="0">
              <a:solidFill>
                <a:schemeClr val="bg1"/>
              </a:solidFill>
              <a:latin typeface="+mj-lt"/>
              <a:ea typeface="KaiTi" panose="02010609060101010101" pitchFamily="49" charset="-122"/>
            </a:endParaRPr>
          </a:p>
          <a:p>
            <a:r>
              <a:rPr lang="en-US" altLang="zh-TW" sz="1600" dirty="0">
                <a:solidFill>
                  <a:schemeClr val="bg1"/>
                </a:solidFill>
                <a:latin typeface="+mj-lt"/>
                <a:ea typeface="KaiTi" panose="02010609060101010101" pitchFamily="49" charset="-122"/>
              </a:rPr>
              <a:t>	</a:t>
            </a:r>
            <a:r>
              <a:rPr lang="zh-TW" altLang="en-US" sz="1600" dirty="0">
                <a:solidFill>
                  <a:schemeClr val="bg1"/>
                </a:solidFill>
                <a:latin typeface="+mj-lt"/>
                <a:ea typeface="KaiTi" panose="02010609060101010101" pitchFamily="49" charset="-122"/>
              </a:rPr>
              <a:t>系級軟工三 學號</a:t>
            </a:r>
            <a:r>
              <a:rPr lang="en-US" altLang="zh-TW" sz="1600" dirty="0">
                <a:solidFill>
                  <a:schemeClr val="bg1"/>
                </a:solidFill>
              </a:rPr>
              <a:t>s04353057</a:t>
            </a:r>
            <a:r>
              <a:rPr lang="zh-TW" altLang="en-US" sz="1600" dirty="0">
                <a:solidFill>
                  <a:schemeClr val="bg1"/>
                </a:solidFill>
                <a:latin typeface="+mj-lt"/>
                <a:ea typeface="KaiTi" panose="02010609060101010101" pitchFamily="49" charset="-122"/>
              </a:rPr>
              <a:t> 姓名</a:t>
            </a:r>
            <a:r>
              <a:rPr lang="zh-TW" altLang="en-US" sz="1600" dirty="0">
                <a:solidFill>
                  <a:schemeClr val="bg1"/>
                </a:solidFill>
              </a:rPr>
              <a:t>李仁凱</a:t>
            </a:r>
            <a:endParaRPr lang="en-US" altLang="zh-TW" sz="1600" dirty="0">
              <a:solidFill>
                <a:schemeClr val="bg1"/>
              </a:solidFill>
              <a:latin typeface="+mj-lt"/>
              <a:ea typeface="KaiTi" panose="02010609060101010101" pitchFamily="49" charset="-122"/>
            </a:endParaRPr>
          </a:p>
          <a:p>
            <a:r>
              <a:rPr lang="en-US" altLang="zh-TW" sz="1600" dirty="0">
                <a:solidFill>
                  <a:schemeClr val="bg1"/>
                </a:solidFill>
                <a:latin typeface="+mj-lt"/>
                <a:ea typeface="KaiTi" panose="02010609060101010101" pitchFamily="49" charset="-122"/>
              </a:rPr>
              <a:t>	</a:t>
            </a:r>
            <a:r>
              <a:rPr lang="zh-TW" altLang="en-US" sz="1600" dirty="0">
                <a:solidFill>
                  <a:schemeClr val="bg1"/>
                </a:solidFill>
                <a:latin typeface="+mj-lt"/>
                <a:ea typeface="KaiTi" panose="02010609060101010101" pitchFamily="49" charset="-122"/>
              </a:rPr>
              <a:t>系級</a:t>
            </a:r>
            <a:r>
              <a:rPr lang="zh-TW" altLang="en-US" sz="1600" dirty="0">
                <a:solidFill>
                  <a:schemeClr val="bg1"/>
                </a:solidFill>
                <a:ea typeface="KaiTi" panose="02010609060101010101" pitchFamily="49" charset="-122"/>
              </a:rPr>
              <a:t>軟工三</a:t>
            </a:r>
            <a:r>
              <a:rPr lang="zh-TW" altLang="en-US" sz="1600" dirty="0">
                <a:solidFill>
                  <a:schemeClr val="bg1"/>
                </a:solidFill>
                <a:latin typeface="+mj-lt"/>
                <a:ea typeface="KaiTi" panose="02010609060101010101" pitchFamily="49" charset="-122"/>
              </a:rPr>
              <a:t>學號</a:t>
            </a:r>
            <a:r>
              <a:rPr lang="en-US" altLang="zh-TW" sz="1600" dirty="0">
                <a:solidFill>
                  <a:schemeClr val="bg1"/>
                </a:solidFill>
              </a:rPr>
              <a:t>s04353058</a:t>
            </a:r>
            <a:r>
              <a:rPr lang="zh-TW" altLang="en-US" sz="1600" dirty="0">
                <a:solidFill>
                  <a:schemeClr val="bg1"/>
                </a:solidFill>
                <a:latin typeface="+mj-lt"/>
                <a:ea typeface="KaiTi" panose="02010609060101010101" pitchFamily="49" charset="-122"/>
              </a:rPr>
              <a:t> 姓名</a:t>
            </a:r>
            <a:r>
              <a:rPr lang="zh-TW" altLang="en-US" sz="1600" dirty="0">
                <a:solidFill>
                  <a:schemeClr val="bg1"/>
                </a:solidFill>
              </a:rPr>
              <a:t>林彥廷</a:t>
            </a:r>
            <a:endParaRPr lang="zh-TW" altLang="en-US" sz="1600" dirty="0">
              <a:solidFill>
                <a:schemeClr val="bg1"/>
              </a:solidFill>
              <a:latin typeface="+mj-lt"/>
              <a:ea typeface="KaiTi" panose="02010609060101010101" pitchFamily="49" charset="-122"/>
            </a:endParaRPr>
          </a:p>
        </p:txBody>
      </p:sp>
      <p:sp>
        <p:nvSpPr>
          <p:cNvPr id="4" name="文字方塊 3"/>
          <p:cNvSpPr txBox="1"/>
          <p:nvPr/>
        </p:nvSpPr>
        <p:spPr>
          <a:xfrm>
            <a:off x="4461256" y="4259601"/>
            <a:ext cx="3706464" cy="338554"/>
          </a:xfrm>
          <a:prstGeom prst="rect">
            <a:avLst/>
          </a:prstGeom>
          <a:noFill/>
        </p:spPr>
        <p:txBody>
          <a:bodyPr wrap="none" rtlCol="0">
            <a:spAutoFit/>
          </a:bodyPr>
          <a:lstStyle/>
          <a:p>
            <a:r>
              <a:rPr lang="zh-TW" altLang="en-US" sz="1600" b="1" dirty="0">
                <a:solidFill>
                  <a:schemeClr val="tx1"/>
                </a:solidFill>
                <a:latin typeface="Calibri" panose="020F0502020204030204" pitchFamily="34" charset="0"/>
                <a:ea typeface="KaiTi" panose="02010609060101010101" pitchFamily="49" charset="-122"/>
              </a:rPr>
              <a:t>指導教授</a:t>
            </a:r>
            <a:r>
              <a:rPr lang="en-US" altLang="zh-TW" sz="1600" b="1" dirty="0">
                <a:solidFill>
                  <a:schemeClr val="tx1"/>
                </a:solidFill>
                <a:latin typeface="Calibri" panose="020F0502020204030204" pitchFamily="34" charset="0"/>
                <a:ea typeface="KaiTi" panose="02010609060101010101" pitchFamily="49" charset="-122"/>
              </a:rPr>
              <a:t>:</a:t>
            </a:r>
            <a:r>
              <a:rPr lang="zh-TW" altLang="en-US" sz="1600" b="1" dirty="0">
                <a:solidFill>
                  <a:schemeClr val="tx1"/>
                </a:solidFill>
                <a:latin typeface="Calibri" panose="020F0502020204030204" pitchFamily="34" charset="0"/>
                <a:ea typeface="KaiTi" panose="02010609060101010101" pitchFamily="49" charset="-122"/>
              </a:rPr>
              <a:t>楊朝棟          </a:t>
            </a:r>
            <a:r>
              <a:rPr lang="en-US" altLang="zh-TW" sz="1600" b="1" dirty="0">
                <a:solidFill>
                  <a:schemeClr val="tx1"/>
                </a:solidFill>
                <a:latin typeface="Calibri" panose="020F0502020204030204" pitchFamily="34" charset="0"/>
                <a:ea typeface="KaiTi" panose="02010609060101010101" pitchFamily="49" charset="-122"/>
              </a:rPr>
              <a:t>February</a:t>
            </a:r>
            <a:r>
              <a:rPr lang="zh-TW" altLang="en-US" sz="1600" b="1" dirty="0">
                <a:solidFill>
                  <a:schemeClr val="tx1"/>
                </a:solidFill>
                <a:latin typeface="Calibri" panose="020F0502020204030204" pitchFamily="34" charset="0"/>
                <a:ea typeface="KaiTi" panose="02010609060101010101" pitchFamily="49" charset="-122"/>
              </a:rPr>
              <a:t> </a:t>
            </a:r>
            <a:r>
              <a:rPr lang="en-US" altLang="zh-TW" sz="1600" b="1" dirty="0">
                <a:solidFill>
                  <a:schemeClr val="tx1"/>
                </a:solidFill>
                <a:latin typeface="Calibri" panose="020F0502020204030204" pitchFamily="34" charset="0"/>
                <a:ea typeface="KaiTi" panose="02010609060101010101" pitchFamily="49" charset="-122"/>
              </a:rPr>
              <a:t>5</a:t>
            </a:r>
            <a:r>
              <a:rPr lang="en-US" altLang="zh-TW" sz="1600" b="1" baseline="30000" dirty="0">
                <a:solidFill>
                  <a:schemeClr val="tx1"/>
                </a:solidFill>
                <a:latin typeface="Calibri" panose="020F0502020204030204" pitchFamily="34" charset="0"/>
                <a:ea typeface="KaiTi" panose="02010609060101010101" pitchFamily="49" charset="-122"/>
              </a:rPr>
              <a:t>th</a:t>
            </a:r>
            <a:r>
              <a:rPr lang="en-US" altLang="zh-TW" sz="1600" b="1" dirty="0">
                <a:solidFill>
                  <a:schemeClr val="tx1"/>
                </a:solidFill>
                <a:latin typeface="Calibri" panose="020F0502020204030204" pitchFamily="34" charset="0"/>
                <a:ea typeface="KaiTi" panose="02010609060101010101" pitchFamily="49" charset="-122"/>
              </a:rPr>
              <a:t>,</a:t>
            </a:r>
            <a:r>
              <a:rPr lang="zh-TW" altLang="en-US" sz="1600" b="1" dirty="0">
                <a:solidFill>
                  <a:schemeClr val="tx1"/>
                </a:solidFill>
                <a:latin typeface="Calibri" panose="020F0502020204030204" pitchFamily="34" charset="0"/>
                <a:ea typeface="KaiTi" panose="02010609060101010101" pitchFamily="49" charset="-122"/>
              </a:rPr>
              <a:t> </a:t>
            </a:r>
            <a:r>
              <a:rPr lang="en-US" altLang="zh-TW" sz="1600" b="1" dirty="0">
                <a:solidFill>
                  <a:schemeClr val="tx1"/>
                </a:solidFill>
                <a:latin typeface="Calibri" panose="020F0502020204030204" pitchFamily="34" charset="0"/>
                <a:ea typeface="KaiTi" panose="02010609060101010101" pitchFamily="49" charset="-122"/>
              </a:rPr>
              <a:t>2018</a:t>
            </a:r>
            <a:endParaRPr lang="zh-TW" altLang="en-US" sz="1600" b="1" dirty="0">
              <a:solidFill>
                <a:schemeClr val="tx1"/>
              </a:solidFill>
              <a:latin typeface="Calibri" panose="020F0502020204030204" pitchFamily="34" charset="0"/>
              <a:ea typeface="KaiTi"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marL="0" lvl="0" indent="0" rtl="0">
              <a:spcBef>
                <a:spcPts val="0"/>
              </a:spcBef>
              <a:buNone/>
            </a:pPr>
            <a:r>
              <a:rPr lang="zh-TW" altLang="en-US" sz="3200" dirty="0">
                <a:latin typeface="KaiTi" panose="02010609060101010101" pitchFamily="49" charset="-122"/>
              </a:rPr>
              <a:t>大綱</a:t>
            </a:r>
            <a:endParaRPr lang="en" sz="3200" dirty="0">
              <a:latin typeface="KaiTi" panose="02010609060101010101" pitchFamily="49" charset="-122"/>
            </a:endParaRPr>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2</a:t>
            </a:fld>
            <a:endParaRPr lang="en" dirty="0"/>
          </a:p>
        </p:txBody>
      </p:sp>
      <p:sp>
        <p:nvSpPr>
          <p:cNvPr id="193" name="Shape 193"/>
          <p:cNvSpPr txBox="1">
            <a:spLocks noGrp="1"/>
          </p:cNvSpPr>
          <p:nvPr>
            <p:ph type="body" idx="1"/>
          </p:nvPr>
        </p:nvSpPr>
        <p:spPr>
          <a:xfrm>
            <a:off x="755576" y="1347614"/>
            <a:ext cx="7704856" cy="3563630"/>
          </a:xfrm>
          <a:prstGeom prst="rect">
            <a:avLst/>
          </a:prstGeom>
        </p:spPr>
        <p:txBody>
          <a:bodyPr wrap="square" lIns="91425" tIns="91425" rIns="91425" bIns="91425" anchor="t" anchorCtr="0">
            <a:noAutofit/>
          </a:bodyPr>
          <a:lstStyle/>
          <a:p>
            <a:pPr marL="457200" indent="-457200">
              <a:buFont typeface="Wingdings" panose="05000000000000000000" pitchFamily="2" charset="2"/>
              <a:buChar char="l"/>
            </a:pPr>
            <a:r>
              <a:rPr lang="zh-TW" altLang="en-US" sz="2800" dirty="0">
                <a:solidFill>
                  <a:schemeClr val="tx1"/>
                </a:solidFill>
                <a:latin typeface="KaiTi" panose="02010609060101010101" pitchFamily="49" charset="-122"/>
              </a:rPr>
              <a:t>研究動機及目的</a:t>
            </a:r>
            <a:endParaRPr lang="en-US" altLang="zh-TW" sz="2800" dirty="0">
              <a:solidFill>
                <a:schemeClr val="tx1"/>
              </a:solidFill>
              <a:latin typeface="KaiTi" panose="02010609060101010101" pitchFamily="49" charset="-122"/>
            </a:endParaRPr>
          </a:p>
          <a:p>
            <a:pPr marL="457200" indent="-457200">
              <a:buFont typeface="Wingdings" panose="05000000000000000000" pitchFamily="2" charset="2"/>
              <a:buChar char="l"/>
            </a:pPr>
            <a:r>
              <a:rPr lang="zh-TW" altLang="en-US" sz="2800" dirty="0">
                <a:solidFill>
                  <a:schemeClr val="tx1"/>
                </a:solidFill>
                <a:latin typeface="KaiTi" panose="02010609060101010101" pitchFamily="49" charset="-122"/>
              </a:rPr>
              <a:t>研究背景與相關研究</a:t>
            </a:r>
            <a:endParaRPr lang="en-US" altLang="zh-TW" dirty="0">
              <a:solidFill>
                <a:schemeClr val="tx1"/>
              </a:solidFill>
              <a:latin typeface="KaiTi" panose="02010609060101010101" pitchFamily="49" charset="-122"/>
            </a:endParaRPr>
          </a:p>
          <a:p>
            <a:pPr marL="457200" indent="-457200">
              <a:buFont typeface="Wingdings" panose="05000000000000000000" pitchFamily="2" charset="2"/>
              <a:buChar char="l"/>
            </a:pPr>
            <a:r>
              <a:rPr lang="zh-TW" altLang="en-US" sz="2800" dirty="0">
                <a:solidFill>
                  <a:schemeClr val="tx1"/>
                </a:solidFill>
                <a:latin typeface="KaiTi" panose="02010609060101010101" pitchFamily="49" charset="-122"/>
              </a:rPr>
              <a:t>系統架構與研究方法</a:t>
            </a:r>
            <a:endParaRPr lang="en-US" altLang="zh-TW" sz="2800" dirty="0">
              <a:solidFill>
                <a:schemeClr val="tx1"/>
              </a:solidFill>
              <a:latin typeface="KaiTi" panose="02010609060101010101" pitchFamily="49" charset="-122"/>
            </a:endParaRPr>
          </a:p>
          <a:p>
            <a:pPr marL="457200" indent="-457200">
              <a:buFont typeface="Wingdings" panose="05000000000000000000" pitchFamily="2" charset="2"/>
              <a:buChar char="l"/>
            </a:pPr>
            <a:r>
              <a:rPr lang="zh-TW" altLang="en-US" sz="2800" dirty="0">
                <a:solidFill>
                  <a:schemeClr val="tx1"/>
                </a:solidFill>
                <a:latin typeface="KaiTi" panose="02010609060101010101" pitchFamily="49" charset="-122"/>
              </a:rPr>
              <a:t>研究結果</a:t>
            </a:r>
            <a:endParaRPr lang="en-US" altLang="zh-TW" sz="2800" dirty="0">
              <a:solidFill>
                <a:schemeClr val="tx1"/>
              </a:solidFill>
              <a:latin typeface="KaiTi" panose="02010609060101010101" pitchFamily="49" charset="-122"/>
            </a:endParaRPr>
          </a:p>
          <a:p>
            <a:pPr marL="457200" indent="-457200">
              <a:buFont typeface="Wingdings" panose="05000000000000000000" pitchFamily="2" charset="2"/>
              <a:buChar char="l"/>
            </a:pPr>
            <a:r>
              <a:rPr lang="zh-TW" altLang="en-US" sz="2800" dirty="0">
                <a:solidFill>
                  <a:schemeClr val="tx1"/>
                </a:solidFill>
                <a:latin typeface="KaiTi" panose="02010609060101010101" pitchFamily="49" charset="-122"/>
              </a:rPr>
              <a:t>參考資料</a:t>
            </a:r>
            <a:endParaRPr sz="2800" dirty="0">
              <a:solidFill>
                <a:schemeClr val="tx1"/>
              </a:solidFill>
              <a:latin typeface="KaiTi" panose="02010609060101010101" pitchFamily="49" charset="-122"/>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5A6B6AE-5118-410A-802C-385EB262B0FA}"/>
              </a:ext>
            </a:extLst>
          </p:cNvPr>
          <p:cNvSpPr>
            <a:spLocks noGrp="1"/>
          </p:cNvSpPr>
          <p:nvPr>
            <p:ph type="title"/>
          </p:nvPr>
        </p:nvSpPr>
        <p:spPr/>
        <p:txBody>
          <a:bodyPr/>
          <a:lstStyle/>
          <a:p>
            <a:r>
              <a:rPr lang="zh-TW" altLang="en-US" dirty="0"/>
              <a:t>目標</a:t>
            </a:r>
          </a:p>
        </p:txBody>
      </p:sp>
      <p:sp>
        <p:nvSpPr>
          <p:cNvPr id="3" name="文字版面配置區 2">
            <a:extLst>
              <a:ext uri="{FF2B5EF4-FFF2-40B4-BE49-F238E27FC236}">
                <a16:creationId xmlns="" xmlns:a16="http://schemas.microsoft.com/office/drawing/2014/main" id="{55D1F4CA-6F4A-4BCC-B9C2-E4AFD8E38F40}"/>
              </a:ext>
            </a:extLst>
          </p:cNvPr>
          <p:cNvSpPr>
            <a:spLocks noGrp="1"/>
          </p:cNvSpPr>
          <p:nvPr>
            <p:ph type="body" idx="1"/>
          </p:nvPr>
        </p:nvSpPr>
        <p:spPr>
          <a:xfrm>
            <a:off x="828452" y="1059582"/>
            <a:ext cx="6803725" cy="2724300"/>
          </a:xfrm>
        </p:spPr>
        <p:txBody>
          <a:bodyPr/>
          <a:lstStyle/>
          <a:p>
            <a:pPr>
              <a:lnSpc>
                <a:spcPct val="200000"/>
              </a:lnSpc>
            </a:pPr>
            <a:r>
              <a:rPr lang="zh-TW" altLang="en-US" dirty="0"/>
              <a:t>目前想法是要抓取台灣空汙相關資料與中國空汙帶給台灣季節性的影響並預測出影響時間</a:t>
            </a:r>
            <a:endParaRPr lang="en-US" altLang="zh-TW" dirty="0"/>
          </a:p>
          <a:p>
            <a:pPr>
              <a:lnSpc>
                <a:spcPct val="200000"/>
              </a:lnSpc>
            </a:pPr>
            <a:r>
              <a:rPr lang="zh-TW" altLang="en-US" dirty="0"/>
              <a:t>估計會運用</a:t>
            </a:r>
            <a:r>
              <a:rPr lang="en-US" altLang="zh-TW" dirty="0"/>
              <a:t>MYSQL</a:t>
            </a:r>
            <a:r>
              <a:rPr lang="zh-TW" altLang="en-US" dirty="0"/>
              <a:t>及</a:t>
            </a:r>
            <a:r>
              <a:rPr lang="en-US" altLang="zh-TW" dirty="0"/>
              <a:t>R</a:t>
            </a:r>
            <a:r>
              <a:rPr lang="zh-TW" altLang="en-US" dirty="0"/>
              <a:t>語言及</a:t>
            </a:r>
            <a:r>
              <a:rPr lang="en-US" altLang="zh-TW" dirty="0"/>
              <a:t>Python</a:t>
            </a:r>
          </a:p>
          <a:p>
            <a:pPr>
              <a:lnSpc>
                <a:spcPct val="200000"/>
              </a:lnSpc>
            </a:pPr>
            <a:r>
              <a:rPr lang="zh-TW" altLang="en-US" dirty="0"/>
              <a:t>看是否能達到準確度提升與提前預測的效果</a:t>
            </a:r>
            <a:endParaRPr lang="en-US" altLang="zh-TW" dirty="0"/>
          </a:p>
          <a:p>
            <a:pPr>
              <a:lnSpc>
                <a:spcPct val="200000"/>
              </a:lnSpc>
            </a:pPr>
            <a:r>
              <a:rPr lang="zh-TW" altLang="en-US" dirty="0"/>
              <a:t>以地圖呈現出各地數值</a:t>
            </a:r>
            <a:r>
              <a:rPr lang="en-US" altLang="zh-TW" dirty="0"/>
              <a:t>(</a:t>
            </a:r>
            <a:r>
              <a:rPr lang="zh-TW" altLang="en-US" dirty="0"/>
              <a:t>做一個功能性網頁</a:t>
            </a:r>
            <a:r>
              <a:rPr lang="en-US" altLang="zh-TW" dirty="0"/>
              <a:t>)</a:t>
            </a:r>
          </a:p>
          <a:p>
            <a:endParaRPr lang="zh-TW" altLang="en-US" dirty="0"/>
          </a:p>
        </p:txBody>
      </p:sp>
      <p:sp>
        <p:nvSpPr>
          <p:cNvPr id="4" name="投影片編號版面配置區 3">
            <a:extLst>
              <a:ext uri="{FF2B5EF4-FFF2-40B4-BE49-F238E27FC236}">
                <a16:creationId xmlns="" xmlns:a16="http://schemas.microsoft.com/office/drawing/2014/main" id="{914CD6A5-3942-44DA-AD56-025AD3621726}"/>
              </a:ext>
            </a:extLst>
          </p:cNvPr>
          <p:cNvSpPr>
            <a:spLocks noGrp="1"/>
          </p:cNvSpPr>
          <p:nvPr>
            <p:ph type="sldNum" idx="12"/>
          </p:nvPr>
        </p:nvSpPr>
        <p:spPr/>
        <p:txBody>
          <a:bodyPr/>
          <a:lstStyle/>
          <a:p>
            <a:fld id="{00000000-1234-1234-1234-123412341234}" type="slidenum">
              <a:rPr lang="en" smtClean="0"/>
              <a:pPr/>
              <a:t>3</a:t>
            </a:fld>
            <a:endParaRPr lang="en" dirty="0"/>
          </a:p>
        </p:txBody>
      </p:sp>
    </p:spTree>
    <p:extLst>
      <p:ext uri="{BB962C8B-B14F-4D97-AF65-F5344CB8AC3E}">
        <p14:creationId xmlns:p14="http://schemas.microsoft.com/office/powerpoint/2010/main" val="53141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0D65497A-EB82-4573-BF30-DD9639325B20}"/>
              </a:ext>
            </a:extLst>
          </p:cNvPr>
          <p:cNvSpPr>
            <a:spLocks noGrp="1"/>
          </p:cNvSpPr>
          <p:nvPr>
            <p:ph type="title"/>
          </p:nvPr>
        </p:nvSpPr>
        <p:spPr/>
        <p:txBody>
          <a:bodyPr/>
          <a:lstStyle/>
          <a:p>
            <a:r>
              <a:rPr lang="zh-TW" altLang="en-US" dirty="0"/>
              <a:t>架構圖</a:t>
            </a:r>
          </a:p>
        </p:txBody>
      </p:sp>
      <p:sp>
        <p:nvSpPr>
          <p:cNvPr id="4" name="投影片編號版面配置區 3">
            <a:extLst>
              <a:ext uri="{FF2B5EF4-FFF2-40B4-BE49-F238E27FC236}">
                <a16:creationId xmlns="" xmlns:a16="http://schemas.microsoft.com/office/drawing/2014/main" id="{1B387F49-4EFB-49F8-934F-13E56BFACF2E}"/>
              </a:ext>
            </a:extLst>
          </p:cNvPr>
          <p:cNvSpPr>
            <a:spLocks noGrp="1"/>
          </p:cNvSpPr>
          <p:nvPr>
            <p:ph type="sldNum" idx="12"/>
          </p:nvPr>
        </p:nvSpPr>
        <p:spPr/>
        <p:txBody>
          <a:bodyPr/>
          <a:lstStyle/>
          <a:p>
            <a:fld id="{00000000-1234-1234-1234-123412341234}" type="slidenum">
              <a:rPr lang="en" smtClean="0"/>
              <a:pPr/>
              <a:t>4</a:t>
            </a:fld>
            <a:endParaRPr lang="en" dirty="0"/>
          </a:p>
        </p:txBody>
      </p:sp>
      <p:pic>
        <p:nvPicPr>
          <p:cNvPr id="6" name="圖片 5">
            <a:extLst>
              <a:ext uri="{FF2B5EF4-FFF2-40B4-BE49-F238E27FC236}">
                <a16:creationId xmlns="" xmlns:a16="http://schemas.microsoft.com/office/drawing/2014/main" id="{01B928DE-7D29-4EF5-A4BB-6B48121F79EE}"/>
              </a:ext>
            </a:extLst>
          </p:cNvPr>
          <p:cNvPicPr>
            <a:picLocks noChangeAspect="1"/>
          </p:cNvPicPr>
          <p:nvPr/>
        </p:nvPicPr>
        <p:blipFill>
          <a:blip r:embed="rId2"/>
          <a:stretch>
            <a:fillRect/>
          </a:stretch>
        </p:blipFill>
        <p:spPr>
          <a:xfrm>
            <a:off x="7044156" y="1583663"/>
            <a:ext cx="837775" cy="837775"/>
          </a:xfrm>
          <a:prstGeom prst="rect">
            <a:avLst/>
          </a:prstGeom>
        </p:spPr>
      </p:pic>
      <p:pic>
        <p:nvPicPr>
          <p:cNvPr id="8" name="圖片 7">
            <a:extLst>
              <a:ext uri="{FF2B5EF4-FFF2-40B4-BE49-F238E27FC236}">
                <a16:creationId xmlns="" xmlns:a16="http://schemas.microsoft.com/office/drawing/2014/main" id="{8F7E11B4-1582-4ABD-A3FA-7A927A7710F9}"/>
              </a:ext>
            </a:extLst>
          </p:cNvPr>
          <p:cNvPicPr>
            <a:picLocks noChangeAspect="1"/>
          </p:cNvPicPr>
          <p:nvPr/>
        </p:nvPicPr>
        <p:blipFill>
          <a:blip r:embed="rId3"/>
          <a:stretch>
            <a:fillRect/>
          </a:stretch>
        </p:blipFill>
        <p:spPr>
          <a:xfrm>
            <a:off x="6871676" y="2676649"/>
            <a:ext cx="1169246" cy="788062"/>
          </a:xfrm>
          <a:prstGeom prst="rect">
            <a:avLst/>
          </a:prstGeom>
        </p:spPr>
      </p:pic>
      <p:pic>
        <p:nvPicPr>
          <p:cNvPr id="12" name="圖片 11">
            <a:extLst>
              <a:ext uri="{FF2B5EF4-FFF2-40B4-BE49-F238E27FC236}">
                <a16:creationId xmlns="" xmlns:a16="http://schemas.microsoft.com/office/drawing/2014/main" id="{BD638C77-D675-4909-BFBE-582F354F3EDF}"/>
              </a:ext>
            </a:extLst>
          </p:cNvPr>
          <p:cNvPicPr>
            <a:picLocks noChangeAspect="1"/>
          </p:cNvPicPr>
          <p:nvPr/>
        </p:nvPicPr>
        <p:blipFill>
          <a:blip r:embed="rId4"/>
          <a:stretch>
            <a:fillRect/>
          </a:stretch>
        </p:blipFill>
        <p:spPr>
          <a:xfrm>
            <a:off x="3203848" y="2676649"/>
            <a:ext cx="1559554" cy="519852"/>
          </a:xfrm>
          <a:prstGeom prst="rect">
            <a:avLst/>
          </a:prstGeom>
        </p:spPr>
      </p:pic>
      <p:pic>
        <p:nvPicPr>
          <p:cNvPr id="22" name="圖片 21">
            <a:extLst>
              <a:ext uri="{FF2B5EF4-FFF2-40B4-BE49-F238E27FC236}">
                <a16:creationId xmlns="" xmlns:a16="http://schemas.microsoft.com/office/drawing/2014/main" id="{E3A107A8-0FF6-4508-8170-59F093BC5879}"/>
              </a:ext>
            </a:extLst>
          </p:cNvPr>
          <p:cNvPicPr>
            <a:picLocks noChangeAspect="1"/>
          </p:cNvPicPr>
          <p:nvPr/>
        </p:nvPicPr>
        <p:blipFill>
          <a:blip r:embed="rId5"/>
          <a:stretch>
            <a:fillRect/>
          </a:stretch>
        </p:blipFill>
        <p:spPr>
          <a:xfrm>
            <a:off x="3253488" y="3690305"/>
            <a:ext cx="1141047" cy="665133"/>
          </a:xfrm>
          <a:prstGeom prst="rect">
            <a:avLst/>
          </a:prstGeom>
        </p:spPr>
      </p:pic>
      <p:sp>
        <p:nvSpPr>
          <p:cNvPr id="3" name="矩形 2"/>
          <p:cNvSpPr/>
          <p:nvPr/>
        </p:nvSpPr>
        <p:spPr>
          <a:xfrm>
            <a:off x="1008131" y="1757295"/>
            <a:ext cx="791561" cy="63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爬蟲</a:t>
            </a:r>
          </a:p>
        </p:txBody>
      </p:sp>
      <p:sp>
        <p:nvSpPr>
          <p:cNvPr id="9" name="向右箭號 8"/>
          <p:cNvSpPr/>
          <p:nvPr/>
        </p:nvSpPr>
        <p:spPr>
          <a:xfrm>
            <a:off x="2051719" y="1867579"/>
            <a:ext cx="870643" cy="390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C:\Users\ken\Desktop\下載.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1702063"/>
            <a:ext cx="1106441" cy="689578"/>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031795" y="2619402"/>
            <a:ext cx="791561" cy="63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Web</a:t>
            </a:r>
            <a:r>
              <a:rPr lang="zh-TW" altLang="en-US" dirty="0" smtClean="0"/>
              <a:t>端</a:t>
            </a:r>
            <a:endParaRPr lang="zh-TW" altLang="en-US" dirty="0"/>
          </a:p>
        </p:txBody>
      </p:sp>
      <p:sp>
        <p:nvSpPr>
          <p:cNvPr id="24" name="向右箭號 23"/>
          <p:cNvSpPr/>
          <p:nvPr/>
        </p:nvSpPr>
        <p:spPr>
          <a:xfrm>
            <a:off x="2123728" y="2741469"/>
            <a:ext cx="870643" cy="390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1008130" y="3588967"/>
            <a:ext cx="791561" cy="63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機器學習</a:t>
            </a:r>
            <a:endParaRPr lang="zh-TW" altLang="en-US" dirty="0"/>
          </a:p>
        </p:txBody>
      </p:sp>
      <p:sp>
        <p:nvSpPr>
          <p:cNvPr id="26" name="向右箭號 25"/>
          <p:cNvSpPr/>
          <p:nvPr/>
        </p:nvSpPr>
        <p:spPr>
          <a:xfrm>
            <a:off x="2130655" y="3705305"/>
            <a:ext cx="870643" cy="390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4860032" y="1757295"/>
            <a:ext cx="791561" cy="63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作業系統</a:t>
            </a:r>
            <a:endParaRPr lang="zh-TW" altLang="en-US" dirty="0"/>
          </a:p>
        </p:txBody>
      </p:sp>
      <p:sp>
        <p:nvSpPr>
          <p:cNvPr id="28" name="向右箭號 27"/>
          <p:cNvSpPr/>
          <p:nvPr/>
        </p:nvSpPr>
        <p:spPr>
          <a:xfrm>
            <a:off x="5868144" y="1879362"/>
            <a:ext cx="870643" cy="390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4860031" y="2733953"/>
            <a:ext cx="791561" cy="63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使用語言</a:t>
            </a:r>
          </a:p>
        </p:txBody>
      </p:sp>
      <p:sp>
        <p:nvSpPr>
          <p:cNvPr id="30" name="向右箭號 29"/>
          <p:cNvSpPr/>
          <p:nvPr/>
        </p:nvSpPr>
        <p:spPr>
          <a:xfrm>
            <a:off x="5868143" y="2853059"/>
            <a:ext cx="870643" cy="390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8124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0A4D2985-63F7-4895-BC47-0E5E6C6B3983}"/>
              </a:ext>
            </a:extLst>
          </p:cNvPr>
          <p:cNvSpPr>
            <a:spLocks noGrp="1"/>
          </p:cNvSpPr>
          <p:nvPr>
            <p:ph type="title"/>
          </p:nvPr>
        </p:nvSpPr>
        <p:spPr/>
        <p:txBody>
          <a:bodyPr/>
          <a:lstStyle/>
          <a:p>
            <a:r>
              <a:rPr lang="zh-TW" altLang="en-US" dirty="0"/>
              <a:t>爬蟲資料</a:t>
            </a:r>
          </a:p>
        </p:txBody>
      </p:sp>
      <p:sp>
        <p:nvSpPr>
          <p:cNvPr id="4" name="投影片編號版面配置區 3">
            <a:extLst>
              <a:ext uri="{FF2B5EF4-FFF2-40B4-BE49-F238E27FC236}">
                <a16:creationId xmlns="" xmlns:a16="http://schemas.microsoft.com/office/drawing/2014/main" id="{8A5D8DC4-CCC4-4528-80D4-9F50107EAE4F}"/>
              </a:ext>
            </a:extLst>
          </p:cNvPr>
          <p:cNvSpPr>
            <a:spLocks noGrp="1"/>
          </p:cNvSpPr>
          <p:nvPr>
            <p:ph type="sldNum" idx="12"/>
          </p:nvPr>
        </p:nvSpPr>
        <p:spPr/>
        <p:txBody>
          <a:bodyPr/>
          <a:lstStyle/>
          <a:p>
            <a:fld id="{00000000-1234-1234-1234-123412341234}" type="slidenum">
              <a:rPr lang="en" smtClean="0"/>
              <a:pPr/>
              <a:t>5</a:t>
            </a:fld>
            <a:endParaRPr lang="en" dirty="0"/>
          </a:p>
        </p:txBody>
      </p:sp>
      <p:pic>
        <p:nvPicPr>
          <p:cNvPr id="6" name="圖片 5">
            <a:extLst>
              <a:ext uri="{FF2B5EF4-FFF2-40B4-BE49-F238E27FC236}">
                <a16:creationId xmlns="" xmlns:a16="http://schemas.microsoft.com/office/drawing/2014/main" id="{523F57C4-F7E2-4271-B364-148F80D1A227}"/>
              </a:ext>
            </a:extLst>
          </p:cNvPr>
          <p:cNvPicPr>
            <a:picLocks noChangeAspect="1"/>
          </p:cNvPicPr>
          <p:nvPr/>
        </p:nvPicPr>
        <p:blipFill>
          <a:blip r:embed="rId2"/>
          <a:stretch>
            <a:fillRect/>
          </a:stretch>
        </p:blipFill>
        <p:spPr>
          <a:xfrm>
            <a:off x="1331640" y="1481055"/>
            <a:ext cx="5120904" cy="3147028"/>
          </a:xfrm>
          <a:prstGeom prst="rect">
            <a:avLst/>
          </a:prstGeom>
        </p:spPr>
      </p:pic>
    </p:spTree>
    <p:extLst>
      <p:ext uri="{BB962C8B-B14F-4D97-AF65-F5344CB8AC3E}">
        <p14:creationId xmlns:p14="http://schemas.microsoft.com/office/powerpoint/2010/main" val="222373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263BF937-D5E8-4230-AB65-A8EAC1C9686B}"/>
              </a:ext>
            </a:extLst>
          </p:cNvPr>
          <p:cNvSpPr>
            <a:spLocks noGrp="1"/>
          </p:cNvSpPr>
          <p:nvPr>
            <p:ph type="title"/>
          </p:nvPr>
        </p:nvSpPr>
        <p:spPr/>
        <p:txBody>
          <a:bodyPr/>
          <a:lstStyle/>
          <a:p>
            <a:endParaRPr lang="zh-TW" altLang="en-US" dirty="0"/>
          </a:p>
        </p:txBody>
      </p:sp>
      <p:sp>
        <p:nvSpPr>
          <p:cNvPr id="3" name="文字版面配置區 2">
            <a:extLst>
              <a:ext uri="{FF2B5EF4-FFF2-40B4-BE49-F238E27FC236}">
                <a16:creationId xmlns="" xmlns:a16="http://schemas.microsoft.com/office/drawing/2014/main" id="{1FBCD496-5FA4-4BCE-A70D-0610D9A314AA}"/>
              </a:ext>
            </a:extLst>
          </p:cNvPr>
          <p:cNvSpPr>
            <a:spLocks noGrp="1"/>
          </p:cNvSpPr>
          <p:nvPr>
            <p:ph type="body" idx="1"/>
          </p:nvPr>
        </p:nvSpPr>
        <p:spPr/>
        <p:txBody>
          <a:bodyPr/>
          <a:lstStyle/>
          <a:p>
            <a:r>
              <a:rPr lang="zh-TW" altLang="en-US" dirty="0"/>
              <a:t>在</a:t>
            </a:r>
            <a:r>
              <a:rPr lang="en-US" altLang="zh-TW" dirty="0"/>
              <a:t>ubuntu</a:t>
            </a:r>
            <a:r>
              <a:rPr lang="zh-TW" altLang="en-US" dirty="0"/>
              <a:t>上裝</a:t>
            </a:r>
            <a:r>
              <a:rPr lang="en-US" altLang="zh-TW" dirty="0"/>
              <a:t>anaconda </a:t>
            </a:r>
            <a:r>
              <a:rPr lang="zh-TW" altLang="en-US" dirty="0"/>
              <a:t>和</a:t>
            </a:r>
            <a:r>
              <a:rPr lang="en-US" altLang="zh-TW" dirty="0"/>
              <a:t>python </a:t>
            </a:r>
            <a:r>
              <a:rPr lang="zh-TW" altLang="en-US" dirty="0"/>
              <a:t>爬蟲</a:t>
            </a:r>
          </a:p>
        </p:txBody>
      </p:sp>
      <p:sp>
        <p:nvSpPr>
          <p:cNvPr id="4" name="投影片編號版面配置區 3">
            <a:extLst>
              <a:ext uri="{FF2B5EF4-FFF2-40B4-BE49-F238E27FC236}">
                <a16:creationId xmlns="" xmlns:a16="http://schemas.microsoft.com/office/drawing/2014/main" id="{4141AAE2-28B7-4087-9B9E-212EF0F23EE1}"/>
              </a:ext>
            </a:extLst>
          </p:cNvPr>
          <p:cNvSpPr>
            <a:spLocks noGrp="1"/>
          </p:cNvSpPr>
          <p:nvPr>
            <p:ph type="sldNum" idx="12"/>
          </p:nvPr>
        </p:nvSpPr>
        <p:spPr/>
        <p:txBody>
          <a:bodyPr/>
          <a:lstStyle/>
          <a:p>
            <a:fld id="{00000000-1234-1234-1234-123412341234}" type="slidenum">
              <a:rPr lang="en" smtClean="0"/>
              <a:pPr/>
              <a:t>6</a:t>
            </a:fld>
            <a:endParaRPr lang="en" dirty="0"/>
          </a:p>
        </p:txBody>
      </p:sp>
    </p:spTree>
    <p:extLst>
      <p:ext uri="{BB962C8B-B14F-4D97-AF65-F5344CB8AC3E}">
        <p14:creationId xmlns:p14="http://schemas.microsoft.com/office/powerpoint/2010/main" val="261558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遇到的問題</a:t>
            </a:r>
            <a:endParaRPr lang="zh-TW" altLang="en-US" dirty="0"/>
          </a:p>
        </p:txBody>
      </p:sp>
      <p:sp>
        <p:nvSpPr>
          <p:cNvPr id="4" name="投影片編號版面配置區 3"/>
          <p:cNvSpPr>
            <a:spLocks noGrp="1"/>
          </p:cNvSpPr>
          <p:nvPr>
            <p:ph type="sldNum" idx="12"/>
          </p:nvPr>
        </p:nvSpPr>
        <p:spPr/>
        <p:txBody>
          <a:bodyPr/>
          <a:lstStyle/>
          <a:p>
            <a:fld id="{00000000-1234-1234-1234-123412341234}" type="slidenum">
              <a:rPr lang="en" smtClean="0"/>
              <a:pPr/>
              <a:t>7</a:t>
            </a:fld>
            <a:endParaRPr lang="en" dirty="0"/>
          </a:p>
        </p:txBody>
      </p:sp>
      <p:pic>
        <p:nvPicPr>
          <p:cNvPr id="1026" name="Picture 2" descr="C:\Users\ken\Downloads\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91630"/>
            <a:ext cx="4713114" cy="318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99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48ECADE-E3CE-48C7-B981-98A338AEE830}"/>
              </a:ext>
            </a:extLst>
          </p:cNvPr>
          <p:cNvSpPr>
            <a:spLocks noGrp="1"/>
          </p:cNvSpPr>
          <p:nvPr>
            <p:ph type="title"/>
          </p:nvPr>
        </p:nvSpPr>
        <p:spPr/>
        <p:txBody>
          <a:bodyPr/>
          <a:lstStyle/>
          <a:p>
            <a:r>
              <a:rPr lang="zh-TW" altLang="en-US" dirty="0"/>
              <a:t>參考資料</a:t>
            </a:r>
          </a:p>
        </p:txBody>
      </p:sp>
      <p:sp>
        <p:nvSpPr>
          <p:cNvPr id="3" name="文字版面配置區 2">
            <a:extLst>
              <a:ext uri="{FF2B5EF4-FFF2-40B4-BE49-F238E27FC236}">
                <a16:creationId xmlns="" xmlns:a16="http://schemas.microsoft.com/office/drawing/2014/main" id="{332D59A6-F003-4BEB-AD39-993BA152942B}"/>
              </a:ext>
            </a:extLst>
          </p:cNvPr>
          <p:cNvSpPr>
            <a:spLocks noGrp="1"/>
          </p:cNvSpPr>
          <p:nvPr>
            <p:ph type="body" idx="1"/>
          </p:nvPr>
        </p:nvSpPr>
        <p:spPr/>
        <p:txBody>
          <a:bodyPr/>
          <a:lstStyle/>
          <a:p>
            <a:r>
              <a:rPr lang="en-US" altLang="zh-TW" dirty="0"/>
              <a:t>https://www.youtube.com/watch?time_continue=127&amp;v=PzCP8cenOEc</a:t>
            </a:r>
            <a:endParaRPr lang="zh-TW" altLang="en-US" dirty="0"/>
          </a:p>
        </p:txBody>
      </p:sp>
      <p:sp>
        <p:nvSpPr>
          <p:cNvPr id="4" name="投影片編號版面配置區 3">
            <a:extLst>
              <a:ext uri="{FF2B5EF4-FFF2-40B4-BE49-F238E27FC236}">
                <a16:creationId xmlns="" xmlns:a16="http://schemas.microsoft.com/office/drawing/2014/main" id="{615C46F1-0377-4184-8375-9911292D5756}"/>
              </a:ext>
            </a:extLst>
          </p:cNvPr>
          <p:cNvSpPr>
            <a:spLocks noGrp="1"/>
          </p:cNvSpPr>
          <p:nvPr>
            <p:ph type="sldNum" idx="12"/>
          </p:nvPr>
        </p:nvSpPr>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274014463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自訂 2">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144</Words>
  <Application>Microsoft Office PowerPoint</Application>
  <PresentationFormat>如螢幕大小 (16:9)</PresentationFormat>
  <Paragraphs>36</Paragraphs>
  <Slides>8</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8</vt:i4>
      </vt:variant>
    </vt:vector>
  </HeadingPairs>
  <TitlesOfParts>
    <vt:vector size="18" baseType="lpstr">
      <vt:lpstr>Arial</vt:lpstr>
      <vt:lpstr>新細明體</vt:lpstr>
      <vt:lpstr>Arvo</vt:lpstr>
      <vt:lpstr>Roboto Condensed</vt:lpstr>
      <vt:lpstr>Wingdings</vt:lpstr>
      <vt:lpstr>KaiTi</vt:lpstr>
      <vt:lpstr>Calibri</vt:lpstr>
      <vt:lpstr>Roboto Condensed Light</vt:lpstr>
      <vt:lpstr>標楷體</vt:lpstr>
      <vt:lpstr>Salerio template</vt:lpstr>
      <vt:lpstr>中文題目   </vt:lpstr>
      <vt:lpstr>大綱</vt:lpstr>
      <vt:lpstr>目標</vt:lpstr>
      <vt:lpstr>架構圖</vt:lpstr>
      <vt:lpstr>爬蟲資料</vt:lpstr>
      <vt:lpstr>PowerPoint 簡報</vt:lpstr>
      <vt:lpstr>遇到的問題</vt:lpstr>
      <vt:lpstr>參考資料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結合空氣品質開放資料與Arduino感測器 資料於Facebook Messenger機器人實作</dc:title>
  <dc:creator>Yu Yun Wang</dc:creator>
  <cp:lastModifiedBy>Kennysuper4</cp:lastModifiedBy>
  <cp:revision>61</cp:revision>
  <dcterms:modified xsi:type="dcterms:W3CDTF">2018-04-01T14:55:36Z</dcterms:modified>
</cp:coreProperties>
</file>