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75A562-2B77-424C-88A5-235BCC770446}" v="11" dt="2024-07-11T16:11:46.6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512EF0-E2B4-4E9A-99F6-9186B337106E}"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4673B-D2E8-47F7-87AA-268FD2016CAB}" type="slidenum">
              <a:rPr lang="en-US" smtClean="0"/>
              <a:t>‹#›</a:t>
            </a:fld>
            <a:endParaRPr lang="en-US"/>
          </a:p>
        </p:txBody>
      </p:sp>
    </p:spTree>
    <p:extLst>
      <p:ext uri="{BB962C8B-B14F-4D97-AF65-F5344CB8AC3E}">
        <p14:creationId xmlns:p14="http://schemas.microsoft.com/office/powerpoint/2010/main" val="1837693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512EF0-E2B4-4E9A-99F6-9186B337106E}"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4673B-D2E8-47F7-87AA-268FD2016CAB}" type="slidenum">
              <a:rPr lang="en-US" smtClean="0"/>
              <a:t>‹#›</a:t>
            </a:fld>
            <a:endParaRPr lang="en-US"/>
          </a:p>
        </p:txBody>
      </p:sp>
    </p:spTree>
    <p:extLst>
      <p:ext uri="{BB962C8B-B14F-4D97-AF65-F5344CB8AC3E}">
        <p14:creationId xmlns:p14="http://schemas.microsoft.com/office/powerpoint/2010/main" val="2233032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512EF0-E2B4-4E9A-99F6-9186B337106E}"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4673B-D2E8-47F7-87AA-268FD2016CA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30958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512EF0-E2B4-4E9A-99F6-9186B337106E}"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4673B-D2E8-47F7-87AA-268FD2016CAB}" type="slidenum">
              <a:rPr lang="en-US" smtClean="0"/>
              <a:t>‹#›</a:t>
            </a:fld>
            <a:endParaRPr lang="en-US"/>
          </a:p>
        </p:txBody>
      </p:sp>
    </p:spTree>
    <p:extLst>
      <p:ext uri="{BB962C8B-B14F-4D97-AF65-F5344CB8AC3E}">
        <p14:creationId xmlns:p14="http://schemas.microsoft.com/office/powerpoint/2010/main" val="70358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512EF0-E2B4-4E9A-99F6-9186B337106E}"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4673B-D2E8-47F7-87AA-268FD2016CA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4746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512EF0-E2B4-4E9A-99F6-9186B337106E}"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4673B-D2E8-47F7-87AA-268FD2016CAB}" type="slidenum">
              <a:rPr lang="en-US" smtClean="0"/>
              <a:t>‹#›</a:t>
            </a:fld>
            <a:endParaRPr lang="en-US"/>
          </a:p>
        </p:txBody>
      </p:sp>
    </p:spTree>
    <p:extLst>
      <p:ext uri="{BB962C8B-B14F-4D97-AF65-F5344CB8AC3E}">
        <p14:creationId xmlns:p14="http://schemas.microsoft.com/office/powerpoint/2010/main" val="930743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512EF0-E2B4-4E9A-99F6-9186B337106E}"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4673B-D2E8-47F7-87AA-268FD2016CAB}" type="slidenum">
              <a:rPr lang="en-US" smtClean="0"/>
              <a:t>‹#›</a:t>
            </a:fld>
            <a:endParaRPr lang="en-US"/>
          </a:p>
        </p:txBody>
      </p:sp>
    </p:spTree>
    <p:extLst>
      <p:ext uri="{BB962C8B-B14F-4D97-AF65-F5344CB8AC3E}">
        <p14:creationId xmlns:p14="http://schemas.microsoft.com/office/powerpoint/2010/main" val="1477132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512EF0-E2B4-4E9A-99F6-9186B337106E}"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4673B-D2E8-47F7-87AA-268FD2016CAB}" type="slidenum">
              <a:rPr lang="en-US" smtClean="0"/>
              <a:t>‹#›</a:t>
            </a:fld>
            <a:endParaRPr lang="en-US"/>
          </a:p>
        </p:txBody>
      </p:sp>
    </p:spTree>
    <p:extLst>
      <p:ext uri="{BB962C8B-B14F-4D97-AF65-F5344CB8AC3E}">
        <p14:creationId xmlns:p14="http://schemas.microsoft.com/office/powerpoint/2010/main" val="2592652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512EF0-E2B4-4E9A-99F6-9186B337106E}"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4673B-D2E8-47F7-87AA-268FD2016CAB}" type="slidenum">
              <a:rPr lang="en-US" smtClean="0"/>
              <a:t>‹#›</a:t>
            </a:fld>
            <a:endParaRPr lang="en-US"/>
          </a:p>
        </p:txBody>
      </p:sp>
    </p:spTree>
    <p:extLst>
      <p:ext uri="{BB962C8B-B14F-4D97-AF65-F5344CB8AC3E}">
        <p14:creationId xmlns:p14="http://schemas.microsoft.com/office/powerpoint/2010/main" val="3025748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512EF0-E2B4-4E9A-99F6-9186B337106E}"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4673B-D2E8-47F7-87AA-268FD2016CAB}" type="slidenum">
              <a:rPr lang="en-US" smtClean="0"/>
              <a:t>‹#›</a:t>
            </a:fld>
            <a:endParaRPr lang="en-US"/>
          </a:p>
        </p:txBody>
      </p:sp>
    </p:spTree>
    <p:extLst>
      <p:ext uri="{BB962C8B-B14F-4D97-AF65-F5344CB8AC3E}">
        <p14:creationId xmlns:p14="http://schemas.microsoft.com/office/powerpoint/2010/main" val="1725718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512EF0-E2B4-4E9A-99F6-9186B337106E}" type="datetimeFigureOut">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44673B-D2E8-47F7-87AA-268FD2016CAB}" type="slidenum">
              <a:rPr lang="en-US" smtClean="0"/>
              <a:t>‹#›</a:t>
            </a:fld>
            <a:endParaRPr lang="en-US"/>
          </a:p>
        </p:txBody>
      </p:sp>
    </p:spTree>
    <p:extLst>
      <p:ext uri="{BB962C8B-B14F-4D97-AF65-F5344CB8AC3E}">
        <p14:creationId xmlns:p14="http://schemas.microsoft.com/office/powerpoint/2010/main" val="2479283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512EF0-E2B4-4E9A-99F6-9186B337106E}" type="datetimeFigureOut">
              <a:rPr lang="en-US" smtClean="0"/>
              <a:t>7/18/2024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44673B-D2E8-47F7-87AA-268FD2016CAB}" type="slidenum">
              <a:rPr lang="en-US" smtClean="0"/>
              <a:t>‹#›</a:t>
            </a:fld>
            <a:endParaRPr lang="en-US"/>
          </a:p>
        </p:txBody>
      </p:sp>
    </p:spTree>
    <p:extLst>
      <p:ext uri="{BB962C8B-B14F-4D97-AF65-F5344CB8AC3E}">
        <p14:creationId xmlns:p14="http://schemas.microsoft.com/office/powerpoint/2010/main" val="3310799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512EF0-E2B4-4E9A-99F6-9186B337106E}" type="datetimeFigureOut">
              <a:rPr lang="en-US" smtClean="0"/>
              <a:t>7/18/2024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44673B-D2E8-47F7-87AA-268FD2016CAB}" type="slidenum">
              <a:rPr lang="en-US" smtClean="0"/>
              <a:t>‹#›</a:t>
            </a:fld>
            <a:endParaRPr lang="en-US"/>
          </a:p>
        </p:txBody>
      </p:sp>
    </p:spTree>
    <p:extLst>
      <p:ext uri="{BB962C8B-B14F-4D97-AF65-F5344CB8AC3E}">
        <p14:creationId xmlns:p14="http://schemas.microsoft.com/office/powerpoint/2010/main" val="472746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512EF0-E2B4-4E9A-99F6-9186B337106E}" type="datetimeFigureOut">
              <a:rPr lang="en-US" smtClean="0"/>
              <a:t>7/18/2024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44673B-D2E8-47F7-87AA-268FD2016CAB}" type="slidenum">
              <a:rPr lang="en-US" smtClean="0"/>
              <a:t>‹#›</a:t>
            </a:fld>
            <a:endParaRPr lang="en-US"/>
          </a:p>
        </p:txBody>
      </p:sp>
    </p:spTree>
    <p:extLst>
      <p:ext uri="{BB962C8B-B14F-4D97-AF65-F5344CB8AC3E}">
        <p14:creationId xmlns:p14="http://schemas.microsoft.com/office/powerpoint/2010/main" val="2138901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512EF0-E2B4-4E9A-99F6-9186B337106E}" type="datetimeFigureOut">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44673B-D2E8-47F7-87AA-268FD2016CAB}" type="slidenum">
              <a:rPr lang="en-US" smtClean="0"/>
              <a:t>‹#›</a:t>
            </a:fld>
            <a:endParaRPr lang="en-US"/>
          </a:p>
        </p:txBody>
      </p:sp>
    </p:spTree>
    <p:extLst>
      <p:ext uri="{BB962C8B-B14F-4D97-AF65-F5344CB8AC3E}">
        <p14:creationId xmlns:p14="http://schemas.microsoft.com/office/powerpoint/2010/main" val="63398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512EF0-E2B4-4E9A-99F6-9186B337106E}" type="datetimeFigureOut">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44673B-D2E8-47F7-87AA-268FD2016CAB}" type="slidenum">
              <a:rPr lang="en-US" smtClean="0"/>
              <a:t>‹#›</a:t>
            </a:fld>
            <a:endParaRPr lang="en-US"/>
          </a:p>
        </p:txBody>
      </p:sp>
    </p:spTree>
    <p:extLst>
      <p:ext uri="{BB962C8B-B14F-4D97-AF65-F5344CB8AC3E}">
        <p14:creationId xmlns:p14="http://schemas.microsoft.com/office/powerpoint/2010/main" val="3253804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512EF0-E2B4-4E9A-99F6-9186B337106E}" type="datetimeFigureOut">
              <a:rPr lang="en-US" smtClean="0"/>
              <a:t>7/18/2024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544673B-D2E8-47F7-87AA-268FD2016CAB}" type="slidenum">
              <a:rPr lang="en-US" smtClean="0"/>
              <a:t>‹#›</a:t>
            </a:fld>
            <a:endParaRPr lang="en-US"/>
          </a:p>
        </p:txBody>
      </p:sp>
    </p:spTree>
    <p:extLst>
      <p:ext uri="{BB962C8B-B14F-4D97-AF65-F5344CB8AC3E}">
        <p14:creationId xmlns:p14="http://schemas.microsoft.com/office/powerpoint/2010/main" val="30144146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37040-AC4D-D1E8-2127-B8422059700C}"/>
              </a:ext>
            </a:extLst>
          </p:cNvPr>
          <p:cNvSpPr>
            <a:spLocks noGrp="1"/>
          </p:cNvSpPr>
          <p:nvPr>
            <p:ph type="ctrTitle"/>
          </p:nvPr>
        </p:nvSpPr>
        <p:spPr>
          <a:xfrm>
            <a:off x="1398912" y="275302"/>
            <a:ext cx="7469786" cy="1887793"/>
          </a:xfrm>
        </p:spPr>
        <p:txBody>
          <a:bodyPr/>
          <a:lstStyle/>
          <a:p>
            <a:r>
              <a:rPr lang="en-US" sz="3600" dirty="0">
                <a:latin typeface="Bell MT" panose="02020503060305020303" pitchFamily="18" charset="0"/>
              </a:rPr>
              <a:t>Advanced –AI-BASED Battery Management System For Wheeler Electric</a:t>
            </a:r>
          </a:p>
        </p:txBody>
      </p:sp>
    </p:spTree>
    <p:extLst>
      <p:ext uri="{BB962C8B-B14F-4D97-AF65-F5344CB8AC3E}">
        <p14:creationId xmlns:p14="http://schemas.microsoft.com/office/powerpoint/2010/main" val="2926647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EB875-C2BC-661E-F5F4-50BCE02C8212}"/>
              </a:ext>
            </a:extLst>
          </p:cNvPr>
          <p:cNvSpPr>
            <a:spLocks noGrp="1"/>
          </p:cNvSpPr>
          <p:nvPr>
            <p:ph type="title"/>
          </p:nvPr>
        </p:nvSpPr>
        <p:spPr>
          <a:xfrm>
            <a:off x="677334" y="235975"/>
            <a:ext cx="8596668" cy="530942"/>
          </a:xfrm>
        </p:spPr>
        <p:txBody>
          <a:bodyPr>
            <a:normAutofit fontScale="90000"/>
          </a:bodyPr>
          <a:lstStyle/>
          <a:p>
            <a:r>
              <a:rPr lang="en-US" dirty="0"/>
              <a:t>              INTRODUCTION</a:t>
            </a:r>
          </a:p>
        </p:txBody>
      </p:sp>
      <p:sp>
        <p:nvSpPr>
          <p:cNvPr id="8" name="Content Placeholder 7">
            <a:extLst>
              <a:ext uri="{FF2B5EF4-FFF2-40B4-BE49-F238E27FC236}">
                <a16:creationId xmlns:a16="http://schemas.microsoft.com/office/drawing/2014/main" id="{0DB811A4-7EA8-D322-86D6-C8DC7F0DFDBD}"/>
              </a:ext>
            </a:extLst>
          </p:cNvPr>
          <p:cNvSpPr>
            <a:spLocks noGrp="1"/>
          </p:cNvSpPr>
          <p:nvPr>
            <p:ph idx="1"/>
          </p:nvPr>
        </p:nvSpPr>
        <p:spPr>
          <a:xfrm>
            <a:off x="344129" y="1071716"/>
            <a:ext cx="10205883" cy="5673209"/>
          </a:xfrm>
        </p:spPr>
        <p:txBody>
          <a:bodyPr>
            <a:normAutofit/>
          </a:bodyPr>
          <a:lstStyle/>
          <a:p>
            <a:r>
              <a:rPr lang="en-US" dirty="0"/>
              <a:t>Global EV uptake 2023</a:t>
            </a:r>
          </a:p>
          <a:p>
            <a:endParaRPr lang="en-US" dirty="0"/>
          </a:p>
          <a:p>
            <a:pPr marL="0" indent="0">
              <a:buNone/>
            </a:pPr>
            <a:endParaRPr lang="en-US" dirty="0"/>
          </a:p>
          <a:p>
            <a:pPr marL="0" indent="0">
              <a:buNone/>
            </a:pPr>
            <a:endParaRPr lang="en-US" dirty="0"/>
          </a:p>
          <a:p>
            <a:pPr marL="0" indent="0">
              <a:buNone/>
            </a:pPr>
            <a:endParaRPr lang="en-US" dirty="0"/>
          </a:p>
          <a:p>
            <a:endParaRPr lang="en-US" dirty="0"/>
          </a:p>
          <a:p>
            <a:r>
              <a:rPr lang="en-US" dirty="0"/>
              <a:t>2/3 – Wheelers And Their Benefit</a:t>
            </a:r>
          </a:p>
          <a:p>
            <a:r>
              <a:rPr lang="en-US" sz="2000" dirty="0"/>
              <a:t>Battery Technology</a:t>
            </a:r>
            <a:r>
              <a:rPr lang="en-US" dirty="0"/>
              <a:t>:</a:t>
            </a:r>
            <a:r>
              <a:rPr lang="en-US" sz="1400" dirty="0"/>
              <a:t> </a:t>
            </a:r>
            <a:r>
              <a:rPr lang="en-US" sz="1400" dirty="0">
                <a:effectLst/>
                <a:latin typeface="Times New Roman" panose="02020603050405020304" pitchFamily="18" charset="0"/>
                <a:ea typeface="Times New Roman" panose="02020603050405020304" pitchFamily="18" charset="0"/>
              </a:rPr>
              <a:t>Battery technology refers to the development of batteries that can be used to store energy and optimization of the discharge of electrical energy from the battery </a:t>
            </a:r>
            <a:r>
              <a:rPr lang="en-US" sz="1400" dirty="0">
                <a:effectLst/>
                <a:latin typeface="Times New Roman" panose="02020603050405020304" pitchFamily="18" charset="0"/>
                <a:ea typeface="Calibri" panose="020F0502020204030204" pitchFamily="34" charset="0"/>
              </a:rPr>
              <a:t>(Khan, 2024)</a:t>
            </a:r>
            <a:r>
              <a:rPr lang="en-US" sz="1400" dirty="0">
                <a:effectLst/>
                <a:latin typeface="Times New Roman" panose="02020603050405020304" pitchFamily="18" charset="0"/>
                <a:ea typeface="Times New Roman" panose="02020603050405020304" pitchFamily="18" charset="0"/>
              </a:rPr>
              <a:t>. It often involves a range of batteries such as lead-acid, solid-state, and lithium-ion batteries.</a:t>
            </a:r>
          </a:p>
          <a:p>
            <a:r>
              <a:rPr lang="en-US" dirty="0"/>
              <a:t>Battery Management System (BMS):</a:t>
            </a:r>
            <a:r>
              <a:rPr lang="en-US" sz="1400" dirty="0"/>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Battery management systems (BMS) are a key component in 2/3 wheeled electric vehicles just like any other battery-powered vehicles (Ravi and Surendra, 2021).  It is the unit that controls and optimizes the functions of the battery that powers EVs (Samy et al., 2014). There are two main categories of BMS: traditional BMS and model-based BMS.</a:t>
            </a:r>
          </a:p>
          <a:p>
            <a:endParaRPr lang="en-US" dirty="0"/>
          </a:p>
          <a:p>
            <a:pPr marL="0" indent="0">
              <a:buNone/>
            </a:pPr>
            <a:endParaRPr lang="en-US" dirty="0"/>
          </a:p>
          <a:p>
            <a:pPr marL="0" indent="0">
              <a:buNone/>
            </a:pPr>
            <a:endParaRPr lang="en-US" dirty="0"/>
          </a:p>
        </p:txBody>
      </p:sp>
      <p:pic>
        <p:nvPicPr>
          <p:cNvPr id="9" name="Picture 8" descr="Chart showing the global EV stock">
            <a:extLst>
              <a:ext uri="{FF2B5EF4-FFF2-40B4-BE49-F238E27FC236}">
                <a16:creationId xmlns:a16="http://schemas.microsoft.com/office/drawing/2014/main" id="{829CFBA2-5D5C-7A1E-F087-60F0784D61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4813" y="1356852"/>
            <a:ext cx="5291401" cy="1887793"/>
          </a:xfrm>
          <a:prstGeom prst="rect">
            <a:avLst/>
          </a:prstGeom>
          <a:noFill/>
          <a:ln>
            <a:noFill/>
          </a:ln>
        </p:spPr>
      </p:pic>
      <p:pic>
        <p:nvPicPr>
          <p:cNvPr id="11" name="Picture 10">
            <a:extLst>
              <a:ext uri="{FF2B5EF4-FFF2-40B4-BE49-F238E27FC236}">
                <a16:creationId xmlns:a16="http://schemas.microsoft.com/office/drawing/2014/main" id="{9A17DE30-2CAD-8803-8012-3A3A780CCD3A}"/>
              </a:ext>
            </a:extLst>
          </p:cNvPr>
          <p:cNvPicPr>
            <a:picLocks noChangeAspect="1"/>
          </p:cNvPicPr>
          <p:nvPr/>
        </p:nvPicPr>
        <p:blipFill>
          <a:blip r:embed="rId3"/>
          <a:srcRect l="2293" b="64005"/>
          <a:stretch>
            <a:fillRect/>
          </a:stretch>
        </p:blipFill>
        <p:spPr>
          <a:xfrm>
            <a:off x="1641988" y="5624052"/>
            <a:ext cx="2607281" cy="1233948"/>
          </a:xfrm>
          <a:prstGeom prst="rect">
            <a:avLst/>
          </a:prstGeom>
        </p:spPr>
      </p:pic>
      <p:pic>
        <p:nvPicPr>
          <p:cNvPr id="12" name="Picture 11" descr="Conventional modularized battery management architecture. | Download  Scientific Diagram">
            <a:extLst>
              <a:ext uri="{FF2B5EF4-FFF2-40B4-BE49-F238E27FC236}">
                <a16:creationId xmlns:a16="http://schemas.microsoft.com/office/drawing/2014/main" id="{E42A4781-8500-41F1-96BE-A6B18349A31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37833" y="5501147"/>
            <a:ext cx="3142373" cy="1300315"/>
          </a:xfrm>
          <a:prstGeom prst="rect">
            <a:avLst/>
          </a:prstGeom>
          <a:noFill/>
          <a:ln>
            <a:noFill/>
          </a:ln>
        </p:spPr>
      </p:pic>
    </p:spTree>
    <p:extLst>
      <p:ext uri="{BB962C8B-B14F-4D97-AF65-F5344CB8AC3E}">
        <p14:creationId xmlns:p14="http://schemas.microsoft.com/office/powerpoint/2010/main" val="1887430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16FDA-8F34-8024-D0BD-D3A92B5599FC}"/>
              </a:ext>
            </a:extLst>
          </p:cNvPr>
          <p:cNvSpPr>
            <a:spLocks noGrp="1"/>
          </p:cNvSpPr>
          <p:nvPr>
            <p:ph type="title"/>
          </p:nvPr>
        </p:nvSpPr>
        <p:spPr>
          <a:xfrm>
            <a:off x="677334" y="609600"/>
            <a:ext cx="8596668" cy="766916"/>
          </a:xfrm>
        </p:spPr>
        <p:txBody>
          <a:bodyPr/>
          <a:lstStyle/>
          <a:p>
            <a:r>
              <a:rPr lang="en-US" dirty="0"/>
              <a:t>      BACKGROUND/PURPOSE</a:t>
            </a:r>
          </a:p>
        </p:txBody>
      </p:sp>
      <p:sp>
        <p:nvSpPr>
          <p:cNvPr id="3" name="Content Placeholder 2">
            <a:extLst>
              <a:ext uri="{FF2B5EF4-FFF2-40B4-BE49-F238E27FC236}">
                <a16:creationId xmlns:a16="http://schemas.microsoft.com/office/drawing/2014/main" id="{C3D4FD35-FF97-D1CD-8877-E079FB0550F6}"/>
              </a:ext>
            </a:extLst>
          </p:cNvPr>
          <p:cNvSpPr>
            <a:spLocks noGrp="1"/>
          </p:cNvSpPr>
          <p:nvPr>
            <p:ph idx="1"/>
          </p:nvPr>
        </p:nvSpPr>
        <p:spPr>
          <a:xfrm>
            <a:off x="677334" y="1238865"/>
            <a:ext cx="8596668" cy="4802497"/>
          </a:xfrm>
        </p:spPr>
        <p:txBody>
          <a:bodyPr>
            <a:normAutofit/>
          </a:bodyPr>
          <a:lstStyle/>
          <a:p>
            <a:r>
              <a:rPr lang="en-US" dirty="0"/>
              <a:t>The advanced AI-based battery management system (BMS) aims to enhance the performance, lifespan, and efficiency of electric vehicle batteries by integrating complex algorithms with real-time data collection from embedded sensors, ensuring safer and more sustainable operation.</a:t>
            </a:r>
          </a:p>
          <a:p>
            <a:r>
              <a:rPr lang="en-US" dirty="0"/>
              <a:t>Aim</a:t>
            </a:r>
          </a:p>
          <a:p>
            <a:r>
              <a:rPr lang="en-US" dirty="0"/>
              <a:t>This study aims to evaluate how to integrate an AI algorithm into a battery management system for a 2/3-wheeler electric vehicle to optimize the flow of power and improve the overall performance of the vehicle. </a:t>
            </a:r>
          </a:p>
          <a:p>
            <a:r>
              <a:rPr lang="en-US" dirty="0"/>
              <a:t>Objectives</a:t>
            </a:r>
          </a:p>
          <a:p>
            <a:r>
              <a:rPr lang="en-US" dirty="0"/>
              <a:t>	To develop an AI-controlled battery management system that can optimize the flow and distribution of power in 2/3 of electric vehicles.</a:t>
            </a:r>
          </a:p>
          <a:p>
            <a:r>
              <a:rPr lang="en-US" dirty="0"/>
              <a:t>To integrate a complex machine learning algorithm that is capable of learning and predicting the driver’s driving behavior and optimize the flow of power in 2/3 electric vehicles to suit the driver's situation.</a:t>
            </a:r>
          </a:p>
          <a:p>
            <a:endParaRPr lang="en-US" dirty="0"/>
          </a:p>
        </p:txBody>
      </p:sp>
    </p:spTree>
    <p:extLst>
      <p:ext uri="{BB962C8B-B14F-4D97-AF65-F5344CB8AC3E}">
        <p14:creationId xmlns:p14="http://schemas.microsoft.com/office/powerpoint/2010/main" val="2511612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1198D-C898-2B08-3E12-627101AC2B82}"/>
              </a:ext>
            </a:extLst>
          </p:cNvPr>
          <p:cNvSpPr>
            <a:spLocks noGrp="1"/>
          </p:cNvSpPr>
          <p:nvPr>
            <p:ph type="title"/>
          </p:nvPr>
        </p:nvSpPr>
        <p:spPr>
          <a:xfrm>
            <a:off x="677334" y="609600"/>
            <a:ext cx="8596668" cy="540774"/>
          </a:xfrm>
        </p:spPr>
        <p:txBody>
          <a:bodyPr>
            <a:normAutofit fontScale="90000"/>
          </a:bodyPr>
          <a:lstStyle/>
          <a:p>
            <a:r>
              <a:rPr lang="en-US" dirty="0"/>
              <a:t>              </a:t>
            </a:r>
            <a:r>
              <a:rPr lang="en-US" dirty="0" err="1"/>
              <a:t>Metholody</a:t>
            </a:r>
            <a:endParaRPr lang="en-US" dirty="0"/>
          </a:p>
        </p:txBody>
      </p:sp>
      <p:sp>
        <p:nvSpPr>
          <p:cNvPr id="3" name="Content Placeholder 2">
            <a:extLst>
              <a:ext uri="{FF2B5EF4-FFF2-40B4-BE49-F238E27FC236}">
                <a16:creationId xmlns:a16="http://schemas.microsoft.com/office/drawing/2014/main" id="{F9CF1BF1-2DAC-448A-137F-BF281E38EB92}"/>
              </a:ext>
            </a:extLst>
          </p:cNvPr>
          <p:cNvSpPr>
            <a:spLocks noGrp="1"/>
          </p:cNvSpPr>
          <p:nvPr>
            <p:ph idx="1"/>
          </p:nvPr>
        </p:nvSpPr>
        <p:spPr>
          <a:xfrm>
            <a:off x="677334" y="1258529"/>
            <a:ext cx="8596668" cy="4782833"/>
          </a:xfrm>
        </p:spPr>
        <p:txBody>
          <a:bodyPr/>
          <a:lstStyle/>
          <a:p>
            <a:r>
              <a:rPr lang="en-US" dirty="0"/>
              <a:t>Sodium-ion battery cells or packs</a:t>
            </a:r>
          </a:p>
          <a:p>
            <a:r>
              <a:rPr lang="en-US" dirty="0"/>
              <a:t>Sensors and Data Acquisition Systems</a:t>
            </a:r>
          </a:p>
          <a:p>
            <a:r>
              <a:rPr lang="en-US" dirty="0"/>
              <a:t>Computing hardware </a:t>
            </a:r>
          </a:p>
          <a:p>
            <a:r>
              <a:rPr lang="en-US" sz="1800" dirty="0">
                <a:effectLst/>
                <a:ea typeface="Calibri" panose="020F0502020204030204" pitchFamily="34" charset="0"/>
              </a:rPr>
              <a:t>Software tools</a:t>
            </a:r>
          </a:p>
          <a:p>
            <a:r>
              <a:rPr lang="en-US" dirty="0"/>
              <a:t>Data Collection, Preprocessing, and Analysis</a:t>
            </a:r>
          </a:p>
          <a:p>
            <a:r>
              <a:rPr lang="en-US" dirty="0"/>
              <a:t>Machine Learning Algorithm </a:t>
            </a:r>
          </a:p>
          <a:p>
            <a:r>
              <a:rPr lang="en-US" dirty="0"/>
              <a:t>Optimization Processes</a:t>
            </a:r>
          </a:p>
          <a:p>
            <a:r>
              <a:rPr lang="en-US" dirty="0"/>
              <a:t>Simulations and modeling</a:t>
            </a:r>
            <a:endParaRPr lang="en-US" dirty="0">
              <a:latin typeface="Times New Roman" panose="02020603050405020304" pitchFamily="18" charset="0"/>
            </a:endParaRPr>
          </a:p>
        </p:txBody>
      </p:sp>
    </p:spTree>
    <p:extLst>
      <p:ext uri="{BB962C8B-B14F-4D97-AF65-F5344CB8AC3E}">
        <p14:creationId xmlns:p14="http://schemas.microsoft.com/office/powerpoint/2010/main" val="2740917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FA39E-AC07-C7BF-0AE2-AC2BD0B9C629}"/>
              </a:ext>
            </a:extLst>
          </p:cNvPr>
          <p:cNvSpPr>
            <a:spLocks noGrp="1"/>
          </p:cNvSpPr>
          <p:nvPr>
            <p:ph type="title"/>
          </p:nvPr>
        </p:nvSpPr>
        <p:spPr>
          <a:xfrm>
            <a:off x="677334" y="609600"/>
            <a:ext cx="8596668" cy="884903"/>
          </a:xfrm>
        </p:spPr>
        <p:txBody>
          <a:bodyPr/>
          <a:lstStyle/>
          <a:p>
            <a:r>
              <a:rPr lang="en-US" dirty="0"/>
              <a:t>           FINDINGS/RESULTS</a:t>
            </a:r>
          </a:p>
        </p:txBody>
      </p:sp>
      <p:sp>
        <p:nvSpPr>
          <p:cNvPr id="3" name="Content Placeholder 2">
            <a:extLst>
              <a:ext uri="{FF2B5EF4-FFF2-40B4-BE49-F238E27FC236}">
                <a16:creationId xmlns:a16="http://schemas.microsoft.com/office/drawing/2014/main" id="{02C1CFE7-B04A-DA7B-59E0-DF2F96E1BCF0}"/>
              </a:ext>
            </a:extLst>
          </p:cNvPr>
          <p:cNvSpPr>
            <a:spLocks noGrp="1"/>
          </p:cNvSpPr>
          <p:nvPr>
            <p:ph idx="1"/>
          </p:nvPr>
        </p:nvSpPr>
        <p:spPr>
          <a:xfrm>
            <a:off x="677334" y="2160589"/>
            <a:ext cx="8596668" cy="1664159"/>
          </a:xfrm>
        </p:spPr>
        <p:txBody>
          <a:bodyPr/>
          <a:lstStyle/>
          <a:p>
            <a:endParaRPr lang="en-US" dirty="0"/>
          </a:p>
        </p:txBody>
      </p:sp>
    </p:spTree>
    <p:extLst>
      <p:ext uri="{BB962C8B-B14F-4D97-AF65-F5344CB8AC3E}">
        <p14:creationId xmlns:p14="http://schemas.microsoft.com/office/powerpoint/2010/main" val="2188591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09328-1DD9-8BE4-150C-55D3743672BA}"/>
              </a:ext>
            </a:extLst>
          </p:cNvPr>
          <p:cNvSpPr>
            <a:spLocks noGrp="1"/>
          </p:cNvSpPr>
          <p:nvPr>
            <p:ph type="title"/>
          </p:nvPr>
        </p:nvSpPr>
        <p:spPr>
          <a:xfrm>
            <a:off x="677334" y="609600"/>
            <a:ext cx="8596668" cy="747252"/>
          </a:xfrm>
        </p:spPr>
        <p:txBody>
          <a:bodyPr>
            <a:normAutofit/>
          </a:bodyPr>
          <a:lstStyle/>
          <a:p>
            <a:r>
              <a:rPr lang="en-US" dirty="0"/>
              <a:t>                   DISCUSSIONS</a:t>
            </a:r>
          </a:p>
        </p:txBody>
      </p:sp>
      <p:sp>
        <p:nvSpPr>
          <p:cNvPr id="3" name="Content Placeholder 2">
            <a:extLst>
              <a:ext uri="{FF2B5EF4-FFF2-40B4-BE49-F238E27FC236}">
                <a16:creationId xmlns:a16="http://schemas.microsoft.com/office/drawing/2014/main" id="{A9261803-A0A4-0F1D-6C07-053375977449}"/>
              </a:ext>
            </a:extLst>
          </p:cNvPr>
          <p:cNvSpPr>
            <a:spLocks noGrp="1"/>
          </p:cNvSpPr>
          <p:nvPr>
            <p:ph idx="1"/>
          </p:nvPr>
        </p:nvSpPr>
        <p:spPr/>
        <p:txBody>
          <a:bodyPr/>
          <a:lstStyle/>
          <a:p>
            <a:endParaRPr lang="en-US" dirty="0"/>
          </a:p>
          <a:p>
            <a:endParaRPr lang="en-US" dirty="0"/>
          </a:p>
        </p:txBody>
      </p:sp>
    </p:spTree>
    <p:extLst>
      <p:ext uri="{BB962C8B-B14F-4D97-AF65-F5344CB8AC3E}">
        <p14:creationId xmlns:p14="http://schemas.microsoft.com/office/powerpoint/2010/main" val="346248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1844-6C85-9C96-8A29-A565DAE8807C}"/>
              </a:ext>
            </a:extLst>
          </p:cNvPr>
          <p:cNvSpPr>
            <a:spLocks noGrp="1"/>
          </p:cNvSpPr>
          <p:nvPr>
            <p:ph type="title"/>
          </p:nvPr>
        </p:nvSpPr>
        <p:spPr/>
        <p:txBody>
          <a:bodyPr>
            <a:normAutofit/>
          </a:bodyPr>
          <a:lstStyle/>
          <a:p>
            <a:r>
              <a:rPr lang="en-US" dirty="0"/>
              <a:t>      CONCLUSION AND FUTURE WORK</a:t>
            </a:r>
          </a:p>
        </p:txBody>
      </p:sp>
      <p:sp>
        <p:nvSpPr>
          <p:cNvPr id="3" name="Content Placeholder 2">
            <a:extLst>
              <a:ext uri="{FF2B5EF4-FFF2-40B4-BE49-F238E27FC236}">
                <a16:creationId xmlns:a16="http://schemas.microsoft.com/office/drawing/2014/main" id="{D71362EA-E6AA-15FA-E57D-6F679B9461C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6406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0A5F5-D8EE-6D2C-E695-186919FCD21C}"/>
              </a:ext>
            </a:extLst>
          </p:cNvPr>
          <p:cNvSpPr>
            <a:spLocks noGrp="1"/>
          </p:cNvSpPr>
          <p:nvPr>
            <p:ph type="title"/>
          </p:nvPr>
        </p:nvSpPr>
        <p:spPr/>
        <p:txBody>
          <a:bodyPr/>
          <a:lstStyle/>
          <a:p>
            <a:r>
              <a:rPr lang="en-US" dirty="0"/>
              <a:t>     REFERENCES</a:t>
            </a:r>
          </a:p>
        </p:txBody>
      </p:sp>
      <p:sp>
        <p:nvSpPr>
          <p:cNvPr id="3" name="Content Placeholder 2">
            <a:extLst>
              <a:ext uri="{FF2B5EF4-FFF2-40B4-BE49-F238E27FC236}">
                <a16:creationId xmlns:a16="http://schemas.microsoft.com/office/drawing/2014/main" id="{4AF9BC85-79DE-37B8-7DF8-B5F7B7B1B63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503639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135</TotalTime>
  <Words>328</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Bell MT</vt:lpstr>
      <vt:lpstr>Calibri</vt:lpstr>
      <vt:lpstr>Times New Roman</vt:lpstr>
      <vt:lpstr>Trebuchet MS</vt:lpstr>
      <vt:lpstr>Wingdings 3</vt:lpstr>
      <vt:lpstr>Facet</vt:lpstr>
      <vt:lpstr>Advanced –AI-BASED Battery Management System For Wheeler Electric</vt:lpstr>
      <vt:lpstr>              INTRODUCTION</vt:lpstr>
      <vt:lpstr>      BACKGROUND/PURPOSE</vt:lpstr>
      <vt:lpstr>              Metholody</vt:lpstr>
      <vt:lpstr>           FINDINGS/RESULTS</vt:lpstr>
      <vt:lpstr>                   DISCUSSIONS</vt:lpstr>
      <vt:lpstr>      CONCLUSION AND FUTURE WORK</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Kehinde Oni</dc:creator>
  <cp:lastModifiedBy>Kehinde Oni</cp:lastModifiedBy>
  <cp:revision>2</cp:revision>
  <dcterms:created xsi:type="dcterms:W3CDTF">2024-07-11T14:24:32Z</dcterms:created>
  <dcterms:modified xsi:type="dcterms:W3CDTF">2024-07-18T09:25:10Z</dcterms:modified>
</cp:coreProperties>
</file>