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78" r:id="rId2"/>
    <p:sldId id="27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A1"/>
    <a:srgbClr val="E6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8906" autoAdjust="0"/>
  </p:normalViewPr>
  <p:slideViewPr>
    <p:cSldViewPr snapToGrid="0">
      <p:cViewPr varScale="1">
        <p:scale>
          <a:sx n="31" d="100"/>
          <a:sy n="31" d="100"/>
        </p:scale>
        <p:origin x="1232" y="32"/>
      </p:cViewPr>
      <p:guideLst/>
    </p:cSldViewPr>
  </p:slideViewPr>
  <p:notesTextViewPr>
    <p:cViewPr>
      <p:scale>
        <a:sx n="1" d="1"/>
        <a:sy n="1" d="1"/>
      </p:scale>
      <p:origin x="0" y="-43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264FF-0559-40C9-B7C9-136E68807C0A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AEA4F-3D9A-4426-9199-DEB5AA0A2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00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D9B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/>
              <a:t>//</a:t>
            </a:r>
            <a:r>
              <a:rPr lang="zh-TW" altLang="en-US" sz="2400" dirty="0" smtClean="0"/>
              <a:t>前面備註隨便要打什麼都可以</a:t>
            </a:r>
            <a:r>
              <a:rPr lang="en-US" altLang="zh-TW" sz="2400" dirty="0" smtClean="0"/>
              <a:t>…</a:t>
            </a:r>
          </a:p>
          <a:p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用</a:t>
            </a:r>
            <a:r>
              <a:rPr lang="en-US" altLang="zh-TW" sz="2400" dirty="0" smtClean="0"/>
              <a:t>&lt;script&gt;…&lt;/script&gt;</a:t>
            </a:r>
            <a:r>
              <a:rPr lang="zh-TW" altLang="en-US" sz="2400" dirty="0" smtClean="0"/>
              <a:t>包起</a:t>
            </a:r>
            <a:r>
              <a:rPr lang="en-US" altLang="zh-TW" sz="2400" dirty="0" smtClean="0">
                <a:solidFill>
                  <a:srgbClr val="FF0000"/>
                </a:solidFill>
              </a:rPr>
              <a:t>Perfect Lecture</a:t>
            </a:r>
            <a:r>
              <a:rPr lang="zh-TW" altLang="en-US" sz="2400" dirty="0" smtClean="0">
                <a:solidFill>
                  <a:srgbClr val="FF0000"/>
                </a:solidFill>
              </a:rPr>
              <a:t>程式碼：</a:t>
            </a:r>
            <a:endParaRPr lang="en-US" altLang="zh-TW" sz="2400" dirty="0" smtClean="0"/>
          </a:p>
          <a:p>
            <a:r>
              <a:rPr lang="en-US" altLang="zh-TW" sz="2400" dirty="0" smtClean="0"/>
              <a:t>//</a:t>
            </a:r>
            <a:r>
              <a:rPr lang="zh-TW" altLang="en-US" sz="2400" dirty="0" smtClean="0">
                <a:solidFill>
                  <a:srgbClr val="FF0000"/>
                </a:solidFill>
              </a:rPr>
              <a:t>開始</a:t>
            </a:r>
            <a:r>
              <a:rPr lang="en-US" altLang="zh-TW" sz="2400" dirty="0" smtClean="0">
                <a:solidFill>
                  <a:srgbClr val="FF0000"/>
                </a:solidFill>
              </a:rPr>
              <a:t>Perfect Lecture</a:t>
            </a:r>
            <a:r>
              <a:rPr lang="zh-TW" altLang="en-US" sz="2400" dirty="0" smtClean="0">
                <a:solidFill>
                  <a:srgbClr val="FF0000"/>
                </a:solidFill>
              </a:rPr>
              <a:t>程式碼：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&lt;script&gt;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&lt;!--  </a:t>
            </a:r>
            <a:r>
              <a:rPr lang="zh-TW" altLang="en-US" sz="2400" dirty="0" smtClean="0"/>
              <a:t>實作</a:t>
            </a:r>
            <a:r>
              <a:rPr lang="en-US" altLang="zh-TW" sz="2400" baseline="0" dirty="0" smtClean="0"/>
              <a:t> XML-style comment --&gt;</a:t>
            </a:r>
          </a:p>
          <a:p>
            <a:r>
              <a:rPr lang="en-US" altLang="zh-TW" sz="2400" baseline="0" dirty="0" smtClean="0"/>
              <a:t>//</a:t>
            </a:r>
            <a:r>
              <a:rPr lang="zh-TW" altLang="en-US" sz="2400" baseline="0" dirty="0" smtClean="0"/>
              <a:t>      </a:t>
            </a:r>
            <a:r>
              <a:rPr lang="zh-TW" altLang="en-US" sz="2400" dirty="0" smtClean="0"/>
              <a:t>實作</a:t>
            </a:r>
            <a:r>
              <a:rPr lang="en-US" altLang="zh-TW" sz="2400" baseline="0" dirty="0" smtClean="0"/>
              <a:t> C-style single line comment</a:t>
            </a:r>
          </a:p>
          <a:p>
            <a:r>
              <a:rPr lang="en-US" altLang="zh-TW" sz="2400" baseline="0" dirty="0" smtClean="0"/>
              <a:t>/*      </a:t>
            </a:r>
            <a:r>
              <a:rPr lang="zh-TW" altLang="en-US" sz="2400" dirty="0" smtClean="0"/>
              <a:t>實作</a:t>
            </a:r>
            <a:r>
              <a:rPr lang="en-US" altLang="zh-TW" sz="2400" baseline="0" dirty="0" smtClean="0"/>
              <a:t> C-style multi-line comment    */</a:t>
            </a:r>
          </a:p>
          <a:p>
            <a:endParaRPr lang="en-US" altLang="zh-TW" sz="24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指令參數可以用三個連續雙引號包起來 （</a:t>
            </a:r>
            <a:r>
              <a:rPr lang="en-US" altLang="zh-TW" sz="2400" dirty="0" smtClean="0"/>
              <a:t>””” … “””</a:t>
            </a:r>
            <a:r>
              <a:rPr lang="zh-TW" altLang="en-US" sz="2400" dirty="0" smtClean="0"/>
              <a:t>）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例如：參數包含空格時，可以用</a:t>
            </a:r>
            <a:r>
              <a:rPr lang="en-US" altLang="zh-TW" sz="2400" dirty="0" smtClean="0"/>
              <a:t>”””…”””</a:t>
            </a:r>
            <a:r>
              <a:rPr lang="zh-TW" altLang="en-US" sz="2400" dirty="0" smtClean="0"/>
              <a:t>包起來，避免此空格被視為參數之間的分隔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//Speed</a:t>
            </a:r>
            <a:r>
              <a:rPr lang="zh-TW" altLang="en-US" sz="2400" dirty="0" smtClean="0"/>
              <a:t>指令：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用法：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en-US" altLang="zh-TW" sz="2400" baseline="0" dirty="0" smtClean="0"/>
              <a:t>         </a:t>
            </a:r>
            <a:r>
              <a:rPr lang="en-US" altLang="zh-TW" sz="2400" dirty="0" smtClean="0"/>
              <a:t>Speed</a:t>
            </a:r>
            <a:r>
              <a:rPr lang="en-US" altLang="zh-TW" sz="2400" baseline="0" dirty="0" smtClean="0"/>
              <a:t> </a:t>
            </a:r>
            <a:r>
              <a:rPr lang="en-US" altLang="zh-TW" sz="2400" b="1" i="1" baseline="0" dirty="0" smtClean="0"/>
              <a:t>&lt;</a:t>
            </a:r>
            <a:r>
              <a:rPr lang="zh-TW" altLang="en-US" sz="2400" b="1" i="1" u="sng" baseline="0" dirty="0" smtClean="0"/>
              <a:t>下一行開始</a:t>
            </a:r>
            <a:r>
              <a:rPr lang="zh-TW" altLang="en-US" sz="2400" b="1" i="1" u="sng" dirty="0" smtClean="0"/>
              <a:t>每分鐘播幾張投影片</a:t>
            </a:r>
            <a:r>
              <a:rPr lang="en-US" altLang="zh-TW" sz="2400" b="1" i="1" dirty="0" smtClean="0"/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沒有加這一行，就照 </a:t>
            </a:r>
            <a:r>
              <a:rPr lang="zh-TW" altLang="en-US" sz="2400" b="1" i="1" u="none" dirty="0" smtClean="0"/>
              <a:t>上次</a:t>
            </a:r>
            <a:r>
              <a:rPr lang="en-US" altLang="zh-TW" sz="2400" b="1" i="1" u="none" dirty="0" smtClean="0"/>
              <a:t>Speed</a:t>
            </a:r>
            <a:r>
              <a:rPr lang="zh-TW" altLang="en-US" sz="2400" b="1" i="1" u="none" dirty="0" smtClean="0"/>
              <a:t>指令設定 </a:t>
            </a:r>
            <a:r>
              <a:rPr lang="zh-TW" altLang="en-US" sz="2400" dirty="0" smtClean="0"/>
              <a:t>或 </a:t>
            </a:r>
            <a:r>
              <a:rPr lang="zh-TW" altLang="en-US" sz="2400" b="1" i="1" dirty="0" smtClean="0"/>
              <a:t>預設值</a:t>
            </a:r>
            <a:r>
              <a:rPr lang="zh-TW" altLang="en-US" sz="2400" b="1" dirty="0" smtClean="0"/>
              <a:t>（每張</a:t>
            </a:r>
            <a:r>
              <a:rPr lang="en-US" altLang="zh-TW" sz="2400" b="1" dirty="0" smtClean="0"/>
              <a:t>5</a:t>
            </a:r>
            <a:r>
              <a:rPr lang="zh-TW" altLang="en-US" sz="2400" b="1" dirty="0" smtClean="0"/>
              <a:t>秒鐘，每分鐘</a:t>
            </a:r>
            <a:r>
              <a:rPr lang="en-US" altLang="zh-TW" sz="2400" b="1" dirty="0" smtClean="0"/>
              <a:t>12</a:t>
            </a:r>
            <a:r>
              <a:rPr lang="zh-TW" altLang="en-US" sz="2400" b="1" dirty="0" smtClean="0"/>
              <a:t>張）</a:t>
            </a:r>
            <a:endParaRPr lang="en-US" altLang="zh-TW" sz="2400" b="1" dirty="0" smtClean="0"/>
          </a:p>
          <a:p>
            <a:r>
              <a:rPr lang="en-US" altLang="zh-TW" sz="2400" dirty="0" smtClean="0"/>
              <a:t>Speed 12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//Say</a:t>
            </a:r>
            <a:r>
              <a:rPr lang="zh-TW" altLang="en-US" sz="2400" dirty="0" smtClean="0"/>
              <a:t>指令：使用</a:t>
            </a:r>
            <a:r>
              <a:rPr lang="en-US" altLang="zh-TW" sz="2400" dirty="0" smtClean="0"/>
              <a:t>SSML</a:t>
            </a:r>
            <a:r>
              <a:rPr lang="zh-TW" altLang="en-US" sz="2400" dirty="0" smtClean="0"/>
              <a:t>語法來合成口白語音，可以正常說出希臘符號及多國語言，也可以自行加新詞</a:t>
            </a:r>
            <a:endParaRPr lang="en-US" altLang="zh-TW" sz="2400" dirty="0" smtClean="0"/>
          </a:p>
          <a:p>
            <a:r>
              <a:rPr lang="en-US" altLang="zh-TW" sz="2400" dirty="0" smtClean="0"/>
              <a:t>//                   SSML</a:t>
            </a:r>
            <a:r>
              <a:rPr lang="zh-TW" altLang="en-US" sz="2400" dirty="0" smtClean="0"/>
              <a:t>語法請參考： </a:t>
            </a:r>
            <a:r>
              <a:rPr lang="en-US" altLang="zh-TW" sz="2400" dirty="0" smtClean="0"/>
              <a:t>1.   https://docs.microsoft.com/en-us/cortana/reference/ssml </a:t>
            </a:r>
          </a:p>
          <a:p>
            <a:r>
              <a:rPr lang="en-US" altLang="zh-TW" sz="2400" dirty="0" smtClean="0"/>
              <a:t>//                                                      2.   https://www.w3.org/TR/speech-synthesis/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用法：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en-US" altLang="zh-TW" sz="2400" baseline="0" dirty="0" smtClean="0"/>
              <a:t>         </a:t>
            </a:r>
            <a:r>
              <a:rPr lang="en-US" altLang="zh-TW" sz="2400" dirty="0" smtClean="0"/>
              <a:t>Say </a:t>
            </a:r>
            <a:r>
              <a:rPr lang="en-US" altLang="zh-TW" sz="2400" baseline="0" dirty="0" smtClean="0"/>
              <a:t>  </a:t>
            </a:r>
            <a:r>
              <a:rPr lang="zh-TW" altLang="en-US" sz="2400" b="1" i="1" u="none" baseline="0" dirty="0" smtClean="0"/>
              <a:t>“”“要說的話”“”</a:t>
            </a:r>
            <a:endParaRPr lang="en-US" altLang="zh-TW" sz="2400" b="1" i="1" u="none" dirty="0" smtClean="0"/>
          </a:p>
          <a:p>
            <a:r>
              <a:rPr lang="en-US" altLang="zh-TW" sz="2400" dirty="0" smtClean="0"/>
              <a:t>//</a:t>
            </a:r>
            <a:r>
              <a:rPr lang="zh-TW" altLang="en-US" sz="2400" dirty="0" smtClean="0"/>
              <a:t>建議要說的話可以選擇性前後用 </a:t>
            </a:r>
            <a:r>
              <a:rPr lang="en-US" altLang="zh-TW" sz="2400" dirty="0" smtClean="0"/>
              <a:t>&lt;voice 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</a:t>
            </a:r>
            <a:r>
              <a:rPr lang="zh-TW" altLang="en-US" sz="2400" dirty="0" smtClean="0"/>
              <a:t>“使用的語言”</a:t>
            </a:r>
            <a:r>
              <a:rPr lang="en-US" altLang="zh-TW" sz="2400" dirty="0" smtClean="0"/>
              <a:t>&gt; … &lt;/voice&gt; </a:t>
            </a:r>
            <a:r>
              <a:rPr lang="zh-TW" altLang="en-US" sz="2400" dirty="0" smtClean="0"/>
              <a:t>包起來，指定使用的語言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或可以選擇性加 </a:t>
            </a:r>
            <a:r>
              <a:rPr lang="en-US" altLang="zh-TW" sz="2400" dirty="0" smtClean="0"/>
              <a:t>gender=”male” </a:t>
            </a:r>
            <a:r>
              <a:rPr lang="zh-TW" altLang="en-US" sz="2400" dirty="0" smtClean="0"/>
              <a:t>或 </a:t>
            </a:r>
            <a:r>
              <a:rPr lang="en-US" altLang="zh-TW" sz="2400" dirty="0" smtClean="0"/>
              <a:t>gender=”female“</a:t>
            </a:r>
            <a:r>
              <a:rPr lang="en-US" altLang="zh-TW" sz="2400" baseline="0" dirty="0" smtClean="0"/>
              <a:t> </a:t>
            </a:r>
            <a:r>
              <a:rPr lang="zh-TW" altLang="en-US" sz="2400" baseline="0" dirty="0" smtClean="0"/>
              <a:t>指定性別。例如：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Say   “”” I am David “””                                                                                                      //</a:t>
            </a:r>
            <a:r>
              <a:rPr lang="zh-TW" altLang="en-US" sz="2400" dirty="0" smtClean="0"/>
              <a:t>用系統預設語言說 </a:t>
            </a:r>
            <a:r>
              <a:rPr lang="en-US" altLang="zh-TW" sz="2400" dirty="0" smtClean="0"/>
              <a:t>I am</a:t>
            </a:r>
            <a:r>
              <a:rPr lang="en-US" altLang="zh-TW" sz="2400" baseline="0" dirty="0" smtClean="0"/>
              <a:t> David</a:t>
            </a:r>
            <a:endParaRPr lang="en-US" altLang="zh-TW" sz="2400" dirty="0" smtClean="0"/>
          </a:p>
          <a:p>
            <a:r>
              <a:rPr lang="en-US" altLang="zh-TW" sz="2400" dirty="0" smtClean="0"/>
              <a:t>Say   “””&lt;voice 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en</a:t>
            </a:r>
            <a:r>
              <a:rPr lang="en-US" altLang="zh-TW" sz="2400" dirty="0" smtClean="0"/>
              <a:t>-US“   gender=”male“&gt;I am David &lt;/voice&gt;”””    //</a:t>
            </a:r>
            <a:r>
              <a:rPr lang="zh-TW" altLang="en-US" sz="2400" dirty="0" smtClean="0"/>
              <a:t>用美式英文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en</a:t>
            </a:r>
            <a:r>
              <a:rPr lang="en-US" altLang="zh-TW" sz="2400" dirty="0" smtClean="0"/>
              <a:t>-US“)</a:t>
            </a:r>
            <a:r>
              <a:rPr lang="zh-TW" altLang="en-US" sz="2400" dirty="0" smtClean="0"/>
              <a:t>、男聲</a:t>
            </a:r>
            <a:r>
              <a:rPr lang="en-US" altLang="zh-TW" sz="2400" dirty="0" smtClean="0"/>
              <a:t>(gender=”male“)</a:t>
            </a:r>
            <a:r>
              <a:rPr lang="zh-TW" altLang="en-US" sz="2400" dirty="0" smtClean="0"/>
              <a:t>說 </a:t>
            </a:r>
            <a:r>
              <a:rPr lang="en-US" altLang="zh-TW" sz="2400" dirty="0" smtClean="0"/>
              <a:t>I am</a:t>
            </a:r>
            <a:r>
              <a:rPr lang="en-US" altLang="zh-TW" sz="2400" baseline="0" dirty="0" smtClean="0"/>
              <a:t> David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Say   “””&lt;voice 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zh</a:t>
            </a:r>
            <a:r>
              <a:rPr lang="en-US" altLang="zh-TW" sz="2400" dirty="0" smtClean="0"/>
              <a:t>-TW“   gender=”female“&gt;</a:t>
            </a:r>
            <a:r>
              <a:rPr lang="zh-TW" altLang="en-US" sz="2400" dirty="0" smtClean="0"/>
              <a:t>我是大衛</a:t>
            </a:r>
            <a:r>
              <a:rPr lang="en-US" altLang="zh-TW" sz="2400" dirty="0" smtClean="0"/>
              <a:t>&lt;/voice&gt;”””     //</a:t>
            </a:r>
            <a:r>
              <a:rPr lang="zh-TW" altLang="en-US" sz="2400" dirty="0" smtClean="0"/>
              <a:t>用台灣口音中文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zh</a:t>
            </a:r>
            <a:r>
              <a:rPr lang="en-US" altLang="zh-TW" sz="2400" dirty="0" smtClean="0"/>
              <a:t>-TW“)</a:t>
            </a:r>
            <a:r>
              <a:rPr lang="zh-TW" altLang="en-US" sz="2400" dirty="0" smtClean="0"/>
              <a:t>、女聲</a:t>
            </a:r>
            <a:r>
              <a:rPr lang="en-US" altLang="zh-TW" sz="2400" dirty="0" smtClean="0"/>
              <a:t>(gender=”female“)</a:t>
            </a:r>
            <a:r>
              <a:rPr lang="zh-TW" altLang="en-US" sz="2400" dirty="0" smtClean="0"/>
              <a:t>說 我是大衛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Say   “””&lt;voice 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en</a:t>
            </a:r>
            <a:r>
              <a:rPr lang="en-US" altLang="zh-TW" sz="2400" dirty="0" smtClean="0"/>
              <a:t>-US”&gt;</a:t>
            </a:r>
            <a:r>
              <a:rPr lang="en-US" altLang="zh-TW" sz="24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speak α </a:t>
            </a:r>
            <a:r>
              <a:rPr lang="el-GR" altLang="zh-TW" sz="24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altLang="zh-TW" sz="24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altLang="zh-TW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Ω</a:t>
            </a:r>
            <a:r>
              <a:rPr lang="en-US" altLang="zh-TW" sz="2400" dirty="0" smtClean="0"/>
              <a:t>&lt;/voice&gt;”””                         //</a:t>
            </a:r>
            <a:r>
              <a:rPr lang="zh-TW" altLang="en-US" sz="2400" dirty="0" smtClean="0"/>
              <a:t>用美式英文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xml:lang</a:t>
            </a:r>
            <a:r>
              <a:rPr lang="en-US" altLang="zh-TW" sz="2400" dirty="0" smtClean="0"/>
              <a:t>=“</a:t>
            </a:r>
            <a:r>
              <a:rPr lang="en-US" altLang="zh-TW" sz="2400" dirty="0" err="1" smtClean="0"/>
              <a:t>en</a:t>
            </a:r>
            <a:r>
              <a:rPr lang="en-US" altLang="zh-TW" sz="2400" dirty="0" smtClean="0"/>
              <a:t>-US“) </a:t>
            </a:r>
            <a:r>
              <a:rPr lang="zh-TW" altLang="en-US" sz="2400" dirty="0" smtClean="0"/>
              <a:t>可以正常說出希臘符號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//Transpose</a:t>
            </a:r>
            <a:r>
              <a:rPr lang="zh-TW" altLang="en-US" sz="2400" dirty="0" smtClean="0"/>
              <a:t>指令：用來進行方程式的演變</a:t>
            </a:r>
            <a:endParaRPr lang="en-US" altLang="zh-TW" sz="2400" dirty="0" smtClean="0"/>
          </a:p>
          <a:p>
            <a:r>
              <a:rPr lang="en-US" altLang="zh-TW" sz="2400" dirty="0" smtClean="0"/>
              <a:t>//</a:t>
            </a:r>
            <a:r>
              <a:rPr lang="zh-TW" altLang="en-US" sz="2400" dirty="0" smtClean="0"/>
              <a:t>用法：</a:t>
            </a:r>
            <a:endParaRPr lang="en-US" altLang="zh-TW" sz="2400" dirty="0" smtClean="0"/>
          </a:p>
          <a:p>
            <a:r>
              <a:rPr lang="en-US" altLang="zh-TW" sz="2400" dirty="0" smtClean="0"/>
              <a:t>//</a:t>
            </a:r>
            <a:r>
              <a:rPr lang="en-US" altLang="zh-TW" sz="2400" baseline="0" dirty="0" smtClean="0"/>
              <a:t>         1. Replace</a:t>
            </a:r>
            <a:r>
              <a:rPr lang="zh-TW" altLang="en-US" sz="2400" baseline="0" dirty="0" smtClean="0"/>
              <a:t>功能：  </a:t>
            </a:r>
            <a:r>
              <a:rPr lang="en-US" altLang="zh-TW" sz="2400" baseline="0" dirty="0" smtClean="0"/>
              <a:t>Transpose </a:t>
            </a:r>
            <a:r>
              <a:rPr lang="en-US" altLang="zh-TW" sz="2400" b="1" i="1" u="none" baseline="0" dirty="0" smtClean="0"/>
              <a:t>&lt;</a:t>
            </a:r>
            <a:r>
              <a:rPr lang="en-US" altLang="zh-TW" sz="2400" b="1" i="1" u="sng" baseline="0" dirty="0" smtClean="0"/>
              <a:t>TeX4Office</a:t>
            </a:r>
            <a:r>
              <a:rPr lang="zh-TW" altLang="en-US" sz="2400" b="1" i="1" u="sng" baseline="0" dirty="0" smtClean="0"/>
              <a:t>物件名</a:t>
            </a:r>
            <a:r>
              <a:rPr lang="en-US" altLang="zh-TW" sz="2400" b="1" i="1" u="none" baseline="0" dirty="0" smtClean="0"/>
              <a:t>&gt;</a:t>
            </a:r>
            <a:r>
              <a:rPr lang="en-US" altLang="zh-TW" sz="2400" b="1" i="1" u="sng" baseline="0" dirty="0" smtClean="0"/>
              <a:t> </a:t>
            </a:r>
            <a:r>
              <a:rPr lang="en-US" altLang="zh-TW" sz="2400" baseline="0" dirty="0" smtClean="0"/>
              <a:t>replace </a:t>
            </a:r>
            <a:r>
              <a:rPr lang="en-US" altLang="zh-TW" sz="2400" b="1" i="1" u="none" baseline="0" dirty="0" smtClean="0"/>
              <a:t>&lt;</a:t>
            </a:r>
            <a:r>
              <a:rPr lang="zh-TW" altLang="en-US" sz="2400" b="1" i="1" u="sng" baseline="0" dirty="0" smtClean="0"/>
              <a:t>欲取代子字串</a:t>
            </a:r>
            <a:r>
              <a:rPr lang="en-US" altLang="zh-TW" sz="2400" b="1" i="1" u="none" baseline="0" dirty="0" smtClean="0"/>
              <a:t>&gt; &lt;</a:t>
            </a:r>
            <a:r>
              <a:rPr lang="zh-TW" altLang="en-US" sz="2400" b="1" i="1" u="sng" baseline="0" dirty="0" smtClean="0"/>
              <a:t>用來取代的新字串</a:t>
            </a:r>
            <a:r>
              <a:rPr lang="en-US" altLang="zh-TW" sz="2400" b="1" i="1" u="none" baseline="0" dirty="0" smtClean="0"/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aseline="0" dirty="0" smtClean="0"/>
              <a:t>//                                          </a:t>
            </a:r>
            <a:r>
              <a:rPr lang="en-US" altLang="zh-TW" sz="2400" b="1" i="1" u="sng" baseline="0" dirty="0" smtClean="0">
                <a:solidFill>
                  <a:srgbClr val="FF0000"/>
                </a:solidFill>
                <a:effectLst/>
              </a:rPr>
              <a:t>TeX4Office</a:t>
            </a:r>
            <a:r>
              <a:rPr lang="zh-TW" altLang="en-US" sz="2400" b="1" i="1" u="sng" baseline="0" dirty="0" smtClean="0">
                <a:solidFill>
                  <a:srgbClr val="FF0000"/>
                </a:solidFill>
                <a:effectLst/>
              </a:rPr>
              <a:t>物件名 </a:t>
            </a:r>
            <a:r>
              <a:rPr lang="zh-TW" altLang="en-US" sz="2400" baseline="0" dirty="0" smtClean="0"/>
              <a:t>請參考 </a:t>
            </a:r>
            <a:r>
              <a:rPr lang="en-US" altLang="zh-TW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Perfect Lecture </a:t>
            </a:r>
            <a:r>
              <a:rPr lang="zh-TW" altLang="zh-TW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使用手冊</a:t>
            </a:r>
            <a:r>
              <a:rPr lang="zh-TW" alt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 </a:t>
            </a:r>
            <a:r>
              <a:rPr lang="zh-TW" altLang="zh-TW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功能二、新增</a:t>
            </a:r>
            <a:r>
              <a:rPr lang="en-US" altLang="zh-TW" sz="24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LaTeX</a:t>
            </a:r>
            <a:r>
              <a:rPr lang="zh-TW" altLang="zh-TW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輸出圖片</a:t>
            </a:r>
            <a:r>
              <a:rPr lang="en-US" altLang="zh-TW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步驟</a:t>
            </a:r>
            <a:r>
              <a:rPr lang="en-US" altLang="zh-TW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1~3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aseline="0" dirty="0" smtClean="0"/>
              <a:t>Transpose   tex4office_obj23119   replace “””x^2+2x+1”””   “””(x+1)^2”””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en-US" altLang="zh-TW" sz="2400" baseline="0" dirty="0" smtClean="0"/>
              <a:t>         2. Replace</a:t>
            </a:r>
            <a:r>
              <a:rPr lang="zh-TW" altLang="en-US" sz="2400" baseline="0" dirty="0" smtClean="0"/>
              <a:t>功能：  </a:t>
            </a:r>
            <a:r>
              <a:rPr lang="en-US" altLang="zh-TW" sz="2400" baseline="0" dirty="0" smtClean="0"/>
              <a:t>Transpose </a:t>
            </a:r>
            <a:r>
              <a:rPr lang="en-US" altLang="zh-TW" sz="2400" b="1" i="1" u="none" baseline="0" dirty="0" smtClean="0"/>
              <a:t>&lt;</a:t>
            </a:r>
            <a:r>
              <a:rPr lang="en-US" altLang="zh-TW" sz="2400" b="1" i="1" u="sng" baseline="0" dirty="0" smtClean="0"/>
              <a:t>TeX4Office</a:t>
            </a:r>
            <a:r>
              <a:rPr lang="zh-TW" altLang="en-US" sz="2400" b="1" i="1" u="sng" baseline="0" dirty="0" smtClean="0"/>
              <a:t>物件名</a:t>
            </a:r>
            <a:r>
              <a:rPr lang="en-US" altLang="zh-TW" sz="2400" b="1" i="1" u="none" baseline="0" dirty="0" smtClean="0"/>
              <a:t>&gt;</a:t>
            </a:r>
            <a:r>
              <a:rPr lang="en-US" altLang="zh-TW" sz="2400" b="1" i="1" u="sng" baseline="0" dirty="0" smtClean="0"/>
              <a:t> </a:t>
            </a:r>
            <a:r>
              <a:rPr lang="en-US" altLang="zh-TW" sz="2400" baseline="0" dirty="0" smtClean="0"/>
              <a:t>replace  </a:t>
            </a:r>
            <a:r>
              <a:rPr lang="en-US" altLang="zh-TW" sz="2400" b="1" i="1" baseline="0" dirty="0" smtClean="0"/>
              <a:t>\sublabel{ </a:t>
            </a:r>
            <a:r>
              <a:rPr lang="en-US" altLang="zh-TW" sz="2400" b="1" i="1" u="sng" baseline="0" dirty="0" smtClean="0"/>
              <a:t>&lt;</a:t>
            </a:r>
            <a:r>
              <a:rPr lang="en-US" altLang="zh-TW" sz="2400" b="1" i="1" u="sng" baseline="0" dirty="0" err="1" smtClean="0"/>
              <a:t>sulabel</a:t>
            </a:r>
            <a:r>
              <a:rPr lang="zh-TW" altLang="en-US" sz="2400" b="1" i="1" u="sng" baseline="0" dirty="0" smtClean="0"/>
              <a:t>名</a:t>
            </a:r>
            <a:r>
              <a:rPr lang="en-US" altLang="zh-TW" sz="2400" b="1" i="1" u="sng" baseline="0" dirty="0" smtClean="0"/>
              <a:t>&gt; </a:t>
            </a:r>
            <a:r>
              <a:rPr lang="en-US" altLang="zh-TW" sz="2400" b="1" i="1" baseline="0" dirty="0" smtClean="0"/>
              <a:t>}</a:t>
            </a:r>
            <a:r>
              <a:rPr lang="en-US" altLang="zh-TW" sz="2400" b="1" i="1" u="none" baseline="0" dirty="0" smtClean="0"/>
              <a:t> &lt;</a:t>
            </a:r>
            <a:r>
              <a:rPr lang="zh-TW" altLang="en-US" sz="2400" b="1" i="1" u="sng" baseline="0" dirty="0" smtClean="0"/>
              <a:t>用來取代的新字串</a:t>
            </a:r>
            <a:r>
              <a:rPr lang="en-US" altLang="zh-TW" sz="2400" b="1" i="1" u="none" baseline="0" dirty="0" smtClean="0"/>
              <a:t>&gt;</a:t>
            </a:r>
            <a:endParaRPr lang="en-US" altLang="zh-TW" sz="24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aseline="0" dirty="0" smtClean="0"/>
              <a:t>Transpose   tex4office_obj17479   replace “””\sublabel{</a:t>
            </a:r>
            <a:r>
              <a:rPr lang="en-US" altLang="zh-TW" sz="11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to_be_factored</a:t>
            </a:r>
            <a:r>
              <a:rPr lang="en-US" altLang="zh-TW" sz="2400" baseline="0" dirty="0" smtClean="0"/>
              <a:t>}”””   “””(x+1)(x-2)”””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 smtClean="0"/>
          </a:p>
          <a:p>
            <a:r>
              <a:rPr lang="en-US" altLang="zh-TW" sz="2400" dirty="0" smtClean="0"/>
              <a:t>//Point</a:t>
            </a:r>
            <a:r>
              <a:rPr lang="zh-TW" altLang="en-US" sz="2400" dirty="0" smtClean="0"/>
              <a:t>指令：產生雷射筆效果</a:t>
            </a:r>
            <a:endParaRPr lang="en-US" altLang="zh-TW" sz="2400" dirty="0" smtClean="0"/>
          </a:p>
          <a:p>
            <a:r>
              <a:rPr lang="en-US" altLang="zh-TW" sz="2400" dirty="0" smtClean="0"/>
              <a:t>//</a:t>
            </a:r>
            <a:r>
              <a:rPr lang="zh-TW" altLang="en-US" sz="2400" dirty="0" smtClean="0"/>
              <a:t>用法：</a:t>
            </a:r>
            <a:endParaRPr lang="en-US" altLang="zh-TW" sz="2400" dirty="0" smtClean="0"/>
          </a:p>
          <a:p>
            <a:r>
              <a:rPr lang="en-US" altLang="zh-TW" sz="2400" dirty="0" smtClean="0"/>
              <a:t>//</a:t>
            </a:r>
            <a:r>
              <a:rPr lang="en-US" altLang="zh-TW" sz="2400" baseline="0" dirty="0" smtClean="0"/>
              <a:t>         Point </a:t>
            </a:r>
            <a:r>
              <a:rPr lang="en-US" altLang="zh-TW" sz="2400" b="1" i="1" baseline="0" dirty="0" smtClean="0"/>
              <a:t>&lt;</a:t>
            </a:r>
            <a:r>
              <a:rPr lang="en-US" altLang="zh-TW" sz="2400" b="1" i="1" u="sng" baseline="0" dirty="0" smtClean="0"/>
              <a:t>X position</a:t>
            </a:r>
            <a:r>
              <a:rPr lang="en-US" altLang="zh-TW" sz="2400" b="1" i="1" baseline="0" dirty="0" smtClean="0"/>
              <a:t>&gt; &lt;</a:t>
            </a:r>
            <a:r>
              <a:rPr lang="en-US" altLang="zh-TW" sz="2400" b="1" i="1" u="sng" baseline="0" dirty="0" smtClean="0"/>
              <a:t>Y position</a:t>
            </a:r>
            <a:r>
              <a:rPr lang="en-US" altLang="zh-TW" sz="2400" b="1" i="1" baseline="0" dirty="0" smtClean="0"/>
              <a:t>&gt; &lt;</a:t>
            </a:r>
            <a:r>
              <a:rPr lang="en-US" altLang="zh-TW" sz="2400" b="1" i="1" u="sng" baseline="0" dirty="0" smtClean="0"/>
              <a:t>Type</a:t>
            </a:r>
            <a:r>
              <a:rPr lang="en-US" altLang="zh-TW" sz="2400" b="1" i="1" baseline="0" dirty="0" smtClean="0"/>
              <a:t>&gt; &lt;</a:t>
            </a:r>
            <a:r>
              <a:rPr lang="en-US" altLang="zh-TW" sz="2400" b="1" i="1" u="sng" baseline="0" dirty="0" smtClean="0"/>
              <a:t>Color</a:t>
            </a:r>
            <a:r>
              <a:rPr lang="en-US" altLang="zh-TW" sz="2400" b="1" i="1" baseline="0" dirty="0" smtClean="0"/>
              <a:t>&gt; [&lt;</a:t>
            </a:r>
            <a:r>
              <a:rPr lang="en-US" altLang="zh-TW" sz="2400" b="1" i="1" u="sng" baseline="0" dirty="0" smtClean="0"/>
              <a:t>Width</a:t>
            </a:r>
            <a:r>
              <a:rPr lang="en-US" altLang="zh-TW" sz="2400" b="1" i="1" baseline="0" dirty="0" smtClean="0"/>
              <a:t>&gt; &lt;</a:t>
            </a:r>
            <a:r>
              <a:rPr lang="en-US" altLang="zh-TW" sz="2400" b="1" i="1" u="sng" baseline="0" dirty="0" smtClean="0"/>
              <a:t>Height</a:t>
            </a:r>
            <a:r>
              <a:rPr lang="en-US" altLang="zh-TW" sz="2400" b="1" i="1" baseline="0" dirty="0" smtClean="0"/>
              <a:t>&gt;]</a:t>
            </a:r>
            <a:endParaRPr lang="en-US" altLang="zh-TW" sz="2400" b="1" i="1" dirty="0" smtClean="0"/>
          </a:p>
          <a:p>
            <a:r>
              <a:rPr lang="en-US" altLang="zh-TW" sz="2400" baseline="0" dirty="0" smtClean="0"/>
              <a:t>point   0.5  0.5  circle  </a:t>
            </a:r>
            <a:r>
              <a:rPr lang="en-US" altLang="zh-TW" sz="24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cyan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&lt;/script&gt;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結束</a:t>
            </a:r>
            <a:r>
              <a:rPr lang="en-US" altLang="zh-TW" sz="2400" dirty="0" smtClean="0"/>
              <a:t>Perfect Lecture</a:t>
            </a:r>
            <a:r>
              <a:rPr lang="zh-TW" altLang="en-US" sz="2400" dirty="0" smtClean="0"/>
              <a:t>程式碼</a:t>
            </a: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 smtClean="0"/>
              <a:t>//</a:t>
            </a:r>
            <a:r>
              <a:rPr lang="zh-TW" altLang="en-US" sz="2400" dirty="0" smtClean="0"/>
              <a:t>後面備註隨便要打什麼都可以</a:t>
            </a:r>
            <a:r>
              <a:rPr lang="en-US" altLang="zh-TW" sz="2400" smtClean="0"/>
              <a:t>…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AEA4F-3D9A-4426-9199-DEB5AA0A29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88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D9B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//</a:t>
            </a:r>
            <a:r>
              <a:rPr lang="zh-TW" altLang="en-US" dirty="0" smtClean="0"/>
              <a:t>第二頁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&lt;script&gt;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Say “””&lt;voice </a:t>
            </a:r>
            <a:r>
              <a:rPr lang="en-US" altLang="zh-TW" dirty="0" err="1" smtClean="0"/>
              <a:t>xml:lang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en</a:t>
            </a:r>
            <a:r>
              <a:rPr lang="en-US" altLang="zh-TW" dirty="0" smtClean="0"/>
              <a:t>-US"&gt;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background</a:t>
            </a:r>
            <a:r>
              <a:rPr lang="en-US" altLang="zh-TW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blue.</a:t>
            </a:r>
            <a:r>
              <a:rPr lang="en-US" altLang="zh-TW" smtClean="0"/>
              <a:t>&lt;/</a:t>
            </a:r>
            <a:r>
              <a:rPr lang="en-US" altLang="zh-TW" dirty="0" smtClean="0"/>
              <a:t>voice&gt;”””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&lt;/script&gt;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AEA4F-3D9A-4426-9199-DEB5AA0A29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6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69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05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95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88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3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61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4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73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21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1679-64C7-47E4-9945-DF88529001F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33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1679-64C7-47E4-9945-DF88529001F1}" type="datetimeFigureOut">
              <a:rPr lang="zh-TW" altLang="en-US" smtClean="0"/>
              <a:t>2017/8/20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3E6A-0F97-4EAA-8CCF-856D9F0AEA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95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0" dirty="0" smtClean="0">
              <a:ea typeface="Cambria Math" panose="02040503050406030204" pitchFamily="18" charset="0"/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tex4office_obj23119" descr="\documentclass{article}&#10;\usepackage{amsmath}&#10;\usepackage{CJKutf8}      %%% Macros for Chinese/Japanese/Korean processing&#10;\usepackage{CJKnumb}      %%% For Chinese numbering capability&#10;&#10;\pagestyle{empty}&#10;&#10;\begin{document}&#10;\begin{CJK}{UTF8}{bsmi}   %%% Change CJK font and encoding here!&#10;&#10;&#10;$y = x^2+2x+1$  %%% With the &quot;amsmath&quot; package, now you can include CJK charaters in subscription and superscriptiion (in the &quot;\text&quot; tag)&#10;&#10;\end{CJK}&#10;\end{document}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63" y="2168525"/>
            <a:ext cx="4338660" cy="660400"/>
          </a:xfrm>
          <a:prstGeom prst="rect">
            <a:avLst/>
          </a:prstGeom>
        </p:spPr>
      </p:pic>
      <p:pic>
        <p:nvPicPr>
          <p:cNvPr id="4" name="tex4office_obj17479" descr="\documentclass{article}&#10;\usepackage{amsmath}&#10;\usepackage{CJKutf8}      %%% Macros for Chinese/Japanese/Korean processing&#10;\usepackage{CJKnumb}      %%% For Chinese numbering capability&#10;&#10;\pagestyle{empty}&#10;&#10;\newcommand{\sublabel}[2]{#2} %%% Implement \sublabel command&#10;&#10;\begin{document}&#10;\begin{CJK}{UTF8}{bsmi}   %%% Change CJK font and encoding here!&#10;&#10;&#10;$y =\sublabel{to_be_factored}{ x^2+x-2}$ %%% With the &quot;amsmath&quot; package, now you can include CJK charaters in subscription and superscriptiion (in the &quot;\text&quot; tag)&#10;&#10;\end{CJK}&#10;\end{document}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63" y="3171825"/>
            <a:ext cx="4029395" cy="6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向左箭號 9"/>
          <p:cNvSpPr/>
          <p:nvPr/>
        </p:nvSpPr>
        <p:spPr>
          <a:xfrm rot="2700000">
            <a:off x="6003006" y="3336006"/>
            <a:ext cx="635000" cy="6350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2700000">
            <a:off x="6064250" y="3397250"/>
            <a:ext cx="63500" cy="63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3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5784</TotalTime>
  <Words>555</Words>
  <Application>Microsoft Office PowerPoint</Application>
  <PresentationFormat>寬螢幕</PresentationFormat>
  <Paragraphs>62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魏誠寬</dc:creator>
  <cp:lastModifiedBy>魏誠寬</cp:lastModifiedBy>
  <cp:revision>682</cp:revision>
  <dcterms:created xsi:type="dcterms:W3CDTF">2016-11-03T03:44:27Z</dcterms:created>
  <dcterms:modified xsi:type="dcterms:W3CDTF">2017-08-20T09:06:20Z</dcterms:modified>
</cp:coreProperties>
</file>