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0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D8CFD7C-5133-4F31-B8DD-48811D9CC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AD7F6E1-EA69-C648-9F28-155C96FFB3CE}" type="datetimeFigureOut">
              <a:rPr lang="en-US" smtClean="0"/>
              <a:pPr/>
              <a:t>12/11/12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BADA033-1113-874E-9544-40732734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kennyyu/cs283-project" TargetMode="External"/><Relationship Id="rId4" Type="http://schemas.openxmlformats.org/officeDocument/2006/relationships/hyperlink" Target="http://goo.gl/pcNx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nec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3" y="1570729"/>
            <a:ext cx="2669497" cy="1337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217"/>
            <a:ext cx="8229600" cy="197900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Pipeline for Improving Accuracy of Hand</a:t>
            </a:r>
            <a:r>
              <a:rPr lang="en-US" dirty="0" smtClean="0"/>
              <a:t> Tracking</a:t>
            </a:r>
            <a:br>
              <a:rPr lang="en-US" dirty="0" smtClean="0"/>
            </a:br>
            <a:r>
              <a:rPr lang="en-US" sz="1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500" dirty="0" smtClean="0"/>
              <a:t>By Kenny Yu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6183"/>
            <a:ext cx="8229600" cy="4021817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latin typeface="Trebuchet MS"/>
                <a:cs typeface="Trebuchet MS"/>
              </a:rPr>
              <a:t>Motivation</a:t>
            </a:r>
            <a:r>
              <a:rPr lang="en-US" dirty="0" smtClean="0">
                <a:latin typeface="Trebuchet MS"/>
                <a:cs typeface="Trebuchet MS"/>
              </a:rPr>
              <a:t>:</a:t>
            </a:r>
            <a:r>
              <a:rPr lang="en-US" b="1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Implement </a:t>
            </a:r>
            <a:r>
              <a:rPr lang="en-US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Kinect</a:t>
            </a:r>
            <a:r>
              <a:rPr lang="en-US" dirty="0" smtClean="0">
                <a:latin typeface="Trebuchet MS"/>
                <a:cs typeface="Trebuchet MS"/>
              </a:rPr>
              <a:t>-like hand gesture detection capabilities using a </a:t>
            </a:r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commodity webcam</a:t>
            </a:r>
            <a:r>
              <a:rPr lang="en-US" dirty="0" smtClean="0">
                <a:latin typeface="Trebuchet MS"/>
                <a:cs typeface="Trebuchet MS"/>
              </a:rPr>
              <a:t> (e.g. control Google Maps with your hands)</a:t>
            </a:r>
          </a:p>
          <a:p>
            <a:pPr>
              <a:buNone/>
            </a:pPr>
            <a:endParaRPr lang="en-US" b="1" dirty="0" smtClean="0">
              <a:latin typeface="Trebuchet MS"/>
              <a:cs typeface="Trebuchet MS"/>
            </a:endParaRPr>
          </a:p>
          <a:p>
            <a:pPr>
              <a:buNone/>
            </a:pPr>
            <a:r>
              <a:rPr lang="en-US" b="1" u="sng" dirty="0" smtClean="0">
                <a:latin typeface="Trebuchet MS"/>
                <a:cs typeface="Trebuchet MS"/>
              </a:rPr>
              <a:t>Problem</a:t>
            </a:r>
            <a:r>
              <a:rPr lang="en-US" b="1" dirty="0" smtClean="0">
                <a:latin typeface="Trebuchet MS"/>
                <a:cs typeface="Trebuchet MS"/>
              </a:rPr>
              <a:t>: </a:t>
            </a:r>
            <a:r>
              <a:rPr lang="en-US" dirty="0" smtClean="0">
                <a:latin typeface="Trebuchet MS"/>
                <a:cs typeface="Trebuchet MS"/>
              </a:rPr>
              <a:t>Given a poorly trained </a:t>
            </a:r>
            <a:r>
              <a:rPr lang="en-US" dirty="0" err="1" smtClean="0">
                <a:latin typeface="Trebuchet MS"/>
                <a:cs typeface="Trebuchet MS"/>
              </a:rPr>
              <a:t>Haar</a:t>
            </a:r>
            <a:r>
              <a:rPr lang="en-US" dirty="0" smtClean="0">
                <a:latin typeface="Trebuchet MS"/>
                <a:cs typeface="Trebuchet MS"/>
              </a:rPr>
              <a:t> cascade classifier for hand gestures, </a:t>
            </a:r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how can we improve the accuracy of the</a:t>
            </a:r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tracking</a:t>
            </a:r>
            <a:r>
              <a:rPr lang="en-US" dirty="0" smtClean="0">
                <a:latin typeface="Trebuchet MS"/>
                <a:cs typeface="Trebuchet MS"/>
              </a:rPr>
              <a:t>?</a:t>
            </a:r>
            <a:endParaRPr lang="en-US" b="1" u="sng" dirty="0">
              <a:latin typeface="Trebuchet MS"/>
              <a:cs typeface="Trebuchet MS"/>
            </a:endParaRPr>
          </a:p>
        </p:txBody>
      </p:sp>
      <p:pic>
        <p:nvPicPr>
          <p:cNvPr id="5" name="Picture 4" descr="webc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19" y="1365645"/>
            <a:ext cx="1588181" cy="1470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pic>
        <p:nvPicPr>
          <p:cNvPr id="5" name="Picture 4" descr="nof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93" y="1122794"/>
            <a:ext cx="2611143" cy="195835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50775" y="2101973"/>
            <a:ext cx="360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494" y="3121221"/>
            <a:ext cx="1719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2</a:t>
            </a:r>
            <a:r>
              <a:rPr lang="en-US" sz="1600" dirty="0" smtClean="0">
                <a:latin typeface="Trebuchet MS"/>
                <a:cs typeface="Trebuchet MS"/>
              </a:rPr>
              <a:t>. Remove 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pic>
        <p:nvPicPr>
          <p:cNvPr id="5" name="Picture 4" descr="nof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93" y="1122794"/>
            <a:ext cx="2611143" cy="1958357"/>
          </a:xfrm>
          <a:prstGeom prst="rect">
            <a:avLst/>
          </a:prstGeom>
        </p:spPr>
      </p:pic>
      <p:pic>
        <p:nvPicPr>
          <p:cNvPr id="6" name="Picture 5" descr="no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48" y="2649873"/>
            <a:ext cx="2611143" cy="195835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50775" y="2101973"/>
            <a:ext cx="360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>
            <a:off x="5822636" y="2101973"/>
            <a:ext cx="1684884" cy="54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494" y="3121221"/>
            <a:ext cx="1719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2</a:t>
            </a:r>
            <a:r>
              <a:rPr lang="en-US" sz="1600" dirty="0" smtClean="0">
                <a:latin typeface="Trebuchet MS"/>
                <a:cs typeface="Trebuchet MS"/>
              </a:rPr>
              <a:t>. Remove Faces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3783" y="5119218"/>
            <a:ext cx="260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3. Background Subtraction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pic>
        <p:nvPicPr>
          <p:cNvPr id="5" name="Picture 4" descr="nof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93" y="1122794"/>
            <a:ext cx="2611143" cy="1958357"/>
          </a:xfrm>
          <a:prstGeom prst="rect">
            <a:avLst/>
          </a:prstGeom>
        </p:spPr>
      </p:pic>
      <p:pic>
        <p:nvPicPr>
          <p:cNvPr id="6" name="Picture 5" descr="no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48" y="2649873"/>
            <a:ext cx="2611143" cy="1958357"/>
          </a:xfrm>
          <a:prstGeom prst="rect">
            <a:avLst/>
          </a:prstGeom>
        </p:spPr>
      </p:pic>
      <p:pic>
        <p:nvPicPr>
          <p:cNvPr id="7" name="Picture 6" descr="kalma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492" y="4299479"/>
            <a:ext cx="2611144" cy="195835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50775" y="2101973"/>
            <a:ext cx="360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>
            <a:off x="5822636" y="2101973"/>
            <a:ext cx="1684884" cy="54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3"/>
          </p:cNvCxnSpPr>
          <p:nvPr/>
        </p:nvCxnSpPr>
        <p:spPr>
          <a:xfrm rot="5400000">
            <a:off x="6329864" y="4101002"/>
            <a:ext cx="670428" cy="1684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494" y="3121221"/>
            <a:ext cx="1719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2</a:t>
            </a:r>
            <a:r>
              <a:rPr lang="en-US" sz="1600" dirty="0" smtClean="0">
                <a:latin typeface="Trebuchet MS"/>
                <a:cs typeface="Trebuchet MS"/>
              </a:rPr>
              <a:t>. Remove Faces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3783" y="5108357"/>
            <a:ext cx="260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3. Background Subtraction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1493" y="6257837"/>
            <a:ext cx="2662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4. </a:t>
            </a:r>
            <a:r>
              <a:rPr lang="en-US" sz="1600" dirty="0" err="1" smtClean="0">
                <a:latin typeface="Trebuchet MS"/>
                <a:cs typeface="Trebuchet MS"/>
              </a:rPr>
              <a:t>Kalman</a:t>
            </a:r>
            <a:r>
              <a:rPr lang="en-US" sz="1600" dirty="0" smtClean="0">
                <a:latin typeface="Trebuchet MS"/>
                <a:cs typeface="Trebuchet MS"/>
              </a:rPr>
              <a:t> Filter Prediction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pic>
        <p:nvPicPr>
          <p:cNvPr id="5" name="Picture 4" descr="nof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93" y="1122794"/>
            <a:ext cx="2611143" cy="1958357"/>
          </a:xfrm>
          <a:prstGeom prst="rect">
            <a:avLst/>
          </a:prstGeom>
        </p:spPr>
      </p:pic>
      <p:pic>
        <p:nvPicPr>
          <p:cNvPr id="6" name="Picture 5" descr="no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48" y="2649873"/>
            <a:ext cx="2611143" cy="1958357"/>
          </a:xfrm>
          <a:prstGeom prst="rect">
            <a:avLst/>
          </a:prstGeom>
        </p:spPr>
      </p:pic>
      <p:pic>
        <p:nvPicPr>
          <p:cNvPr id="7" name="Picture 6" descr="kalma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492" y="4299479"/>
            <a:ext cx="2611144" cy="1958358"/>
          </a:xfrm>
          <a:prstGeom prst="rect">
            <a:avLst/>
          </a:prstGeom>
        </p:spPr>
      </p:pic>
      <p:pic>
        <p:nvPicPr>
          <p:cNvPr id="8" name="Picture 7" descr="opti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01" y="4297431"/>
            <a:ext cx="2613875" cy="196040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50775" y="2101973"/>
            <a:ext cx="360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>
            <a:off x="5822636" y="2101973"/>
            <a:ext cx="1684884" cy="54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3"/>
          </p:cNvCxnSpPr>
          <p:nvPr/>
        </p:nvCxnSpPr>
        <p:spPr>
          <a:xfrm rot="5400000">
            <a:off x="6329864" y="4101002"/>
            <a:ext cx="670428" cy="1684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8" idx="3"/>
          </p:cNvCxnSpPr>
          <p:nvPr/>
        </p:nvCxnSpPr>
        <p:spPr>
          <a:xfrm rot="10800000">
            <a:off x="2850776" y="5277634"/>
            <a:ext cx="360716" cy="1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494" y="3121221"/>
            <a:ext cx="1719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2</a:t>
            </a:r>
            <a:r>
              <a:rPr lang="en-US" sz="1600" dirty="0" smtClean="0">
                <a:latin typeface="Trebuchet MS"/>
                <a:cs typeface="Trebuchet MS"/>
              </a:rPr>
              <a:t>. Remove Faces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3783" y="5108357"/>
            <a:ext cx="260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3. Background Subtraction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1493" y="6257837"/>
            <a:ext cx="2662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4. </a:t>
            </a:r>
            <a:r>
              <a:rPr lang="en-US" sz="1600" dirty="0" err="1" smtClean="0">
                <a:latin typeface="Trebuchet MS"/>
                <a:cs typeface="Trebuchet MS"/>
              </a:rPr>
              <a:t>Kalman</a:t>
            </a:r>
            <a:r>
              <a:rPr lang="en-US" sz="1600" dirty="0" smtClean="0">
                <a:latin typeface="Trebuchet MS"/>
                <a:cs typeface="Trebuchet MS"/>
              </a:rPr>
              <a:t> Filter Prediction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900" y="6257837"/>
            <a:ext cx="26538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5. Hand </a:t>
            </a:r>
            <a:r>
              <a:rPr lang="en-US" sz="1600" dirty="0" smtClean="0">
                <a:latin typeface="Trebuchet MS"/>
                <a:cs typeface="Trebuchet MS"/>
              </a:rPr>
              <a:t>Detection</a:t>
            </a:r>
            <a:r>
              <a:rPr lang="en-US" sz="1600" dirty="0" smtClean="0">
                <a:latin typeface="Trebuchet MS"/>
                <a:cs typeface="Trebuchet MS"/>
              </a:rPr>
              <a:t>; </a:t>
            </a:r>
            <a:r>
              <a:rPr lang="en-US" sz="1600" dirty="0" smtClean="0">
                <a:latin typeface="Trebuchet MS"/>
                <a:cs typeface="Trebuchet MS"/>
              </a:rPr>
              <a:t>Optical </a:t>
            </a:r>
            <a:endParaRPr lang="en-US" sz="1600" dirty="0" smtClean="0">
              <a:latin typeface="Trebuchet MS"/>
              <a:cs typeface="Trebuchet MS"/>
            </a:endParaRPr>
          </a:p>
          <a:p>
            <a:r>
              <a:rPr lang="en-US" sz="1600" dirty="0" smtClean="0">
                <a:latin typeface="Trebuchet MS"/>
                <a:cs typeface="Trebuchet MS"/>
              </a:rPr>
              <a:t>Flow using Lucas-</a:t>
            </a:r>
            <a:r>
              <a:rPr lang="en-US" sz="1600" dirty="0" err="1" smtClean="0">
                <a:latin typeface="Trebuchet MS"/>
                <a:cs typeface="Trebuchet MS"/>
              </a:rPr>
              <a:t>Kanade</a:t>
            </a:r>
            <a:endParaRPr lang="en-US" sz="1600" dirty="0" smtClean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26332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My Solution: Build a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rig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" y="1122794"/>
            <a:ext cx="2613875" cy="1958357"/>
          </a:xfrm>
          <a:prstGeom prst="rect">
            <a:avLst/>
          </a:prstGeom>
        </p:spPr>
      </p:pic>
      <p:pic>
        <p:nvPicPr>
          <p:cNvPr id="5" name="Picture 4" descr="nofa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93" y="1122794"/>
            <a:ext cx="2611143" cy="1958357"/>
          </a:xfrm>
          <a:prstGeom prst="rect">
            <a:avLst/>
          </a:prstGeom>
        </p:spPr>
      </p:pic>
      <p:pic>
        <p:nvPicPr>
          <p:cNvPr id="6" name="Picture 5" descr="no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48" y="2649873"/>
            <a:ext cx="2611143" cy="1958357"/>
          </a:xfrm>
          <a:prstGeom prst="rect">
            <a:avLst/>
          </a:prstGeom>
        </p:spPr>
      </p:pic>
      <p:pic>
        <p:nvPicPr>
          <p:cNvPr id="7" name="Picture 6" descr="kalma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492" y="4299479"/>
            <a:ext cx="2611144" cy="1958358"/>
          </a:xfrm>
          <a:prstGeom prst="rect">
            <a:avLst/>
          </a:prstGeom>
        </p:spPr>
      </p:pic>
      <p:pic>
        <p:nvPicPr>
          <p:cNvPr id="8" name="Picture 7" descr="opti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01" y="4297431"/>
            <a:ext cx="2613875" cy="196040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50775" y="2101973"/>
            <a:ext cx="360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>
            <a:off x="5822636" y="2101973"/>
            <a:ext cx="1684884" cy="54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3"/>
          </p:cNvCxnSpPr>
          <p:nvPr/>
        </p:nvCxnSpPr>
        <p:spPr>
          <a:xfrm rot="5400000">
            <a:off x="6329864" y="4101002"/>
            <a:ext cx="670428" cy="1684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8" idx="3"/>
          </p:cNvCxnSpPr>
          <p:nvPr/>
        </p:nvCxnSpPr>
        <p:spPr>
          <a:xfrm rot="10800000">
            <a:off x="2850776" y="5277634"/>
            <a:ext cx="360716" cy="1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901" y="3121221"/>
            <a:ext cx="245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1. Original </a:t>
            </a:r>
            <a:r>
              <a:rPr lang="en-US" sz="1600" dirty="0" err="1" smtClean="0">
                <a:latin typeface="Trebuchet MS"/>
                <a:cs typeface="Trebuchet MS"/>
              </a:rPr>
              <a:t>Haar</a:t>
            </a:r>
            <a:r>
              <a:rPr lang="en-US" sz="1600" dirty="0" smtClean="0">
                <a:latin typeface="Trebuchet MS"/>
                <a:cs typeface="Trebuchet MS"/>
              </a:rPr>
              <a:t> Cascade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494" y="3121221"/>
            <a:ext cx="1719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2</a:t>
            </a:r>
            <a:r>
              <a:rPr lang="en-US" sz="1600" dirty="0" smtClean="0">
                <a:latin typeface="Trebuchet MS"/>
                <a:cs typeface="Trebuchet MS"/>
              </a:rPr>
              <a:t>. Remove Faces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3783" y="5108357"/>
            <a:ext cx="2609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3. Background Subtraction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1493" y="6257837"/>
            <a:ext cx="2662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4. </a:t>
            </a:r>
            <a:r>
              <a:rPr lang="en-US" sz="1600" dirty="0" err="1" smtClean="0">
                <a:latin typeface="Trebuchet MS"/>
                <a:cs typeface="Trebuchet MS"/>
              </a:rPr>
              <a:t>Kalman</a:t>
            </a:r>
            <a:r>
              <a:rPr lang="en-US" sz="1600" dirty="0" smtClean="0">
                <a:latin typeface="Trebuchet MS"/>
                <a:cs typeface="Trebuchet MS"/>
              </a:rPr>
              <a:t> Filter Prediction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900" y="6257837"/>
            <a:ext cx="26538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5. Hand </a:t>
            </a:r>
            <a:r>
              <a:rPr lang="en-US" sz="1600" dirty="0" smtClean="0">
                <a:latin typeface="Trebuchet MS"/>
                <a:cs typeface="Trebuchet MS"/>
              </a:rPr>
              <a:t>Detection</a:t>
            </a:r>
            <a:r>
              <a:rPr lang="en-US" sz="1600" dirty="0" smtClean="0">
                <a:latin typeface="Trebuchet MS"/>
                <a:cs typeface="Trebuchet MS"/>
              </a:rPr>
              <a:t>; </a:t>
            </a:r>
            <a:r>
              <a:rPr lang="en-US" sz="1600" dirty="0" smtClean="0">
                <a:latin typeface="Trebuchet MS"/>
                <a:cs typeface="Trebuchet MS"/>
              </a:rPr>
              <a:t>Optical </a:t>
            </a:r>
            <a:endParaRPr lang="en-US" sz="1600" dirty="0" smtClean="0">
              <a:latin typeface="Trebuchet MS"/>
              <a:cs typeface="Trebuchet MS"/>
            </a:endParaRPr>
          </a:p>
          <a:p>
            <a:r>
              <a:rPr lang="en-US" sz="1600" dirty="0" smtClean="0">
                <a:latin typeface="Trebuchet MS"/>
                <a:cs typeface="Trebuchet MS"/>
              </a:rPr>
              <a:t>Flow using Lucas-</a:t>
            </a:r>
            <a:r>
              <a:rPr lang="en-US" sz="1600" dirty="0" err="1" smtClean="0">
                <a:latin typeface="Trebuchet MS"/>
                <a:cs typeface="Trebuchet MS"/>
              </a:rPr>
              <a:t>Kanade</a:t>
            </a:r>
            <a:endParaRPr lang="en-US" sz="1600" dirty="0" smtClean="0">
              <a:latin typeface="Trebuchet MS"/>
              <a:cs typeface="Trebuchet MS"/>
            </a:endParaRPr>
          </a:p>
        </p:txBody>
      </p:sp>
      <p:cxnSp>
        <p:nvCxnSpPr>
          <p:cNvPr id="35" name="Curved Connector 34"/>
          <p:cNvCxnSpPr>
            <a:stCxn id="8" idx="0"/>
            <a:endCxn id="7" idx="0"/>
          </p:cNvCxnSpPr>
          <p:nvPr/>
        </p:nvCxnSpPr>
        <p:spPr>
          <a:xfrm rot="16200000" flipH="1">
            <a:off x="3029427" y="2811843"/>
            <a:ext cx="2048" cy="2973225"/>
          </a:xfrm>
          <a:prstGeom prst="curvedConnector3">
            <a:avLst>
              <a:gd name="adj1" fmla="val -111621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58881" y="3612175"/>
            <a:ext cx="2392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rebuchet MS"/>
                <a:cs typeface="Trebuchet MS"/>
              </a:rPr>
              <a:t>6. </a:t>
            </a:r>
            <a:r>
              <a:rPr lang="en-US" sz="1600" dirty="0" err="1" smtClean="0">
                <a:latin typeface="Trebuchet MS"/>
                <a:cs typeface="Trebuchet MS"/>
              </a:rPr>
              <a:t>Kalman</a:t>
            </a:r>
            <a:r>
              <a:rPr lang="en-US" sz="1600" dirty="0" smtClean="0">
                <a:latin typeface="Trebuchet MS"/>
                <a:cs typeface="Trebuchet MS"/>
              </a:rPr>
              <a:t> Filter Update</a:t>
            </a:r>
            <a:endParaRPr lang="en-US"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571"/>
            <a:ext cx="8229600" cy="14512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Result: Control Google Maps</a:t>
            </a:r>
            <a:br>
              <a:rPr lang="en-US" dirty="0" smtClean="0"/>
            </a:br>
            <a:r>
              <a:rPr lang="en-US" dirty="0" smtClean="0"/>
              <a:t>With Your Hand</a:t>
            </a:r>
            <a:endParaRPr lang="en-US" dirty="0"/>
          </a:p>
        </p:txBody>
      </p:sp>
      <p:pic>
        <p:nvPicPr>
          <p:cNvPr id="4" name="Picture 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00" y="1891862"/>
            <a:ext cx="6449800" cy="4196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4200" y="6088711"/>
            <a:ext cx="6099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Code: </a:t>
            </a:r>
            <a:r>
              <a:rPr lang="en-US" dirty="0" smtClean="0">
                <a:latin typeface="Trebuchet MS"/>
                <a:cs typeface="Trebuchet MS"/>
                <a:hlinkClick r:id="rId3"/>
              </a:rPr>
              <a:t>http://github.com/kennyyu/cs283-project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Live Demo (you can try it out!): </a:t>
            </a:r>
            <a:r>
              <a:rPr lang="en-US" dirty="0" smtClean="0">
                <a:latin typeface="Trebuchet MS"/>
                <a:cs typeface="Trebuchet MS"/>
                <a:hlinkClick r:id="rId4"/>
              </a:rPr>
              <a:t>http://goo.gl/pcNxG</a:t>
            </a:r>
            <a:r>
              <a:rPr lang="en-US" dirty="0" smtClean="0">
                <a:latin typeface="Trebuchet MS"/>
                <a:cs typeface="Trebuchet MS"/>
              </a:rPr>
              <a:t>  </a:t>
            </a:r>
          </a:p>
          <a:p>
            <a:pPr algn="ctr"/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710451"/>
            <a:ext cx="279908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rebuchet MS"/>
                <a:cs typeface="Trebuchet MS"/>
              </a:rPr>
              <a:t>Built using: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 err="1" smtClean="0">
                <a:latin typeface="Trebuchet MS"/>
                <a:cs typeface="Trebuchet MS"/>
              </a:rPr>
              <a:t>OpenCV</a:t>
            </a:r>
            <a:endParaRPr lang="en-US" dirty="0" smtClean="0">
              <a:latin typeface="Trebuchet MS"/>
              <a:cs typeface="Trebuchet MS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 err="1" smtClean="0">
                <a:latin typeface="Trebuchet MS"/>
                <a:cs typeface="Trebuchet MS"/>
              </a:rPr>
              <a:t>Websockets</a:t>
            </a:r>
            <a:endParaRPr lang="en-US" dirty="0" smtClean="0">
              <a:latin typeface="Trebuchet MS"/>
              <a:cs typeface="Trebuchet MS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Chrome </a:t>
            </a:r>
            <a:r>
              <a:rPr lang="en-US" dirty="0" err="1" smtClean="0">
                <a:latin typeface="Trebuchet MS"/>
                <a:cs typeface="Trebuchet MS"/>
              </a:rPr>
              <a:t>WebRTC</a:t>
            </a:r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  (access to webcam)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b="1" u="sng" dirty="0" smtClean="0">
                <a:latin typeface="Trebuchet MS"/>
                <a:cs typeface="Trebuchet MS"/>
              </a:rPr>
              <a:t>Notes: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Fewer false positives</a:t>
            </a:r>
          </a:p>
          <a:p>
            <a:r>
              <a:rPr lang="en-US" dirty="0" smtClean="0">
                <a:latin typeface="Trebuchet MS"/>
                <a:cs typeface="Trebuchet MS"/>
              </a:rPr>
              <a:t>  than applying </a:t>
            </a:r>
            <a:r>
              <a:rPr lang="en-US" dirty="0" err="1" smtClean="0">
                <a:latin typeface="Trebuchet MS"/>
                <a:cs typeface="Trebuchet MS"/>
              </a:rPr>
              <a:t>Haar</a:t>
            </a:r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  cascade alone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Sensitive to moving</a:t>
            </a:r>
          </a:p>
          <a:p>
            <a:r>
              <a:rPr lang="en-US" dirty="0" smtClean="0">
                <a:latin typeface="Trebuchet MS"/>
                <a:cs typeface="Trebuchet MS"/>
              </a:rPr>
              <a:t>  objects in background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Sensitive to non solid</a:t>
            </a:r>
          </a:p>
          <a:p>
            <a:r>
              <a:rPr lang="en-US" dirty="0" smtClean="0">
                <a:latin typeface="Trebuchet MS"/>
                <a:cs typeface="Trebuchet MS"/>
              </a:rPr>
              <a:t>  background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Need Chrome and webcam to run demo!</a:t>
            </a:r>
            <a:endParaRPr lang="en-US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94</TotalTime>
  <Words>302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Pipeline for Improving Accuracy of Hand Tracking   By Kenny Yu</vt:lpstr>
      <vt:lpstr>My Solution: Build a Pipeline.</vt:lpstr>
      <vt:lpstr>My Solution: Build a Pipeline.</vt:lpstr>
      <vt:lpstr>My Solution: Build a Pipeline.</vt:lpstr>
      <vt:lpstr>My Solution: Build a Pipeline.</vt:lpstr>
      <vt:lpstr>My Solution: Build a Pipeline.</vt:lpstr>
      <vt:lpstr>My Solution: Build a Pipeline.</vt:lpstr>
      <vt:lpstr>Result: Control Google Maps With Your Hand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for Improving Accuracy of Hand Gesture Recognition</dc:title>
  <dc:creator>Kenny Yu</dc:creator>
  <cp:lastModifiedBy>Kenny Yu</cp:lastModifiedBy>
  <cp:revision>18</cp:revision>
  <dcterms:created xsi:type="dcterms:W3CDTF">2012-12-11T06:42:19Z</dcterms:created>
  <dcterms:modified xsi:type="dcterms:W3CDTF">2012-12-11T06:45:02Z</dcterms:modified>
</cp:coreProperties>
</file>