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c7f0171c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c7f0171c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2daa4d8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2daa4d8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7f0171c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7f0171c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7f0171c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7f0171c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7f0171c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7f0171c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c7f0171c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c7f0171c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c7f0171c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c7f0171c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c7f0171c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c7f0171c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c7f0171c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c7f0171c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c7f0171c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c7f0171c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UEFA PREDICTOR</a:t>
            </a:r>
            <a:endParaRPr/>
          </a:p>
          <a:p>
            <a:pPr indent="0" lvl="0" marL="0" rtl="0" algn="l">
              <a:spcBef>
                <a:spcPts val="0"/>
              </a:spcBef>
              <a:spcAft>
                <a:spcPts val="0"/>
              </a:spcAft>
              <a:buNone/>
            </a:pPr>
            <a:r>
              <a:rPr lang="en" sz="2000"/>
              <a:t>Group 79</a:t>
            </a:r>
            <a:endParaRPr sz="2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802"/>
              <a:t>Andrew Romanchik, Kenny Zheng, Mary-Kate Stone, Erin Wienke, Jakob Larsen</a:t>
            </a:r>
            <a:endParaRPr sz="60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22"/>
          <p:cNvSpPr txBox="1"/>
          <p:nvPr>
            <p:ph idx="1" type="body"/>
          </p:nvPr>
        </p:nvSpPr>
        <p:spPr>
          <a:xfrm>
            <a:off x="1297500" y="1160350"/>
            <a:ext cx="6400800" cy="30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ECECF1"/>
              </a:solidFill>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Future Considerations:</a:t>
            </a:r>
            <a:r>
              <a:rPr lang="en" sz="1200">
                <a:latin typeface="Roboto"/>
                <a:ea typeface="Roboto"/>
                <a:cs typeface="Roboto"/>
                <a:sym typeface="Roboto"/>
              </a:rPr>
              <a:t> Plan to account for factors like player retention, travel distance to the stadium, and individual game analysis.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Weighting Recent Seasons:</a:t>
            </a:r>
            <a:r>
              <a:rPr lang="en" sz="1200">
                <a:latin typeface="Roboto"/>
                <a:ea typeface="Roboto"/>
                <a:cs typeface="Roboto"/>
                <a:sym typeface="Roboto"/>
              </a:rPr>
              <a:t> Intend to adjust model to give more relevance to recent seasons for future predictions.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Incorporating Country Coefficients:</a:t>
            </a:r>
            <a:r>
              <a:rPr lang="en" sz="1200">
                <a:latin typeface="Roboto"/>
                <a:ea typeface="Roboto"/>
                <a:cs typeface="Roboto"/>
                <a:sym typeface="Roboto"/>
              </a:rPr>
              <a:t> Exploring the use of country coefficients based on wins, losses, and points for more accurate predictions.</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100"/>
              <a:t>[1] R. P. Bunker and F. Thabtah, “A machine learning framework for sport result prediction,” </a:t>
            </a:r>
            <a:endParaRPr sz="1100"/>
          </a:p>
          <a:p>
            <a:pPr indent="457200" lvl="0" marL="0" rtl="0" algn="l">
              <a:spcBef>
                <a:spcPts val="1200"/>
              </a:spcBef>
              <a:spcAft>
                <a:spcPts val="0"/>
              </a:spcAft>
              <a:buNone/>
            </a:pPr>
            <a:r>
              <a:rPr i="1" lang="en" sz="1100"/>
              <a:t>Applied Computing and Informatics</a:t>
            </a:r>
            <a:r>
              <a:rPr lang="en" sz="1100"/>
              <a:t>, vol. 15, no. 1, pp. 27–33, 2019. </a:t>
            </a:r>
            <a:endParaRPr sz="1100"/>
          </a:p>
          <a:p>
            <a:pPr indent="457200" lvl="0" marL="0" rtl="0" algn="l">
              <a:spcBef>
                <a:spcPts val="1200"/>
              </a:spcBef>
              <a:spcAft>
                <a:spcPts val="0"/>
              </a:spcAft>
              <a:buNone/>
            </a:pPr>
            <a:r>
              <a:rPr lang="en" sz="1100"/>
              <a:t>doi:10.1016/j.aci.2017.09.005 </a:t>
            </a:r>
            <a:endParaRPr sz="1100"/>
          </a:p>
          <a:p>
            <a:pPr indent="0" lvl="0" marL="0" rtl="0" algn="l">
              <a:spcBef>
                <a:spcPts val="1200"/>
              </a:spcBef>
              <a:spcAft>
                <a:spcPts val="0"/>
              </a:spcAft>
              <a:buNone/>
            </a:pPr>
            <a:r>
              <a:rPr lang="en" sz="1100"/>
              <a:t>[2] Q. Zhang </a:t>
            </a:r>
            <a:r>
              <a:rPr i="1" lang="en" sz="1100"/>
              <a:t>et al.</a:t>
            </a:r>
            <a:r>
              <a:rPr lang="en" sz="1100"/>
              <a:t>, “Sports match prediction model for training and exercise using </a:t>
            </a:r>
            <a:endParaRPr sz="1100"/>
          </a:p>
          <a:p>
            <a:pPr indent="457200" lvl="0" marL="0" rtl="0" algn="l">
              <a:spcBef>
                <a:spcPts val="1200"/>
              </a:spcBef>
              <a:spcAft>
                <a:spcPts val="0"/>
              </a:spcAft>
              <a:buNone/>
            </a:pPr>
            <a:r>
              <a:rPr lang="en" sz="1100"/>
              <a:t>attention-based LSTM network,” </a:t>
            </a:r>
            <a:r>
              <a:rPr i="1" lang="en" sz="1100"/>
              <a:t>Digital Communications and Networks</a:t>
            </a:r>
            <a:r>
              <a:rPr lang="en" sz="1100"/>
              <a:t>, vol. 8, no. 4, </a:t>
            </a:r>
            <a:endParaRPr sz="1100"/>
          </a:p>
          <a:p>
            <a:pPr indent="457200" lvl="0" marL="0" rtl="0" algn="l">
              <a:spcBef>
                <a:spcPts val="1200"/>
              </a:spcBef>
              <a:spcAft>
                <a:spcPts val="0"/>
              </a:spcAft>
              <a:buNone/>
            </a:pPr>
            <a:r>
              <a:rPr lang="en" sz="1100"/>
              <a:t>pp. 508–515, 2022. doi:10.1016/j.dcan.2021.08.008 </a:t>
            </a:r>
            <a:endParaRPr sz="1100"/>
          </a:p>
          <a:p>
            <a:pPr indent="0" lvl="0" marL="0" rtl="0" algn="l">
              <a:spcBef>
                <a:spcPts val="1200"/>
              </a:spcBef>
              <a:spcAft>
                <a:spcPts val="0"/>
              </a:spcAft>
              <a:buNone/>
            </a:pPr>
            <a:r>
              <a:rPr lang="en" sz="1100"/>
              <a:t>[3] J. C. Yue, E. P. Chou, M.-H. Hsieh, and L.-C. Hsiao, “A study of forecasting tennis matches </a:t>
            </a:r>
            <a:endParaRPr sz="1100"/>
          </a:p>
          <a:p>
            <a:pPr indent="457200" lvl="0" marL="0" rtl="0" algn="l">
              <a:spcBef>
                <a:spcPts val="1200"/>
              </a:spcBef>
              <a:spcAft>
                <a:spcPts val="0"/>
              </a:spcAft>
              <a:buNone/>
            </a:pPr>
            <a:r>
              <a:rPr lang="en" sz="1100"/>
              <a:t>via the GLICKO model,” </a:t>
            </a:r>
            <a:r>
              <a:rPr i="1" lang="en" sz="1100"/>
              <a:t>PLOS ONE</a:t>
            </a:r>
            <a:r>
              <a:rPr lang="en" sz="1100"/>
              <a:t>, vol. 17, no. 4, Apr. 2022. </a:t>
            </a:r>
            <a:endParaRPr sz="1100"/>
          </a:p>
          <a:p>
            <a:pPr indent="0" lvl="0" marL="457200" rtl="0" algn="l">
              <a:spcBef>
                <a:spcPts val="1200"/>
              </a:spcBef>
              <a:spcAft>
                <a:spcPts val="1200"/>
              </a:spcAft>
              <a:buNone/>
            </a:pPr>
            <a:r>
              <a:rPr lang="en" sz="1100"/>
              <a:t>doi:10.1371/journal.pone.0266838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Background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UEFA is a yearly international club soccer tournament and is one of the most watched sports tournaments in the world.</a:t>
            </a:r>
            <a:endParaRPr/>
          </a:p>
          <a:p>
            <a:pPr indent="-311150" lvl="0" marL="457200" rtl="0" algn="l">
              <a:spcBef>
                <a:spcPts val="0"/>
              </a:spcBef>
              <a:spcAft>
                <a:spcPts val="0"/>
              </a:spcAft>
              <a:buSzPts val="1300"/>
              <a:buChar char="●"/>
            </a:pPr>
            <a:r>
              <a:rPr lang="en"/>
              <a:t>Sports have machine learning models to predict the outcomes of games, such as ANN with backpropagation and RNN, and have been used in leagues such as the NFL and NBA.</a:t>
            </a:r>
            <a:endParaRPr/>
          </a:p>
          <a:p>
            <a:pPr indent="-311150" lvl="0" marL="457200" rtl="0" algn="l">
              <a:spcBef>
                <a:spcPts val="0"/>
              </a:spcBef>
              <a:spcAft>
                <a:spcPts val="0"/>
              </a:spcAft>
              <a:buSzPts val="1300"/>
              <a:buChar char="●"/>
            </a:pPr>
            <a:r>
              <a:rPr lang="en"/>
              <a:t>The models are not effective in capturing long term dependencies between data.</a:t>
            </a:r>
            <a:endParaRPr/>
          </a:p>
          <a:p>
            <a:pPr indent="-311150" lvl="0" marL="457200" rtl="0" algn="l">
              <a:spcBef>
                <a:spcPts val="0"/>
              </a:spcBef>
              <a:spcAft>
                <a:spcPts val="0"/>
              </a:spcAft>
              <a:buSzPts val="1300"/>
              <a:buChar char="●"/>
            </a:pPr>
            <a:r>
              <a:rPr lang="en"/>
              <a:t>A suggestion to combat that disadvantage is by using a bayesian approach with a system similar to Elo, called Glicko, which predicts strength of tennis players and therefore predict outcomes of tennis matches.</a:t>
            </a:r>
            <a:endParaRPr/>
          </a:p>
          <a:p>
            <a:pPr indent="-311150" lvl="0" marL="457200" rtl="0" algn="l">
              <a:spcBef>
                <a:spcPts val="0"/>
              </a:spcBef>
              <a:spcAft>
                <a:spcPts val="0"/>
              </a:spcAft>
              <a:buSzPts val="1300"/>
              <a:buChar char="●"/>
            </a:pPr>
            <a:r>
              <a:rPr lang="en"/>
              <a:t>UEFA has more factors than Tennis in that UEFA’s format of teams, player positions, group stage performance, and team knockout stage performance allow for more complex prediction which requires a more precise model.</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we all have a strong interest in soccer, we want to create a model that helps to accurately predict the team knockout stage.  </a:t>
            </a:r>
            <a:endParaRPr/>
          </a:p>
          <a:p>
            <a:pPr indent="-311150" lvl="0" marL="457200" rtl="0" algn="l">
              <a:spcBef>
                <a:spcPts val="0"/>
              </a:spcBef>
              <a:spcAft>
                <a:spcPts val="0"/>
              </a:spcAft>
              <a:buSzPts val="1300"/>
              <a:buChar char="●"/>
            </a:pPr>
            <a:r>
              <a:rPr lang="en"/>
              <a:t>Despite Soccer being the most popular sport worldwide, it receives less funding for analytics than the NBA and NFL, which are tournaments solely for the United States. Therefore, there are obvious discrepancies in predicting soccer matches.  </a:t>
            </a:r>
            <a:endParaRPr/>
          </a:p>
          <a:p>
            <a:pPr indent="-311150" lvl="0" marL="457200" rtl="0" algn="l">
              <a:spcBef>
                <a:spcPts val="0"/>
              </a:spcBef>
              <a:spcAft>
                <a:spcPts val="0"/>
              </a:spcAft>
              <a:buSzPts val="1300"/>
              <a:buChar char="●"/>
            </a:pPr>
            <a:r>
              <a:rPr lang="en"/>
              <a:t>Additionally, as UEFA is a championship tournament with European teams, it receives less resources than other soccer events such as the World Cup. </a:t>
            </a:r>
            <a:endParaRPr/>
          </a:p>
          <a:p>
            <a:pPr indent="-311150" lvl="0" marL="457200" rtl="0" algn="l">
              <a:spcBef>
                <a:spcPts val="0"/>
              </a:spcBef>
              <a:spcAft>
                <a:spcPts val="0"/>
              </a:spcAft>
              <a:buSzPts val="1300"/>
              <a:buChar char="●"/>
            </a:pPr>
            <a:r>
              <a:rPr lang="en"/>
              <a:t>A more accurate model could help teams allocate their players, as they know which factors are more important in defining a winning team.  </a:t>
            </a:r>
            <a:endParaRPr/>
          </a:p>
          <a:p>
            <a:pPr indent="-311150" lvl="0" marL="457200" rtl="0" algn="l">
              <a:spcBef>
                <a:spcPts val="0"/>
              </a:spcBef>
              <a:spcAft>
                <a:spcPts val="0"/>
              </a:spcAft>
              <a:buSzPts val="1300"/>
              <a:buChar char="●"/>
            </a:pPr>
            <a:r>
              <a:rPr lang="en"/>
              <a:t>It can also allow a team to see where specific weaknesses lie, therefore allowing them to improve on their deficiencies.</a:t>
            </a:r>
            <a:endParaRPr sz="1500"/>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53" name="Google Shape;153;p16"/>
          <p:cNvSpPr txBox="1"/>
          <p:nvPr>
            <p:ph idx="1" type="body"/>
          </p:nvPr>
        </p:nvSpPr>
        <p:spPr>
          <a:xfrm>
            <a:off x="1297500" y="1077300"/>
            <a:ext cx="7038900" cy="3580200"/>
          </a:xfrm>
          <a:prstGeom prst="rect">
            <a:avLst/>
          </a:prstGeom>
        </p:spPr>
        <p:txBody>
          <a:bodyPr anchorCtr="0" anchor="t" bIns="91425" lIns="91425" spcFirstLastPara="1" rIns="91425" wrap="square" tIns="91425">
            <a:normAutofit fontScale="25000" lnSpcReduction="20000"/>
          </a:bodyPr>
          <a:lstStyle/>
          <a:p>
            <a:pPr indent="-316034" lvl="0" marL="457200" rtl="0" algn="l">
              <a:spcBef>
                <a:spcPts val="0"/>
              </a:spcBef>
              <a:spcAft>
                <a:spcPts val="0"/>
              </a:spcAft>
              <a:buSzPct val="100000"/>
              <a:buChar char="●"/>
            </a:pPr>
            <a:r>
              <a:rPr b="1" lang="en" sz="5507"/>
              <a:t>Data Collection (1981-2021):</a:t>
            </a:r>
            <a:r>
              <a:rPr lang="en" sz="5507"/>
              <a:t> Gathered data on club teams from UEFA, including their final standings (winner, runner-up, etc.) in games.</a:t>
            </a:r>
            <a:endParaRPr sz="5507"/>
          </a:p>
          <a:p>
            <a:pPr indent="-316034" lvl="0" marL="457200" rtl="0" algn="l">
              <a:spcBef>
                <a:spcPts val="0"/>
              </a:spcBef>
              <a:spcAft>
                <a:spcPts val="0"/>
              </a:spcAft>
              <a:buSzPct val="100000"/>
              <a:buChar char="●"/>
            </a:pPr>
            <a:r>
              <a:rPr b="1" lang="en" sz="5507"/>
              <a:t>Points Analysis:</a:t>
            </a:r>
            <a:r>
              <a:rPr lang="en" sz="5507"/>
              <a:t> Recorded points scored by the winning team and against them in each game.</a:t>
            </a:r>
            <a:endParaRPr sz="5507"/>
          </a:p>
          <a:p>
            <a:pPr indent="-316034" lvl="0" marL="457200" rtl="0" algn="l">
              <a:spcBef>
                <a:spcPts val="0"/>
              </a:spcBef>
              <a:spcAft>
                <a:spcPts val="0"/>
              </a:spcAft>
              <a:buSzPct val="100000"/>
              <a:buChar char="●"/>
            </a:pPr>
            <a:r>
              <a:rPr b="1" lang="en" sz="5507"/>
              <a:t>Location Data:</a:t>
            </a:r>
            <a:r>
              <a:rPr lang="en" sz="5507"/>
              <a:t> Collected game location data; initially unused, but later incorporated in the second model.</a:t>
            </a:r>
            <a:endParaRPr sz="5507"/>
          </a:p>
          <a:p>
            <a:pPr indent="-316034" lvl="0" marL="457200" rtl="0" algn="l">
              <a:spcBef>
                <a:spcPts val="0"/>
              </a:spcBef>
              <a:spcAft>
                <a:spcPts val="0"/>
              </a:spcAft>
              <a:buSzPct val="100000"/>
              <a:buChar char="●"/>
            </a:pPr>
            <a:r>
              <a:rPr b="1" lang="en" sz="5507"/>
              <a:t>Country Coefficients:</a:t>
            </a:r>
            <a:r>
              <a:rPr lang="en" sz="5507"/>
              <a:t> Obtained country coefficients for each team to predict performance, used in the second model.</a:t>
            </a:r>
            <a:endParaRPr sz="5507"/>
          </a:p>
          <a:p>
            <a:pPr indent="-316034" lvl="0" marL="457200" rtl="0" algn="l">
              <a:spcBef>
                <a:spcPts val="0"/>
              </a:spcBef>
              <a:spcAft>
                <a:spcPts val="0"/>
              </a:spcAft>
              <a:buSzPct val="100000"/>
              <a:buChar char="●"/>
            </a:pPr>
            <a:r>
              <a:rPr b="1" lang="en" sz="5507"/>
              <a:t>Data Cleaning:</a:t>
            </a:r>
            <a:r>
              <a:rPr lang="en" sz="5507"/>
              <a:t> Standardized data across years, adapting different point systems, and filled in missing information.</a:t>
            </a:r>
            <a:endParaRPr sz="5507"/>
          </a:p>
          <a:p>
            <a:pPr indent="-316034" lvl="0" marL="457200" rtl="0" algn="l">
              <a:spcBef>
                <a:spcPts val="0"/>
              </a:spcBef>
              <a:spcAft>
                <a:spcPts val="0"/>
              </a:spcAft>
              <a:buSzPct val="100000"/>
              <a:buChar char="●"/>
            </a:pPr>
            <a:r>
              <a:rPr b="1" lang="en" sz="5507"/>
              <a:t>Pre-processing for Model Fit:</a:t>
            </a:r>
            <a:r>
              <a:rPr lang="en" sz="5507"/>
              <a:t> Modified scoring data to represent point differences between teams, enabling predictions without prior knowledge of the winner.</a:t>
            </a:r>
            <a:endParaRPr sz="5507"/>
          </a:p>
          <a:p>
            <a:pPr indent="-316034" lvl="0" marL="457200" rtl="0" algn="l">
              <a:spcBef>
                <a:spcPts val="0"/>
              </a:spcBef>
              <a:spcAft>
                <a:spcPts val="0"/>
              </a:spcAft>
              <a:buSzPct val="100000"/>
              <a:buChar char="●"/>
            </a:pPr>
            <a:r>
              <a:rPr b="1" lang="en" sz="5507"/>
              <a:t>Numerical Conversion of Team Names:</a:t>
            </a:r>
            <a:r>
              <a:rPr lang="en" sz="5507"/>
              <a:t> Transformed team names into numerical values for model compatibility.</a:t>
            </a:r>
            <a:endParaRPr sz="5507"/>
          </a:p>
          <a:p>
            <a:pPr indent="-316034" lvl="0" marL="457200" rtl="0" algn="l">
              <a:spcBef>
                <a:spcPts val="0"/>
              </a:spcBef>
              <a:spcAft>
                <a:spcPts val="0"/>
              </a:spcAft>
              <a:buSzPct val="100000"/>
              <a:buChar char="●"/>
            </a:pPr>
            <a:r>
              <a:rPr b="1" lang="en" sz="5507"/>
              <a:t>Home City Data:</a:t>
            </a:r>
            <a:r>
              <a:rPr lang="en" sz="5507"/>
              <a:t> Included each team's home city to determine match locations (home or away).</a:t>
            </a:r>
            <a:endParaRPr sz="5507"/>
          </a:p>
          <a:p>
            <a:pPr indent="-316034" lvl="0" marL="457200" rtl="0" algn="l">
              <a:spcBef>
                <a:spcPts val="0"/>
              </a:spcBef>
              <a:spcAft>
                <a:spcPts val="0"/>
              </a:spcAft>
              <a:buSzPct val="100000"/>
              <a:buChar char="●"/>
            </a:pPr>
            <a:r>
              <a:rPr b="1" lang="en" sz="5507"/>
              <a:t>Data Splitting for Models:</a:t>
            </a:r>
            <a:r>
              <a:rPr lang="en" sz="5507"/>
              <a:t> Randomly split data for the first model; used recent years' data for testing in the final model.</a:t>
            </a:r>
            <a:endParaRPr sz="5507"/>
          </a:p>
          <a:p>
            <a:pPr indent="0" lvl="0" marL="0" rtl="0" algn="l">
              <a:spcBef>
                <a:spcPts val="0"/>
              </a:spcBef>
              <a:spcAft>
                <a:spcPts val="1200"/>
              </a:spcAft>
              <a:buNone/>
            </a:pPr>
            <a:r>
              <a:t/>
            </a:r>
            <a:endParaRPr b="1"/>
          </a:p>
        </p:txBody>
      </p:sp>
      <p:sp>
        <p:nvSpPr>
          <p:cNvPr id="154" name="Google Shape;154;p16"/>
          <p:cNvSpPr txBox="1"/>
          <p:nvPr/>
        </p:nvSpPr>
        <p:spPr>
          <a:xfrm>
            <a:off x="3146525" y="1313800"/>
            <a:ext cx="378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160" name="Google Shape;160;p17"/>
          <p:cNvSpPr txBox="1"/>
          <p:nvPr>
            <p:ph idx="1" type="body"/>
          </p:nvPr>
        </p:nvSpPr>
        <p:spPr>
          <a:xfrm>
            <a:off x="1297500" y="1307850"/>
            <a:ext cx="3274500" cy="30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First Model:</a:t>
            </a:r>
            <a:endParaRPr b="1" sz="1000"/>
          </a:p>
          <a:p>
            <a:pPr indent="-292100" lvl="0" marL="457200" rtl="0" algn="l">
              <a:spcBef>
                <a:spcPts val="1500"/>
              </a:spcBef>
              <a:spcAft>
                <a:spcPts val="0"/>
              </a:spcAft>
              <a:buSzPts val="1000"/>
              <a:buFont typeface="Roboto"/>
              <a:buChar char="●"/>
            </a:pPr>
            <a:r>
              <a:rPr b="1" lang="en" sz="1000"/>
              <a:t>Model Type:</a:t>
            </a:r>
            <a:r>
              <a:rPr lang="en" sz="1000"/>
              <a:t> Implemented a Recurrent Neural Network (RNN) for time series analysis.</a:t>
            </a:r>
            <a:endParaRPr sz="1000"/>
          </a:p>
          <a:p>
            <a:pPr indent="-292100" lvl="0" marL="457200" rtl="0" algn="l">
              <a:spcBef>
                <a:spcPts val="0"/>
              </a:spcBef>
              <a:spcAft>
                <a:spcPts val="0"/>
              </a:spcAft>
              <a:buSzPts val="1000"/>
              <a:buFont typeface="Roboto"/>
              <a:buChar char="●"/>
            </a:pPr>
            <a:r>
              <a:rPr b="1" lang="en" sz="1000"/>
              <a:t>Temporal Dependencies:</a:t>
            </a:r>
            <a:r>
              <a:rPr lang="en" sz="1000"/>
              <a:t> Chose RNN for its ability to capture temporal patterns in data.</a:t>
            </a:r>
            <a:endParaRPr sz="1000"/>
          </a:p>
          <a:p>
            <a:pPr indent="-292100" lvl="0" marL="457200" rtl="0" algn="l">
              <a:spcBef>
                <a:spcPts val="0"/>
              </a:spcBef>
              <a:spcAft>
                <a:spcPts val="0"/>
              </a:spcAft>
              <a:buSzPts val="1000"/>
              <a:buFont typeface="Roboto"/>
              <a:buChar char="●"/>
            </a:pPr>
            <a:r>
              <a:rPr b="1" lang="en" sz="1000"/>
              <a:t>Library Used:</a:t>
            </a:r>
            <a:r>
              <a:rPr lang="en" sz="1000"/>
              <a:t> Utilized TensorFlow for model implementation.</a:t>
            </a:r>
            <a:endParaRPr sz="1000"/>
          </a:p>
          <a:p>
            <a:pPr indent="-292100" lvl="0" marL="457200" rtl="0" algn="l">
              <a:spcBef>
                <a:spcPts val="0"/>
              </a:spcBef>
              <a:spcAft>
                <a:spcPts val="0"/>
              </a:spcAft>
              <a:buSzPts val="1000"/>
              <a:buFont typeface="Roboto"/>
              <a:buChar char="●"/>
            </a:pPr>
            <a:r>
              <a:rPr b="1" lang="en" sz="1000"/>
              <a:t>Flexible Architecture:</a:t>
            </a:r>
            <a:r>
              <a:rPr lang="en" sz="1000"/>
              <a:t> TensorFlow provided pre-existing architecture for simple RNN, GRU, and LSTM.</a:t>
            </a:r>
            <a:endParaRPr sz="1000"/>
          </a:p>
          <a:p>
            <a:pPr indent="-292100" lvl="0" marL="457200" rtl="0" algn="l">
              <a:spcBef>
                <a:spcPts val="0"/>
              </a:spcBef>
              <a:spcAft>
                <a:spcPts val="0"/>
              </a:spcAft>
              <a:buSzPts val="1000"/>
              <a:buFont typeface="Roboto"/>
              <a:buChar char="●"/>
            </a:pPr>
            <a:r>
              <a:rPr b="1" lang="en" sz="1000"/>
              <a:t>Code Efficiency:</a:t>
            </a:r>
            <a:r>
              <a:rPr lang="en" sz="1000"/>
              <a:t> Allowed for easy alteration of neural network types without significant code changes.</a:t>
            </a:r>
            <a:endParaRPr sz="1000"/>
          </a:p>
          <a:p>
            <a:pPr indent="-292100" lvl="0" marL="457200" rtl="0" algn="l">
              <a:spcBef>
                <a:spcPts val="0"/>
              </a:spcBef>
              <a:spcAft>
                <a:spcPts val="0"/>
              </a:spcAft>
              <a:buSzPts val="1000"/>
              <a:buFont typeface="Roboto"/>
              <a:buChar char="●"/>
            </a:pPr>
            <a:r>
              <a:rPr b="1" lang="en" sz="1000"/>
              <a:t>Iterative Approach:</a:t>
            </a:r>
            <a:r>
              <a:rPr lang="en" sz="1000"/>
              <a:t> Ensured initial results while retaining flexibility for future model iterations.</a:t>
            </a:r>
            <a:endParaRPr sz="1000"/>
          </a:p>
          <a:p>
            <a:pPr indent="0" lvl="0" marL="0" rtl="0" algn="l">
              <a:spcBef>
                <a:spcPts val="1500"/>
              </a:spcBef>
              <a:spcAft>
                <a:spcPts val="1200"/>
              </a:spcAft>
              <a:buNone/>
            </a:pPr>
            <a:r>
              <a:t/>
            </a:r>
            <a:endParaRPr sz="1000"/>
          </a:p>
        </p:txBody>
      </p:sp>
      <p:sp>
        <p:nvSpPr>
          <p:cNvPr id="161" name="Google Shape;161;p17"/>
          <p:cNvSpPr txBox="1"/>
          <p:nvPr/>
        </p:nvSpPr>
        <p:spPr>
          <a:xfrm>
            <a:off x="4940700" y="1272300"/>
            <a:ext cx="3395700" cy="31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000">
                <a:solidFill>
                  <a:schemeClr val="lt1"/>
                </a:solidFill>
                <a:latin typeface="Lato"/>
                <a:ea typeface="Lato"/>
                <a:cs typeface="Lato"/>
                <a:sym typeface="Lato"/>
              </a:rPr>
              <a:t>Second Model:</a:t>
            </a:r>
            <a:endParaRPr b="1" sz="1000">
              <a:solidFill>
                <a:schemeClr val="lt1"/>
              </a:solidFill>
              <a:latin typeface="Lato"/>
              <a:ea typeface="Lato"/>
              <a:cs typeface="Lato"/>
              <a:sym typeface="Lato"/>
            </a:endParaRPr>
          </a:p>
          <a:p>
            <a:pPr indent="-292100" lvl="0" marL="457200" rtl="0" algn="l">
              <a:lnSpc>
                <a:spcPct val="115000"/>
              </a:lnSpc>
              <a:spcBef>
                <a:spcPts val="1500"/>
              </a:spcBef>
              <a:spcAft>
                <a:spcPts val="0"/>
              </a:spcAft>
              <a:buClr>
                <a:schemeClr val="lt1"/>
              </a:buClr>
              <a:buSzPts val="1000"/>
              <a:buFont typeface="Roboto"/>
              <a:buChar char="●"/>
            </a:pPr>
            <a:r>
              <a:rPr b="1" lang="en" sz="1000">
                <a:solidFill>
                  <a:schemeClr val="lt1"/>
                </a:solidFill>
                <a:latin typeface="Lato"/>
                <a:ea typeface="Lato"/>
                <a:cs typeface="Lato"/>
                <a:sym typeface="Lato"/>
              </a:rPr>
              <a:t>Continued RNN Use:</a:t>
            </a:r>
            <a:r>
              <a:rPr lang="en" sz="1000">
                <a:solidFill>
                  <a:schemeClr val="lt1"/>
                </a:solidFill>
                <a:latin typeface="Lato"/>
                <a:ea typeface="Lato"/>
                <a:cs typeface="Lato"/>
                <a:sym typeface="Lato"/>
              </a:rPr>
              <a:t> Employed an RNN with TensorFlow, similar to the first model.</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Roboto"/>
              <a:buChar char="●"/>
            </a:pPr>
            <a:r>
              <a:rPr b="1" lang="en" sz="1000">
                <a:solidFill>
                  <a:schemeClr val="lt1"/>
                </a:solidFill>
                <a:latin typeface="Lato"/>
                <a:ea typeface="Lato"/>
                <a:cs typeface="Lato"/>
                <a:sym typeface="Lato"/>
              </a:rPr>
              <a:t>Enhanced Layers:</a:t>
            </a:r>
            <a:r>
              <a:rPr lang="en" sz="1000">
                <a:solidFill>
                  <a:schemeClr val="lt1"/>
                </a:solidFill>
                <a:latin typeface="Lato"/>
                <a:ea typeface="Lato"/>
                <a:cs typeface="Lato"/>
                <a:sym typeface="Lato"/>
              </a:rPr>
              <a:t> Added two LSTM layers with batch normalization.</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Roboto"/>
              <a:buChar char="●"/>
            </a:pPr>
            <a:r>
              <a:rPr b="1" lang="en" sz="1000">
                <a:solidFill>
                  <a:schemeClr val="lt1"/>
                </a:solidFill>
                <a:latin typeface="Lato"/>
                <a:ea typeface="Lato"/>
                <a:cs typeface="Lato"/>
                <a:sym typeface="Lato"/>
              </a:rPr>
              <a:t>Model Expansion:</a:t>
            </a:r>
            <a:r>
              <a:rPr lang="en" sz="1000">
                <a:solidFill>
                  <a:schemeClr val="lt1"/>
                </a:solidFill>
                <a:latin typeface="Lato"/>
                <a:ea typeface="Lato"/>
                <a:cs typeface="Lato"/>
                <a:sym typeface="Lato"/>
              </a:rPr>
              <a:t> Increased size of LSTM layers for complex data handling.</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Roboto"/>
              <a:buChar char="●"/>
            </a:pPr>
            <a:r>
              <a:rPr b="1" lang="en" sz="1000">
                <a:solidFill>
                  <a:schemeClr val="lt1"/>
                </a:solidFill>
                <a:latin typeface="Lato"/>
                <a:ea typeface="Lato"/>
                <a:cs typeface="Lato"/>
                <a:sym typeface="Lato"/>
              </a:rPr>
              <a:t>Batch Normalization:</a:t>
            </a:r>
            <a:r>
              <a:rPr lang="en" sz="1000">
                <a:solidFill>
                  <a:schemeClr val="lt1"/>
                </a:solidFill>
                <a:latin typeface="Lato"/>
                <a:ea typeface="Lato"/>
                <a:cs typeface="Lato"/>
                <a:sym typeface="Lato"/>
              </a:rPr>
              <a:t> Incorporated batch normalization to stabilize training.</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Roboto"/>
              <a:buChar char="●"/>
            </a:pPr>
            <a:r>
              <a:rPr b="1" lang="en" sz="1000">
                <a:solidFill>
                  <a:schemeClr val="lt1"/>
                </a:solidFill>
                <a:latin typeface="Lato"/>
                <a:ea typeface="Lato"/>
                <a:cs typeface="Lato"/>
                <a:sym typeface="Lato"/>
              </a:rPr>
              <a:t>Data Normalization:</a:t>
            </a:r>
            <a:r>
              <a:rPr lang="en" sz="1000">
                <a:solidFill>
                  <a:schemeClr val="lt1"/>
                </a:solidFill>
                <a:latin typeface="Lato"/>
                <a:ea typeface="Lato"/>
                <a:cs typeface="Lato"/>
                <a:sym typeface="Lato"/>
              </a:rPr>
              <a:t> Normalized features to prevent dominance by a subset of features.</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Roboto"/>
              <a:buChar char="●"/>
            </a:pPr>
            <a:r>
              <a:rPr b="1" lang="en" sz="1000">
                <a:solidFill>
                  <a:schemeClr val="lt1"/>
                </a:solidFill>
                <a:latin typeface="Lato"/>
                <a:ea typeface="Lato"/>
                <a:cs typeface="Lato"/>
                <a:sym typeface="Lato"/>
              </a:rPr>
              <a:t>Advanced Predictions:</a:t>
            </a:r>
            <a:r>
              <a:rPr lang="en" sz="1000">
                <a:solidFill>
                  <a:schemeClr val="lt1"/>
                </a:solidFill>
                <a:latin typeface="Lato"/>
                <a:ea typeface="Lato"/>
                <a:cs typeface="Lato"/>
                <a:sym typeface="Lato"/>
              </a:rPr>
              <a:t> Achieved more accurate predictions, surpassing the basic +/- 1 goal predictions of the first model.</a:t>
            </a:r>
            <a:endParaRPr sz="10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67" name="Google Shape;167;p18"/>
          <p:cNvSpPr txBox="1"/>
          <p:nvPr>
            <p:ph idx="1" type="body"/>
          </p:nvPr>
        </p:nvSpPr>
        <p:spPr>
          <a:xfrm>
            <a:off x="1105750" y="998450"/>
            <a:ext cx="4159500" cy="38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a:t>
            </a:r>
            <a:endParaRPr/>
          </a:p>
          <a:p>
            <a:pPr indent="-304800" lvl="0" marL="457200" rtl="0" algn="l">
              <a:spcBef>
                <a:spcPts val="1200"/>
              </a:spcBef>
              <a:spcAft>
                <a:spcPts val="0"/>
              </a:spcAft>
              <a:buSzPts val="1200"/>
              <a:buChar char="●"/>
            </a:pPr>
            <a:r>
              <a:rPr b="1" lang="en" sz="1200"/>
              <a:t>Primary Prediction Method:</a:t>
            </a:r>
            <a:r>
              <a:rPr lang="en" sz="1200"/>
              <a:t> Used past games to predict the score differential.</a:t>
            </a:r>
            <a:endParaRPr sz="1200"/>
          </a:p>
          <a:p>
            <a:pPr indent="-304800" lvl="0" marL="457200" rtl="0" algn="l">
              <a:spcBef>
                <a:spcPts val="0"/>
              </a:spcBef>
              <a:spcAft>
                <a:spcPts val="0"/>
              </a:spcAft>
              <a:buSzPts val="1200"/>
              <a:buChar char="●"/>
            </a:pPr>
            <a:r>
              <a:rPr b="1" lang="en" sz="1200"/>
              <a:t>Mean Squared Error (Training Set):</a:t>
            </a:r>
            <a:r>
              <a:rPr lang="en" sz="1200"/>
              <a:t> Achieved a mean squared error of 0.9976.</a:t>
            </a:r>
            <a:endParaRPr sz="1200"/>
          </a:p>
          <a:p>
            <a:pPr indent="-304800" lvl="0" marL="457200" rtl="0" algn="l">
              <a:spcBef>
                <a:spcPts val="0"/>
              </a:spcBef>
              <a:spcAft>
                <a:spcPts val="0"/>
              </a:spcAft>
              <a:buSzPts val="1200"/>
              <a:buChar char="●"/>
            </a:pPr>
            <a:r>
              <a:rPr b="1" lang="en" sz="1200"/>
              <a:t>Loss Per Epoch:</a:t>
            </a:r>
            <a:r>
              <a:rPr lang="en" sz="1200"/>
              <a:t> Consistently observed a loss of approximately 0.999 in each iteration.</a:t>
            </a:r>
            <a:endParaRPr sz="1200"/>
          </a:p>
          <a:p>
            <a:pPr indent="-304800" lvl="0" marL="457200" rtl="0" algn="l">
              <a:spcBef>
                <a:spcPts val="0"/>
              </a:spcBef>
              <a:spcAft>
                <a:spcPts val="0"/>
              </a:spcAft>
              <a:buSzPts val="1200"/>
              <a:buChar char="●"/>
            </a:pPr>
            <a:r>
              <a:rPr b="1" lang="en" sz="1200"/>
              <a:t>Testing Data Performance:</a:t>
            </a:r>
            <a:r>
              <a:rPr lang="en" sz="1200"/>
              <a:t> Model performed similarly on testing data, which was a random sample.</a:t>
            </a:r>
            <a:endParaRPr sz="1200"/>
          </a:p>
          <a:p>
            <a:pPr indent="-304800" lvl="0" marL="457200" rtl="0" algn="l">
              <a:spcBef>
                <a:spcPts val="0"/>
              </a:spcBef>
              <a:spcAft>
                <a:spcPts val="0"/>
              </a:spcAft>
              <a:buSzPts val="1200"/>
              <a:buChar char="●"/>
            </a:pPr>
            <a:r>
              <a:rPr b="1" lang="en" sz="1200"/>
              <a:t>Future Data Split Strategy:</a:t>
            </a:r>
            <a:r>
              <a:rPr lang="en" sz="1200"/>
              <a:t> Plans to use the most recent years for testing and past years for training in future iterations.</a:t>
            </a:r>
            <a:endParaRPr sz="1200"/>
          </a:p>
          <a:p>
            <a:pPr indent="-311150" lvl="0" marL="457200" rtl="0" algn="l">
              <a:lnSpc>
                <a:spcPct val="100000"/>
              </a:lnSpc>
              <a:spcBef>
                <a:spcPts val="0"/>
              </a:spcBef>
              <a:spcAft>
                <a:spcPts val="0"/>
              </a:spcAft>
              <a:buSzPts val="1300"/>
              <a:buChar char="●"/>
            </a:pPr>
            <a:r>
              <a:rPr lang="en"/>
              <a:t>Figure indicates that after Epoch 15, training loss decreases while validation loss increases</a:t>
            </a:r>
            <a:endParaRPr/>
          </a:p>
          <a:p>
            <a:pPr indent="-311150" lvl="0" marL="457200" rtl="0" algn="l">
              <a:lnSpc>
                <a:spcPct val="100000"/>
              </a:lnSpc>
              <a:spcBef>
                <a:spcPts val="0"/>
              </a:spcBef>
              <a:spcAft>
                <a:spcPts val="0"/>
              </a:spcAft>
              <a:buSzPts val="1300"/>
              <a:buChar char="●"/>
            </a:pPr>
            <a:r>
              <a:rPr lang="en"/>
              <a:t>Indicates overfitting</a:t>
            </a:r>
            <a:endParaRPr sz="1200"/>
          </a:p>
          <a:p>
            <a:pPr indent="0" lvl="0" marL="0" rtl="0" algn="l">
              <a:spcBef>
                <a:spcPts val="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5476675" y="1684525"/>
            <a:ext cx="3382201" cy="2437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08975" y="384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(Continued)</a:t>
            </a:r>
            <a:endParaRPr/>
          </a:p>
        </p:txBody>
      </p:sp>
      <p:sp>
        <p:nvSpPr>
          <p:cNvPr id="174" name="Google Shape;174;p19"/>
          <p:cNvSpPr txBox="1"/>
          <p:nvPr>
            <p:ph idx="1" type="body"/>
          </p:nvPr>
        </p:nvSpPr>
        <p:spPr>
          <a:xfrm>
            <a:off x="88475" y="1718700"/>
            <a:ext cx="3908700" cy="3148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b="1" lang="en" sz="1200"/>
              <a:t>Past Performance as Indicator:</a:t>
            </a:r>
            <a:r>
              <a:rPr lang="en" sz="1200"/>
              <a:t> Statistical analysis suggests past performance strongly predicts future team performance.</a:t>
            </a:r>
            <a:endParaRPr sz="1200"/>
          </a:p>
          <a:p>
            <a:pPr indent="-304800" lvl="0" marL="457200" rtl="0" algn="l">
              <a:spcBef>
                <a:spcPts val="0"/>
              </a:spcBef>
              <a:spcAft>
                <a:spcPts val="0"/>
              </a:spcAft>
              <a:buSzPts val="1200"/>
              <a:buFont typeface="Roboto"/>
              <a:buChar char="●"/>
            </a:pPr>
            <a:r>
              <a:rPr b="1" lang="en" sz="1200"/>
              <a:t>Data Visualization Confirmation:</a:t>
            </a:r>
            <a:r>
              <a:rPr lang="en" sz="1200"/>
              <a:t> A plot of the original data (Figure 1) supports this hypothesis.</a:t>
            </a:r>
            <a:endParaRPr sz="1200"/>
          </a:p>
          <a:p>
            <a:pPr indent="-304800" lvl="0" marL="457200" rtl="0" algn="l">
              <a:spcBef>
                <a:spcPts val="0"/>
              </a:spcBef>
              <a:spcAft>
                <a:spcPts val="0"/>
              </a:spcAft>
              <a:buSzPts val="1200"/>
              <a:buFont typeface="Roboto"/>
              <a:buChar char="●"/>
            </a:pPr>
            <a:r>
              <a:rPr b="1" lang="en" sz="1200"/>
              <a:t>Recurrent Team Participation:</a:t>
            </a:r>
            <a:r>
              <a:rPr lang="en" sz="1200"/>
              <a:t> Shows consistent participation of the same teams in the tournament each year.</a:t>
            </a:r>
            <a:endParaRPr sz="1200"/>
          </a:p>
          <a:p>
            <a:pPr indent="-304800" lvl="0" marL="457200" rtl="0" algn="l">
              <a:spcBef>
                <a:spcPts val="0"/>
              </a:spcBef>
              <a:spcAft>
                <a:spcPts val="0"/>
              </a:spcAft>
              <a:buSzPts val="1200"/>
              <a:buFont typeface="Roboto"/>
              <a:buChar char="●"/>
            </a:pPr>
            <a:r>
              <a:rPr b="1" lang="en" sz="1200"/>
              <a:t>Consistent Winners:</a:t>
            </a:r>
            <a:r>
              <a:rPr lang="en" sz="1200"/>
              <a:t> Indicates a pattern of these recurring teams frequently winning.</a:t>
            </a:r>
            <a:endParaRPr sz="1200"/>
          </a:p>
          <a:p>
            <a:pPr indent="0" lvl="0" marL="0" rtl="0" algn="l">
              <a:spcBef>
                <a:spcPts val="0"/>
              </a:spcBef>
              <a:spcAft>
                <a:spcPts val="1200"/>
              </a:spcAft>
              <a:buNone/>
            </a:pPr>
            <a:r>
              <a:t/>
            </a:r>
            <a:endParaRPr/>
          </a:p>
        </p:txBody>
      </p:sp>
      <p:pic>
        <p:nvPicPr>
          <p:cNvPr id="175" name="Google Shape;175;p19"/>
          <p:cNvPicPr preferRelativeResize="0"/>
          <p:nvPr/>
        </p:nvPicPr>
        <p:blipFill rotWithShape="1">
          <a:blip r:embed="rId3">
            <a:alphaModFix/>
          </a:blip>
          <a:srcRect b="16583" l="0" r="0" t="0"/>
          <a:stretch/>
        </p:blipFill>
        <p:spPr>
          <a:xfrm>
            <a:off x="4138775" y="0"/>
            <a:ext cx="5005227" cy="2512151"/>
          </a:xfrm>
          <a:prstGeom prst="rect">
            <a:avLst/>
          </a:prstGeom>
          <a:noFill/>
          <a:ln>
            <a:noFill/>
          </a:ln>
        </p:spPr>
      </p:pic>
      <p:pic>
        <p:nvPicPr>
          <p:cNvPr id="176" name="Google Shape;176;p19"/>
          <p:cNvPicPr preferRelativeResize="0"/>
          <p:nvPr/>
        </p:nvPicPr>
        <p:blipFill>
          <a:blip r:embed="rId4">
            <a:alphaModFix/>
          </a:blip>
          <a:stretch>
            <a:fillRect/>
          </a:stretch>
        </p:blipFill>
        <p:spPr>
          <a:xfrm>
            <a:off x="4138775" y="2512150"/>
            <a:ext cx="5005226" cy="263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(Continued)</a:t>
            </a:r>
            <a:endParaRPr/>
          </a:p>
        </p:txBody>
      </p:sp>
      <p:sp>
        <p:nvSpPr>
          <p:cNvPr id="182" name="Google Shape;182;p20"/>
          <p:cNvSpPr txBox="1"/>
          <p:nvPr>
            <p:ph idx="1" type="body"/>
          </p:nvPr>
        </p:nvSpPr>
        <p:spPr>
          <a:xfrm>
            <a:off x="427350" y="1460100"/>
            <a:ext cx="4262700" cy="3333000"/>
          </a:xfrm>
          <a:prstGeom prst="rect">
            <a:avLst/>
          </a:prstGeom>
        </p:spPr>
        <p:txBody>
          <a:bodyPr anchorCtr="0" anchor="t" bIns="91425" lIns="91425" spcFirstLastPara="1" rIns="91425" wrap="square" tIns="91425">
            <a:noAutofit/>
          </a:bodyPr>
          <a:lstStyle/>
          <a:p>
            <a:pPr indent="-294005" lvl="0" marL="457200" rtl="0" algn="l">
              <a:lnSpc>
                <a:spcPct val="105000"/>
              </a:lnSpc>
              <a:spcBef>
                <a:spcPts val="0"/>
              </a:spcBef>
              <a:spcAft>
                <a:spcPts val="0"/>
              </a:spcAft>
              <a:buSzPts val="1030"/>
              <a:buFont typeface="Roboto"/>
              <a:buChar char="●"/>
            </a:pPr>
            <a:r>
              <a:rPr b="1" lang="en" sz="1030"/>
              <a:t>Model's Predictive Accuracy:</a:t>
            </a:r>
            <a:r>
              <a:rPr lang="en" sz="1030"/>
              <a:t> Figure 3 illustrates the relative accuracy of the model in predicting match outcomes.</a:t>
            </a:r>
            <a:endParaRPr sz="1030"/>
          </a:p>
          <a:p>
            <a:pPr indent="-294005" lvl="0" marL="457200" rtl="0" algn="l">
              <a:lnSpc>
                <a:spcPct val="105000"/>
              </a:lnSpc>
              <a:spcBef>
                <a:spcPts val="0"/>
              </a:spcBef>
              <a:spcAft>
                <a:spcPts val="0"/>
              </a:spcAft>
              <a:buSzPts val="1030"/>
              <a:buFont typeface="Roboto"/>
              <a:buChar char="●"/>
            </a:pPr>
            <a:r>
              <a:rPr b="1" lang="en" sz="1030"/>
              <a:t>Match Prediction Method:</a:t>
            </a:r>
            <a:r>
              <a:rPr lang="en" sz="1030"/>
              <a:t> Model predicted results by matching each team against all others.</a:t>
            </a:r>
            <a:endParaRPr sz="1030"/>
          </a:p>
          <a:p>
            <a:pPr indent="-294005" lvl="0" marL="457200" rtl="0" algn="l">
              <a:lnSpc>
                <a:spcPct val="105000"/>
              </a:lnSpc>
              <a:spcBef>
                <a:spcPts val="0"/>
              </a:spcBef>
              <a:spcAft>
                <a:spcPts val="0"/>
              </a:spcAft>
              <a:buSzPts val="1030"/>
              <a:buFont typeface="Roboto"/>
              <a:buChar char="●"/>
            </a:pPr>
            <a:r>
              <a:rPr b="1" lang="en" sz="1030"/>
              <a:t>Scaling Predictions:</a:t>
            </a:r>
            <a:r>
              <a:rPr lang="en" sz="1030"/>
              <a:t> Wins predicted by the model were scaled to the average number of matches played by each team.</a:t>
            </a:r>
            <a:endParaRPr sz="1030"/>
          </a:p>
          <a:p>
            <a:pPr indent="-294005" lvl="0" marL="457200" rtl="0" algn="l">
              <a:lnSpc>
                <a:spcPct val="105000"/>
              </a:lnSpc>
              <a:spcBef>
                <a:spcPts val="0"/>
              </a:spcBef>
              <a:spcAft>
                <a:spcPts val="0"/>
              </a:spcAft>
              <a:buSzPts val="1030"/>
              <a:buFont typeface="Roboto"/>
              <a:buChar char="●"/>
            </a:pPr>
            <a:r>
              <a:rPr b="1" lang="en" sz="1030"/>
              <a:t>Partial Accuracy:</a:t>
            </a:r>
            <a:r>
              <a:rPr lang="en" sz="1030"/>
              <a:t> About half of the teams showed similar results between model predictions and actual outcomes.</a:t>
            </a:r>
            <a:endParaRPr sz="1030"/>
          </a:p>
          <a:p>
            <a:pPr indent="-294005" lvl="0" marL="457200" rtl="0" algn="l">
              <a:lnSpc>
                <a:spcPct val="105000"/>
              </a:lnSpc>
              <a:spcBef>
                <a:spcPts val="0"/>
              </a:spcBef>
              <a:spcAft>
                <a:spcPts val="0"/>
              </a:spcAft>
              <a:buSzPts val="1030"/>
              <a:buFont typeface="Roboto"/>
              <a:buChar char="●"/>
            </a:pPr>
            <a:r>
              <a:rPr b="1" lang="en" sz="1030"/>
              <a:t>Notable Discrepancies:</a:t>
            </a:r>
            <a:r>
              <a:rPr lang="en" sz="1030"/>
              <a:t> Significant differences in predictions for teams like AC Milan, Bayern Munich, Liverpool, and Marseille.</a:t>
            </a:r>
            <a:endParaRPr sz="1030"/>
          </a:p>
          <a:p>
            <a:pPr indent="-294005" lvl="0" marL="457200" rtl="0" algn="l">
              <a:lnSpc>
                <a:spcPct val="105000"/>
              </a:lnSpc>
              <a:spcBef>
                <a:spcPts val="0"/>
              </a:spcBef>
              <a:spcAft>
                <a:spcPts val="0"/>
              </a:spcAft>
              <a:buSzPts val="1030"/>
              <a:buFont typeface="Roboto"/>
              <a:buChar char="●"/>
            </a:pPr>
            <a:r>
              <a:rPr b="1" lang="en" sz="1030"/>
              <a:t>Current Limitation:</a:t>
            </a:r>
            <a:r>
              <a:rPr lang="en" sz="1030"/>
              <a:t> Model primarily predicts score differentials within +/- 1 goal.</a:t>
            </a:r>
            <a:endParaRPr sz="1030"/>
          </a:p>
          <a:p>
            <a:pPr indent="-294005" lvl="0" marL="457200" rtl="0" algn="l">
              <a:lnSpc>
                <a:spcPct val="105000"/>
              </a:lnSpc>
              <a:spcBef>
                <a:spcPts val="0"/>
              </a:spcBef>
              <a:spcAft>
                <a:spcPts val="0"/>
              </a:spcAft>
              <a:buSzPts val="1030"/>
              <a:buFont typeface="Roboto"/>
              <a:buChar char="●"/>
            </a:pPr>
            <a:r>
              <a:rPr b="1" lang="en" sz="1030"/>
              <a:t>Future Improvement Goals:</a:t>
            </a:r>
            <a:r>
              <a:rPr lang="en" sz="1030"/>
              <a:t> Aim to refine feature normalization and develop a model yielding more realistic soccer match scores.</a:t>
            </a:r>
            <a:endParaRPr sz="1030"/>
          </a:p>
          <a:p>
            <a:pPr indent="-294005" lvl="0" marL="457200" rtl="0" algn="l">
              <a:lnSpc>
                <a:spcPct val="105000"/>
              </a:lnSpc>
              <a:spcBef>
                <a:spcPts val="0"/>
              </a:spcBef>
              <a:spcAft>
                <a:spcPts val="0"/>
              </a:spcAft>
              <a:buSzPts val="1030"/>
              <a:buFont typeface="Roboto"/>
              <a:buChar char="●"/>
            </a:pPr>
            <a:r>
              <a:rPr b="1" lang="en" sz="1030"/>
              <a:t>Accuracy Constraints:</a:t>
            </a:r>
            <a:r>
              <a:rPr lang="en" sz="1030"/>
              <a:t> Model's accuracy currently limited by the range of input features used.</a:t>
            </a:r>
            <a:endParaRPr sz="1030"/>
          </a:p>
          <a:p>
            <a:pPr indent="0" lvl="0" marL="0" rtl="0" algn="l">
              <a:lnSpc>
                <a:spcPct val="105000"/>
              </a:lnSpc>
              <a:spcBef>
                <a:spcPts val="0"/>
              </a:spcBef>
              <a:spcAft>
                <a:spcPts val="1200"/>
              </a:spcAft>
              <a:buSzPts val="852"/>
              <a:buNone/>
            </a:pPr>
            <a:r>
              <a:t/>
            </a:r>
            <a:endParaRPr sz="1107"/>
          </a:p>
        </p:txBody>
      </p:sp>
      <p:pic>
        <p:nvPicPr>
          <p:cNvPr id="183" name="Google Shape;183;p20"/>
          <p:cNvPicPr preferRelativeResize="0"/>
          <p:nvPr/>
        </p:nvPicPr>
        <p:blipFill>
          <a:blip r:embed="rId3">
            <a:alphaModFix/>
          </a:blip>
          <a:stretch>
            <a:fillRect/>
          </a:stretch>
        </p:blipFill>
        <p:spPr>
          <a:xfrm>
            <a:off x="4778475" y="1627764"/>
            <a:ext cx="4365527" cy="1887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(Continued)</a:t>
            </a:r>
            <a:endParaRPr/>
          </a:p>
        </p:txBody>
      </p:sp>
      <p:sp>
        <p:nvSpPr>
          <p:cNvPr id="189" name="Google Shape;189;p21"/>
          <p:cNvSpPr txBox="1"/>
          <p:nvPr>
            <p:ph idx="1" type="body"/>
          </p:nvPr>
        </p:nvSpPr>
        <p:spPr>
          <a:xfrm>
            <a:off x="412950" y="1307850"/>
            <a:ext cx="3313800" cy="37215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Font typeface="Roboto"/>
              <a:buChar char="●"/>
            </a:pPr>
            <a:r>
              <a:rPr b="1" lang="en">
                <a:latin typeface="Roboto"/>
                <a:ea typeface="Roboto"/>
                <a:cs typeface="Roboto"/>
                <a:sym typeface="Roboto"/>
              </a:rPr>
              <a:t>Second Model's Accuracy:</a:t>
            </a:r>
            <a:r>
              <a:rPr lang="en">
                <a:latin typeface="Roboto"/>
                <a:ea typeface="Roboto"/>
                <a:cs typeface="Roboto"/>
                <a:sym typeface="Roboto"/>
              </a:rPr>
              <a:t> Figure 4 highlights the improved accuracy of the second model.</a:t>
            </a:r>
            <a:endParaRPr>
              <a:latin typeface="Roboto"/>
              <a:ea typeface="Roboto"/>
              <a:cs typeface="Roboto"/>
              <a:sym typeface="Roboto"/>
            </a:endParaRPr>
          </a:p>
          <a:p>
            <a:pPr indent="-311150" lvl="0" marL="457200" rtl="0" algn="l">
              <a:lnSpc>
                <a:spcPct val="105000"/>
              </a:lnSpc>
              <a:spcBef>
                <a:spcPts val="0"/>
              </a:spcBef>
              <a:spcAft>
                <a:spcPts val="0"/>
              </a:spcAft>
              <a:buSzPts val="1300"/>
              <a:buFont typeface="Roboto"/>
              <a:buChar char="●"/>
            </a:pPr>
            <a:r>
              <a:rPr b="1" lang="en">
                <a:latin typeface="Roboto"/>
                <a:ea typeface="Roboto"/>
                <a:cs typeface="Roboto"/>
                <a:sym typeface="Roboto"/>
              </a:rPr>
              <a:t>Prediction of Knockout Stages:</a:t>
            </a:r>
            <a:r>
              <a:rPr lang="en">
                <a:latin typeface="Roboto"/>
                <a:ea typeface="Roboto"/>
                <a:cs typeface="Roboto"/>
                <a:sym typeface="Roboto"/>
              </a:rPr>
              <a:t> Model tested on 2020 and 2021 knockout stage matches, which were not included in training.</a:t>
            </a:r>
            <a:endParaRPr>
              <a:latin typeface="Roboto"/>
              <a:ea typeface="Roboto"/>
              <a:cs typeface="Roboto"/>
              <a:sym typeface="Roboto"/>
            </a:endParaRPr>
          </a:p>
          <a:p>
            <a:pPr indent="-311150" lvl="0" marL="457200" rtl="0" algn="l">
              <a:lnSpc>
                <a:spcPct val="105000"/>
              </a:lnSpc>
              <a:spcBef>
                <a:spcPts val="0"/>
              </a:spcBef>
              <a:spcAft>
                <a:spcPts val="0"/>
              </a:spcAft>
              <a:buSzPts val="1300"/>
              <a:buFont typeface="Roboto"/>
              <a:buChar char="●"/>
            </a:pPr>
            <a:r>
              <a:rPr b="1" lang="en">
                <a:latin typeface="Roboto"/>
                <a:ea typeface="Roboto"/>
                <a:cs typeface="Roboto"/>
                <a:sym typeface="Roboto"/>
              </a:rPr>
              <a:t>Model Predictions vs. Actual Results:</a:t>
            </a:r>
            <a:r>
              <a:rPr lang="en">
                <a:latin typeface="Roboto"/>
                <a:ea typeface="Roboto"/>
                <a:cs typeface="Roboto"/>
                <a:sym typeface="Roboto"/>
              </a:rPr>
              <a:t> Recorded predictions closely matched actual results, with all being within +/- 1 win.</a:t>
            </a:r>
            <a:endParaRPr>
              <a:latin typeface="Roboto"/>
              <a:ea typeface="Roboto"/>
              <a:cs typeface="Roboto"/>
              <a:sym typeface="Roboto"/>
            </a:endParaRPr>
          </a:p>
          <a:p>
            <a:pPr indent="-311150" lvl="0" marL="457200" rtl="0" algn="l">
              <a:lnSpc>
                <a:spcPct val="105000"/>
              </a:lnSpc>
              <a:spcBef>
                <a:spcPts val="0"/>
              </a:spcBef>
              <a:spcAft>
                <a:spcPts val="0"/>
              </a:spcAft>
              <a:buSzPts val="1300"/>
              <a:buFont typeface="Roboto"/>
              <a:buChar char="●"/>
            </a:pPr>
            <a:r>
              <a:rPr b="1" lang="en">
                <a:latin typeface="Roboto"/>
                <a:ea typeface="Roboto"/>
                <a:cs typeface="Roboto"/>
                <a:sym typeface="Roboto"/>
              </a:rPr>
              <a:t>Exception of Liverpool:</a:t>
            </a:r>
            <a:r>
              <a:rPr lang="en">
                <a:latin typeface="Roboto"/>
                <a:ea typeface="Roboto"/>
                <a:cs typeface="Roboto"/>
                <a:sym typeface="Roboto"/>
              </a:rPr>
              <a:t> Model failed to predict Liverpool's underperformance, likely due to their historically strong record.</a:t>
            </a:r>
            <a:endParaRPr>
              <a:latin typeface="Roboto"/>
              <a:ea typeface="Roboto"/>
              <a:cs typeface="Roboto"/>
              <a:sym typeface="Roboto"/>
            </a:endParaRPr>
          </a:p>
          <a:p>
            <a:pPr indent="0" lvl="0" marL="0" rtl="0" algn="l">
              <a:lnSpc>
                <a:spcPct val="105000"/>
              </a:lnSpc>
              <a:spcBef>
                <a:spcPts val="0"/>
              </a:spcBef>
              <a:spcAft>
                <a:spcPts val="0"/>
              </a:spcAft>
              <a:buNone/>
            </a:pPr>
            <a:r>
              <a:t/>
            </a:r>
            <a:endParaRPr sz="1000"/>
          </a:p>
        </p:txBody>
      </p:sp>
      <p:pic>
        <p:nvPicPr>
          <p:cNvPr id="190" name="Google Shape;190;p21"/>
          <p:cNvPicPr preferRelativeResize="0"/>
          <p:nvPr/>
        </p:nvPicPr>
        <p:blipFill rotWithShape="1">
          <a:blip r:embed="rId3">
            <a:alphaModFix/>
          </a:blip>
          <a:srcRect b="-12019" l="0" r="0" t="12020"/>
          <a:stretch/>
        </p:blipFill>
        <p:spPr>
          <a:xfrm>
            <a:off x="3726750" y="2064025"/>
            <a:ext cx="5196026" cy="211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